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0" r:id="rId5"/>
  </p:sldMasterIdLst>
  <p:notesMasterIdLst>
    <p:notesMasterId r:id="rId65"/>
  </p:notesMasterIdLst>
  <p:handoutMasterIdLst>
    <p:handoutMasterId r:id="rId66"/>
  </p:handoutMasterIdLst>
  <p:sldIdLst>
    <p:sldId id="295" r:id="rId6"/>
    <p:sldId id="463" r:id="rId7"/>
    <p:sldId id="454" r:id="rId8"/>
    <p:sldId id="257" r:id="rId9"/>
    <p:sldId id="447" r:id="rId10"/>
    <p:sldId id="444" r:id="rId11"/>
    <p:sldId id="445" r:id="rId12"/>
    <p:sldId id="296" r:id="rId13"/>
    <p:sldId id="264" r:id="rId14"/>
    <p:sldId id="277" r:id="rId15"/>
    <p:sldId id="458" r:id="rId16"/>
    <p:sldId id="460" r:id="rId17"/>
    <p:sldId id="459" r:id="rId18"/>
    <p:sldId id="388" r:id="rId19"/>
    <p:sldId id="451" r:id="rId20"/>
    <p:sldId id="270" r:id="rId21"/>
    <p:sldId id="437" r:id="rId22"/>
    <p:sldId id="304" r:id="rId23"/>
    <p:sldId id="303" r:id="rId24"/>
    <p:sldId id="306" r:id="rId25"/>
    <p:sldId id="279" r:id="rId26"/>
    <p:sldId id="312" r:id="rId27"/>
    <p:sldId id="283" r:id="rId28"/>
    <p:sldId id="461" r:id="rId29"/>
    <p:sldId id="456" r:id="rId30"/>
    <p:sldId id="281" r:id="rId31"/>
    <p:sldId id="292" r:id="rId32"/>
    <p:sldId id="293" r:id="rId33"/>
    <p:sldId id="420" r:id="rId34"/>
    <p:sldId id="311" r:id="rId35"/>
    <p:sldId id="446" r:id="rId36"/>
    <p:sldId id="287" r:id="rId37"/>
    <p:sldId id="289" r:id="rId38"/>
    <p:sldId id="290" r:id="rId39"/>
    <p:sldId id="301" r:id="rId40"/>
    <p:sldId id="395" r:id="rId41"/>
    <p:sldId id="284" r:id="rId42"/>
    <p:sldId id="288" r:id="rId43"/>
    <p:sldId id="455" r:id="rId44"/>
    <p:sldId id="427" r:id="rId45"/>
    <p:sldId id="441" r:id="rId46"/>
    <p:sldId id="309" r:id="rId47"/>
    <p:sldId id="457" r:id="rId48"/>
    <p:sldId id="389" r:id="rId49"/>
    <p:sldId id="424" r:id="rId50"/>
    <p:sldId id="410" r:id="rId51"/>
    <p:sldId id="409" r:id="rId52"/>
    <p:sldId id="439" r:id="rId53"/>
    <p:sldId id="401" r:id="rId54"/>
    <p:sldId id="298" r:id="rId55"/>
    <p:sldId id="453" r:id="rId56"/>
    <p:sldId id="415" r:id="rId57"/>
    <p:sldId id="366" r:id="rId58"/>
    <p:sldId id="462" r:id="rId59"/>
    <p:sldId id="416" r:id="rId60"/>
    <p:sldId id="308" r:id="rId61"/>
    <p:sldId id="349" r:id="rId62"/>
    <p:sldId id="417" r:id="rId63"/>
    <p:sldId id="380" r:id="rId64"/>
  </p:sldIdLst>
  <p:sldSz cx="9144000" cy="6858000" type="letter"/>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CD54E1D-2ECE-452B-A653-38B1C7A8D3BF}">
          <p14:sldIdLst>
            <p14:sldId id="295"/>
            <p14:sldId id="463"/>
            <p14:sldId id="454"/>
            <p14:sldId id="257"/>
            <p14:sldId id="447"/>
            <p14:sldId id="444"/>
            <p14:sldId id="445"/>
            <p14:sldId id="296"/>
            <p14:sldId id="264"/>
            <p14:sldId id="277"/>
            <p14:sldId id="458"/>
            <p14:sldId id="460"/>
            <p14:sldId id="459"/>
            <p14:sldId id="388"/>
            <p14:sldId id="451"/>
            <p14:sldId id="270"/>
            <p14:sldId id="437"/>
            <p14:sldId id="304"/>
            <p14:sldId id="303"/>
            <p14:sldId id="306"/>
            <p14:sldId id="279"/>
            <p14:sldId id="312"/>
            <p14:sldId id="283"/>
            <p14:sldId id="461"/>
            <p14:sldId id="456"/>
            <p14:sldId id="281"/>
            <p14:sldId id="292"/>
            <p14:sldId id="293"/>
            <p14:sldId id="420"/>
            <p14:sldId id="311"/>
            <p14:sldId id="446"/>
            <p14:sldId id="287"/>
            <p14:sldId id="289"/>
            <p14:sldId id="290"/>
            <p14:sldId id="301"/>
            <p14:sldId id="395"/>
            <p14:sldId id="284"/>
            <p14:sldId id="288"/>
            <p14:sldId id="455"/>
            <p14:sldId id="427"/>
            <p14:sldId id="441"/>
            <p14:sldId id="309"/>
            <p14:sldId id="457"/>
            <p14:sldId id="389"/>
            <p14:sldId id="424"/>
            <p14:sldId id="410"/>
            <p14:sldId id="409"/>
            <p14:sldId id="439"/>
            <p14:sldId id="401"/>
            <p14:sldId id="298"/>
            <p14:sldId id="453"/>
            <p14:sldId id="415"/>
            <p14:sldId id="366"/>
            <p14:sldId id="462"/>
            <p14:sldId id="416"/>
            <p14:sldId id="308"/>
            <p14:sldId id="349"/>
            <p14:sldId id="417"/>
            <p14:sldId id="380"/>
          </p14:sldIdLst>
        </p14:section>
        <p14:section name="Default Section" id="{E6A0AE18-A09E-43F2-AB2F-00FBE9DCEBE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8E051B-27EF-DF13-91ED-1B3BEF16A0B5}" name="Alex Lippa" initials="AL" userId="S::alippa@nhpri.org::c02e836d-4584-4df6-ac16-4cf38207a6d6" providerId="AD"/>
  <p188:author id="{8F344F58-EC69-789D-FCE1-DD68E7A11ACC}" name="Michele Troilo" initials="MT" userId="S::mtroilo@nhpri.org::1baf02a9-72b5-4e83-8783-ba765435fd27" providerId="AD"/>
  <p188:author id="{C5ADB6F4-5F58-9A1B-49D1-860F043EC524}" name="Dawn Odrzywolski" initials="DO" userId="S::dawn_odrzywolski_ajg.com#ext#@nhpriorg.onmicrosoft.com::2ea87ceb-fbe7-4920-96fb-50e6f4cb104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69343"/>
    <a:srgbClr val="457A00"/>
    <a:srgbClr val="EC7700"/>
    <a:srgbClr val="8BC63E"/>
    <a:srgbClr val="99C453"/>
    <a:srgbClr val="002856"/>
    <a:srgbClr val="00BBB4"/>
    <a:srgbClr val="99D9D9"/>
    <a:srgbClr val="9795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41" autoAdjust="0"/>
    <p:restoredTop sz="94660"/>
  </p:normalViewPr>
  <p:slideViewPr>
    <p:cSldViewPr snapToGrid="0">
      <p:cViewPr varScale="1">
        <p:scale>
          <a:sx n="67" d="100"/>
          <a:sy n="67" d="100"/>
        </p:scale>
        <p:origin x="1944" y="-3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viewProps" Target="viewProps.xml"/><Relationship Id="rId7" Type="http://schemas.openxmlformats.org/officeDocument/2006/relationships/slide" Target="slides/slide2.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diagrams/_rels/data5.xml.rels><?xml version="1.0" encoding="UTF-8" standalone="yes"?>
<Relationships xmlns="http://schemas.openxmlformats.org/package/2006/relationships"><Relationship Id="rId1" Type="http://schemas.openxmlformats.org/officeDocument/2006/relationships/hyperlink" Target="https://www.nhpri.org/providers/interpreter-request/" TargetMode="External"/></Relationships>
</file>

<file path=ppt/diagrams/_rels/data6.xml.rels><?xml version="1.0" encoding="UTF-8" standalone="yes"?>
<Relationships xmlns="http://schemas.openxmlformats.org/package/2006/relationships"><Relationship Id="rId1" Type="http://schemas.openxmlformats.org/officeDocument/2006/relationships/hyperlink" Target="https://www.rainn.org/about-national-sexual-assault-telephone-hotline"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https://www.nhpri.org/providers/interpreter-request/" TargetMode="External"/></Relationships>
</file>

<file path=ppt/diagrams/_rels/drawing6.xml.rels><?xml version="1.0" encoding="UTF-8" standalone="yes"?>
<Relationships xmlns="http://schemas.openxmlformats.org/package/2006/relationships"><Relationship Id="rId1" Type="http://schemas.openxmlformats.org/officeDocument/2006/relationships/hyperlink" Target="https://www.rainn.org/about-national-sexual-assault-telephone-hotline"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3F5D17-5139-4804-B5E1-905848D12FF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DEFC700-85B5-41E9-B175-654AF85B2A38}">
      <dgm:prSet/>
      <dgm:spPr/>
      <dgm:t>
        <a:bodyPr/>
        <a:lstStyle/>
        <a:p>
          <a:r>
            <a:rPr lang="en-US" b="1"/>
            <a:t>Review and Act on TOC Communications Promptly</a:t>
          </a:r>
          <a:endParaRPr lang="en-US"/>
        </a:p>
      </dgm:t>
    </dgm:pt>
    <dgm:pt modelId="{DA69CE25-F5D9-4C25-B24E-9CFBFDB263AA}" type="parTrans" cxnId="{47A931AA-6B88-497F-B58E-F9E7130543EE}">
      <dgm:prSet/>
      <dgm:spPr/>
      <dgm:t>
        <a:bodyPr/>
        <a:lstStyle/>
        <a:p>
          <a:endParaRPr lang="en-US"/>
        </a:p>
      </dgm:t>
    </dgm:pt>
    <dgm:pt modelId="{BB176979-CAE7-4ED5-A99E-2F50C20E3325}" type="sibTrans" cxnId="{47A931AA-6B88-497F-B58E-F9E7130543EE}">
      <dgm:prSet/>
      <dgm:spPr/>
      <dgm:t>
        <a:bodyPr/>
        <a:lstStyle/>
        <a:p>
          <a:endParaRPr lang="en-US"/>
        </a:p>
      </dgm:t>
    </dgm:pt>
    <dgm:pt modelId="{FDBC3A37-F434-4EB6-BB01-672A647954DB}">
      <dgm:prSet/>
      <dgm:spPr/>
      <dgm:t>
        <a:bodyPr/>
        <a:lstStyle/>
        <a:p>
          <a:r>
            <a:rPr lang="en-US"/>
            <a:t>	</a:t>
          </a:r>
          <a:r>
            <a:rPr lang="en-US">
              <a:solidFill>
                <a:srgbClr val="000000"/>
              </a:solidFill>
            </a:rPr>
            <a:t>Collaborate with the TOC team when communication is initiated</a:t>
          </a:r>
        </a:p>
      </dgm:t>
    </dgm:pt>
    <dgm:pt modelId="{00817333-77C9-4C05-8A10-CA600D97CC1E}" type="parTrans" cxnId="{C1BC103D-35BD-47D0-8373-17D980114BBA}">
      <dgm:prSet/>
      <dgm:spPr/>
      <dgm:t>
        <a:bodyPr/>
        <a:lstStyle/>
        <a:p>
          <a:endParaRPr lang="en-US"/>
        </a:p>
      </dgm:t>
    </dgm:pt>
    <dgm:pt modelId="{D257FA26-1144-49C6-B1A7-8A9D6C355576}" type="sibTrans" cxnId="{C1BC103D-35BD-47D0-8373-17D980114BBA}">
      <dgm:prSet/>
      <dgm:spPr/>
      <dgm:t>
        <a:bodyPr/>
        <a:lstStyle/>
        <a:p>
          <a:endParaRPr lang="en-US"/>
        </a:p>
      </dgm:t>
    </dgm:pt>
    <dgm:pt modelId="{5354C3C4-DBDC-44AC-BD7F-2CB727A23E33}">
      <dgm:prSet/>
      <dgm:spPr/>
      <dgm:t>
        <a:bodyPr/>
        <a:lstStyle/>
        <a:p>
          <a:r>
            <a:rPr lang="en-US"/>
            <a:t>	</a:t>
          </a:r>
          <a:r>
            <a:rPr lang="en-US">
              <a:solidFill>
                <a:srgbClr val="000000"/>
              </a:solidFill>
            </a:rPr>
            <a:t>Review discharge summaries and care instructions in a timely manner</a:t>
          </a:r>
        </a:p>
      </dgm:t>
    </dgm:pt>
    <dgm:pt modelId="{F76148C2-73BC-423F-97E4-C6BB921200B3}" type="parTrans" cxnId="{36900C4E-C21A-4921-AF30-356503A226CD}">
      <dgm:prSet/>
      <dgm:spPr/>
      <dgm:t>
        <a:bodyPr/>
        <a:lstStyle/>
        <a:p>
          <a:endParaRPr lang="en-US"/>
        </a:p>
      </dgm:t>
    </dgm:pt>
    <dgm:pt modelId="{F4AAB533-46D0-4536-A461-6FECA40592EA}" type="sibTrans" cxnId="{36900C4E-C21A-4921-AF30-356503A226CD}">
      <dgm:prSet/>
      <dgm:spPr/>
      <dgm:t>
        <a:bodyPr/>
        <a:lstStyle/>
        <a:p>
          <a:endParaRPr lang="en-US"/>
        </a:p>
      </dgm:t>
    </dgm:pt>
    <dgm:pt modelId="{552EA72C-21A9-48AE-B5B9-FD25E0A93E94}">
      <dgm:prSet/>
      <dgm:spPr/>
      <dgm:t>
        <a:bodyPr/>
        <a:lstStyle/>
        <a:p>
          <a:r>
            <a:rPr lang="en-US" b="1"/>
            <a:t>Allow for and Prioritize Post-Discharge Follow-Ups</a:t>
          </a:r>
          <a:endParaRPr lang="en-US"/>
        </a:p>
      </dgm:t>
    </dgm:pt>
    <dgm:pt modelId="{4166A754-0AD6-48AE-A407-AA71663BAF52}" type="parTrans" cxnId="{63DD526F-959C-4839-B21B-0DA0DDDD6414}">
      <dgm:prSet/>
      <dgm:spPr/>
      <dgm:t>
        <a:bodyPr/>
        <a:lstStyle/>
        <a:p>
          <a:endParaRPr lang="en-US"/>
        </a:p>
      </dgm:t>
    </dgm:pt>
    <dgm:pt modelId="{7B8413A6-2585-4623-9480-37B443A17085}" type="sibTrans" cxnId="{63DD526F-959C-4839-B21B-0DA0DDDD6414}">
      <dgm:prSet/>
      <dgm:spPr/>
      <dgm:t>
        <a:bodyPr/>
        <a:lstStyle/>
        <a:p>
          <a:endParaRPr lang="en-US"/>
        </a:p>
      </dgm:t>
    </dgm:pt>
    <dgm:pt modelId="{E2AEC915-006A-4B9F-91C2-BB4AFE31C81B}">
      <dgm:prSet/>
      <dgm:spPr/>
      <dgm:t>
        <a:bodyPr/>
        <a:lstStyle/>
        <a:p>
          <a:r>
            <a:rPr lang="en-US"/>
            <a:t>	</a:t>
          </a:r>
          <a:r>
            <a:rPr lang="en-US">
              <a:solidFill>
                <a:srgbClr val="000000"/>
              </a:solidFill>
            </a:rPr>
            <a:t>Ensure availability for follow-up appointments, labs, and services</a:t>
          </a:r>
        </a:p>
      </dgm:t>
    </dgm:pt>
    <dgm:pt modelId="{3C587378-7536-4AAA-BA15-1219602E21CB}" type="parTrans" cxnId="{15DFCFE6-A58C-4A75-9984-1140BC6F8926}">
      <dgm:prSet/>
      <dgm:spPr/>
      <dgm:t>
        <a:bodyPr/>
        <a:lstStyle/>
        <a:p>
          <a:endParaRPr lang="en-US"/>
        </a:p>
      </dgm:t>
    </dgm:pt>
    <dgm:pt modelId="{6FFDCACF-2774-4C46-BF23-FABF65D19745}" type="sibTrans" cxnId="{15DFCFE6-A58C-4A75-9984-1140BC6F8926}">
      <dgm:prSet/>
      <dgm:spPr/>
      <dgm:t>
        <a:bodyPr/>
        <a:lstStyle/>
        <a:p>
          <a:endParaRPr lang="en-US"/>
        </a:p>
      </dgm:t>
    </dgm:pt>
    <dgm:pt modelId="{9639B86F-92E2-4095-82A3-13C1E81A1364}">
      <dgm:prSet/>
      <dgm:spPr/>
      <dgm:t>
        <a:bodyPr/>
        <a:lstStyle/>
        <a:p>
          <a:r>
            <a:rPr lang="en-US"/>
            <a:t>	</a:t>
          </a:r>
          <a:r>
            <a:rPr lang="en-US">
              <a:solidFill>
                <a:srgbClr val="000000"/>
              </a:solidFill>
            </a:rPr>
            <a:t>Help initiate care promptly after discharge to avoid gaps</a:t>
          </a:r>
        </a:p>
      </dgm:t>
    </dgm:pt>
    <dgm:pt modelId="{ABE65BAC-2455-4E56-BDDD-50E34E282022}" type="parTrans" cxnId="{DDE4B1FD-1FB0-4C6E-86DC-DB60AEC64727}">
      <dgm:prSet/>
      <dgm:spPr/>
      <dgm:t>
        <a:bodyPr/>
        <a:lstStyle/>
        <a:p>
          <a:endParaRPr lang="en-US"/>
        </a:p>
      </dgm:t>
    </dgm:pt>
    <dgm:pt modelId="{7381B060-CBAD-4C4C-B644-F0A3A2E1AA72}" type="sibTrans" cxnId="{DDE4B1FD-1FB0-4C6E-86DC-DB60AEC64727}">
      <dgm:prSet/>
      <dgm:spPr/>
      <dgm:t>
        <a:bodyPr/>
        <a:lstStyle/>
        <a:p>
          <a:endParaRPr lang="en-US"/>
        </a:p>
      </dgm:t>
    </dgm:pt>
    <dgm:pt modelId="{7CDA1636-33B0-4F05-A721-09DDBA2D6B3D}">
      <dgm:prSet/>
      <dgm:spPr/>
      <dgm:t>
        <a:bodyPr/>
        <a:lstStyle/>
        <a:p>
          <a:r>
            <a:rPr lang="en-US" b="1"/>
            <a:t>Coordinate Closely with ICM and the ICT</a:t>
          </a:r>
          <a:endParaRPr lang="en-US"/>
        </a:p>
      </dgm:t>
    </dgm:pt>
    <dgm:pt modelId="{6FD7DB24-78F9-4C74-B9E9-FD9CB2485D79}" type="parTrans" cxnId="{078725DD-5F57-4453-ABD4-C953F15C10F0}">
      <dgm:prSet/>
      <dgm:spPr/>
      <dgm:t>
        <a:bodyPr/>
        <a:lstStyle/>
        <a:p>
          <a:endParaRPr lang="en-US"/>
        </a:p>
      </dgm:t>
    </dgm:pt>
    <dgm:pt modelId="{130473EF-C334-4176-A677-AC6F1292075B}" type="sibTrans" cxnId="{078725DD-5F57-4453-ABD4-C953F15C10F0}">
      <dgm:prSet/>
      <dgm:spPr/>
      <dgm:t>
        <a:bodyPr/>
        <a:lstStyle/>
        <a:p>
          <a:endParaRPr lang="en-US"/>
        </a:p>
      </dgm:t>
    </dgm:pt>
    <dgm:pt modelId="{7C1C098B-F9FD-4F36-9B0E-6270CDB07365}">
      <dgm:prSet/>
      <dgm:spPr/>
      <dgm:t>
        <a:bodyPr/>
        <a:lstStyle/>
        <a:p>
          <a:r>
            <a:rPr lang="en-US"/>
            <a:t>	</a:t>
          </a:r>
          <a:r>
            <a:rPr lang="en-US">
              <a:solidFill>
                <a:srgbClr val="000000"/>
              </a:solidFill>
            </a:rPr>
            <a:t>Participate in Interdisciplinary Care Team (ICT) meetings</a:t>
          </a:r>
        </a:p>
      </dgm:t>
    </dgm:pt>
    <dgm:pt modelId="{E7FF9139-1669-495E-AF99-8DE349BB2412}" type="parTrans" cxnId="{7233A3C4-F4F7-45D0-9ED4-DE265D9678D0}">
      <dgm:prSet/>
      <dgm:spPr/>
      <dgm:t>
        <a:bodyPr/>
        <a:lstStyle/>
        <a:p>
          <a:endParaRPr lang="en-US"/>
        </a:p>
      </dgm:t>
    </dgm:pt>
    <dgm:pt modelId="{4781E69F-C399-42CD-B532-C8C2120DDF9E}" type="sibTrans" cxnId="{7233A3C4-F4F7-45D0-9ED4-DE265D9678D0}">
      <dgm:prSet/>
      <dgm:spPr/>
      <dgm:t>
        <a:bodyPr/>
        <a:lstStyle/>
        <a:p>
          <a:endParaRPr lang="en-US"/>
        </a:p>
      </dgm:t>
    </dgm:pt>
    <dgm:pt modelId="{9D5E4C03-717B-4397-B558-7031258E221F}">
      <dgm:prSet/>
      <dgm:spPr/>
      <dgm:t>
        <a:bodyPr/>
        <a:lstStyle/>
        <a:p>
          <a:r>
            <a:rPr lang="en-US"/>
            <a:t>	</a:t>
          </a:r>
          <a:r>
            <a:rPr lang="en-US">
              <a:solidFill>
                <a:srgbClr val="000000"/>
              </a:solidFill>
            </a:rPr>
            <a:t>Share clinical updates impacting the Individualized Care Plan (ICP)</a:t>
          </a:r>
        </a:p>
      </dgm:t>
    </dgm:pt>
    <dgm:pt modelId="{75BB9B4A-10E5-4C07-83A5-A772755967B1}" type="parTrans" cxnId="{060B5DEF-4AFB-4E2A-BF1E-6330651E9647}">
      <dgm:prSet/>
      <dgm:spPr/>
      <dgm:t>
        <a:bodyPr/>
        <a:lstStyle/>
        <a:p>
          <a:endParaRPr lang="en-US"/>
        </a:p>
      </dgm:t>
    </dgm:pt>
    <dgm:pt modelId="{83DB6BD4-8C4C-4CD7-8470-AD352B5C997C}" type="sibTrans" cxnId="{060B5DEF-4AFB-4E2A-BF1E-6330651E9647}">
      <dgm:prSet/>
      <dgm:spPr/>
      <dgm:t>
        <a:bodyPr/>
        <a:lstStyle/>
        <a:p>
          <a:endParaRPr lang="en-US"/>
        </a:p>
      </dgm:t>
    </dgm:pt>
    <dgm:pt modelId="{CAE4C9DB-C20F-4FC3-8707-FBF947B0682C}">
      <dgm:prSet/>
      <dgm:spPr/>
      <dgm:t>
        <a:bodyPr/>
        <a:lstStyle/>
        <a:p>
          <a:r>
            <a:rPr lang="en-US" b="1"/>
            <a:t>Identify and Address Gaps in Care</a:t>
          </a:r>
          <a:endParaRPr lang="en-US"/>
        </a:p>
      </dgm:t>
    </dgm:pt>
    <dgm:pt modelId="{9239927D-AF8C-4223-8BA9-536A15727D61}" type="parTrans" cxnId="{DC83B6D8-8784-46F2-A063-7BBC5C129F91}">
      <dgm:prSet/>
      <dgm:spPr/>
      <dgm:t>
        <a:bodyPr/>
        <a:lstStyle/>
        <a:p>
          <a:endParaRPr lang="en-US"/>
        </a:p>
      </dgm:t>
    </dgm:pt>
    <dgm:pt modelId="{739CB0A3-1261-4EEF-BAED-E6A0E5F96EFD}" type="sibTrans" cxnId="{DC83B6D8-8784-46F2-A063-7BBC5C129F91}">
      <dgm:prSet/>
      <dgm:spPr/>
      <dgm:t>
        <a:bodyPr/>
        <a:lstStyle/>
        <a:p>
          <a:endParaRPr lang="en-US"/>
        </a:p>
      </dgm:t>
    </dgm:pt>
    <dgm:pt modelId="{7A7111B7-DA6D-4F6B-9D13-917769CF1DDF}">
      <dgm:prSet/>
      <dgm:spPr/>
      <dgm:t>
        <a:bodyPr/>
        <a:lstStyle/>
        <a:p>
          <a:r>
            <a:rPr lang="en-US"/>
            <a:t>	</a:t>
          </a:r>
          <a:r>
            <a:rPr lang="en-US">
              <a:solidFill>
                <a:srgbClr val="000000"/>
              </a:solidFill>
            </a:rPr>
            <a:t>Recommend additional supports or referrals as needed</a:t>
          </a:r>
        </a:p>
      </dgm:t>
    </dgm:pt>
    <dgm:pt modelId="{1260DB99-61AF-4C1E-810E-ADDE4EC7F98A}" type="parTrans" cxnId="{158F64C9-5DF0-43DA-A110-AE5999766A01}">
      <dgm:prSet/>
      <dgm:spPr/>
      <dgm:t>
        <a:bodyPr/>
        <a:lstStyle/>
        <a:p>
          <a:endParaRPr lang="en-US"/>
        </a:p>
      </dgm:t>
    </dgm:pt>
    <dgm:pt modelId="{77AF65EE-8414-4B67-B0E3-BE7DED8C1D99}" type="sibTrans" cxnId="{158F64C9-5DF0-43DA-A110-AE5999766A01}">
      <dgm:prSet/>
      <dgm:spPr/>
      <dgm:t>
        <a:bodyPr/>
        <a:lstStyle/>
        <a:p>
          <a:endParaRPr lang="en-US"/>
        </a:p>
      </dgm:t>
    </dgm:pt>
    <dgm:pt modelId="{D3549FA7-FBBC-4FB0-B651-8E6F142F58FF}">
      <dgm:prSet/>
      <dgm:spPr/>
      <dgm:t>
        <a:bodyPr/>
        <a:lstStyle/>
        <a:p>
          <a:r>
            <a:rPr lang="en-US"/>
            <a:t>	</a:t>
          </a:r>
          <a:r>
            <a:rPr lang="en-US">
              <a:solidFill>
                <a:srgbClr val="000000"/>
              </a:solidFill>
            </a:rPr>
            <a:t>Communicate care gaps to the Care Manager for prompt resolution</a:t>
          </a:r>
        </a:p>
      </dgm:t>
    </dgm:pt>
    <dgm:pt modelId="{65163AC4-2F38-4961-ADEF-E67F3300766F}" type="parTrans" cxnId="{B210B426-54F6-4070-B064-ED54319D98B7}">
      <dgm:prSet/>
      <dgm:spPr/>
      <dgm:t>
        <a:bodyPr/>
        <a:lstStyle/>
        <a:p>
          <a:endParaRPr lang="en-US"/>
        </a:p>
      </dgm:t>
    </dgm:pt>
    <dgm:pt modelId="{093F4D43-0FCC-4AAA-AD9C-8371CEB50944}" type="sibTrans" cxnId="{B210B426-54F6-4070-B064-ED54319D98B7}">
      <dgm:prSet/>
      <dgm:spPr/>
      <dgm:t>
        <a:bodyPr/>
        <a:lstStyle/>
        <a:p>
          <a:endParaRPr lang="en-US"/>
        </a:p>
      </dgm:t>
    </dgm:pt>
    <dgm:pt modelId="{83F872CA-9668-4915-AF37-E80062A48995}" type="pres">
      <dgm:prSet presAssocID="{543F5D17-5139-4804-B5E1-905848D12FFA}" presName="vert0" presStyleCnt="0">
        <dgm:presLayoutVars>
          <dgm:dir/>
          <dgm:animOne val="branch"/>
          <dgm:animLvl val="lvl"/>
        </dgm:presLayoutVars>
      </dgm:prSet>
      <dgm:spPr/>
    </dgm:pt>
    <dgm:pt modelId="{0B18BEF6-EB7F-4DBB-B5DD-6C9FE5A9BAD5}" type="pres">
      <dgm:prSet presAssocID="{3DEFC700-85B5-41E9-B175-654AF85B2A38}" presName="thickLine" presStyleLbl="alignNode1" presStyleIdx="0" presStyleCnt="12"/>
      <dgm:spPr/>
    </dgm:pt>
    <dgm:pt modelId="{ECE9177A-CB32-4312-B5DC-F7DC2C519601}" type="pres">
      <dgm:prSet presAssocID="{3DEFC700-85B5-41E9-B175-654AF85B2A38}" presName="horz1" presStyleCnt="0"/>
      <dgm:spPr/>
    </dgm:pt>
    <dgm:pt modelId="{2AA0CA4E-DDE3-4A72-9EA9-24E80CA7FA3F}" type="pres">
      <dgm:prSet presAssocID="{3DEFC700-85B5-41E9-B175-654AF85B2A38}" presName="tx1" presStyleLbl="revTx" presStyleIdx="0" presStyleCnt="12"/>
      <dgm:spPr/>
    </dgm:pt>
    <dgm:pt modelId="{DA77D999-1ABD-4008-A12B-A67EADAABF0C}" type="pres">
      <dgm:prSet presAssocID="{3DEFC700-85B5-41E9-B175-654AF85B2A38}" presName="vert1" presStyleCnt="0"/>
      <dgm:spPr/>
    </dgm:pt>
    <dgm:pt modelId="{D937FB58-F0E2-4730-8688-D65CCC033392}" type="pres">
      <dgm:prSet presAssocID="{FDBC3A37-F434-4EB6-BB01-672A647954DB}" presName="thickLine" presStyleLbl="alignNode1" presStyleIdx="1" presStyleCnt="12"/>
      <dgm:spPr/>
    </dgm:pt>
    <dgm:pt modelId="{D745D0BE-99F6-4289-B539-042C6461A28B}" type="pres">
      <dgm:prSet presAssocID="{FDBC3A37-F434-4EB6-BB01-672A647954DB}" presName="horz1" presStyleCnt="0"/>
      <dgm:spPr/>
    </dgm:pt>
    <dgm:pt modelId="{38E5E013-90E4-4581-90B6-9F1272A19B1F}" type="pres">
      <dgm:prSet presAssocID="{FDBC3A37-F434-4EB6-BB01-672A647954DB}" presName="tx1" presStyleLbl="revTx" presStyleIdx="1" presStyleCnt="12"/>
      <dgm:spPr/>
    </dgm:pt>
    <dgm:pt modelId="{C98D1EB3-DBA3-47A7-991E-FAFF04F74184}" type="pres">
      <dgm:prSet presAssocID="{FDBC3A37-F434-4EB6-BB01-672A647954DB}" presName="vert1" presStyleCnt="0"/>
      <dgm:spPr/>
    </dgm:pt>
    <dgm:pt modelId="{084B6FE0-53AD-485F-865A-170F8AB0B5BC}" type="pres">
      <dgm:prSet presAssocID="{5354C3C4-DBDC-44AC-BD7F-2CB727A23E33}" presName="thickLine" presStyleLbl="alignNode1" presStyleIdx="2" presStyleCnt="12"/>
      <dgm:spPr/>
    </dgm:pt>
    <dgm:pt modelId="{EAD05E34-9395-495F-BFAE-D795F27FAFA8}" type="pres">
      <dgm:prSet presAssocID="{5354C3C4-DBDC-44AC-BD7F-2CB727A23E33}" presName="horz1" presStyleCnt="0"/>
      <dgm:spPr/>
    </dgm:pt>
    <dgm:pt modelId="{C1017045-74AD-4A8F-96BD-34A164A63E0C}" type="pres">
      <dgm:prSet presAssocID="{5354C3C4-DBDC-44AC-BD7F-2CB727A23E33}" presName="tx1" presStyleLbl="revTx" presStyleIdx="2" presStyleCnt="12"/>
      <dgm:spPr/>
    </dgm:pt>
    <dgm:pt modelId="{05FD8360-3F4B-4E13-B5C6-D45A4CBF0EF5}" type="pres">
      <dgm:prSet presAssocID="{5354C3C4-DBDC-44AC-BD7F-2CB727A23E33}" presName="vert1" presStyleCnt="0"/>
      <dgm:spPr/>
    </dgm:pt>
    <dgm:pt modelId="{EECDF770-4B12-41BF-A244-8EB4139EBA18}" type="pres">
      <dgm:prSet presAssocID="{552EA72C-21A9-48AE-B5B9-FD25E0A93E94}" presName="thickLine" presStyleLbl="alignNode1" presStyleIdx="3" presStyleCnt="12"/>
      <dgm:spPr/>
    </dgm:pt>
    <dgm:pt modelId="{88C0BC6F-5869-4AAD-8D3D-4B4F14DC04A9}" type="pres">
      <dgm:prSet presAssocID="{552EA72C-21A9-48AE-B5B9-FD25E0A93E94}" presName="horz1" presStyleCnt="0"/>
      <dgm:spPr/>
    </dgm:pt>
    <dgm:pt modelId="{189142FF-F859-4051-906E-EBE81C032549}" type="pres">
      <dgm:prSet presAssocID="{552EA72C-21A9-48AE-B5B9-FD25E0A93E94}" presName="tx1" presStyleLbl="revTx" presStyleIdx="3" presStyleCnt="12"/>
      <dgm:spPr/>
    </dgm:pt>
    <dgm:pt modelId="{09578A1C-31E8-4662-BD7F-63E044A73CB3}" type="pres">
      <dgm:prSet presAssocID="{552EA72C-21A9-48AE-B5B9-FD25E0A93E94}" presName="vert1" presStyleCnt="0"/>
      <dgm:spPr/>
    </dgm:pt>
    <dgm:pt modelId="{19EF32B1-F090-405D-A7D7-30A8F70A5A3A}" type="pres">
      <dgm:prSet presAssocID="{E2AEC915-006A-4B9F-91C2-BB4AFE31C81B}" presName="thickLine" presStyleLbl="alignNode1" presStyleIdx="4" presStyleCnt="12"/>
      <dgm:spPr/>
    </dgm:pt>
    <dgm:pt modelId="{22989288-FC52-4272-8059-777766E6FAAF}" type="pres">
      <dgm:prSet presAssocID="{E2AEC915-006A-4B9F-91C2-BB4AFE31C81B}" presName="horz1" presStyleCnt="0"/>
      <dgm:spPr/>
    </dgm:pt>
    <dgm:pt modelId="{4F06931B-F006-4DC1-9535-83A25A7E1556}" type="pres">
      <dgm:prSet presAssocID="{E2AEC915-006A-4B9F-91C2-BB4AFE31C81B}" presName="tx1" presStyleLbl="revTx" presStyleIdx="4" presStyleCnt="12"/>
      <dgm:spPr/>
    </dgm:pt>
    <dgm:pt modelId="{DA2F2F61-48CF-40C1-BE58-96C43D4DA2AC}" type="pres">
      <dgm:prSet presAssocID="{E2AEC915-006A-4B9F-91C2-BB4AFE31C81B}" presName="vert1" presStyleCnt="0"/>
      <dgm:spPr/>
    </dgm:pt>
    <dgm:pt modelId="{274E7A0D-30A2-4905-9363-3B7D3963C3D0}" type="pres">
      <dgm:prSet presAssocID="{9639B86F-92E2-4095-82A3-13C1E81A1364}" presName="thickLine" presStyleLbl="alignNode1" presStyleIdx="5" presStyleCnt="12"/>
      <dgm:spPr/>
    </dgm:pt>
    <dgm:pt modelId="{468C65B2-26A3-4886-AE9B-A92DA4D3E2FF}" type="pres">
      <dgm:prSet presAssocID="{9639B86F-92E2-4095-82A3-13C1E81A1364}" presName="horz1" presStyleCnt="0"/>
      <dgm:spPr/>
    </dgm:pt>
    <dgm:pt modelId="{811CD3F6-0A72-4C7C-BD01-33636A95295B}" type="pres">
      <dgm:prSet presAssocID="{9639B86F-92E2-4095-82A3-13C1E81A1364}" presName="tx1" presStyleLbl="revTx" presStyleIdx="5" presStyleCnt="12"/>
      <dgm:spPr/>
    </dgm:pt>
    <dgm:pt modelId="{E22A8426-0543-4C23-BA5A-791F77C045EC}" type="pres">
      <dgm:prSet presAssocID="{9639B86F-92E2-4095-82A3-13C1E81A1364}" presName="vert1" presStyleCnt="0"/>
      <dgm:spPr/>
    </dgm:pt>
    <dgm:pt modelId="{98E19A1D-632F-4313-84C9-0A6D4560AD9E}" type="pres">
      <dgm:prSet presAssocID="{7CDA1636-33B0-4F05-A721-09DDBA2D6B3D}" presName="thickLine" presStyleLbl="alignNode1" presStyleIdx="6" presStyleCnt="12"/>
      <dgm:spPr/>
    </dgm:pt>
    <dgm:pt modelId="{0F7C3719-6592-4E57-8E31-F5559507332F}" type="pres">
      <dgm:prSet presAssocID="{7CDA1636-33B0-4F05-A721-09DDBA2D6B3D}" presName="horz1" presStyleCnt="0"/>
      <dgm:spPr/>
    </dgm:pt>
    <dgm:pt modelId="{685BADEC-2954-4E40-BFEF-89051C667601}" type="pres">
      <dgm:prSet presAssocID="{7CDA1636-33B0-4F05-A721-09DDBA2D6B3D}" presName="tx1" presStyleLbl="revTx" presStyleIdx="6" presStyleCnt="12"/>
      <dgm:spPr/>
    </dgm:pt>
    <dgm:pt modelId="{E17A545B-D8E4-4827-8194-6F16DF749551}" type="pres">
      <dgm:prSet presAssocID="{7CDA1636-33B0-4F05-A721-09DDBA2D6B3D}" presName="vert1" presStyleCnt="0"/>
      <dgm:spPr/>
    </dgm:pt>
    <dgm:pt modelId="{AEA2F859-8EE5-478B-9EB6-3AA76CF01A33}" type="pres">
      <dgm:prSet presAssocID="{7C1C098B-F9FD-4F36-9B0E-6270CDB07365}" presName="thickLine" presStyleLbl="alignNode1" presStyleIdx="7" presStyleCnt="12"/>
      <dgm:spPr/>
    </dgm:pt>
    <dgm:pt modelId="{A62E960E-9238-4060-8D75-89C4332BF1AC}" type="pres">
      <dgm:prSet presAssocID="{7C1C098B-F9FD-4F36-9B0E-6270CDB07365}" presName="horz1" presStyleCnt="0"/>
      <dgm:spPr/>
    </dgm:pt>
    <dgm:pt modelId="{29143557-D6C2-41BF-8294-764ECB5B3B7F}" type="pres">
      <dgm:prSet presAssocID="{7C1C098B-F9FD-4F36-9B0E-6270CDB07365}" presName="tx1" presStyleLbl="revTx" presStyleIdx="7" presStyleCnt="12"/>
      <dgm:spPr/>
    </dgm:pt>
    <dgm:pt modelId="{6974232B-1AC4-4286-84AF-52D83260F1D8}" type="pres">
      <dgm:prSet presAssocID="{7C1C098B-F9FD-4F36-9B0E-6270CDB07365}" presName="vert1" presStyleCnt="0"/>
      <dgm:spPr/>
    </dgm:pt>
    <dgm:pt modelId="{5D430F27-9FB7-4343-AC98-E3517EAED965}" type="pres">
      <dgm:prSet presAssocID="{9D5E4C03-717B-4397-B558-7031258E221F}" presName="thickLine" presStyleLbl="alignNode1" presStyleIdx="8" presStyleCnt="12"/>
      <dgm:spPr/>
    </dgm:pt>
    <dgm:pt modelId="{CD03FBF4-3BD4-47A5-94DF-2A7F44F65785}" type="pres">
      <dgm:prSet presAssocID="{9D5E4C03-717B-4397-B558-7031258E221F}" presName="horz1" presStyleCnt="0"/>
      <dgm:spPr/>
    </dgm:pt>
    <dgm:pt modelId="{933BCD60-2D16-4667-996F-22E648143807}" type="pres">
      <dgm:prSet presAssocID="{9D5E4C03-717B-4397-B558-7031258E221F}" presName="tx1" presStyleLbl="revTx" presStyleIdx="8" presStyleCnt="12"/>
      <dgm:spPr/>
    </dgm:pt>
    <dgm:pt modelId="{C16FEA10-F567-49FD-B3FE-47DB42A13070}" type="pres">
      <dgm:prSet presAssocID="{9D5E4C03-717B-4397-B558-7031258E221F}" presName="vert1" presStyleCnt="0"/>
      <dgm:spPr/>
    </dgm:pt>
    <dgm:pt modelId="{1DBB4320-DAF4-4E70-84A9-7A3F49B9BBDF}" type="pres">
      <dgm:prSet presAssocID="{CAE4C9DB-C20F-4FC3-8707-FBF947B0682C}" presName="thickLine" presStyleLbl="alignNode1" presStyleIdx="9" presStyleCnt="12"/>
      <dgm:spPr/>
    </dgm:pt>
    <dgm:pt modelId="{84B08624-0600-4493-B109-7AF43019BFBD}" type="pres">
      <dgm:prSet presAssocID="{CAE4C9DB-C20F-4FC3-8707-FBF947B0682C}" presName="horz1" presStyleCnt="0"/>
      <dgm:spPr/>
    </dgm:pt>
    <dgm:pt modelId="{600ABB2B-BE35-4C0D-BE9E-013A99C0E546}" type="pres">
      <dgm:prSet presAssocID="{CAE4C9DB-C20F-4FC3-8707-FBF947B0682C}" presName="tx1" presStyleLbl="revTx" presStyleIdx="9" presStyleCnt="12"/>
      <dgm:spPr/>
    </dgm:pt>
    <dgm:pt modelId="{4AB74B72-98A2-41D4-A165-C659BA84696A}" type="pres">
      <dgm:prSet presAssocID="{CAE4C9DB-C20F-4FC3-8707-FBF947B0682C}" presName="vert1" presStyleCnt="0"/>
      <dgm:spPr/>
    </dgm:pt>
    <dgm:pt modelId="{46A1371E-717A-46FC-A6B0-D9DF97064DCB}" type="pres">
      <dgm:prSet presAssocID="{7A7111B7-DA6D-4F6B-9D13-917769CF1DDF}" presName="thickLine" presStyleLbl="alignNode1" presStyleIdx="10" presStyleCnt="12"/>
      <dgm:spPr/>
    </dgm:pt>
    <dgm:pt modelId="{E66ECF43-31D7-4D30-B12F-EC9B28FEB5E4}" type="pres">
      <dgm:prSet presAssocID="{7A7111B7-DA6D-4F6B-9D13-917769CF1DDF}" presName="horz1" presStyleCnt="0"/>
      <dgm:spPr/>
    </dgm:pt>
    <dgm:pt modelId="{7C46E72A-5BA5-4143-B4E6-01BBB9CE6D92}" type="pres">
      <dgm:prSet presAssocID="{7A7111B7-DA6D-4F6B-9D13-917769CF1DDF}" presName="tx1" presStyleLbl="revTx" presStyleIdx="10" presStyleCnt="12"/>
      <dgm:spPr/>
    </dgm:pt>
    <dgm:pt modelId="{330C86DE-EDE2-4FFF-A0FF-74623BB260A9}" type="pres">
      <dgm:prSet presAssocID="{7A7111B7-DA6D-4F6B-9D13-917769CF1DDF}" presName="vert1" presStyleCnt="0"/>
      <dgm:spPr/>
    </dgm:pt>
    <dgm:pt modelId="{301C619A-4E52-498A-8EA9-83829287D515}" type="pres">
      <dgm:prSet presAssocID="{D3549FA7-FBBC-4FB0-B651-8E6F142F58FF}" presName="thickLine" presStyleLbl="alignNode1" presStyleIdx="11" presStyleCnt="12"/>
      <dgm:spPr/>
    </dgm:pt>
    <dgm:pt modelId="{6D62BFC5-E2FB-4BFE-A405-C94968B3D252}" type="pres">
      <dgm:prSet presAssocID="{D3549FA7-FBBC-4FB0-B651-8E6F142F58FF}" presName="horz1" presStyleCnt="0"/>
      <dgm:spPr/>
    </dgm:pt>
    <dgm:pt modelId="{BEA6624F-05B6-42CF-913A-A128E4FD205C}" type="pres">
      <dgm:prSet presAssocID="{D3549FA7-FBBC-4FB0-B651-8E6F142F58FF}" presName="tx1" presStyleLbl="revTx" presStyleIdx="11" presStyleCnt="12"/>
      <dgm:spPr/>
    </dgm:pt>
    <dgm:pt modelId="{126A59BA-35B9-4393-8AFF-BCDDD5E44652}" type="pres">
      <dgm:prSet presAssocID="{D3549FA7-FBBC-4FB0-B651-8E6F142F58FF}" presName="vert1" presStyleCnt="0"/>
      <dgm:spPr/>
    </dgm:pt>
  </dgm:ptLst>
  <dgm:cxnLst>
    <dgm:cxn modelId="{52FB1D0A-D1B0-43D4-A828-037978387773}" type="presOf" srcId="{7CDA1636-33B0-4F05-A721-09DDBA2D6B3D}" destId="{685BADEC-2954-4E40-BFEF-89051C667601}" srcOrd="0" destOrd="0" presId="urn:microsoft.com/office/officeart/2008/layout/LinedList"/>
    <dgm:cxn modelId="{B210B426-54F6-4070-B064-ED54319D98B7}" srcId="{543F5D17-5139-4804-B5E1-905848D12FFA}" destId="{D3549FA7-FBBC-4FB0-B651-8E6F142F58FF}" srcOrd="11" destOrd="0" parTransId="{65163AC4-2F38-4961-ADEF-E67F3300766F}" sibTransId="{093F4D43-0FCC-4AAA-AD9C-8371CEB50944}"/>
    <dgm:cxn modelId="{8570DD28-23E9-4DBD-9C0B-4987EDA07062}" type="presOf" srcId="{3DEFC700-85B5-41E9-B175-654AF85B2A38}" destId="{2AA0CA4E-DDE3-4A72-9EA9-24E80CA7FA3F}" srcOrd="0" destOrd="0" presId="urn:microsoft.com/office/officeart/2008/layout/LinedList"/>
    <dgm:cxn modelId="{C1BC103D-35BD-47D0-8373-17D980114BBA}" srcId="{543F5D17-5139-4804-B5E1-905848D12FFA}" destId="{FDBC3A37-F434-4EB6-BB01-672A647954DB}" srcOrd="1" destOrd="0" parTransId="{00817333-77C9-4C05-8A10-CA600D97CC1E}" sibTransId="{D257FA26-1144-49C6-B1A7-8A9D6C355576}"/>
    <dgm:cxn modelId="{CA229A5E-4B20-40D8-AD58-C9CF080F6322}" type="presOf" srcId="{543F5D17-5139-4804-B5E1-905848D12FFA}" destId="{83F872CA-9668-4915-AF37-E80062A48995}" srcOrd="0" destOrd="0" presId="urn:microsoft.com/office/officeart/2008/layout/LinedList"/>
    <dgm:cxn modelId="{3B881B62-36B5-4694-8D52-1A4363EB5A0C}" type="presOf" srcId="{FDBC3A37-F434-4EB6-BB01-672A647954DB}" destId="{38E5E013-90E4-4581-90B6-9F1272A19B1F}" srcOrd="0" destOrd="0" presId="urn:microsoft.com/office/officeart/2008/layout/LinedList"/>
    <dgm:cxn modelId="{8FEC8C45-B96F-4440-9A87-3C26581AE108}" type="presOf" srcId="{CAE4C9DB-C20F-4FC3-8707-FBF947B0682C}" destId="{600ABB2B-BE35-4C0D-BE9E-013A99C0E546}" srcOrd="0" destOrd="0" presId="urn:microsoft.com/office/officeart/2008/layout/LinedList"/>
    <dgm:cxn modelId="{9807036C-A49F-4E23-8F50-94C64DB17C7D}" type="presOf" srcId="{7A7111B7-DA6D-4F6B-9D13-917769CF1DDF}" destId="{7C46E72A-5BA5-4143-B4E6-01BBB9CE6D92}" srcOrd="0" destOrd="0" presId="urn:microsoft.com/office/officeart/2008/layout/LinedList"/>
    <dgm:cxn modelId="{4CF61E6C-7D31-4655-90FA-002275687A85}" type="presOf" srcId="{D3549FA7-FBBC-4FB0-B651-8E6F142F58FF}" destId="{BEA6624F-05B6-42CF-913A-A128E4FD205C}" srcOrd="0" destOrd="0" presId="urn:microsoft.com/office/officeart/2008/layout/LinedList"/>
    <dgm:cxn modelId="{36900C4E-C21A-4921-AF30-356503A226CD}" srcId="{543F5D17-5139-4804-B5E1-905848D12FFA}" destId="{5354C3C4-DBDC-44AC-BD7F-2CB727A23E33}" srcOrd="2" destOrd="0" parTransId="{F76148C2-73BC-423F-97E4-C6BB921200B3}" sibTransId="{F4AAB533-46D0-4536-A461-6FECA40592EA}"/>
    <dgm:cxn modelId="{63DD526F-959C-4839-B21B-0DA0DDDD6414}" srcId="{543F5D17-5139-4804-B5E1-905848D12FFA}" destId="{552EA72C-21A9-48AE-B5B9-FD25E0A93E94}" srcOrd="3" destOrd="0" parTransId="{4166A754-0AD6-48AE-A407-AA71663BAF52}" sibTransId="{7B8413A6-2585-4623-9480-37B443A17085}"/>
    <dgm:cxn modelId="{5ADCC396-FB57-418C-8CBF-034BFF01F113}" type="presOf" srcId="{9D5E4C03-717B-4397-B558-7031258E221F}" destId="{933BCD60-2D16-4667-996F-22E648143807}" srcOrd="0" destOrd="0" presId="urn:microsoft.com/office/officeart/2008/layout/LinedList"/>
    <dgm:cxn modelId="{47A931AA-6B88-497F-B58E-F9E7130543EE}" srcId="{543F5D17-5139-4804-B5E1-905848D12FFA}" destId="{3DEFC700-85B5-41E9-B175-654AF85B2A38}" srcOrd="0" destOrd="0" parTransId="{DA69CE25-F5D9-4C25-B24E-9CFBFDB263AA}" sibTransId="{BB176979-CAE7-4ED5-A99E-2F50C20E3325}"/>
    <dgm:cxn modelId="{2EAF10B6-C383-460F-AF17-DCFE6BAF2EB5}" type="presOf" srcId="{5354C3C4-DBDC-44AC-BD7F-2CB727A23E33}" destId="{C1017045-74AD-4A8F-96BD-34A164A63E0C}" srcOrd="0" destOrd="0" presId="urn:microsoft.com/office/officeart/2008/layout/LinedList"/>
    <dgm:cxn modelId="{7233A3C4-F4F7-45D0-9ED4-DE265D9678D0}" srcId="{543F5D17-5139-4804-B5E1-905848D12FFA}" destId="{7C1C098B-F9FD-4F36-9B0E-6270CDB07365}" srcOrd="7" destOrd="0" parTransId="{E7FF9139-1669-495E-AF99-8DE349BB2412}" sibTransId="{4781E69F-C399-42CD-B532-C8C2120DDF9E}"/>
    <dgm:cxn modelId="{51B829C7-218D-4D52-98A2-BA42056C001F}" type="presOf" srcId="{552EA72C-21A9-48AE-B5B9-FD25E0A93E94}" destId="{189142FF-F859-4051-906E-EBE81C032549}" srcOrd="0" destOrd="0" presId="urn:microsoft.com/office/officeart/2008/layout/LinedList"/>
    <dgm:cxn modelId="{158F64C9-5DF0-43DA-A110-AE5999766A01}" srcId="{543F5D17-5139-4804-B5E1-905848D12FFA}" destId="{7A7111B7-DA6D-4F6B-9D13-917769CF1DDF}" srcOrd="10" destOrd="0" parTransId="{1260DB99-61AF-4C1E-810E-ADDE4EC7F98A}" sibTransId="{77AF65EE-8414-4B67-B0E3-BE7DED8C1D99}"/>
    <dgm:cxn modelId="{1ABB98CB-ECC4-4644-8E20-55D6B76C888A}" type="presOf" srcId="{9639B86F-92E2-4095-82A3-13C1E81A1364}" destId="{811CD3F6-0A72-4C7C-BD01-33636A95295B}" srcOrd="0" destOrd="0" presId="urn:microsoft.com/office/officeart/2008/layout/LinedList"/>
    <dgm:cxn modelId="{DC83B6D8-8784-46F2-A063-7BBC5C129F91}" srcId="{543F5D17-5139-4804-B5E1-905848D12FFA}" destId="{CAE4C9DB-C20F-4FC3-8707-FBF947B0682C}" srcOrd="9" destOrd="0" parTransId="{9239927D-AF8C-4223-8BA9-536A15727D61}" sibTransId="{739CB0A3-1261-4EEF-BAED-E6A0E5F96EFD}"/>
    <dgm:cxn modelId="{078725DD-5F57-4453-ABD4-C953F15C10F0}" srcId="{543F5D17-5139-4804-B5E1-905848D12FFA}" destId="{7CDA1636-33B0-4F05-A721-09DDBA2D6B3D}" srcOrd="6" destOrd="0" parTransId="{6FD7DB24-78F9-4C74-B9E9-FD9CB2485D79}" sibTransId="{130473EF-C334-4176-A677-AC6F1292075B}"/>
    <dgm:cxn modelId="{ECF1A5E2-159A-4077-BB9D-90B698128B9D}" type="presOf" srcId="{E2AEC915-006A-4B9F-91C2-BB4AFE31C81B}" destId="{4F06931B-F006-4DC1-9535-83A25A7E1556}" srcOrd="0" destOrd="0" presId="urn:microsoft.com/office/officeart/2008/layout/LinedList"/>
    <dgm:cxn modelId="{D36D6DE5-7F12-422D-930B-B0E52D57C0F4}" type="presOf" srcId="{7C1C098B-F9FD-4F36-9B0E-6270CDB07365}" destId="{29143557-D6C2-41BF-8294-764ECB5B3B7F}" srcOrd="0" destOrd="0" presId="urn:microsoft.com/office/officeart/2008/layout/LinedList"/>
    <dgm:cxn modelId="{15DFCFE6-A58C-4A75-9984-1140BC6F8926}" srcId="{543F5D17-5139-4804-B5E1-905848D12FFA}" destId="{E2AEC915-006A-4B9F-91C2-BB4AFE31C81B}" srcOrd="4" destOrd="0" parTransId="{3C587378-7536-4AAA-BA15-1219602E21CB}" sibTransId="{6FFDCACF-2774-4C46-BF23-FABF65D19745}"/>
    <dgm:cxn modelId="{060B5DEF-4AFB-4E2A-BF1E-6330651E9647}" srcId="{543F5D17-5139-4804-B5E1-905848D12FFA}" destId="{9D5E4C03-717B-4397-B558-7031258E221F}" srcOrd="8" destOrd="0" parTransId="{75BB9B4A-10E5-4C07-83A5-A772755967B1}" sibTransId="{83DB6BD4-8C4C-4CD7-8470-AD352B5C997C}"/>
    <dgm:cxn modelId="{DDE4B1FD-1FB0-4C6E-86DC-DB60AEC64727}" srcId="{543F5D17-5139-4804-B5E1-905848D12FFA}" destId="{9639B86F-92E2-4095-82A3-13C1E81A1364}" srcOrd="5" destOrd="0" parTransId="{ABE65BAC-2455-4E56-BDDD-50E34E282022}" sibTransId="{7381B060-CBAD-4C4C-B644-F0A3A2E1AA72}"/>
    <dgm:cxn modelId="{0C0CECDE-CB5D-4B20-8D0B-4537F6594C32}" type="presParOf" srcId="{83F872CA-9668-4915-AF37-E80062A48995}" destId="{0B18BEF6-EB7F-4DBB-B5DD-6C9FE5A9BAD5}" srcOrd="0" destOrd="0" presId="urn:microsoft.com/office/officeart/2008/layout/LinedList"/>
    <dgm:cxn modelId="{6670CCA0-3CA4-42D2-B36A-A8F969835B45}" type="presParOf" srcId="{83F872CA-9668-4915-AF37-E80062A48995}" destId="{ECE9177A-CB32-4312-B5DC-F7DC2C519601}" srcOrd="1" destOrd="0" presId="urn:microsoft.com/office/officeart/2008/layout/LinedList"/>
    <dgm:cxn modelId="{3BD247A6-3642-4662-B020-9353633486D6}" type="presParOf" srcId="{ECE9177A-CB32-4312-B5DC-F7DC2C519601}" destId="{2AA0CA4E-DDE3-4A72-9EA9-24E80CA7FA3F}" srcOrd="0" destOrd="0" presId="urn:microsoft.com/office/officeart/2008/layout/LinedList"/>
    <dgm:cxn modelId="{1400CAAB-FE1D-42FE-9BCF-BFEE0F654583}" type="presParOf" srcId="{ECE9177A-CB32-4312-B5DC-F7DC2C519601}" destId="{DA77D999-1ABD-4008-A12B-A67EADAABF0C}" srcOrd="1" destOrd="0" presId="urn:microsoft.com/office/officeart/2008/layout/LinedList"/>
    <dgm:cxn modelId="{73B9A80A-5D54-4AE1-9DF0-D2A54E7FD957}" type="presParOf" srcId="{83F872CA-9668-4915-AF37-E80062A48995}" destId="{D937FB58-F0E2-4730-8688-D65CCC033392}" srcOrd="2" destOrd="0" presId="urn:microsoft.com/office/officeart/2008/layout/LinedList"/>
    <dgm:cxn modelId="{13364924-43F5-466E-90E0-BCA31FFF34DC}" type="presParOf" srcId="{83F872CA-9668-4915-AF37-E80062A48995}" destId="{D745D0BE-99F6-4289-B539-042C6461A28B}" srcOrd="3" destOrd="0" presId="urn:microsoft.com/office/officeart/2008/layout/LinedList"/>
    <dgm:cxn modelId="{D43E123A-E21C-4A92-8295-7B92532C636E}" type="presParOf" srcId="{D745D0BE-99F6-4289-B539-042C6461A28B}" destId="{38E5E013-90E4-4581-90B6-9F1272A19B1F}" srcOrd="0" destOrd="0" presId="urn:microsoft.com/office/officeart/2008/layout/LinedList"/>
    <dgm:cxn modelId="{E654328A-EB2B-4A2E-858B-6D363EE52E23}" type="presParOf" srcId="{D745D0BE-99F6-4289-B539-042C6461A28B}" destId="{C98D1EB3-DBA3-47A7-991E-FAFF04F74184}" srcOrd="1" destOrd="0" presId="urn:microsoft.com/office/officeart/2008/layout/LinedList"/>
    <dgm:cxn modelId="{9F043553-74F5-4A77-810B-15A7A8D4194B}" type="presParOf" srcId="{83F872CA-9668-4915-AF37-E80062A48995}" destId="{084B6FE0-53AD-485F-865A-170F8AB0B5BC}" srcOrd="4" destOrd="0" presId="urn:microsoft.com/office/officeart/2008/layout/LinedList"/>
    <dgm:cxn modelId="{F8409F42-08F2-4608-BE8D-643A91097D8A}" type="presParOf" srcId="{83F872CA-9668-4915-AF37-E80062A48995}" destId="{EAD05E34-9395-495F-BFAE-D795F27FAFA8}" srcOrd="5" destOrd="0" presId="urn:microsoft.com/office/officeart/2008/layout/LinedList"/>
    <dgm:cxn modelId="{7BCE5B43-8A87-43C2-98CA-FD2499B31F7D}" type="presParOf" srcId="{EAD05E34-9395-495F-BFAE-D795F27FAFA8}" destId="{C1017045-74AD-4A8F-96BD-34A164A63E0C}" srcOrd="0" destOrd="0" presId="urn:microsoft.com/office/officeart/2008/layout/LinedList"/>
    <dgm:cxn modelId="{6DDCDBB7-58ED-46ED-924B-ADA51F1982F4}" type="presParOf" srcId="{EAD05E34-9395-495F-BFAE-D795F27FAFA8}" destId="{05FD8360-3F4B-4E13-B5C6-D45A4CBF0EF5}" srcOrd="1" destOrd="0" presId="urn:microsoft.com/office/officeart/2008/layout/LinedList"/>
    <dgm:cxn modelId="{628F8646-BC8C-4DF0-9F6C-2CFAE858F9DD}" type="presParOf" srcId="{83F872CA-9668-4915-AF37-E80062A48995}" destId="{EECDF770-4B12-41BF-A244-8EB4139EBA18}" srcOrd="6" destOrd="0" presId="urn:microsoft.com/office/officeart/2008/layout/LinedList"/>
    <dgm:cxn modelId="{CBBF4503-64BE-4A41-B3D5-7DF73848D404}" type="presParOf" srcId="{83F872CA-9668-4915-AF37-E80062A48995}" destId="{88C0BC6F-5869-4AAD-8D3D-4B4F14DC04A9}" srcOrd="7" destOrd="0" presId="urn:microsoft.com/office/officeart/2008/layout/LinedList"/>
    <dgm:cxn modelId="{E1AE1306-B4A7-46C9-92BF-9704A002EE52}" type="presParOf" srcId="{88C0BC6F-5869-4AAD-8D3D-4B4F14DC04A9}" destId="{189142FF-F859-4051-906E-EBE81C032549}" srcOrd="0" destOrd="0" presId="urn:microsoft.com/office/officeart/2008/layout/LinedList"/>
    <dgm:cxn modelId="{3A1B15DA-BE54-46E9-BA43-3C6C3BC6ABC5}" type="presParOf" srcId="{88C0BC6F-5869-4AAD-8D3D-4B4F14DC04A9}" destId="{09578A1C-31E8-4662-BD7F-63E044A73CB3}" srcOrd="1" destOrd="0" presId="urn:microsoft.com/office/officeart/2008/layout/LinedList"/>
    <dgm:cxn modelId="{3DADA6E8-DB65-4BE1-87C3-4B82C017E836}" type="presParOf" srcId="{83F872CA-9668-4915-AF37-E80062A48995}" destId="{19EF32B1-F090-405D-A7D7-30A8F70A5A3A}" srcOrd="8" destOrd="0" presId="urn:microsoft.com/office/officeart/2008/layout/LinedList"/>
    <dgm:cxn modelId="{A178F85A-E325-4261-8B1D-5F303D009922}" type="presParOf" srcId="{83F872CA-9668-4915-AF37-E80062A48995}" destId="{22989288-FC52-4272-8059-777766E6FAAF}" srcOrd="9" destOrd="0" presId="urn:microsoft.com/office/officeart/2008/layout/LinedList"/>
    <dgm:cxn modelId="{2196EF2F-403C-4473-A398-9350D84962F2}" type="presParOf" srcId="{22989288-FC52-4272-8059-777766E6FAAF}" destId="{4F06931B-F006-4DC1-9535-83A25A7E1556}" srcOrd="0" destOrd="0" presId="urn:microsoft.com/office/officeart/2008/layout/LinedList"/>
    <dgm:cxn modelId="{FE67514B-C5FD-4983-BA16-A0519395B317}" type="presParOf" srcId="{22989288-FC52-4272-8059-777766E6FAAF}" destId="{DA2F2F61-48CF-40C1-BE58-96C43D4DA2AC}" srcOrd="1" destOrd="0" presId="urn:microsoft.com/office/officeart/2008/layout/LinedList"/>
    <dgm:cxn modelId="{1608E2D5-B94D-4EA0-8880-4A8A299AF046}" type="presParOf" srcId="{83F872CA-9668-4915-AF37-E80062A48995}" destId="{274E7A0D-30A2-4905-9363-3B7D3963C3D0}" srcOrd="10" destOrd="0" presId="urn:microsoft.com/office/officeart/2008/layout/LinedList"/>
    <dgm:cxn modelId="{1830173E-CF1B-4462-9880-99D5FC5D03BE}" type="presParOf" srcId="{83F872CA-9668-4915-AF37-E80062A48995}" destId="{468C65B2-26A3-4886-AE9B-A92DA4D3E2FF}" srcOrd="11" destOrd="0" presId="urn:microsoft.com/office/officeart/2008/layout/LinedList"/>
    <dgm:cxn modelId="{B09A2E9B-E520-4C90-8ACA-5F18FDAA6093}" type="presParOf" srcId="{468C65B2-26A3-4886-AE9B-A92DA4D3E2FF}" destId="{811CD3F6-0A72-4C7C-BD01-33636A95295B}" srcOrd="0" destOrd="0" presId="urn:microsoft.com/office/officeart/2008/layout/LinedList"/>
    <dgm:cxn modelId="{6991442E-D4B6-4A32-AB0C-9867B48F8786}" type="presParOf" srcId="{468C65B2-26A3-4886-AE9B-A92DA4D3E2FF}" destId="{E22A8426-0543-4C23-BA5A-791F77C045EC}" srcOrd="1" destOrd="0" presId="urn:microsoft.com/office/officeart/2008/layout/LinedList"/>
    <dgm:cxn modelId="{27E8A1CA-4197-422F-B90A-2BB62887503A}" type="presParOf" srcId="{83F872CA-9668-4915-AF37-E80062A48995}" destId="{98E19A1D-632F-4313-84C9-0A6D4560AD9E}" srcOrd="12" destOrd="0" presId="urn:microsoft.com/office/officeart/2008/layout/LinedList"/>
    <dgm:cxn modelId="{BE238F6D-8B24-467F-9894-135776BA8F7E}" type="presParOf" srcId="{83F872CA-9668-4915-AF37-E80062A48995}" destId="{0F7C3719-6592-4E57-8E31-F5559507332F}" srcOrd="13" destOrd="0" presId="urn:microsoft.com/office/officeart/2008/layout/LinedList"/>
    <dgm:cxn modelId="{D40312B6-F3AB-422C-86ED-02F91C5EE4BE}" type="presParOf" srcId="{0F7C3719-6592-4E57-8E31-F5559507332F}" destId="{685BADEC-2954-4E40-BFEF-89051C667601}" srcOrd="0" destOrd="0" presId="urn:microsoft.com/office/officeart/2008/layout/LinedList"/>
    <dgm:cxn modelId="{C5BD25ED-77EF-4795-9ABF-606715B57178}" type="presParOf" srcId="{0F7C3719-6592-4E57-8E31-F5559507332F}" destId="{E17A545B-D8E4-4827-8194-6F16DF749551}" srcOrd="1" destOrd="0" presId="urn:microsoft.com/office/officeart/2008/layout/LinedList"/>
    <dgm:cxn modelId="{62511E60-5784-4077-8A28-65E1457A7E0E}" type="presParOf" srcId="{83F872CA-9668-4915-AF37-E80062A48995}" destId="{AEA2F859-8EE5-478B-9EB6-3AA76CF01A33}" srcOrd="14" destOrd="0" presId="urn:microsoft.com/office/officeart/2008/layout/LinedList"/>
    <dgm:cxn modelId="{ED945983-3AB5-4029-929C-22C733E1662A}" type="presParOf" srcId="{83F872CA-9668-4915-AF37-E80062A48995}" destId="{A62E960E-9238-4060-8D75-89C4332BF1AC}" srcOrd="15" destOrd="0" presId="urn:microsoft.com/office/officeart/2008/layout/LinedList"/>
    <dgm:cxn modelId="{D1532366-A766-47EA-A960-EC56829FFBB9}" type="presParOf" srcId="{A62E960E-9238-4060-8D75-89C4332BF1AC}" destId="{29143557-D6C2-41BF-8294-764ECB5B3B7F}" srcOrd="0" destOrd="0" presId="urn:microsoft.com/office/officeart/2008/layout/LinedList"/>
    <dgm:cxn modelId="{F08E8131-C3B3-42DB-9AD0-B95353CEB3A6}" type="presParOf" srcId="{A62E960E-9238-4060-8D75-89C4332BF1AC}" destId="{6974232B-1AC4-4286-84AF-52D83260F1D8}" srcOrd="1" destOrd="0" presId="urn:microsoft.com/office/officeart/2008/layout/LinedList"/>
    <dgm:cxn modelId="{F1785D50-A98A-4799-9790-6F1DC061689A}" type="presParOf" srcId="{83F872CA-9668-4915-AF37-E80062A48995}" destId="{5D430F27-9FB7-4343-AC98-E3517EAED965}" srcOrd="16" destOrd="0" presId="urn:microsoft.com/office/officeart/2008/layout/LinedList"/>
    <dgm:cxn modelId="{512C998F-10C8-4752-A024-6BD4F53FC98C}" type="presParOf" srcId="{83F872CA-9668-4915-AF37-E80062A48995}" destId="{CD03FBF4-3BD4-47A5-94DF-2A7F44F65785}" srcOrd="17" destOrd="0" presId="urn:microsoft.com/office/officeart/2008/layout/LinedList"/>
    <dgm:cxn modelId="{66714308-EFAA-4273-9A50-02DAB5C8D8F6}" type="presParOf" srcId="{CD03FBF4-3BD4-47A5-94DF-2A7F44F65785}" destId="{933BCD60-2D16-4667-996F-22E648143807}" srcOrd="0" destOrd="0" presId="urn:microsoft.com/office/officeart/2008/layout/LinedList"/>
    <dgm:cxn modelId="{41EECA27-6773-45EF-88D7-54E58DFF1C95}" type="presParOf" srcId="{CD03FBF4-3BD4-47A5-94DF-2A7F44F65785}" destId="{C16FEA10-F567-49FD-B3FE-47DB42A13070}" srcOrd="1" destOrd="0" presId="urn:microsoft.com/office/officeart/2008/layout/LinedList"/>
    <dgm:cxn modelId="{4C2A36EF-7503-4096-AF6C-F61139490BB5}" type="presParOf" srcId="{83F872CA-9668-4915-AF37-E80062A48995}" destId="{1DBB4320-DAF4-4E70-84A9-7A3F49B9BBDF}" srcOrd="18" destOrd="0" presId="urn:microsoft.com/office/officeart/2008/layout/LinedList"/>
    <dgm:cxn modelId="{4E0DF42C-F205-41C4-A8DF-3B8FC2C1ACE3}" type="presParOf" srcId="{83F872CA-9668-4915-AF37-E80062A48995}" destId="{84B08624-0600-4493-B109-7AF43019BFBD}" srcOrd="19" destOrd="0" presId="urn:microsoft.com/office/officeart/2008/layout/LinedList"/>
    <dgm:cxn modelId="{F5C9DE77-78A2-4933-B131-93C87D057BC1}" type="presParOf" srcId="{84B08624-0600-4493-B109-7AF43019BFBD}" destId="{600ABB2B-BE35-4C0D-BE9E-013A99C0E546}" srcOrd="0" destOrd="0" presId="urn:microsoft.com/office/officeart/2008/layout/LinedList"/>
    <dgm:cxn modelId="{ADEFD47D-AEFF-4352-ABE0-0DA7E86806C1}" type="presParOf" srcId="{84B08624-0600-4493-B109-7AF43019BFBD}" destId="{4AB74B72-98A2-41D4-A165-C659BA84696A}" srcOrd="1" destOrd="0" presId="urn:microsoft.com/office/officeart/2008/layout/LinedList"/>
    <dgm:cxn modelId="{0186CB84-5B6E-4987-863F-CD5B97F84DC7}" type="presParOf" srcId="{83F872CA-9668-4915-AF37-E80062A48995}" destId="{46A1371E-717A-46FC-A6B0-D9DF97064DCB}" srcOrd="20" destOrd="0" presId="urn:microsoft.com/office/officeart/2008/layout/LinedList"/>
    <dgm:cxn modelId="{B34567D9-D761-4181-A0C9-57ABA12C17F9}" type="presParOf" srcId="{83F872CA-9668-4915-AF37-E80062A48995}" destId="{E66ECF43-31D7-4D30-B12F-EC9B28FEB5E4}" srcOrd="21" destOrd="0" presId="urn:microsoft.com/office/officeart/2008/layout/LinedList"/>
    <dgm:cxn modelId="{76F83E6A-C7EB-4F94-878F-960140B7A538}" type="presParOf" srcId="{E66ECF43-31D7-4D30-B12F-EC9B28FEB5E4}" destId="{7C46E72A-5BA5-4143-B4E6-01BBB9CE6D92}" srcOrd="0" destOrd="0" presId="urn:microsoft.com/office/officeart/2008/layout/LinedList"/>
    <dgm:cxn modelId="{1A59B6CA-FA63-4A47-9C41-3602FF2F0DE7}" type="presParOf" srcId="{E66ECF43-31D7-4D30-B12F-EC9B28FEB5E4}" destId="{330C86DE-EDE2-4FFF-A0FF-74623BB260A9}" srcOrd="1" destOrd="0" presId="urn:microsoft.com/office/officeart/2008/layout/LinedList"/>
    <dgm:cxn modelId="{87A566D1-78DF-4A34-BE5A-DACE8A66B4BF}" type="presParOf" srcId="{83F872CA-9668-4915-AF37-E80062A48995}" destId="{301C619A-4E52-498A-8EA9-83829287D515}" srcOrd="22" destOrd="0" presId="urn:microsoft.com/office/officeart/2008/layout/LinedList"/>
    <dgm:cxn modelId="{124B7104-0F5F-4DC2-BC1F-86905A516E4E}" type="presParOf" srcId="{83F872CA-9668-4915-AF37-E80062A48995}" destId="{6D62BFC5-E2FB-4BFE-A405-C94968B3D252}" srcOrd="23" destOrd="0" presId="urn:microsoft.com/office/officeart/2008/layout/LinedList"/>
    <dgm:cxn modelId="{BC8AE30C-B485-4B10-8620-03DD4C315C08}" type="presParOf" srcId="{6D62BFC5-E2FB-4BFE-A405-C94968B3D252}" destId="{BEA6624F-05B6-42CF-913A-A128E4FD205C}" srcOrd="0" destOrd="0" presId="urn:microsoft.com/office/officeart/2008/layout/LinedList"/>
    <dgm:cxn modelId="{3485BE2E-B964-43E0-B0A7-2352757F308A}" type="presParOf" srcId="{6D62BFC5-E2FB-4BFE-A405-C94968B3D252}" destId="{126A59BA-35B9-4393-8AFF-BCDDD5E4465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3F5D17-5139-4804-B5E1-905848D12FF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DEFC700-85B5-41E9-B175-654AF85B2A38}">
      <dgm:prSet custT="1"/>
      <dgm:spPr/>
      <dgm:t>
        <a:bodyPr/>
        <a:lstStyle/>
        <a:p>
          <a:r>
            <a:rPr lang="en-US" sz="1600" b="1">
              <a:latin typeface="+mn-lt"/>
            </a:rPr>
            <a:t>Support LTSS and Special Needs Coordination</a:t>
          </a:r>
          <a:endParaRPr lang="en-US" sz="1600"/>
        </a:p>
      </dgm:t>
    </dgm:pt>
    <dgm:pt modelId="{DA69CE25-F5D9-4C25-B24E-9CFBFDB263AA}" type="parTrans" cxnId="{47A931AA-6B88-497F-B58E-F9E7130543EE}">
      <dgm:prSet/>
      <dgm:spPr/>
      <dgm:t>
        <a:bodyPr/>
        <a:lstStyle/>
        <a:p>
          <a:endParaRPr lang="en-US" sz="1600"/>
        </a:p>
      </dgm:t>
    </dgm:pt>
    <dgm:pt modelId="{BB176979-CAE7-4ED5-A99E-2F50C20E3325}" type="sibTrans" cxnId="{47A931AA-6B88-497F-B58E-F9E7130543EE}">
      <dgm:prSet/>
      <dgm:spPr/>
      <dgm:t>
        <a:bodyPr/>
        <a:lstStyle/>
        <a:p>
          <a:endParaRPr lang="en-US" sz="1600"/>
        </a:p>
      </dgm:t>
    </dgm:pt>
    <dgm:pt modelId="{FDBC3A37-F434-4EB6-BB01-672A647954DB}">
      <dgm:prSet custT="1"/>
      <dgm:spPr/>
      <dgm:t>
        <a:bodyPr/>
        <a:lstStyle/>
        <a:p>
          <a:r>
            <a:rPr lang="en-US" sz="1600"/>
            <a:t>	</a:t>
          </a:r>
          <a:r>
            <a:rPr lang="en-US" sz="1600">
              <a:solidFill>
                <a:srgbClr val="000000"/>
              </a:solidFill>
              <a:latin typeface="+mn-lt"/>
            </a:rPr>
            <a:t>Report changes in ADLs, caregiver support, or home environment</a:t>
          </a:r>
          <a:endParaRPr lang="en-US" sz="1600">
            <a:solidFill>
              <a:srgbClr val="000000"/>
            </a:solidFill>
          </a:endParaRPr>
        </a:p>
      </dgm:t>
    </dgm:pt>
    <dgm:pt modelId="{00817333-77C9-4C05-8A10-CA600D97CC1E}" type="parTrans" cxnId="{C1BC103D-35BD-47D0-8373-17D980114BBA}">
      <dgm:prSet/>
      <dgm:spPr/>
      <dgm:t>
        <a:bodyPr/>
        <a:lstStyle/>
        <a:p>
          <a:endParaRPr lang="en-US" sz="1600"/>
        </a:p>
      </dgm:t>
    </dgm:pt>
    <dgm:pt modelId="{D257FA26-1144-49C6-B1A7-8A9D6C355576}" type="sibTrans" cxnId="{C1BC103D-35BD-47D0-8373-17D980114BBA}">
      <dgm:prSet/>
      <dgm:spPr/>
      <dgm:t>
        <a:bodyPr/>
        <a:lstStyle/>
        <a:p>
          <a:endParaRPr lang="en-US" sz="1600"/>
        </a:p>
      </dgm:t>
    </dgm:pt>
    <dgm:pt modelId="{5354C3C4-DBDC-44AC-BD7F-2CB727A23E33}">
      <dgm:prSet custT="1"/>
      <dgm:spPr/>
      <dgm:t>
        <a:bodyPr/>
        <a:lstStyle/>
        <a:p>
          <a:r>
            <a:rPr lang="en-US" sz="1600"/>
            <a:t>	</a:t>
          </a:r>
          <a:r>
            <a:rPr lang="en-US" sz="1600">
              <a:solidFill>
                <a:srgbClr val="000000"/>
              </a:solidFill>
              <a:latin typeface="+mn-lt"/>
            </a:rPr>
            <a:t>Assist in monitoring or authorizing home health or personal care services</a:t>
          </a:r>
          <a:endParaRPr lang="en-US" sz="1600">
            <a:solidFill>
              <a:srgbClr val="000000"/>
            </a:solidFill>
          </a:endParaRPr>
        </a:p>
      </dgm:t>
    </dgm:pt>
    <dgm:pt modelId="{F76148C2-73BC-423F-97E4-C6BB921200B3}" type="parTrans" cxnId="{36900C4E-C21A-4921-AF30-356503A226CD}">
      <dgm:prSet/>
      <dgm:spPr/>
      <dgm:t>
        <a:bodyPr/>
        <a:lstStyle/>
        <a:p>
          <a:endParaRPr lang="en-US" sz="1600"/>
        </a:p>
      </dgm:t>
    </dgm:pt>
    <dgm:pt modelId="{F4AAB533-46D0-4536-A461-6FECA40592EA}" type="sibTrans" cxnId="{36900C4E-C21A-4921-AF30-356503A226CD}">
      <dgm:prSet/>
      <dgm:spPr/>
      <dgm:t>
        <a:bodyPr/>
        <a:lstStyle/>
        <a:p>
          <a:endParaRPr lang="en-US" sz="1600"/>
        </a:p>
      </dgm:t>
    </dgm:pt>
    <dgm:pt modelId="{552EA72C-21A9-48AE-B5B9-FD25E0A93E94}">
      <dgm:prSet custT="1"/>
      <dgm:spPr/>
      <dgm:t>
        <a:bodyPr/>
        <a:lstStyle/>
        <a:p>
          <a:r>
            <a:rPr lang="en-US" sz="1600" b="1">
              <a:latin typeface="+mn-lt"/>
            </a:rPr>
            <a:t>Ensure Member Understanding and Engagement</a:t>
          </a:r>
          <a:endParaRPr lang="en-US" sz="1600"/>
        </a:p>
      </dgm:t>
    </dgm:pt>
    <dgm:pt modelId="{4166A754-0AD6-48AE-A407-AA71663BAF52}" type="parTrans" cxnId="{63DD526F-959C-4839-B21B-0DA0DDDD6414}">
      <dgm:prSet/>
      <dgm:spPr/>
      <dgm:t>
        <a:bodyPr/>
        <a:lstStyle/>
        <a:p>
          <a:endParaRPr lang="en-US" sz="1600"/>
        </a:p>
      </dgm:t>
    </dgm:pt>
    <dgm:pt modelId="{7B8413A6-2585-4623-9480-37B443A17085}" type="sibTrans" cxnId="{63DD526F-959C-4839-B21B-0DA0DDDD6414}">
      <dgm:prSet/>
      <dgm:spPr/>
      <dgm:t>
        <a:bodyPr/>
        <a:lstStyle/>
        <a:p>
          <a:endParaRPr lang="en-US" sz="1600"/>
        </a:p>
      </dgm:t>
    </dgm:pt>
    <dgm:pt modelId="{E2AEC915-006A-4B9F-91C2-BB4AFE31C81B}">
      <dgm:prSet custT="1"/>
      <dgm:spPr/>
      <dgm:t>
        <a:bodyPr/>
        <a:lstStyle/>
        <a:p>
          <a:r>
            <a:rPr lang="en-US" sz="1600"/>
            <a:t>	</a:t>
          </a:r>
          <a:r>
            <a:rPr lang="en-US" sz="1600">
              <a:solidFill>
                <a:srgbClr val="000000"/>
              </a:solidFill>
              <a:latin typeface="+mn-lt"/>
            </a:rPr>
            <a:t>Reinforce discharge instructions and medication adherence</a:t>
          </a:r>
          <a:endParaRPr lang="en-US" sz="1600">
            <a:solidFill>
              <a:srgbClr val="000000"/>
            </a:solidFill>
          </a:endParaRPr>
        </a:p>
      </dgm:t>
    </dgm:pt>
    <dgm:pt modelId="{3C587378-7536-4AAA-BA15-1219602E21CB}" type="parTrans" cxnId="{15DFCFE6-A58C-4A75-9984-1140BC6F8926}">
      <dgm:prSet/>
      <dgm:spPr/>
      <dgm:t>
        <a:bodyPr/>
        <a:lstStyle/>
        <a:p>
          <a:endParaRPr lang="en-US" sz="1600"/>
        </a:p>
      </dgm:t>
    </dgm:pt>
    <dgm:pt modelId="{6FFDCACF-2774-4C46-BF23-FABF65D19745}" type="sibTrans" cxnId="{15DFCFE6-A58C-4A75-9984-1140BC6F8926}">
      <dgm:prSet/>
      <dgm:spPr/>
      <dgm:t>
        <a:bodyPr/>
        <a:lstStyle/>
        <a:p>
          <a:endParaRPr lang="en-US" sz="1600"/>
        </a:p>
      </dgm:t>
    </dgm:pt>
    <dgm:pt modelId="{9639B86F-92E2-4095-82A3-13C1E81A1364}">
      <dgm:prSet custT="1"/>
      <dgm:spPr/>
      <dgm:t>
        <a:bodyPr/>
        <a:lstStyle/>
        <a:p>
          <a:r>
            <a:rPr lang="en-US" sz="1600"/>
            <a:t>	</a:t>
          </a:r>
          <a:r>
            <a:rPr lang="en-US" sz="1600">
              <a:solidFill>
                <a:srgbClr val="000000"/>
              </a:solidFill>
              <a:latin typeface="+mn-lt"/>
            </a:rPr>
            <a:t>Ensure members know their next steps and how to seek help</a:t>
          </a:r>
          <a:endParaRPr lang="en-US" sz="1600">
            <a:solidFill>
              <a:srgbClr val="000000"/>
            </a:solidFill>
          </a:endParaRPr>
        </a:p>
      </dgm:t>
    </dgm:pt>
    <dgm:pt modelId="{ABE65BAC-2455-4E56-BDDD-50E34E282022}" type="parTrans" cxnId="{DDE4B1FD-1FB0-4C6E-86DC-DB60AEC64727}">
      <dgm:prSet/>
      <dgm:spPr/>
      <dgm:t>
        <a:bodyPr/>
        <a:lstStyle/>
        <a:p>
          <a:endParaRPr lang="en-US" sz="1600"/>
        </a:p>
      </dgm:t>
    </dgm:pt>
    <dgm:pt modelId="{7381B060-CBAD-4C4C-B644-F0A3A2E1AA72}" type="sibTrans" cxnId="{DDE4B1FD-1FB0-4C6E-86DC-DB60AEC64727}">
      <dgm:prSet/>
      <dgm:spPr/>
      <dgm:t>
        <a:bodyPr/>
        <a:lstStyle/>
        <a:p>
          <a:endParaRPr lang="en-US" sz="1600"/>
        </a:p>
      </dgm:t>
    </dgm:pt>
    <dgm:pt modelId="{7CDA1636-33B0-4F05-A721-09DDBA2D6B3D}">
      <dgm:prSet custT="1"/>
      <dgm:spPr/>
      <dgm:t>
        <a:bodyPr/>
        <a:lstStyle/>
        <a:p>
          <a:r>
            <a:rPr lang="en-US" sz="1600" b="1">
              <a:latin typeface="+mn-lt"/>
            </a:rPr>
            <a:t>Document and Escalate Barriers Promptly</a:t>
          </a:r>
          <a:endParaRPr lang="en-US" sz="1600"/>
        </a:p>
      </dgm:t>
    </dgm:pt>
    <dgm:pt modelId="{6FD7DB24-78F9-4C74-B9E9-FD9CB2485D79}" type="parTrans" cxnId="{078725DD-5F57-4453-ABD4-C953F15C10F0}">
      <dgm:prSet/>
      <dgm:spPr/>
      <dgm:t>
        <a:bodyPr/>
        <a:lstStyle/>
        <a:p>
          <a:endParaRPr lang="en-US" sz="1600"/>
        </a:p>
      </dgm:t>
    </dgm:pt>
    <dgm:pt modelId="{130473EF-C334-4176-A677-AC6F1292075B}" type="sibTrans" cxnId="{078725DD-5F57-4453-ABD4-C953F15C10F0}">
      <dgm:prSet/>
      <dgm:spPr/>
      <dgm:t>
        <a:bodyPr/>
        <a:lstStyle/>
        <a:p>
          <a:endParaRPr lang="en-US" sz="1600"/>
        </a:p>
      </dgm:t>
    </dgm:pt>
    <dgm:pt modelId="{7C1C098B-F9FD-4F36-9B0E-6270CDB07365}">
      <dgm:prSet custT="1"/>
      <dgm:spPr/>
      <dgm:t>
        <a:bodyPr/>
        <a:lstStyle/>
        <a:p>
          <a:r>
            <a:rPr lang="en-US" sz="1600"/>
            <a:t>	</a:t>
          </a:r>
          <a:r>
            <a:rPr lang="en-US" sz="1600" b="1">
              <a:solidFill>
                <a:srgbClr val="000000"/>
              </a:solidFill>
              <a:latin typeface="+mn-lt"/>
            </a:rPr>
            <a:t>N</a:t>
          </a:r>
          <a:r>
            <a:rPr lang="en-US" sz="1600">
              <a:solidFill>
                <a:srgbClr val="000000"/>
              </a:solidFill>
              <a:latin typeface="+mn-lt"/>
            </a:rPr>
            <a:t>otify Neighborhood of service delays or access barriers</a:t>
          </a:r>
          <a:endParaRPr lang="en-US" sz="1600">
            <a:solidFill>
              <a:srgbClr val="000000"/>
            </a:solidFill>
          </a:endParaRPr>
        </a:p>
      </dgm:t>
    </dgm:pt>
    <dgm:pt modelId="{E7FF9139-1669-495E-AF99-8DE349BB2412}" type="parTrans" cxnId="{7233A3C4-F4F7-45D0-9ED4-DE265D9678D0}">
      <dgm:prSet/>
      <dgm:spPr/>
      <dgm:t>
        <a:bodyPr/>
        <a:lstStyle/>
        <a:p>
          <a:endParaRPr lang="en-US" sz="1600"/>
        </a:p>
      </dgm:t>
    </dgm:pt>
    <dgm:pt modelId="{4781E69F-C399-42CD-B532-C8C2120DDF9E}" type="sibTrans" cxnId="{7233A3C4-F4F7-45D0-9ED4-DE265D9678D0}">
      <dgm:prSet/>
      <dgm:spPr/>
      <dgm:t>
        <a:bodyPr/>
        <a:lstStyle/>
        <a:p>
          <a:endParaRPr lang="en-US" sz="1600"/>
        </a:p>
      </dgm:t>
    </dgm:pt>
    <dgm:pt modelId="{9D5E4C03-717B-4397-B558-7031258E221F}">
      <dgm:prSet custT="1"/>
      <dgm:spPr/>
      <dgm:t>
        <a:bodyPr/>
        <a:lstStyle/>
        <a:p>
          <a:r>
            <a:rPr lang="en-US" sz="1600"/>
            <a:t>	</a:t>
          </a:r>
          <a:r>
            <a:rPr lang="en-US" sz="1600">
              <a:solidFill>
                <a:srgbClr val="000000"/>
              </a:solidFill>
              <a:latin typeface="+mn-lt"/>
            </a:rPr>
            <a:t>Partner on solutions to maintain care continuity</a:t>
          </a:r>
          <a:r>
            <a:rPr lang="en-US" sz="1600">
              <a:solidFill>
                <a:srgbClr val="000000"/>
              </a:solidFill>
            </a:rPr>
            <a:t>	</a:t>
          </a:r>
          <a:r>
            <a:rPr lang="en-US" sz="1600"/>
            <a:t>	</a:t>
          </a:r>
        </a:p>
      </dgm:t>
    </dgm:pt>
    <dgm:pt modelId="{75BB9B4A-10E5-4C07-83A5-A772755967B1}" type="parTrans" cxnId="{060B5DEF-4AFB-4E2A-BF1E-6330651E9647}">
      <dgm:prSet/>
      <dgm:spPr/>
      <dgm:t>
        <a:bodyPr/>
        <a:lstStyle/>
        <a:p>
          <a:endParaRPr lang="en-US" sz="1600"/>
        </a:p>
      </dgm:t>
    </dgm:pt>
    <dgm:pt modelId="{83DB6BD4-8C4C-4CD7-8470-AD352B5C997C}" type="sibTrans" cxnId="{060B5DEF-4AFB-4E2A-BF1E-6330651E9647}">
      <dgm:prSet/>
      <dgm:spPr/>
      <dgm:t>
        <a:bodyPr/>
        <a:lstStyle/>
        <a:p>
          <a:endParaRPr lang="en-US" sz="1600"/>
        </a:p>
      </dgm:t>
    </dgm:pt>
    <dgm:pt modelId="{83F872CA-9668-4915-AF37-E80062A48995}" type="pres">
      <dgm:prSet presAssocID="{543F5D17-5139-4804-B5E1-905848D12FFA}" presName="vert0" presStyleCnt="0">
        <dgm:presLayoutVars>
          <dgm:dir/>
          <dgm:animOne val="branch"/>
          <dgm:animLvl val="lvl"/>
        </dgm:presLayoutVars>
      </dgm:prSet>
      <dgm:spPr/>
    </dgm:pt>
    <dgm:pt modelId="{0B18BEF6-EB7F-4DBB-B5DD-6C9FE5A9BAD5}" type="pres">
      <dgm:prSet presAssocID="{3DEFC700-85B5-41E9-B175-654AF85B2A38}" presName="thickLine" presStyleLbl="alignNode1" presStyleIdx="0" presStyleCnt="9"/>
      <dgm:spPr/>
    </dgm:pt>
    <dgm:pt modelId="{ECE9177A-CB32-4312-B5DC-F7DC2C519601}" type="pres">
      <dgm:prSet presAssocID="{3DEFC700-85B5-41E9-B175-654AF85B2A38}" presName="horz1" presStyleCnt="0"/>
      <dgm:spPr/>
    </dgm:pt>
    <dgm:pt modelId="{2AA0CA4E-DDE3-4A72-9EA9-24E80CA7FA3F}" type="pres">
      <dgm:prSet presAssocID="{3DEFC700-85B5-41E9-B175-654AF85B2A38}" presName="tx1" presStyleLbl="revTx" presStyleIdx="0" presStyleCnt="9"/>
      <dgm:spPr/>
    </dgm:pt>
    <dgm:pt modelId="{DA77D999-1ABD-4008-A12B-A67EADAABF0C}" type="pres">
      <dgm:prSet presAssocID="{3DEFC700-85B5-41E9-B175-654AF85B2A38}" presName="vert1" presStyleCnt="0"/>
      <dgm:spPr/>
    </dgm:pt>
    <dgm:pt modelId="{D937FB58-F0E2-4730-8688-D65CCC033392}" type="pres">
      <dgm:prSet presAssocID="{FDBC3A37-F434-4EB6-BB01-672A647954DB}" presName="thickLine" presStyleLbl="alignNode1" presStyleIdx="1" presStyleCnt="9"/>
      <dgm:spPr/>
    </dgm:pt>
    <dgm:pt modelId="{D745D0BE-99F6-4289-B539-042C6461A28B}" type="pres">
      <dgm:prSet presAssocID="{FDBC3A37-F434-4EB6-BB01-672A647954DB}" presName="horz1" presStyleCnt="0"/>
      <dgm:spPr/>
    </dgm:pt>
    <dgm:pt modelId="{38E5E013-90E4-4581-90B6-9F1272A19B1F}" type="pres">
      <dgm:prSet presAssocID="{FDBC3A37-F434-4EB6-BB01-672A647954DB}" presName="tx1" presStyleLbl="revTx" presStyleIdx="1" presStyleCnt="9"/>
      <dgm:spPr/>
    </dgm:pt>
    <dgm:pt modelId="{C98D1EB3-DBA3-47A7-991E-FAFF04F74184}" type="pres">
      <dgm:prSet presAssocID="{FDBC3A37-F434-4EB6-BB01-672A647954DB}" presName="vert1" presStyleCnt="0"/>
      <dgm:spPr/>
    </dgm:pt>
    <dgm:pt modelId="{084B6FE0-53AD-485F-865A-170F8AB0B5BC}" type="pres">
      <dgm:prSet presAssocID="{5354C3C4-DBDC-44AC-BD7F-2CB727A23E33}" presName="thickLine" presStyleLbl="alignNode1" presStyleIdx="2" presStyleCnt="9"/>
      <dgm:spPr/>
    </dgm:pt>
    <dgm:pt modelId="{EAD05E34-9395-495F-BFAE-D795F27FAFA8}" type="pres">
      <dgm:prSet presAssocID="{5354C3C4-DBDC-44AC-BD7F-2CB727A23E33}" presName="horz1" presStyleCnt="0"/>
      <dgm:spPr/>
    </dgm:pt>
    <dgm:pt modelId="{C1017045-74AD-4A8F-96BD-34A164A63E0C}" type="pres">
      <dgm:prSet presAssocID="{5354C3C4-DBDC-44AC-BD7F-2CB727A23E33}" presName="tx1" presStyleLbl="revTx" presStyleIdx="2" presStyleCnt="9"/>
      <dgm:spPr/>
    </dgm:pt>
    <dgm:pt modelId="{05FD8360-3F4B-4E13-B5C6-D45A4CBF0EF5}" type="pres">
      <dgm:prSet presAssocID="{5354C3C4-DBDC-44AC-BD7F-2CB727A23E33}" presName="vert1" presStyleCnt="0"/>
      <dgm:spPr/>
    </dgm:pt>
    <dgm:pt modelId="{EECDF770-4B12-41BF-A244-8EB4139EBA18}" type="pres">
      <dgm:prSet presAssocID="{552EA72C-21A9-48AE-B5B9-FD25E0A93E94}" presName="thickLine" presStyleLbl="alignNode1" presStyleIdx="3" presStyleCnt="9"/>
      <dgm:spPr/>
    </dgm:pt>
    <dgm:pt modelId="{88C0BC6F-5869-4AAD-8D3D-4B4F14DC04A9}" type="pres">
      <dgm:prSet presAssocID="{552EA72C-21A9-48AE-B5B9-FD25E0A93E94}" presName="horz1" presStyleCnt="0"/>
      <dgm:spPr/>
    </dgm:pt>
    <dgm:pt modelId="{189142FF-F859-4051-906E-EBE81C032549}" type="pres">
      <dgm:prSet presAssocID="{552EA72C-21A9-48AE-B5B9-FD25E0A93E94}" presName="tx1" presStyleLbl="revTx" presStyleIdx="3" presStyleCnt="9"/>
      <dgm:spPr/>
    </dgm:pt>
    <dgm:pt modelId="{09578A1C-31E8-4662-BD7F-63E044A73CB3}" type="pres">
      <dgm:prSet presAssocID="{552EA72C-21A9-48AE-B5B9-FD25E0A93E94}" presName="vert1" presStyleCnt="0"/>
      <dgm:spPr/>
    </dgm:pt>
    <dgm:pt modelId="{19EF32B1-F090-405D-A7D7-30A8F70A5A3A}" type="pres">
      <dgm:prSet presAssocID="{E2AEC915-006A-4B9F-91C2-BB4AFE31C81B}" presName="thickLine" presStyleLbl="alignNode1" presStyleIdx="4" presStyleCnt="9"/>
      <dgm:spPr/>
    </dgm:pt>
    <dgm:pt modelId="{22989288-FC52-4272-8059-777766E6FAAF}" type="pres">
      <dgm:prSet presAssocID="{E2AEC915-006A-4B9F-91C2-BB4AFE31C81B}" presName="horz1" presStyleCnt="0"/>
      <dgm:spPr/>
    </dgm:pt>
    <dgm:pt modelId="{4F06931B-F006-4DC1-9535-83A25A7E1556}" type="pres">
      <dgm:prSet presAssocID="{E2AEC915-006A-4B9F-91C2-BB4AFE31C81B}" presName="tx1" presStyleLbl="revTx" presStyleIdx="4" presStyleCnt="9"/>
      <dgm:spPr/>
    </dgm:pt>
    <dgm:pt modelId="{DA2F2F61-48CF-40C1-BE58-96C43D4DA2AC}" type="pres">
      <dgm:prSet presAssocID="{E2AEC915-006A-4B9F-91C2-BB4AFE31C81B}" presName="vert1" presStyleCnt="0"/>
      <dgm:spPr/>
    </dgm:pt>
    <dgm:pt modelId="{274E7A0D-30A2-4905-9363-3B7D3963C3D0}" type="pres">
      <dgm:prSet presAssocID="{9639B86F-92E2-4095-82A3-13C1E81A1364}" presName="thickLine" presStyleLbl="alignNode1" presStyleIdx="5" presStyleCnt="9"/>
      <dgm:spPr/>
    </dgm:pt>
    <dgm:pt modelId="{468C65B2-26A3-4886-AE9B-A92DA4D3E2FF}" type="pres">
      <dgm:prSet presAssocID="{9639B86F-92E2-4095-82A3-13C1E81A1364}" presName="horz1" presStyleCnt="0"/>
      <dgm:spPr/>
    </dgm:pt>
    <dgm:pt modelId="{811CD3F6-0A72-4C7C-BD01-33636A95295B}" type="pres">
      <dgm:prSet presAssocID="{9639B86F-92E2-4095-82A3-13C1E81A1364}" presName="tx1" presStyleLbl="revTx" presStyleIdx="5" presStyleCnt="9"/>
      <dgm:spPr/>
    </dgm:pt>
    <dgm:pt modelId="{E22A8426-0543-4C23-BA5A-791F77C045EC}" type="pres">
      <dgm:prSet presAssocID="{9639B86F-92E2-4095-82A3-13C1E81A1364}" presName="vert1" presStyleCnt="0"/>
      <dgm:spPr/>
    </dgm:pt>
    <dgm:pt modelId="{98E19A1D-632F-4313-84C9-0A6D4560AD9E}" type="pres">
      <dgm:prSet presAssocID="{7CDA1636-33B0-4F05-A721-09DDBA2D6B3D}" presName="thickLine" presStyleLbl="alignNode1" presStyleIdx="6" presStyleCnt="9"/>
      <dgm:spPr/>
    </dgm:pt>
    <dgm:pt modelId="{0F7C3719-6592-4E57-8E31-F5559507332F}" type="pres">
      <dgm:prSet presAssocID="{7CDA1636-33B0-4F05-A721-09DDBA2D6B3D}" presName="horz1" presStyleCnt="0"/>
      <dgm:spPr/>
    </dgm:pt>
    <dgm:pt modelId="{685BADEC-2954-4E40-BFEF-89051C667601}" type="pres">
      <dgm:prSet presAssocID="{7CDA1636-33B0-4F05-A721-09DDBA2D6B3D}" presName="tx1" presStyleLbl="revTx" presStyleIdx="6" presStyleCnt="9"/>
      <dgm:spPr/>
    </dgm:pt>
    <dgm:pt modelId="{E17A545B-D8E4-4827-8194-6F16DF749551}" type="pres">
      <dgm:prSet presAssocID="{7CDA1636-33B0-4F05-A721-09DDBA2D6B3D}" presName="vert1" presStyleCnt="0"/>
      <dgm:spPr/>
    </dgm:pt>
    <dgm:pt modelId="{AEA2F859-8EE5-478B-9EB6-3AA76CF01A33}" type="pres">
      <dgm:prSet presAssocID="{7C1C098B-F9FD-4F36-9B0E-6270CDB07365}" presName="thickLine" presStyleLbl="alignNode1" presStyleIdx="7" presStyleCnt="9"/>
      <dgm:spPr/>
    </dgm:pt>
    <dgm:pt modelId="{A62E960E-9238-4060-8D75-89C4332BF1AC}" type="pres">
      <dgm:prSet presAssocID="{7C1C098B-F9FD-4F36-9B0E-6270CDB07365}" presName="horz1" presStyleCnt="0"/>
      <dgm:spPr/>
    </dgm:pt>
    <dgm:pt modelId="{29143557-D6C2-41BF-8294-764ECB5B3B7F}" type="pres">
      <dgm:prSet presAssocID="{7C1C098B-F9FD-4F36-9B0E-6270CDB07365}" presName="tx1" presStyleLbl="revTx" presStyleIdx="7" presStyleCnt="9"/>
      <dgm:spPr/>
    </dgm:pt>
    <dgm:pt modelId="{6974232B-1AC4-4286-84AF-52D83260F1D8}" type="pres">
      <dgm:prSet presAssocID="{7C1C098B-F9FD-4F36-9B0E-6270CDB07365}" presName="vert1" presStyleCnt="0"/>
      <dgm:spPr/>
    </dgm:pt>
    <dgm:pt modelId="{5D430F27-9FB7-4343-AC98-E3517EAED965}" type="pres">
      <dgm:prSet presAssocID="{9D5E4C03-717B-4397-B558-7031258E221F}" presName="thickLine" presStyleLbl="alignNode1" presStyleIdx="8" presStyleCnt="9"/>
      <dgm:spPr/>
    </dgm:pt>
    <dgm:pt modelId="{CD03FBF4-3BD4-47A5-94DF-2A7F44F65785}" type="pres">
      <dgm:prSet presAssocID="{9D5E4C03-717B-4397-B558-7031258E221F}" presName="horz1" presStyleCnt="0"/>
      <dgm:spPr/>
    </dgm:pt>
    <dgm:pt modelId="{933BCD60-2D16-4667-996F-22E648143807}" type="pres">
      <dgm:prSet presAssocID="{9D5E4C03-717B-4397-B558-7031258E221F}" presName="tx1" presStyleLbl="revTx" presStyleIdx="8" presStyleCnt="9"/>
      <dgm:spPr/>
    </dgm:pt>
    <dgm:pt modelId="{C16FEA10-F567-49FD-B3FE-47DB42A13070}" type="pres">
      <dgm:prSet presAssocID="{9D5E4C03-717B-4397-B558-7031258E221F}" presName="vert1" presStyleCnt="0"/>
      <dgm:spPr/>
    </dgm:pt>
  </dgm:ptLst>
  <dgm:cxnLst>
    <dgm:cxn modelId="{52FB1D0A-D1B0-43D4-A828-037978387773}" type="presOf" srcId="{7CDA1636-33B0-4F05-A721-09DDBA2D6B3D}" destId="{685BADEC-2954-4E40-BFEF-89051C667601}" srcOrd="0" destOrd="0" presId="urn:microsoft.com/office/officeart/2008/layout/LinedList"/>
    <dgm:cxn modelId="{8570DD28-23E9-4DBD-9C0B-4987EDA07062}" type="presOf" srcId="{3DEFC700-85B5-41E9-B175-654AF85B2A38}" destId="{2AA0CA4E-DDE3-4A72-9EA9-24E80CA7FA3F}" srcOrd="0" destOrd="0" presId="urn:microsoft.com/office/officeart/2008/layout/LinedList"/>
    <dgm:cxn modelId="{C1BC103D-35BD-47D0-8373-17D980114BBA}" srcId="{543F5D17-5139-4804-B5E1-905848D12FFA}" destId="{FDBC3A37-F434-4EB6-BB01-672A647954DB}" srcOrd="1" destOrd="0" parTransId="{00817333-77C9-4C05-8A10-CA600D97CC1E}" sibTransId="{D257FA26-1144-49C6-B1A7-8A9D6C355576}"/>
    <dgm:cxn modelId="{CA229A5E-4B20-40D8-AD58-C9CF080F6322}" type="presOf" srcId="{543F5D17-5139-4804-B5E1-905848D12FFA}" destId="{83F872CA-9668-4915-AF37-E80062A48995}" srcOrd="0" destOrd="0" presId="urn:microsoft.com/office/officeart/2008/layout/LinedList"/>
    <dgm:cxn modelId="{3B881B62-36B5-4694-8D52-1A4363EB5A0C}" type="presOf" srcId="{FDBC3A37-F434-4EB6-BB01-672A647954DB}" destId="{38E5E013-90E4-4581-90B6-9F1272A19B1F}" srcOrd="0" destOrd="0" presId="urn:microsoft.com/office/officeart/2008/layout/LinedList"/>
    <dgm:cxn modelId="{36900C4E-C21A-4921-AF30-356503A226CD}" srcId="{543F5D17-5139-4804-B5E1-905848D12FFA}" destId="{5354C3C4-DBDC-44AC-BD7F-2CB727A23E33}" srcOrd="2" destOrd="0" parTransId="{F76148C2-73BC-423F-97E4-C6BB921200B3}" sibTransId="{F4AAB533-46D0-4536-A461-6FECA40592EA}"/>
    <dgm:cxn modelId="{63DD526F-959C-4839-B21B-0DA0DDDD6414}" srcId="{543F5D17-5139-4804-B5E1-905848D12FFA}" destId="{552EA72C-21A9-48AE-B5B9-FD25E0A93E94}" srcOrd="3" destOrd="0" parTransId="{4166A754-0AD6-48AE-A407-AA71663BAF52}" sibTransId="{7B8413A6-2585-4623-9480-37B443A17085}"/>
    <dgm:cxn modelId="{5ADCC396-FB57-418C-8CBF-034BFF01F113}" type="presOf" srcId="{9D5E4C03-717B-4397-B558-7031258E221F}" destId="{933BCD60-2D16-4667-996F-22E648143807}" srcOrd="0" destOrd="0" presId="urn:microsoft.com/office/officeart/2008/layout/LinedList"/>
    <dgm:cxn modelId="{47A931AA-6B88-497F-B58E-F9E7130543EE}" srcId="{543F5D17-5139-4804-B5E1-905848D12FFA}" destId="{3DEFC700-85B5-41E9-B175-654AF85B2A38}" srcOrd="0" destOrd="0" parTransId="{DA69CE25-F5D9-4C25-B24E-9CFBFDB263AA}" sibTransId="{BB176979-CAE7-4ED5-A99E-2F50C20E3325}"/>
    <dgm:cxn modelId="{2EAF10B6-C383-460F-AF17-DCFE6BAF2EB5}" type="presOf" srcId="{5354C3C4-DBDC-44AC-BD7F-2CB727A23E33}" destId="{C1017045-74AD-4A8F-96BD-34A164A63E0C}" srcOrd="0" destOrd="0" presId="urn:microsoft.com/office/officeart/2008/layout/LinedList"/>
    <dgm:cxn modelId="{7233A3C4-F4F7-45D0-9ED4-DE265D9678D0}" srcId="{543F5D17-5139-4804-B5E1-905848D12FFA}" destId="{7C1C098B-F9FD-4F36-9B0E-6270CDB07365}" srcOrd="7" destOrd="0" parTransId="{E7FF9139-1669-495E-AF99-8DE349BB2412}" sibTransId="{4781E69F-C399-42CD-B532-C8C2120DDF9E}"/>
    <dgm:cxn modelId="{51B829C7-218D-4D52-98A2-BA42056C001F}" type="presOf" srcId="{552EA72C-21A9-48AE-B5B9-FD25E0A93E94}" destId="{189142FF-F859-4051-906E-EBE81C032549}" srcOrd="0" destOrd="0" presId="urn:microsoft.com/office/officeart/2008/layout/LinedList"/>
    <dgm:cxn modelId="{1ABB98CB-ECC4-4644-8E20-55D6B76C888A}" type="presOf" srcId="{9639B86F-92E2-4095-82A3-13C1E81A1364}" destId="{811CD3F6-0A72-4C7C-BD01-33636A95295B}" srcOrd="0" destOrd="0" presId="urn:microsoft.com/office/officeart/2008/layout/LinedList"/>
    <dgm:cxn modelId="{078725DD-5F57-4453-ABD4-C953F15C10F0}" srcId="{543F5D17-5139-4804-B5E1-905848D12FFA}" destId="{7CDA1636-33B0-4F05-A721-09DDBA2D6B3D}" srcOrd="6" destOrd="0" parTransId="{6FD7DB24-78F9-4C74-B9E9-FD9CB2485D79}" sibTransId="{130473EF-C334-4176-A677-AC6F1292075B}"/>
    <dgm:cxn modelId="{ECF1A5E2-159A-4077-BB9D-90B698128B9D}" type="presOf" srcId="{E2AEC915-006A-4B9F-91C2-BB4AFE31C81B}" destId="{4F06931B-F006-4DC1-9535-83A25A7E1556}" srcOrd="0" destOrd="0" presId="urn:microsoft.com/office/officeart/2008/layout/LinedList"/>
    <dgm:cxn modelId="{D36D6DE5-7F12-422D-930B-B0E52D57C0F4}" type="presOf" srcId="{7C1C098B-F9FD-4F36-9B0E-6270CDB07365}" destId="{29143557-D6C2-41BF-8294-764ECB5B3B7F}" srcOrd="0" destOrd="0" presId="urn:microsoft.com/office/officeart/2008/layout/LinedList"/>
    <dgm:cxn modelId="{15DFCFE6-A58C-4A75-9984-1140BC6F8926}" srcId="{543F5D17-5139-4804-B5E1-905848D12FFA}" destId="{E2AEC915-006A-4B9F-91C2-BB4AFE31C81B}" srcOrd="4" destOrd="0" parTransId="{3C587378-7536-4AAA-BA15-1219602E21CB}" sibTransId="{6FFDCACF-2774-4C46-BF23-FABF65D19745}"/>
    <dgm:cxn modelId="{060B5DEF-4AFB-4E2A-BF1E-6330651E9647}" srcId="{543F5D17-5139-4804-B5E1-905848D12FFA}" destId="{9D5E4C03-717B-4397-B558-7031258E221F}" srcOrd="8" destOrd="0" parTransId="{75BB9B4A-10E5-4C07-83A5-A772755967B1}" sibTransId="{83DB6BD4-8C4C-4CD7-8470-AD352B5C997C}"/>
    <dgm:cxn modelId="{DDE4B1FD-1FB0-4C6E-86DC-DB60AEC64727}" srcId="{543F5D17-5139-4804-B5E1-905848D12FFA}" destId="{9639B86F-92E2-4095-82A3-13C1E81A1364}" srcOrd="5" destOrd="0" parTransId="{ABE65BAC-2455-4E56-BDDD-50E34E282022}" sibTransId="{7381B060-CBAD-4C4C-B644-F0A3A2E1AA72}"/>
    <dgm:cxn modelId="{0C0CECDE-CB5D-4B20-8D0B-4537F6594C32}" type="presParOf" srcId="{83F872CA-9668-4915-AF37-E80062A48995}" destId="{0B18BEF6-EB7F-4DBB-B5DD-6C9FE5A9BAD5}" srcOrd="0" destOrd="0" presId="urn:microsoft.com/office/officeart/2008/layout/LinedList"/>
    <dgm:cxn modelId="{6670CCA0-3CA4-42D2-B36A-A8F969835B45}" type="presParOf" srcId="{83F872CA-9668-4915-AF37-E80062A48995}" destId="{ECE9177A-CB32-4312-B5DC-F7DC2C519601}" srcOrd="1" destOrd="0" presId="urn:microsoft.com/office/officeart/2008/layout/LinedList"/>
    <dgm:cxn modelId="{3BD247A6-3642-4662-B020-9353633486D6}" type="presParOf" srcId="{ECE9177A-CB32-4312-B5DC-F7DC2C519601}" destId="{2AA0CA4E-DDE3-4A72-9EA9-24E80CA7FA3F}" srcOrd="0" destOrd="0" presId="urn:microsoft.com/office/officeart/2008/layout/LinedList"/>
    <dgm:cxn modelId="{1400CAAB-FE1D-42FE-9BCF-BFEE0F654583}" type="presParOf" srcId="{ECE9177A-CB32-4312-B5DC-F7DC2C519601}" destId="{DA77D999-1ABD-4008-A12B-A67EADAABF0C}" srcOrd="1" destOrd="0" presId="urn:microsoft.com/office/officeart/2008/layout/LinedList"/>
    <dgm:cxn modelId="{73B9A80A-5D54-4AE1-9DF0-D2A54E7FD957}" type="presParOf" srcId="{83F872CA-9668-4915-AF37-E80062A48995}" destId="{D937FB58-F0E2-4730-8688-D65CCC033392}" srcOrd="2" destOrd="0" presId="urn:microsoft.com/office/officeart/2008/layout/LinedList"/>
    <dgm:cxn modelId="{13364924-43F5-466E-90E0-BCA31FFF34DC}" type="presParOf" srcId="{83F872CA-9668-4915-AF37-E80062A48995}" destId="{D745D0BE-99F6-4289-B539-042C6461A28B}" srcOrd="3" destOrd="0" presId="urn:microsoft.com/office/officeart/2008/layout/LinedList"/>
    <dgm:cxn modelId="{D43E123A-E21C-4A92-8295-7B92532C636E}" type="presParOf" srcId="{D745D0BE-99F6-4289-B539-042C6461A28B}" destId="{38E5E013-90E4-4581-90B6-9F1272A19B1F}" srcOrd="0" destOrd="0" presId="urn:microsoft.com/office/officeart/2008/layout/LinedList"/>
    <dgm:cxn modelId="{E654328A-EB2B-4A2E-858B-6D363EE52E23}" type="presParOf" srcId="{D745D0BE-99F6-4289-B539-042C6461A28B}" destId="{C98D1EB3-DBA3-47A7-991E-FAFF04F74184}" srcOrd="1" destOrd="0" presId="urn:microsoft.com/office/officeart/2008/layout/LinedList"/>
    <dgm:cxn modelId="{9F043553-74F5-4A77-810B-15A7A8D4194B}" type="presParOf" srcId="{83F872CA-9668-4915-AF37-E80062A48995}" destId="{084B6FE0-53AD-485F-865A-170F8AB0B5BC}" srcOrd="4" destOrd="0" presId="urn:microsoft.com/office/officeart/2008/layout/LinedList"/>
    <dgm:cxn modelId="{F8409F42-08F2-4608-BE8D-643A91097D8A}" type="presParOf" srcId="{83F872CA-9668-4915-AF37-E80062A48995}" destId="{EAD05E34-9395-495F-BFAE-D795F27FAFA8}" srcOrd="5" destOrd="0" presId="urn:microsoft.com/office/officeart/2008/layout/LinedList"/>
    <dgm:cxn modelId="{7BCE5B43-8A87-43C2-98CA-FD2499B31F7D}" type="presParOf" srcId="{EAD05E34-9395-495F-BFAE-D795F27FAFA8}" destId="{C1017045-74AD-4A8F-96BD-34A164A63E0C}" srcOrd="0" destOrd="0" presId="urn:microsoft.com/office/officeart/2008/layout/LinedList"/>
    <dgm:cxn modelId="{6DDCDBB7-58ED-46ED-924B-ADA51F1982F4}" type="presParOf" srcId="{EAD05E34-9395-495F-BFAE-D795F27FAFA8}" destId="{05FD8360-3F4B-4E13-B5C6-D45A4CBF0EF5}" srcOrd="1" destOrd="0" presId="urn:microsoft.com/office/officeart/2008/layout/LinedList"/>
    <dgm:cxn modelId="{628F8646-BC8C-4DF0-9F6C-2CFAE858F9DD}" type="presParOf" srcId="{83F872CA-9668-4915-AF37-E80062A48995}" destId="{EECDF770-4B12-41BF-A244-8EB4139EBA18}" srcOrd="6" destOrd="0" presId="urn:microsoft.com/office/officeart/2008/layout/LinedList"/>
    <dgm:cxn modelId="{CBBF4503-64BE-4A41-B3D5-7DF73848D404}" type="presParOf" srcId="{83F872CA-9668-4915-AF37-E80062A48995}" destId="{88C0BC6F-5869-4AAD-8D3D-4B4F14DC04A9}" srcOrd="7" destOrd="0" presId="urn:microsoft.com/office/officeart/2008/layout/LinedList"/>
    <dgm:cxn modelId="{E1AE1306-B4A7-46C9-92BF-9704A002EE52}" type="presParOf" srcId="{88C0BC6F-5869-4AAD-8D3D-4B4F14DC04A9}" destId="{189142FF-F859-4051-906E-EBE81C032549}" srcOrd="0" destOrd="0" presId="urn:microsoft.com/office/officeart/2008/layout/LinedList"/>
    <dgm:cxn modelId="{3A1B15DA-BE54-46E9-BA43-3C6C3BC6ABC5}" type="presParOf" srcId="{88C0BC6F-5869-4AAD-8D3D-4B4F14DC04A9}" destId="{09578A1C-31E8-4662-BD7F-63E044A73CB3}" srcOrd="1" destOrd="0" presId="urn:microsoft.com/office/officeart/2008/layout/LinedList"/>
    <dgm:cxn modelId="{3DADA6E8-DB65-4BE1-87C3-4B82C017E836}" type="presParOf" srcId="{83F872CA-9668-4915-AF37-E80062A48995}" destId="{19EF32B1-F090-405D-A7D7-30A8F70A5A3A}" srcOrd="8" destOrd="0" presId="urn:microsoft.com/office/officeart/2008/layout/LinedList"/>
    <dgm:cxn modelId="{A178F85A-E325-4261-8B1D-5F303D009922}" type="presParOf" srcId="{83F872CA-9668-4915-AF37-E80062A48995}" destId="{22989288-FC52-4272-8059-777766E6FAAF}" srcOrd="9" destOrd="0" presId="urn:microsoft.com/office/officeart/2008/layout/LinedList"/>
    <dgm:cxn modelId="{2196EF2F-403C-4473-A398-9350D84962F2}" type="presParOf" srcId="{22989288-FC52-4272-8059-777766E6FAAF}" destId="{4F06931B-F006-4DC1-9535-83A25A7E1556}" srcOrd="0" destOrd="0" presId="urn:microsoft.com/office/officeart/2008/layout/LinedList"/>
    <dgm:cxn modelId="{FE67514B-C5FD-4983-BA16-A0519395B317}" type="presParOf" srcId="{22989288-FC52-4272-8059-777766E6FAAF}" destId="{DA2F2F61-48CF-40C1-BE58-96C43D4DA2AC}" srcOrd="1" destOrd="0" presId="urn:microsoft.com/office/officeart/2008/layout/LinedList"/>
    <dgm:cxn modelId="{1608E2D5-B94D-4EA0-8880-4A8A299AF046}" type="presParOf" srcId="{83F872CA-9668-4915-AF37-E80062A48995}" destId="{274E7A0D-30A2-4905-9363-3B7D3963C3D0}" srcOrd="10" destOrd="0" presId="urn:microsoft.com/office/officeart/2008/layout/LinedList"/>
    <dgm:cxn modelId="{1830173E-CF1B-4462-9880-99D5FC5D03BE}" type="presParOf" srcId="{83F872CA-9668-4915-AF37-E80062A48995}" destId="{468C65B2-26A3-4886-AE9B-A92DA4D3E2FF}" srcOrd="11" destOrd="0" presId="urn:microsoft.com/office/officeart/2008/layout/LinedList"/>
    <dgm:cxn modelId="{B09A2E9B-E520-4C90-8ACA-5F18FDAA6093}" type="presParOf" srcId="{468C65B2-26A3-4886-AE9B-A92DA4D3E2FF}" destId="{811CD3F6-0A72-4C7C-BD01-33636A95295B}" srcOrd="0" destOrd="0" presId="urn:microsoft.com/office/officeart/2008/layout/LinedList"/>
    <dgm:cxn modelId="{6991442E-D4B6-4A32-AB0C-9867B48F8786}" type="presParOf" srcId="{468C65B2-26A3-4886-AE9B-A92DA4D3E2FF}" destId="{E22A8426-0543-4C23-BA5A-791F77C045EC}" srcOrd="1" destOrd="0" presId="urn:microsoft.com/office/officeart/2008/layout/LinedList"/>
    <dgm:cxn modelId="{27E8A1CA-4197-422F-B90A-2BB62887503A}" type="presParOf" srcId="{83F872CA-9668-4915-AF37-E80062A48995}" destId="{98E19A1D-632F-4313-84C9-0A6D4560AD9E}" srcOrd="12" destOrd="0" presId="urn:microsoft.com/office/officeart/2008/layout/LinedList"/>
    <dgm:cxn modelId="{BE238F6D-8B24-467F-9894-135776BA8F7E}" type="presParOf" srcId="{83F872CA-9668-4915-AF37-E80062A48995}" destId="{0F7C3719-6592-4E57-8E31-F5559507332F}" srcOrd="13" destOrd="0" presId="urn:microsoft.com/office/officeart/2008/layout/LinedList"/>
    <dgm:cxn modelId="{D40312B6-F3AB-422C-86ED-02F91C5EE4BE}" type="presParOf" srcId="{0F7C3719-6592-4E57-8E31-F5559507332F}" destId="{685BADEC-2954-4E40-BFEF-89051C667601}" srcOrd="0" destOrd="0" presId="urn:microsoft.com/office/officeart/2008/layout/LinedList"/>
    <dgm:cxn modelId="{C5BD25ED-77EF-4795-9ABF-606715B57178}" type="presParOf" srcId="{0F7C3719-6592-4E57-8E31-F5559507332F}" destId="{E17A545B-D8E4-4827-8194-6F16DF749551}" srcOrd="1" destOrd="0" presId="urn:microsoft.com/office/officeart/2008/layout/LinedList"/>
    <dgm:cxn modelId="{62511E60-5784-4077-8A28-65E1457A7E0E}" type="presParOf" srcId="{83F872CA-9668-4915-AF37-E80062A48995}" destId="{AEA2F859-8EE5-478B-9EB6-3AA76CF01A33}" srcOrd="14" destOrd="0" presId="urn:microsoft.com/office/officeart/2008/layout/LinedList"/>
    <dgm:cxn modelId="{ED945983-3AB5-4029-929C-22C733E1662A}" type="presParOf" srcId="{83F872CA-9668-4915-AF37-E80062A48995}" destId="{A62E960E-9238-4060-8D75-89C4332BF1AC}" srcOrd="15" destOrd="0" presId="urn:microsoft.com/office/officeart/2008/layout/LinedList"/>
    <dgm:cxn modelId="{D1532366-A766-47EA-A960-EC56829FFBB9}" type="presParOf" srcId="{A62E960E-9238-4060-8D75-89C4332BF1AC}" destId="{29143557-D6C2-41BF-8294-764ECB5B3B7F}" srcOrd="0" destOrd="0" presId="urn:microsoft.com/office/officeart/2008/layout/LinedList"/>
    <dgm:cxn modelId="{F08E8131-C3B3-42DB-9AD0-B95353CEB3A6}" type="presParOf" srcId="{A62E960E-9238-4060-8D75-89C4332BF1AC}" destId="{6974232B-1AC4-4286-84AF-52D83260F1D8}" srcOrd="1" destOrd="0" presId="urn:microsoft.com/office/officeart/2008/layout/LinedList"/>
    <dgm:cxn modelId="{F1785D50-A98A-4799-9790-6F1DC061689A}" type="presParOf" srcId="{83F872CA-9668-4915-AF37-E80062A48995}" destId="{5D430F27-9FB7-4343-AC98-E3517EAED965}" srcOrd="16" destOrd="0" presId="urn:microsoft.com/office/officeart/2008/layout/LinedList"/>
    <dgm:cxn modelId="{512C998F-10C8-4752-A024-6BD4F53FC98C}" type="presParOf" srcId="{83F872CA-9668-4915-AF37-E80062A48995}" destId="{CD03FBF4-3BD4-47A5-94DF-2A7F44F65785}" srcOrd="17" destOrd="0" presId="urn:microsoft.com/office/officeart/2008/layout/LinedList"/>
    <dgm:cxn modelId="{66714308-EFAA-4273-9A50-02DAB5C8D8F6}" type="presParOf" srcId="{CD03FBF4-3BD4-47A5-94DF-2A7F44F65785}" destId="{933BCD60-2D16-4667-996F-22E648143807}" srcOrd="0" destOrd="0" presId="urn:microsoft.com/office/officeart/2008/layout/LinedList"/>
    <dgm:cxn modelId="{41EECA27-6773-45EF-88D7-54E58DFF1C95}" type="presParOf" srcId="{CD03FBF4-3BD4-47A5-94DF-2A7F44F65785}" destId="{C16FEA10-F567-49FD-B3FE-47DB42A1307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402937-0984-47C6-ADAF-A9E03DE8B49C}"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1307B274-CD23-4524-A250-86FEBAB004F1}">
      <dgm:prSet phldrT="[Text]" custT="1"/>
      <dgm:spPr/>
      <dgm:t>
        <a:bodyPr/>
        <a:lstStyle/>
        <a:p>
          <a:pPr>
            <a:buClrTx/>
            <a:buSzTx/>
            <a:buFontTx/>
            <a:buChar char="•"/>
          </a:pPr>
          <a:r>
            <a:rPr kumimoji="0" lang="en-US" altLang="en-US" sz="1800" i="0" u="none" strike="noStrike" cap="none" normalizeH="0" baseline="0">
              <a:ln>
                <a:noFill/>
              </a:ln>
              <a:solidFill>
                <a:srgbClr val="000000"/>
              </a:solidFill>
              <a:effectLst/>
              <a:latin typeface="Garamond" panose="02020404030301010803" pitchFamily="18" charset="0"/>
            </a:rPr>
            <a:t>Members can create, update, or revoke advance directives at any time. </a:t>
          </a:r>
          <a:endParaRPr lang="en-US" sz="1800"/>
        </a:p>
      </dgm:t>
    </dgm:pt>
    <dgm:pt modelId="{84C4E162-8AB8-49B1-A1D8-29479EDC9B13}" type="parTrans" cxnId="{65E23D9A-1220-4FEA-863D-DF67789357E4}">
      <dgm:prSet/>
      <dgm:spPr/>
      <dgm:t>
        <a:bodyPr/>
        <a:lstStyle/>
        <a:p>
          <a:endParaRPr lang="en-US"/>
        </a:p>
      </dgm:t>
    </dgm:pt>
    <dgm:pt modelId="{E90361F6-4854-4B5F-A936-DEDC23618089}" type="sibTrans" cxnId="{65E23D9A-1220-4FEA-863D-DF67789357E4}">
      <dgm:prSet/>
      <dgm:spPr/>
      <dgm:t>
        <a:bodyPr/>
        <a:lstStyle/>
        <a:p>
          <a:endParaRPr lang="en-US"/>
        </a:p>
      </dgm:t>
    </dgm:pt>
    <dgm:pt modelId="{70DBF6EE-6A9A-4718-8C5C-EABABFB9296B}">
      <dgm:prSet phldrT="[Text]" custT="1"/>
      <dgm:spPr/>
      <dgm:t>
        <a:bodyPr/>
        <a:lstStyle/>
        <a:p>
          <a:pPr>
            <a:buClrTx/>
            <a:buSzTx/>
            <a:buFontTx/>
            <a:buChar char="•"/>
          </a:pPr>
          <a:r>
            <a:rPr kumimoji="0" lang="en-US" altLang="en-US" sz="1800" i="0" u="none" strike="noStrike" cap="none" normalizeH="0" baseline="0">
              <a:ln>
                <a:noFill/>
              </a:ln>
              <a:solidFill>
                <a:srgbClr val="000000"/>
              </a:solidFill>
              <a:effectLst/>
              <a:latin typeface="Garamond" panose="02020404030301010803" pitchFamily="18" charset="0"/>
            </a:rPr>
            <a:t>Providers must honor and document these choices. </a:t>
          </a:r>
          <a:endParaRPr lang="en-US" sz="1800"/>
        </a:p>
      </dgm:t>
    </dgm:pt>
    <dgm:pt modelId="{7C2AB520-EB74-46CF-AA5F-EAD520581712}" type="parTrans" cxnId="{1466020D-B84F-45E4-B8BF-F4132BEDC0C8}">
      <dgm:prSet/>
      <dgm:spPr/>
      <dgm:t>
        <a:bodyPr/>
        <a:lstStyle/>
        <a:p>
          <a:endParaRPr lang="en-US"/>
        </a:p>
      </dgm:t>
    </dgm:pt>
    <dgm:pt modelId="{F24847BE-963B-41C6-B177-F7750BBC9228}" type="sibTrans" cxnId="{1466020D-B84F-45E4-B8BF-F4132BEDC0C8}">
      <dgm:prSet/>
      <dgm:spPr/>
      <dgm:t>
        <a:bodyPr/>
        <a:lstStyle/>
        <a:p>
          <a:endParaRPr lang="en-US"/>
        </a:p>
      </dgm:t>
    </dgm:pt>
    <dgm:pt modelId="{ACC36DAA-3EBE-496C-8DC7-B87CD9C271BD}">
      <dgm:prSet phldrT="[Text]" custT="1"/>
      <dgm:spPr/>
      <dgm:t>
        <a:bodyPr/>
        <a:lstStyle/>
        <a:p>
          <a:pPr>
            <a:buClrTx/>
            <a:buSzTx/>
            <a:buFontTx/>
            <a:buChar char="•"/>
          </a:pPr>
          <a:r>
            <a:rPr kumimoji="0" lang="en-US" altLang="en-US" sz="1800" i="0" u="none" strike="noStrike" cap="none" normalizeH="0" baseline="0">
              <a:ln>
                <a:noFill/>
              </a:ln>
              <a:solidFill>
                <a:srgbClr val="000000"/>
              </a:solidFill>
              <a:effectLst/>
              <a:latin typeface="Garamond" panose="02020404030301010803" pitchFamily="18" charset="0"/>
            </a:rPr>
            <a:t>Care teams are responsible for incorporating directives into care planning. </a:t>
          </a:r>
          <a:endParaRPr lang="en-US" sz="1800"/>
        </a:p>
      </dgm:t>
    </dgm:pt>
    <dgm:pt modelId="{342B58CE-2F2E-46AF-9E18-BE89A7C80A41}" type="parTrans" cxnId="{1A302AFD-B652-43E0-AB4E-A876937E2782}">
      <dgm:prSet/>
      <dgm:spPr/>
      <dgm:t>
        <a:bodyPr/>
        <a:lstStyle/>
        <a:p>
          <a:endParaRPr lang="en-US"/>
        </a:p>
      </dgm:t>
    </dgm:pt>
    <dgm:pt modelId="{F7520963-3DC3-4633-B3C4-E24F5B3E684E}" type="sibTrans" cxnId="{1A302AFD-B652-43E0-AB4E-A876937E2782}">
      <dgm:prSet/>
      <dgm:spPr/>
      <dgm:t>
        <a:bodyPr/>
        <a:lstStyle/>
        <a:p>
          <a:endParaRPr lang="en-US"/>
        </a:p>
      </dgm:t>
    </dgm:pt>
    <dgm:pt modelId="{CE1FD0DA-927E-44BE-AB99-5D5613BCCA3B}">
      <dgm:prSet phldrT="[Text]" custT="1"/>
      <dgm:spPr/>
      <dgm:t>
        <a:bodyPr/>
        <a:lstStyle/>
        <a:p>
          <a:pPr>
            <a:buClrTx/>
            <a:buSzTx/>
            <a:buFontTx/>
            <a:buChar char="•"/>
          </a:pPr>
          <a:r>
            <a:rPr kumimoji="0" lang="en-US" altLang="en-US" sz="1800" i="0" u="none" strike="noStrike" cap="none" normalizeH="0" baseline="0">
              <a:ln>
                <a:noFill/>
              </a:ln>
              <a:solidFill>
                <a:srgbClr val="000000"/>
              </a:solidFill>
              <a:effectLst/>
              <a:latin typeface="Garamond" panose="02020404030301010803" pitchFamily="18" charset="0"/>
            </a:rPr>
            <a:t>Ensures compliance with federal and RI state laws.</a:t>
          </a:r>
          <a:endParaRPr lang="en-US" sz="1800"/>
        </a:p>
      </dgm:t>
    </dgm:pt>
    <dgm:pt modelId="{0EA5A2A5-089B-4492-9DA5-8E7970967A46}" type="parTrans" cxnId="{EAA9ADED-0878-478D-97EB-2653836C386C}">
      <dgm:prSet/>
      <dgm:spPr/>
      <dgm:t>
        <a:bodyPr/>
        <a:lstStyle/>
        <a:p>
          <a:endParaRPr lang="en-US"/>
        </a:p>
      </dgm:t>
    </dgm:pt>
    <dgm:pt modelId="{B7D14911-A9AC-435C-9732-8EAC95ED6F2F}" type="sibTrans" cxnId="{EAA9ADED-0878-478D-97EB-2653836C386C}">
      <dgm:prSet/>
      <dgm:spPr/>
      <dgm:t>
        <a:bodyPr/>
        <a:lstStyle/>
        <a:p>
          <a:endParaRPr lang="en-US"/>
        </a:p>
      </dgm:t>
    </dgm:pt>
    <dgm:pt modelId="{2081C781-1CA2-4AA8-8DB9-53C83287E342}">
      <dgm:prSet phldrT="[Text]" custT="1"/>
      <dgm:spPr/>
      <dgm:t>
        <a:bodyPr/>
        <a:lstStyle/>
        <a:p>
          <a:pPr>
            <a:buClrTx/>
            <a:buSzTx/>
            <a:buFontTx/>
            <a:buChar char="•"/>
          </a:pPr>
          <a:r>
            <a:rPr kumimoji="0" lang="en-US" altLang="en-US" sz="1800" i="0" u="none" strike="noStrike" cap="none" normalizeH="0" baseline="0">
              <a:ln>
                <a:noFill/>
              </a:ln>
              <a:solidFill>
                <a:srgbClr val="000000"/>
              </a:solidFill>
              <a:effectLst/>
              <a:latin typeface="Garamond" panose="02020404030301010803" pitchFamily="18" charset="0"/>
            </a:rPr>
            <a:t>Supports member autonomy across all care settings.</a:t>
          </a:r>
          <a:endParaRPr lang="en-US" sz="1800"/>
        </a:p>
      </dgm:t>
    </dgm:pt>
    <dgm:pt modelId="{17D7CC7C-A497-463B-B1F0-9F7DBCDF515A}" type="parTrans" cxnId="{F2115652-76E2-4F02-8094-01BD12617E88}">
      <dgm:prSet/>
      <dgm:spPr/>
      <dgm:t>
        <a:bodyPr/>
        <a:lstStyle/>
        <a:p>
          <a:endParaRPr lang="en-US"/>
        </a:p>
      </dgm:t>
    </dgm:pt>
    <dgm:pt modelId="{B05031EA-09A0-4287-9B22-33406EFE2BAC}" type="sibTrans" cxnId="{F2115652-76E2-4F02-8094-01BD12617E88}">
      <dgm:prSet/>
      <dgm:spPr/>
      <dgm:t>
        <a:bodyPr/>
        <a:lstStyle/>
        <a:p>
          <a:endParaRPr lang="en-US"/>
        </a:p>
      </dgm:t>
    </dgm:pt>
    <dgm:pt modelId="{12C21891-6922-436E-BB71-F7AF2ECAF5DD}" type="pres">
      <dgm:prSet presAssocID="{B6402937-0984-47C6-ADAF-A9E03DE8B49C}" presName="Name0" presStyleCnt="0">
        <dgm:presLayoutVars>
          <dgm:dir/>
          <dgm:resizeHandles val="exact"/>
        </dgm:presLayoutVars>
      </dgm:prSet>
      <dgm:spPr/>
    </dgm:pt>
    <dgm:pt modelId="{C05C9585-200E-4C67-86E8-D58563D72A04}" type="pres">
      <dgm:prSet presAssocID="{1307B274-CD23-4524-A250-86FEBAB004F1}" presName="composite" presStyleCnt="0"/>
      <dgm:spPr/>
    </dgm:pt>
    <dgm:pt modelId="{EF01F889-C28B-438A-9947-4219EA138CAF}" type="pres">
      <dgm:prSet presAssocID="{1307B274-CD23-4524-A250-86FEBAB004F1}" presName="rect1" presStyleLbl="trAlignAcc1" presStyleIdx="0" presStyleCnt="5" custScaleY="120164">
        <dgm:presLayoutVars>
          <dgm:bulletEnabled val="1"/>
        </dgm:presLayoutVars>
      </dgm:prSet>
      <dgm:spPr/>
    </dgm:pt>
    <dgm:pt modelId="{011D39AB-7AC7-4F0B-8E67-4A7BAAC4AFC8}" type="pres">
      <dgm:prSet presAssocID="{1307B274-CD23-4524-A250-86FEBAB004F1}" presName="rect2" presStyleLbl="fgImgPlace1" presStyleIdx="0" presStyleCnt="5" custScaleX="44244" custScaleY="96614" custLinFactNeighborY="-3024"/>
      <dgm:spPr>
        <a:solidFill>
          <a:schemeClr val="accent6">
            <a:lumMod val="60000"/>
            <a:lumOff val="40000"/>
          </a:schemeClr>
        </a:solidFill>
      </dgm:spPr>
    </dgm:pt>
    <dgm:pt modelId="{8838F87A-7168-458B-9CC0-D9631638FE90}" type="pres">
      <dgm:prSet presAssocID="{E90361F6-4854-4B5F-A936-DEDC23618089}" presName="sibTrans" presStyleCnt="0"/>
      <dgm:spPr/>
    </dgm:pt>
    <dgm:pt modelId="{84141925-148F-4480-B3B4-9D09C91267C9}" type="pres">
      <dgm:prSet presAssocID="{70DBF6EE-6A9A-4718-8C5C-EABABFB9296B}" presName="composite" presStyleCnt="0"/>
      <dgm:spPr/>
    </dgm:pt>
    <dgm:pt modelId="{59040F24-116E-4F6E-AF35-CBA8B6F7B4B5}" type="pres">
      <dgm:prSet presAssocID="{70DBF6EE-6A9A-4718-8C5C-EABABFB9296B}" presName="rect1" presStyleLbl="trAlignAcc1" presStyleIdx="1" presStyleCnt="5" custScaleY="120164">
        <dgm:presLayoutVars>
          <dgm:bulletEnabled val="1"/>
        </dgm:presLayoutVars>
      </dgm:prSet>
      <dgm:spPr/>
    </dgm:pt>
    <dgm:pt modelId="{B7DFF06F-CEBF-465C-A991-9139C79FBFE4}" type="pres">
      <dgm:prSet presAssocID="{70DBF6EE-6A9A-4718-8C5C-EABABFB9296B}" presName="rect2" presStyleLbl="fgImgPlace1" presStyleIdx="1" presStyleCnt="5" custScaleX="42187"/>
      <dgm:spPr>
        <a:solidFill>
          <a:schemeClr val="accent6">
            <a:lumMod val="60000"/>
            <a:lumOff val="40000"/>
          </a:schemeClr>
        </a:solidFill>
      </dgm:spPr>
    </dgm:pt>
    <dgm:pt modelId="{3589834F-90C1-4CD2-94A6-D6074DA92DBC}" type="pres">
      <dgm:prSet presAssocID="{F24847BE-963B-41C6-B177-F7750BBC9228}" presName="sibTrans" presStyleCnt="0"/>
      <dgm:spPr/>
    </dgm:pt>
    <dgm:pt modelId="{EADC8426-162A-4447-BE66-F5911A3D47FB}" type="pres">
      <dgm:prSet presAssocID="{2081C781-1CA2-4AA8-8DB9-53C83287E342}" presName="composite" presStyleCnt="0"/>
      <dgm:spPr/>
    </dgm:pt>
    <dgm:pt modelId="{233268AB-1268-4F8A-B5F6-8DE501E123E3}" type="pres">
      <dgm:prSet presAssocID="{2081C781-1CA2-4AA8-8DB9-53C83287E342}" presName="rect1" presStyleLbl="trAlignAcc1" presStyleIdx="2" presStyleCnt="5" custScaleY="120164">
        <dgm:presLayoutVars>
          <dgm:bulletEnabled val="1"/>
        </dgm:presLayoutVars>
      </dgm:prSet>
      <dgm:spPr/>
    </dgm:pt>
    <dgm:pt modelId="{92C7AB0F-8F85-4618-823A-2373586B1722}" type="pres">
      <dgm:prSet presAssocID="{2081C781-1CA2-4AA8-8DB9-53C83287E342}" presName="rect2" presStyleLbl="fgImgPlace1" presStyleIdx="2" presStyleCnt="5" custScaleX="44336"/>
      <dgm:spPr>
        <a:solidFill>
          <a:schemeClr val="accent6">
            <a:lumMod val="60000"/>
            <a:lumOff val="40000"/>
          </a:schemeClr>
        </a:solidFill>
      </dgm:spPr>
    </dgm:pt>
    <dgm:pt modelId="{FAD84429-DF89-4FE3-A69A-24340A8B2285}" type="pres">
      <dgm:prSet presAssocID="{B05031EA-09A0-4287-9B22-33406EFE2BAC}" presName="sibTrans" presStyleCnt="0"/>
      <dgm:spPr/>
    </dgm:pt>
    <dgm:pt modelId="{2D363350-7ABA-4977-9398-51E64B41FCF7}" type="pres">
      <dgm:prSet presAssocID="{ACC36DAA-3EBE-496C-8DC7-B87CD9C271BD}" presName="composite" presStyleCnt="0"/>
      <dgm:spPr/>
    </dgm:pt>
    <dgm:pt modelId="{FE884B53-40A0-49F5-A973-F93203D58D98}" type="pres">
      <dgm:prSet presAssocID="{ACC36DAA-3EBE-496C-8DC7-B87CD9C271BD}" presName="rect1" presStyleLbl="trAlignAcc1" presStyleIdx="3" presStyleCnt="5" custScaleY="120164">
        <dgm:presLayoutVars>
          <dgm:bulletEnabled val="1"/>
        </dgm:presLayoutVars>
      </dgm:prSet>
      <dgm:spPr/>
    </dgm:pt>
    <dgm:pt modelId="{1EFF80D3-29B8-46FF-BFFA-D65D16DA3A8D}" type="pres">
      <dgm:prSet presAssocID="{ACC36DAA-3EBE-496C-8DC7-B87CD9C271BD}" presName="rect2" presStyleLbl="fgImgPlace1" presStyleIdx="3" presStyleCnt="5" custScaleX="42187"/>
      <dgm:spPr>
        <a:solidFill>
          <a:schemeClr val="accent6">
            <a:lumMod val="60000"/>
            <a:lumOff val="40000"/>
          </a:schemeClr>
        </a:solidFill>
      </dgm:spPr>
    </dgm:pt>
    <dgm:pt modelId="{89C0BEB1-C500-4CA5-B3CA-E4AD3FF7683C}" type="pres">
      <dgm:prSet presAssocID="{F7520963-3DC3-4633-B3C4-E24F5B3E684E}" presName="sibTrans" presStyleCnt="0"/>
      <dgm:spPr/>
    </dgm:pt>
    <dgm:pt modelId="{B151A85E-B499-4F25-BE24-C0724B84C749}" type="pres">
      <dgm:prSet presAssocID="{CE1FD0DA-927E-44BE-AB99-5D5613BCCA3B}" presName="composite" presStyleCnt="0"/>
      <dgm:spPr/>
    </dgm:pt>
    <dgm:pt modelId="{536C113F-C46E-4B33-AD8C-A6226CC5282B}" type="pres">
      <dgm:prSet presAssocID="{CE1FD0DA-927E-44BE-AB99-5D5613BCCA3B}" presName="rect1" presStyleLbl="trAlignAcc1" presStyleIdx="4" presStyleCnt="5" custScaleY="120164">
        <dgm:presLayoutVars>
          <dgm:bulletEnabled val="1"/>
        </dgm:presLayoutVars>
      </dgm:prSet>
      <dgm:spPr/>
    </dgm:pt>
    <dgm:pt modelId="{9631B4F2-2EFD-47A7-AA35-97750EA181E5}" type="pres">
      <dgm:prSet presAssocID="{CE1FD0DA-927E-44BE-AB99-5D5613BCCA3B}" presName="rect2" presStyleLbl="fgImgPlace1" presStyleIdx="4" presStyleCnt="5" custScaleX="44799"/>
      <dgm:spPr>
        <a:solidFill>
          <a:schemeClr val="accent6">
            <a:lumMod val="60000"/>
            <a:lumOff val="40000"/>
          </a:schemeClr>
        </a:solidFill>
      </dgm:spPr>
    </dgm:pt>
  </dgm:ptLst>
  <dgm:cxnLst>
    <dgm:cxn modelId="{1466020D-B84F-45E4-B8BF-F4132BEDC0C8}" srcId="{B6402937-0984-47C6-ADAF-A9E03DE8B49C}" destId="{70DBF6EE-6A9A-4718-8C5C-EABABFB9296B}" srcOrd="1" destOrd="0" parTransId="{7C2AB520-EB74-46CF-AA5F-EAD520581712}" sibTransId="{F24847BE-963B-41C6-B177-F7750BBC9228}"/>
    <dgm:cxn modelId="{A086BF1E-351E-4C00-AC45-94B33D746EA6}" type="presOf" srcId="{ACC36DAA-3EBE-496C-8DC7-B87CD9C271BD}" destId="{FE884B53-40A0-49F5-A973-F93203D58D98}" srcOrd="0" destOrd="0" presId="urn:microsoft.com/office/officeart/2008/layout/PictureStrips"/>
    <dgm:cxn modelId="{F2115652-76E2-4F02-8094-01BD12617E88}" srcId="{B6402937-0984-47C6-ADAF-A9E03DE8B49C}" destId="{2081C781-1CA2-4AA8-8DB9-53C83287E342}" srcOrd="2" destOrd="0" parTransId="{17D7CC7C-A497-463B-B1F0-9F7DBCDF515A}" sibTransId="{B05031EA-09A0-4287-9B22-33406EFE2BAC}"/>
    <dgm:cxn modelId="{65E23D9A-1220-4FEA-863D-DF67789357E4}" srcId="{B6402937-0984-47C6-ADAF-A9E03DE8B49C}" destId="{1307B274-CD23-4524-A250-86FEBAB004F1}" srcOrd="0" destOrd="0" parTransId="{84C4E162-8AB8-49B1-A1D8-29479EDC9B13}" sibTransId="{E90361F6-4854-4B5F-A936-DEDC23618089}"/>
    <dgm:cxn modelId="{B656B0AB-8680-430F-99DC-86DC659DF2D6}" type="presOf" srcId="{2081C781-1CA2-4AA8-8DB9-53C83287E342}" destId="{233268AB-1268-4F8A-B5F6-8DE501E123E3}" srcOrd="0" destOrd="0" presId="urn:microsoft.com/office/officeart/2008/layout/PictureStrips"/>
    <dgm:cxn modelId="{6FD67EC4-D4C0-4FA0-BC29-490DF86D7DA3}" type="presOf" srcId="{B6402937-0984-47C6-ADAF-A9E03DE8B49C}" destId="{12C21891-6922-436E-BB71-F7AF2ECAF5DD}" srcOrd="0" destOrd="0" presId="urn:microsoft.com/office/officeart/2008/layout/PictureStrips"/>
    <dgm:cxn modelId="{84C666D5-7922-46D1-BB07-FCB0BD2FDB4B}" type="presOf" srcId="{1307B274-CD23-4524-A250-86FEBAB004F1}" destId="{EF01F889-C28B-438A-9947-4219EA138CAF}" srcOrd="0" destOrd="0" presId="urn:microsoft.com/office/officeart/2008/layout/PictureStrips"/>
    <dgm:cxn modelId="{74BD66EC-7E89-4B10-9329-15CA35187700}" type="presOf" srcId="{70DBF6EE-6A9A-4718-8C5C-EABABFB9296B}" destId="{59040F24-116E-4F6E-AF35-CBA8B6F7B4B5}" srcOrd="0" destOrd="0" presId="urn:microsoft.com/office/officeart/2008/layout/PictureStrips"/>
    <dgm:cxn modelId="{EAA9ADED-0878-478D-97EB-2653836C386C}" srcId="{B6402937-0984-47C6-ADAF-A9E03DE8B49C}" destId="{CE1FD0DA-927E-44BE-AB99-5D5613BCCA3B}" srcOrd="4" destOrd="0" parTransId="{0EA5A2A5-089B-4492-9DA5-8E7970967A46}" sibTransId="{B7D14911-A9AC-435C-9732-8EAC95ED6F2F}"/>
    <dgm:cxn modelId="{797A16FC-8517-4C9B-AE76-B850188A9D26}" type="presOf" srcId="{CE1FD0DA-927E-44BE-AB99-5D5613BCCA3B}" destId="{536C113F-C46E-4B33-AD8C-A6226CC5282B}" srcOrd="0" destOrd="0" presId="urn:microsoft.com/office/officeart/2008/layout/PictureStrips"/>
    <dgm:cxn modelId="{1A302AFD-B652-43E0-AB4E-A876937E2782}" srcId="{B6402937-0984-47C6-ADAF-A9E03DE8B49C}" destId="{ACC36DAA-3EBE-496C-8DC7-B87CD9C271BD}" srcOrd="3" destOrd="0" parTransId="{342B58CE-2F2E-46AF-9E18-BE89A7C80A41}" sibTransId="{F7520963-3DC3-4633-B3C4-E24F5B3E684E}"/>
    <dgm:cxn modelId="{E62116D4-EB9D-421D-8E64-CD16B4BC19E8}" type="presParOf" srcId="{12C21891-6922-436E-BB71-F7AF2ECAF5DD}" destId="{C05C9585-200E-4C67-86E8-D58563D72A04}" srcOrd="0" destOrd="0" presId="urn:microsoft.com/office/officeart/2008/layout/PictureStrips"/>
    <dgm:cxn modelId="{89ACE479-A83C-4FA9-8D13-D4621F06FDFD}" type="presParOf" srcId="{C05C9585-200E-4C67-86E8-D58563D72A04}" destId="{EF01F889-C28B-438A-9947-4219EA138CAF}" srcOrd="0" destOrd="0" presId="urn:microsoft.com/office/officeart/2008/layout/PictureStrips"/>
    <dgm:cxn modelId="{BBAF811F-A26F-4211-8FFC-0185C2F07354}" type="presParOf" srcId="{C05C9585-200E-4C67-86E8-D58563D72A04}" destId="{011D39AB-7AC7-4F0B-8E67-4A7BAAC4AFC8}" srcOrd="1" destOrd="0" presId="urn:microsoft.com/office/officeart/2008/layout/PictureStrips"/>
    <dgm:cxn modelId="{055B604B-2E91-472A-A225-E28184EB95FE}" type="presParOf" srcId="{12C21891-6922-436E-BB71-F7AF2ECAF5DD}" destId="{8838F87A-7168-458B-9CC0-D9631638FE90}" srcOrd="1" destOrd="0" presId="urn:microsoft.com/office/officeart/2008/layout/PictureStrips"/>
    <dgm:cxn modelId="{97FE0817-9350-4F38-9CFB-BE80FB649677}" type="presParOf" srcId="{12C21891-6922-436E-BB71-F7AF2ECAF5DD}" destId="{84141925-148F-4480-B3B4-9D09C91267C9}" srcOrd="2" destOrd="0" presId="urn:microsoft.com/office/officeart/2008/layout/PictureStrips"/>
    <dgm:cxn modelId="{C764F786-BC15-4F00-9FA8-995AC88CF018}" type="presParOf" srcId="{84141925-148F-4480-B3B4-9D09C91267C9}" destId="{59040F24-116E-4F6E-AF35-CBA8B6F7B4B5}" srcOrd="0" destOrd="0" presId="urn:microsoft.com/office/officeart/2008/layout/PictureStrips"/>
    <dgm:cxn modelId="{823E3AEA-8C2B-4874-B395-C8A674481053}" type="presParOf" srcId="{84141925-148F-4480-B3B4-9D09C91267C9}" destId="{B7DFF06F-CEBF-465C-A991-9139C79FBFE4}" srcOrd="1" destOrd="0" presId="urn:microsoft.com/office/officeart/2008/layout/PictureStrips"/>
    <dgm:cxn modelId="{71FB3B16-AC88-475D-9368-A132CCE4B6F4}" type="presParOf" srcId="{12C21891-6922-436E-BB71-F7AF2ECAF5DD}" destId="{3589834F-90C1-4CD2-94A6-D6074DA92DBC}" srcOrd="3" destOrd="0" presId="urn:microsoft.com/office/officeart/2008/layout/PictureStrips"/>
    <dgm:cxn modelId="{A473FA44-808C-4601-BB16-AA8C3F1A4FC8}" type="presParOf" srcId="{12C21891-6922-436E-BB71-F7AF2ECAF5DD}" destId="{EADC8426-162A-4447-BE66-F5911A3D47FB}" srcOrd="4" destOrd="0" presId="urn:microsoft.com/office/officeart/2008/layout/PictureStrips"/>
    <dgm:cxn modelId="{8939BF01-327D-452C-8B9D-B945A1EE2E6C}" type="presParOf" srcId="{EADC8426-162A-4447-BE66-F5911A3D47FB}" destId="{233268AB-1268-4F8A-B5F6-8DE501E123E3}" srcOrd="0" destOrd="0" presId="urn:microsoft.com/office/officeart/2008/layout/PictureStrips"/>
    <dgm:cxn modelId="{C67F0BBC-0CBD-46B3-816B-5402AD7672F3}" type="presParOf" srcId="{EADC8426-162A-4447-BE66-F5911A3D47FB}" destId="{92C7AB0F-8F85-4618-823A-2373586B1722}" srcOrd="1" destOrd="0" presId="urn:microsoft.com/office/officeart/2008/layout/PictureStrips"/>
    <dgm:cxn modelId="{5918E59D-547E-4B5B-89F3-BAC76F0DA2E6}" type="presParOf" srcId="{12C21891-6922-436E-BB71-F7AF2ECAF5DD}" destId="{FAD84429-DF89-4FE3-A69A-24340A8B2285}" srcOrd="5" destOrd="0" presId="urn:microsoft.com/office/officeart/2008/layout/PictureStrips"/>
    <dgm:cxn modelId="{2F0D2BB2-079E-41D0-9A94-EAC383199761}" type="presParOf" srcId="{12C21891-6922-436E-BB71-F7AF2ECAF5DD}" destId="{2D363350-7ABA-4977-9398-51E64B41FCF7}" srcOrd="6" destOrd="0" presId="urn:microsoft.com/office/officeart/2008/layout/PictureStrips"/>
    <dgm:cxn modelId="{277B528D-5998-46AB-A06B-58F47DD2C2E2}" type="presParOf" srcId="{2D363350-7ABA-4977-9398-51E64B41FCF7}" destId="{FE884B53-40A0-49F5-A973-F93203D58D98}" srcOrd="0" destOrd="0" presId="urn:microsoft.com/office/officeart/2008/layout/PictureStrips"/>
    <dgm:cxn modelId="{60A99068-2CE9-4234-8B84-50F8DB31176C}" type="presParOf" srcId="{2D363350-7ABA-4977-9398-51E64B41FCF7}" destId="{1EFF80D3-29B8-46FF-BFFA-D65D16DA3A8D}" srcOrd="1" destOrd="0" presId="urn:microsoft.com/office/officeart/2008/layout/PictureStrips"/>
    <dgm:cxn modelId="{92320E0C-2B2A-4626-ACDF-191D6365EE2D}" type="presParOf" srcId="{12C21891-6922-436E-BB71-F7AF2ECAF5DD}" destId="{89C0BEB1-C500-4CA5-B3CA-E4AD3FF7683C}" srcOrd="7" destOrd="0" presId="urn:microsoft.com/office/officeart/2008/layout/PictureStrips"/>
    <dgm:cxn modelId="{FD963261-9E9A-44F2-B4A9-8427BF25C9EB}" type="presParOf" srcId="{12C21891-6922-436E-BB71-F7AF2ECAF5DD}" destId="{B151A85E-B499-4F25-BE24-C0724B84C749}" srcOrd="8" destOrd="0" presId="urn:microsoft.com/office/officeart/2008/layout/PictureStrips"/>
    <dgm:cxn modelId="{ACF5A55C-6F94-43E8-A4EA-4551F3814251}" type="presParOf" srcId="{B151A85E-B499-4F25-BE24-C0724B84C749}" destId="{536C113F-C46E-4B33-AD8C-A6226CC5282B}" srcOrd="0" destOrd="0" presId="urn:microsoft.com/office/officeart/2008/layout/PictureStrips"/>
    <dgm:cxn modelId="{CDF588A9-B0F9-42A5-9370-03C90AF7EA15}" type="presParOf" srcId="{B151A85E-B499-4F25-BE24-C0724B84C749}" destId="{9631B4F2-2EFD-47A7-AA35-97750EA181E5}"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9959C8-15B7-4ED7-AC2E-9A7D0D927A08}" type="doc">
      <dgm:prSet loTypeId="urn:microsoft.com/office/officeart/2005/8/layout/process1" loCatId="process" qsTypeId="urn:microsoft.com/office/officeart/2005/8/quickstyle/simple3" qsCatId="simple" csTypeId="urn:microsoft.com/office/officeart/2005/8/colors/accent0_2" csCatId="mainScheme" phldr="1"/>
      <dgm:spPr/>
      <dgm:t>
        <a:bodyPr/>
        <a:lstStyle/>
        <a:p>
          <a:endParaRPr lang="en-US"/>
        </a:p>
      </dgm:t>
    </dgm:pt>
    <dgm:pt modelId="{623A370D-AF69-4B41-9BD1-3646ACEC98FE}">
      <dgm:prSet custT="1"/>
      <dgm:spPr>
        <a:solidFill>
          <a:srgbClr val="7FC242">
            <a:alpha val="34000"/>
          </a:srgbClr>
        </a:solidFill>
        <a:ln>
          <a:solidFill>
            <a:srgbClr val="00742F"/>
          </a:solidFill>
        </a:ln>
      </dgm:spPr>
      <dgm:t>
        <a:bodyPr/>
        <a:lstStyle/>
        <a:p>
          <a:pPr marL="0" rtl="0"/>
          <a:r>
            <a:rPr lang="en-US" sz="1800" b="1">
              <a:solidFill>
                <a:schemeClr val="tx1"/>
              </a:solidFill>
              <a:latin typeface="Garamond"/>
              <a:cs typeface="Calibri"/>
            </a:rPr>
            <a:t>Neighborhood’s approach to ADA compliance includes:</a:t>
          </a:r>
        </a:p>
      </dgm:t>
    </dgm:pt>
    <dgm:pt modelId="{5C0524DE-9F0E-4C21-989A-2A3F9894807C}" type="parTrans" cxnId="{0092C8F8-27B3-46BD-8DAE-6CE5A31CC16B}">
      <dgm:prSet/>
      <dgm:spPr/>
      <dgm:t>
        <a:bodyPr/>
        <a:lstStyle/>
        <a:p>
          <a:endParaRPr lang="en-US">
            <a:latin typeface="Helvetica" panose="020B0604020202020204" pitchFamily="34" charset="0"/>
            <a:cs typeface="Helvetica" panose="020B0604020202020204" pitchFamily="34" charset="0"/>
          </a:endParaRPr>
        </a:p>
      </dgm:t>
    </dgm:pt>
    <dgm:pt modelId="{79BC62BE-7F26-4C0D-A184-D37E2D4F0944}" type="sibTrans" cxnId="{0092C8F8-27B3-46BD-8DAE-6CE5A31CC16B}">
      <dgm:prSet/>
      <dgm:spPr/>
      <dgm:t>
        <a:bodyPr/>
        <a:lstStyle/>
        <a:p>
          <a:endParaRPr lang="en-US">
            <a:latin typeface="Helvetica" panose="020B0604020202020204" pitchFamily="34" charset="0"/>
            <a:cs typeface="Helvetica" panose="020B0604020202020204" pitchFamily="34" charset="0"/>
          </a:endParaRPr>
        </a:p>
      </dgm:t>
    </dgm:pt>
    <dgm:pt modelId="{D9B6CACA-A518-42AB-A2F0-1133F48E2B7E}">
      <dgm:prSet custT="1"/>
      <dgm:spPr>
        <a:solidFill>
          <a:srgbClr val="7FC242">
            <a:alpha val="34000"/>
          </a:srgbClr>
        </a:solidFill>
        <a:ln>
          <a:solidFill>
            <a:srgbClr val="00742F"/>
          </a:solidFill>
        </a:ln>
      </dgm:spPr>
      <dgm:t>
        <a:bodyPr/>
        <a:lstStyle/>
        <a:p>
          <a:pPr marL="171450" indent="-171450" rtl="0"/>
          <a:r>
            <a:rPr lang="en-US" sz="1800" b="0">
              <a:solidFill>
                <a:srgbClr val="000000"/>
              </a:solidFill>
              <a:latin typeface="Garamond"/>
              <a:cs typeface="Calibri"/>
            </a:rPr>
            <a:t>Having a work plan to assess meaningful compliance with the ADA.</a:t>
          </a:r>
        </a:p>
      </dgm:t>
    </dgm:pt>
    <dgm:pt modelId="{471B80E4-EDC4-4799-864D-7D1B88C622B6}" type="parTrans" cxnId="{B1A2905E-7FCA-4467-871D-F22D311792E4}">
      <dgm:prSet/>
      <dgm:spPr/>
      <dgm:t>
        <a:bodyPr/>
        <a:lstStyle/>
        <a:p>
          <a:endParaRPr lang="en-US">
            <a:latin typeface="Helvetica" panose="020B0604020202020204" pitchFamily="34" charset="0"/>
            <a:cs typeface="Helvetica" panose="020B0604020202020204" pitchFamily="34" charset="0"/>
          </a:endParaRPr>
        </a:p>
      </dgm:t>
    </dgm:pt>
    <dgm:pt modelId="{7262CD3B-0E5B-4C75-9580-E8A270A0C49B}" type="sibTrans" cxnId="{B1A2905E-7FCA-4467-871D-F22D311792E4}">
      <dgm:prSet/>
      <dgm:spPr/>
      <dgm:t>
        <a:bodyPr/>
        <a:lstStyle/>
        <a:p>
          <a:endParaRPr lang="en-US">
            <a:latin typeface="Helvetica" panose="020B0604020202020204" pitchFamily="34" charset="0"/>
            <a:cs typeface="Helvetica" panose="020B0604020202020204" pitchFamily="34" charset="0"/>
          </a:endParaRPr>
        </a:p>
      </dgm:t>
    </dgm:pt>
    <dgm:pt modelId="{E9528D9A-BCAA-4F78-B02C-A6C35604DD4F}">
      <dgm:prSet custT="1"/>
      <dgm:spPr>
        <a:solidFill>
          <a:srgbClr val="7FC242">
            <a:alpha val="34000"/>
          </a:srgbClr>
        </a:solidFill>
        <a:ln>
          <a:solidFill>
            <a:srgbClr val="00742F"/>
          </a:solidFill>
        </a:ln>
      </dgm:spPr>
      <dgm:t>
        <a:bodyPr/>
        <a:lstStyle/>
        <a:p>
          <a:pPr marL="171450" indent="-171450" rtl="0"/>
          <a:r>
            <a:rPr lang="en-US" sz="1800" b="0">
              <a:solidFill>
                <a:srgbClr val="000000"/>
              </a:solidFill>
              <a:latin typeface="Garamond"/>
              <a:cs typeface="Calibri"/>
            </a:rPr>
            <a:t>Conducting training and re-training with staff, as needed.</a:t>
          </a:r>
        </a:p>
      </dgm:t>
    </dgm:pt>
    <dgm:pt modelId="{D2B22107-C086-4A01-980B-B095CA24FFDC}" type="parTrans" cxnId="{ED6AD76F-9DE8-4845-A0CB-CE03D1B9787C}">
      <dgm:prSet/>
      <dgm:spPr/>
      <dgm:t>
        <a:bodyPr/>
        <a:lstStyle/>
        <a:p>
          <a:endParaRPr lang="en-US">
            <a:latin typeface="Helvetica" panose="020B0604020202020204" pitchFamily="34" charset="0"/>
            <a:cs typeface="Helvetica" panose="020B0604020202020204" pitchFamily="34" charset="0"/>
          </a:endParaRPr>
        </a:p>
      </dgm:t>
    </dgm:pt>
    <dgm:pt modelId="{16838A2B-C58E-40D7-BDCF-D4134648C723}" type="sibTrans" cxnId="{ED6AD76F-9DE8-4845-A0CB-CE03D1B9787C}">
      <dgm:prSet/>
      <dgm:spPr/>
      <dgm:t>
        <a:bodyPr/>
        <a:lstStyle/>
        <a:p>
          <a:endParaRPr lang="en-US">
            <a:latin typeface="Helvetica" panose="020B0604020202020204" pitchFamily="34" charset="0"/>
            <a:cs typeface="Helvetica" panose="020B0604020202020204" pitchFamily="34" charset="0"/>
          </a:endParaRPr>
        </a:p>
      </dgm:t>
    </dgm:pt>
    <dgm:pt modelId="{3EC62219-5935-40D5-B17C-12E60D31E016}">
      <dgm:prSet custT="1"/>
      <dgm:spPr>
        <a:solidFill>
          <a:srgbClr val="7FC242">
            <a:alpha val="34000"/>
          </a:srgbClr>
        </a:solidFill>
        <a:ln>
          <a:solidFill>
            <a:srgbClr val="00742F"/>
          </a:solidFill>
        </a:ln>
      </dgm:spPr>
      <dgm:t>
        <a:bodyPr/>
        <a:lstStyle/>
        <a:p>
          <a:pPr marL="171450" indent="-171450" rtl="0"/>
          <a:r>
            <a:rPr lang="en-US" sz="1800" b="0">
              <a:solidFill>
                <a:srgbClr val="000000"/>
              </a:solidFill>
              <a:latin typeface="Garamond"/>
              <a:cs typeface="Calibri"/>
            </a:rPr>
            <a:t>Working to understand members, their needs and preferences.</a:t>
          </a:r>
        </a:p>
      </dgm:t>
    </dgm:pt>
    <dgm:pt modelId="{640A0D8D-B0D3-4F6D-9AC3-7674A7792686}" type="parTrans" cxnId="{B8125A02-3779-4C2E-B1B5-242FEF99E922}">
      <dgm:prSet/>
      <dgm:spPr/>
      <dgm:t>
        <a:bodyPr/>
        <a:lstStyle/>
        <a:p>
          <a:endParaRPr lang="en-US">
            <a:latin typeface="Helvetica" panose="020B0604020202020204" pitchFamily="34" charset="0"/>
            <a:cs typeface="Helvetica" panose="020B0604020202020204" pitchFamily="34" charset="0"/>
          </a:endParaRPr>
        </a:p>
      </dgm:t>
    </dgm:pt>
    <dgm:pt modelId="{BEC30324-36AD-49EF-A927-C1E2AA969FFD}" type="sibTrans" cxnId="{B8125A02-3779-4C2E-B1B5-242FEF99E922}">
      <dgm:prSet/>
      <dgm:spPr/>
      <dgm:t>
        <a:bodyPr/>
        <a:lstStyle/>
        <a:p>
          <a:endParaRPr lang="en-US">
            <a:latin typeface="Helvetica" panose="020B0604020202020204" pitchFamily="34" charset="0"/>
            <a:cs typeface="Helvetica" panose="020B0604020202020204" pitchFamily="34" charset="0"/>
          </a:endParaRPr>
        </a:p>
      </dgm:t>
    </dgm:pt>
    <dgm:pt modelId="{7D5AD65D-4C85-4EF1-A5AD-65022D1B9A60}" type="pres">
      <dgm:prSet presAssocID="{2D9959C8-15B7-4ED7-AC2E-9A7D0D927A08}" presName="Name0" presStyleCnt="0">
        <dgm:presLayoutVars>
          <dgm:dir/>
          <dgm:resizeHandles val="exact"/>
        </dgm:presLayoutVars>
      </dgm:prSet>
      <dgm:spPr/>
    </dgm:pt>
    <dgm:pt modelId="{4E0B6F97-8E45-4DD6-B7A8-8F8E8AAEE566}" type="pres">
      <dgm:prSet presAssocID="{623A370D-AF69-4B41-9BD1-3646ACEC98FE}" presName="node" presStyleLbl="node1" presStyleIdx="0" presStyleCnt="1" custScaleX="100098" custLinFactNeighborX="-448" custLinFactNeighborY="7987">
        <dgm:presLayoutVars>
          <dgm:bulletEnabled val="1"/>
        </dgm:presLayoutVars>
      </dgm:prSet>
      <dgm:spPr/>
    </dgm:pt>
  </dgm:ptLst>
  <dgm:cxnLst>
    <dgm:cxn modelId="{B8125A02-3779-4C2E-B1B5-242FEF99E922}" srcId="{623A370D-AF69-4B41-9BD1-3646ACEC98FE}" destId="{3EC62219-5935-40D5-B17C-12E60D31E016}" srcOrd="2" destOrd="0" parTransId="{640A0D8D-B0D3-4F6D-9AC3-7674A7792686}" sibTransId="{BEC30324-36AD-49EF-A927-C1E2AA969FFD}"/>
    <dgm:cxn modelId="{51508A05-E00E-47BB-9C00-E922D475B98A}" type="presOf" srcId="{623A370D-AF69-4B41-9BD1-3646ACEC98FE}" destId="{4E0B6F97-8E45-4DD6-B7A8-8F8E8AAEE566}" srcOrd="0" destOrd="0" presId="urn:microsoft.com/office/officeart/2005/8/layout/process1"/>
    <dgm:cxn modelId="{42C3E015-C37B-4433-BE3E-06D934B1B9C7}" type="presOf" srcId="{2D9959C8-15B7-4ED7-AC2E-9A7D0D927A08}" destId="{7D5AD65D-4C85-4EF1-A5AD-65022D1B9A60}" srcOrd="0" destOrd="0" presId="urn:microsoft.com/office/officeart/2005/8/layout/process1"/>
    <dgm:cxn modelId="{B1A2905E-7FCA-4467-871D-F22D311792E4}" srcId="{623A370D-AF69-4B41-9BD1-3646ACEC98FE}" destId="{D9B6CACA-A518-42AB-A2F0-1133F48E2B7E}" srcOrd="0" destOrd="0" parTransId="{471B80E4-EDC4-4799-864D-7D1B88C622B6}" sibTransId="{7262CD3B-0E5B-4C75-9580-E8A270A0C49B}"/>
    <dgm:cxn modelId="{ED6AD76F-9DE8-4845-A0CB-CE03D1B9787C}" srcId="{623A370D-AF69-4B41-9BD1-3646ACEC98FE}" destId="{E9528D9A-BCAA-4F78-B02C-A6C35604DD4F}" srcOrd="1" destOrd="0" parTransId="{D2B22107-C086-4A01-980B-B095CA24FFDC}" sibTransId="{16838A2B-C58E-40D7-BDCF-D4134648C723}"/>
    <dgm:cxn modelId="{4F991594-B601-49F8-B702-525EE9131E8C}" type="presOf" srcId="{D9B6CACA-A518-42AB-A2F0-1133F48E2B7E}" destId="{4E0B6F97-8E45-4DD6-B7A8-8F8E8AAEE566}" srcOrd="0" destOrd="1" presId="urn:microsoft.com/office/officeart/2005/8/layout/process1"/>
    <dgm:cxn modelId="{A8104FC6-51E4-4570-A5F3-ECE343827D93}" type="presOf" srcId="{3EC62219-5935-40D5-B17C-12E60D31E016}" destId="{4E0B6F97-8E45-4DD6-B7A8-8F8E8AAEE566}" srcOrd="0" destOrd="3" presId="urn:microsoft.com/office/officeart/2005/8/layout/process1"/>
    <dgm:cxn modelId="{0BF3FFC6-377C-4F5C-A96B-5B4890419034}" type="presOf" srcId="{E9528D9A-BCAA-4F78-B02C-A6C35604DD4F}" destId="{4E0B6F97-8E45-4DD6-B7A8-8F8E8AAEE566}" srcOrd="0" destOrd="2" presId="urn:microsoft.com/office/officeart/2005/8/layout/process1"/>
    <dgm:cxn modelId="{0092C8F8-27B3-46BD-8DAE-6CE5A31CC16B}" srcId="{2D9959C8-15B7-4ED7-AC2E-9A7D0D927A08}" destId="{623A370D-AF69-4B41-9BD1-3646ACEC98FE}" srcOrd="0" destOrd="0" parTransId="{5C0524DE-9F0E-4C21-989A-2A3F9894807C}" sibTransId="{79BC62BE-7F26-4C0D-A184-D37E2D4F0944}"/>
    <dgm:cxn modelId="{AF935F34-2605-4A9D-9A2B-FDA32569331C}" type="presParOf" srcId="{7D5AD65D-4C85-4EF1-A5AD-65022D1B9A60}" destId="{4E0B6F97-8E45-4DD6-B7A8-8F8E8AAEE566}"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37C2CE-BAAD-43A4-BCD0-C414C62FC3B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E7BF898-CC1C-47DE-A1FC-9EC692338CE0}">
      <dgm:prSet phldrT="[Text]"/>
      <dgm:spPr/>
      <dgm:t>
        <a:bodyPr/>
        <a:lstStyle/>
        <a:p>
          <a:pPr>
            <a:buNone/>
          </a:pPr>
          <a:endParaRPr lang="en-US">
            <a:latin typeface="Garamond" panose="02020404030301010803" pitchFamily="18" charset="0"/>
          </a:endParaRPr>
        </a:p>
      </dgm:t>
    </dgm:pt>
    <dgm:pt modelId="{DCF9EA23-E304-4ABA-B718-571F83E7B7DF}" type="parTrans" cxnId="{F6E17FC6-566D-4960-8B78-FA1C48D34F74}">
      <dgm:prSet/>
      <dgm:spPr/>
      <dgm:t>
        <a:bodyPr/>
        <a:lstStyle/>
        <a:p>
          <a:endParaRPr lang="en-US"/>
        </a:p>
      </dgm:t>
    </dgm:pt>
    <dgm:pt modelId="{A353AE77-DB8C-46D9-910A-0E2371B156B8}" type="sibTrans" cxnId="{F6E17FC6-566D-4960-8B78-FA1C48D34F74}">
      <dgm:prSet/>
      <dgm:spPr/>
      <dgm:t>
        <a:bodyPr/>
        <a:lstStyle/>
        <a:p>
          <a:endParaRPr lang="en-US"/>
        </a:p>
      </dgm:t>
    </dgm:pt>
    <dgm:pt modelId="{092E429E-1430-49A3-A085-FEAC23060F5E}">
      <dgm:prSet phldrT="[Text]"/>
      <dgm:spPr/>
      <dgm:t>
        <a:bodyPr/>
        <a:lstStyle/>
        <a:p>
          <a:r>
            <a:rPr lang="en-US">
              <a:latin typeface="Garamond" panose="02020404030301010803" pitchFamily="18" charset="0"/>
            </a:rPr>
            <a:t>Providers or Members can request interpreter services through Neighborhood via completion of the </a:t>
          </a:r>
          <a:r>
            <a:rPr lang="en-US">
              <a:solidFill>
                <a:srgbClr val="208F44"/>
              </a:solidFill>
              <a:latin typeface="Garamond" panose="02020404030301010803" pitchFamily="18" charset="0"/>
              <a:hlinkClick xmlns:r="http://schemas.openxmlformats.org/officeDocument/2006/relationships" r:id="rId1"/>
            </a:rPr>
            <a:t>Interpreter Request E-form</a:t>
          </a:r>
          <a:endParaRPr lang="en-US">
            <a:latin typeface="Garamond" panose="02020404030301010803" pitchFamily="18" charset="0"/>
          </a:endParaRPr>
        </a:p>
      </dgm:t>
    </dgm:pt>
    <dgm:pt modelId="{DB353B48-4E45-45BF-9A6D-EBFAC94B943D}" type="parTrans" cxnId="{EB3D8C78-C003-400D-AA7B-CDEEF291D42B}">
      <dgm:prSet/>
      <dgm:spPr/>
      <dgm:t>
        <a:bodyPr/>
        <a:lstStyle/>
        <a:p>
          <a:endParaRPr lang="en-US"/>
        </a:p>
      </dgm:t>
    </dgm:pt>
    <dgm:pt modelId="{E4870433-73D4-491E-9A31-9891CD6FE5F9}" type="sibTrans" cxnId="{EB3D8C78-C003-400D-AA7B-CDEEF291D42B}">
      <dgm:prSet/>
      <dgm:spPr/>
      <dgm:t>
        <a:bodyPr/>
        <a:lstStyle/>
        <a:p>
          <a:endParaRPr lang="en-US"/>
        </a:p>
      </dgm:t>
    </dgm:pt>
    <dgm:pt modelId="{AF8F5395-5BA4-4008-9B00-BBD6F258B892}">
      <dgm:prSet phldrT="[Text]"/>
      <dgm:spPr/>
      <dgm:t>
        <a:bodyPr/>
        <a:lstStyle/>
        <a:p>
          <a:r>
            <a:rPr lang="en-US">
              <a:latin typeface="Garamond" panose="02020404030301010803" pitchFamily="18" charset="0"/>
            </a:rPr>
            <a:t>Interpreter services are free of charge and made available by telephone and/or in person</a:t>
          </a:r>
        </a:p>
      </dgm:t>
    </dgm:pt>
    <dgm:pt modelId="{858F6530-1548-43B4-9ADC-E28018D4E6BB}" type="parTrans" cxnId="{4BED3C74-3DC2-476B-BBD3-94672BF983B2}">
      <dgm:prSet/>
      <dgm:spPr/>
      <dgm:t>
        <a:bodyPr/>
        <a:lstStyle/>
        <a:p>
          <a:endParaRPr lang="en-US"/>
        </a:p>
      </dgm:t>
    </dgm:pt>
    <dgm:pt modelId="{846CC11A-EC49-48FD-B132-9FBD92DBFCC9}" type="sibTrans" cxnId="{4BED3C74-3DC2-476B-BBD3-94672BF983B2}">
      <dgm:prSet/>
      <dgm:spPr/>
      <dgm:t>
        <a:bodyPr/>
        <a:lstStyle/>
        <a:p>
          <a:endParaRPr lang="en-US"/>
        </a:p>
      </dgm:t>
    </dgm:pt>
    <dgm:pt modelId="{13C5F46C-FA8D-49DC-9E21-EF2F69A8634E}">
      <dgm:prSet phldrT="[Text]"/>
      <dgm:spPr/>
      <dgm:t>
        <a:bodyPr/>
        <a:lstStyle/>
        <a:p>
          <a:r>
            <a:rPr lang="en-US">
              <a:latin typeface="Garamond" panose="02020404030301010803" pitchFamily="18" charset="0"/>
            </a:rPr>
            <a:t>Requests for services must be submitted at least 48-72 hours before patient’s appointment. </a:t>
          </a:r>
        </a:p>
      </dgm:t>
    </dgm:pt>
    <dgm:pt modelId="{D0631627-D5B3-455D-AFDE-FA2A0B9A2E30}" type="parTrans" cxnId="{1549E83B-CE26-45E8-B701-6B0BEB7E3F3B}">
      <dgm:prSet/>
      <dgm:spPr/>
      <dgm:t>
        <a:bodyPr/>
        <a:lstStyle/>
        <a:p>
          <a:endParaRPr lang="en-US"/>
        </a:p>
      </dgm:t>
    </dgm:pt>
    <dgm:pt modelId="{229B26A5-4F42-4DEB-938E-DE61ABC61887}" type="sibTrans" cxnId="{1549E83B-CE26-45E8-B701-6B0BEB7E3F3B}">
      <dgm:prSet/>
      <dgm:spPr/>
      <dgm:t>
        <a:bodyPr/>
        <a:lstStyle/>
        <a:p>
          <a:endParaRPr lang="en-US"/>
        </a:p>
      </dgm:t>
    </dgm:pt>
    <dgm:pt modelId="{33983925-306E-4549-85A3-A686527DD645}">
      <dgm:prSet phldrT="[Text]"/>
      <dgm:spPr/>
      <dgm:t>
        <a:bodyPr/>
        <a:lstStyle/>
        <a:p>
          <a:r>
            <a:rPr lang="en-US">
              <a:latin typeface="Garamond" panose="02020404030301010803" pitchFamily="18" charset="0"/>
            </a:rPr>
            <a:t>Sign Language interpreters should be requested 2 weeks in advance. </a:t>
          </a:r>
        </a:p>
      </dgm:t>
    </dgm:pt>
    <dgm:pt modelId="{94E82B00-B7C2-42BC-8BBE-66F1102AEB0F}" type="parTrans" cxnId="{69353270-933E-4699-8089-248CEE8B588F}">
      <dgm:prSet/>
      <dgm:spPr/>
      <dgm:t>
        <a:bodyPr/>
        <a:lstStyle/>
        <a:p>
          <a:endParaRPr lang="en-US"/>
        </a:p>
      </dgm:t>
    </dgm:pt>
    <dgm:pt modelId="{65877DDA-1139-41A0-8816-38030A0469A3}" type="sibTrans" cxnId="{69353270-933E-4699-8089-248CEE8B588F}">
      <dgm:prSet/>
      <dgm:spPr/>
      <dgm:t>
        <a:bodyPr/>
        <a:lstStyle/>
        <a:p>
          <a:endParaRPr lang="en-US"/>
        </a:p>
      </dgm:t>
    </dgm:pt>
    <dgm:pt modelId="{A15B665F-C9BA-4AB0-A124-95404B2732BD}" type="pres">
      <dgm:prSet presAssocID="{9637C2CE-BAAD-43A4-BCD0-C414C62FC3B6}" presName="vert0" presStyleCnt="0">
        <dgm:presLayoutVars>
          <dgm:dir/>
          <dgm:animOne val="branch"/>
          <dgm:animLvl val="lvl"/>
        </dgm:presLayoutVars>
      </dgm:prSet>
      <dgm:spPr/>
    </dgm:pt>
    <dgm:pt modelId="{7216307F-C4B7-4BC4-A738-7701B9AF5D46}" type="pres">
      <dgm:prSet presAssocID="{4E7BF898-CC1C-47DE-A1FC-9EC692338CE0}" presName="thickLine" presStyleLbl="alignNode1" presStyleIdx="0" presStyleCnt="1"/>
      <dgm:spPr/>
    </dgm:pt>
    <dgm:pt modelId="{402FD6DA-6A8E-4E0D-A6AB-055258BBE2B0}" type="pres">
      <dgm:prSet presAssocID="{4E7BF898-CC1C-47DE-A1FC-9EC692338CE0}" presName="horz1" presStyleCnt="0"/>
      <dgm:spPr/>
    </dgm:pt>
    <dgm:pt modelId="{916ED771-601B-46F8-B3AC-1DD0F50439C9}" type="pres">
      <dgm:prSet presAssocID="{4E7BF898-CC1C-47DE-A1FC-9EC692338CE0}" presName="tx1" presStyleLbl="revTx" presStyleIdx="0" presStyleCnt="5" custScaleX="106552"/>
      <dgm:spPr/>
    </dgm:pt>
    <dgm:pt modelId="{9BEB2F67-CD66-4C4A-A3CC-2C33579397B1}" type="pres">
      <dgm:prSet presAssocID="{4E7BF898-CC1C-47DE-A1FC-9EC692338CE0}" presName="vert1" presStyleCnt="0"/>
      <dgm:spPr/>
    </dgm:pt>
    <dgm:pt modelId="{4682457B-0522-445C-8D81-90143B92B19F}" type="pres">
      <dgm:prSet presAssocID="{092E429E-1430-49A3-A085-FEAC23060F5E}" presName="vertSpace2a" presStyleCnt="0"/>
      <dgm:spPr/>
    </dgm:pt>
    <dgm:pt modelId="{F90A619A-EE3D-40B7-906B-9B86DBE74C4E}" type="pres">
      <dgm:prSet presAssocID="{092E429E-1430-49A3-A085-FEAC23060F5E}" presName="horz2" presStyleCnt="0"/>
      <dgm:spPr/>
    </dgm:pt>
    <dgm:pt modelId="{AFAADD3E-E569-4666-90B0-4A14D65C6236}" type="pres">
      <dgm:prSet presAssocID="{092E429E-1430-49A3-A085-FEAC23060F5E}" presName="horzSpace2" presStyleCnt="0"/>
      <dgm:spPr/>
    </dgm:pt>
    <dgm:pt modelId="{01D438A7-0842-4428-8E50-8407C528A71B}" type="pres">
      <dgm:prSet presAssocID="{092E429E-1430-49A3-A085-FEAC23060F5E}" presName="tx2" presStyleLbl="revTx" presStyleIdx="1" presStyleCnt="5"/>
      <dgm:spPr/>
    </dgm:pt>
    <dgm:pt modelId="{A61BBF8F-25AA-4FBC-BB8D-D418F59E3CCC}" type="pres">
      <dgm:prSet presAssocID="{092E429E-1430-49A3-A085-FEAC23060F5E}" presName="vert2" presStyleCnt="0"/>
      <dgm:spPr/>
    </dgm:pt>
    <dgm:pt modelId="{B35C4976-6A6A-445F-8AA7-B81A02DA24B6}" type="pres">
      <dgm:prSet presAssocID="{092E429E-1430-49A3-A085-FEAC23060F5E}" presName="thinLine2b" presStyleLbl="callout" presStyleIdx="0" presStyleCnt="4"/>
      <dgm:spPr/>
    </dgm:pt>
    <dgm:pt modelId="{C70D13D1-98E3-4850-874C-64116396F721}" type="pres">
      <dgm:prSet presAssocID="{092E429E-1430-49A3-A085-FEAC23060F5E}" presName="vertSpace2b" presStyleCnt="0"/>
      <dgm:spPr/>
    </dgm:pt>
    <dgm:pt modelId="{DC0C8712-81BA-4A95-AB0C-B49F2945368F}" type="pres">
      <dgm:prSet presAssocID="{AF8F5395-5BA4-4008-9B00-BBD6F258B892}" presName="horz2" presStyleCnt="0"/>
      <dgm:spPr/>
    </dgm:pt>
    <dgm:pt modelId="{4F316792-E390-485E-9E46-D3D33825D99A}" type="pres">
      <dgm:prSet presAssocID="{AF8F5395-5BA4-4008-9B00-BBD6F258B892}" presName="horzSpace2" presStyleCnt="0"/>
      <dgm:spPr/>
    </dgm:pt>
    <dgm:pt modelId="{56F1C8CB-BCDD-4CEB-BB5C-6A70E0F34E62}" type="pres">
      <dgm:prSet presAssocID="{AF8F5395-5BA4-4008-9B00-BBD6F258B892}" presName="tx2" presStyleLbl="revTx" presStyleIdx="2" presStyleCnt="5"/>
      <dgm:spPr/>
    </dgm:pt>
    <dgm:pt modelId="{F286FACA-321E-43C7-867D-3BB0427C011D}" type="pres">
      <dgm:prSet presAssocID="{AF8F5395-5BA4-4008-9B00-BBD6F258B892}" presName="vert2" presStyleCnt="0"/>
      <dgm:spPr/>
    </dgm:pt>
    <dgm:pt modelId="{45C6E120-7E4A-4D85-8986-05C3D73A71F7}" type="pres">
      <dgm:prSet presAssocID="{AF8F5395-5BA4-4008-9B00-BBD6F258B892}" presName="thinLine2b" presStyleLbl="callout" presStyleIdx="1" presStyleCnt="4"/>
      <dgm:spPr/>
    </dgm:pt>
    <dgm:pt modelId="{A8A36FA6-2DE8-4F0A-B168-4088E38A1186}" type="pres">
      <dgm:prSet presAssocID="{AF8F5395-5BA4-4008-9B00-BBD6F258B892}" presName="vertSpace2b" presStyleCnt="0"/>
      <dgm:spPr/>
    </dgm:pt>
    <dgm:pt modelId="{71FE50CE-D201-47AB-8EE3-A0F8B3A434B4}" type="pres">
      <dgm:prSet presAssocID="{13C5F46C-FA8D-49DC-9E21-EF2F69A8634E}" presName="horz2" presStyleCnt="0"/>
      <dgm:spPr/>
    </dgm:pt>
    <dgm:pt modelId="{28F372A7-ABC9-44E9-8B5C-26A2C65F8A5E}" type="pres">
      <dgm:prSet presAssocID="{13C5F46C-FA8D-49DC-9E21-EF2F69A8634E}" presName="horzSpace2" presStyleCnt="0"/>
      <dgm:spPr/>
    </dgm:pt>
    <dgm:pt modelId="{A320CDF5-C11B-4B95-8F23-5BAA127046C2}" type="pres">
      <dgm:prSet presAssocID="{13C5F46C-FA8D-49DC-9E21-EF2F69A8634E}" presName="tx2" presStyleLbl="revTx" presStyleIdx="3" presStyleCnt="5"/>
      <dgm:spPr/>
    </dgm:pt>
    <dgm:pt modelId="{C191E39F-6DB0-4ED2-919C-BAE3EA3A447D}" type="pres">
      <dgm:prSet presAssocID="{13C5F46C-FA8D-49DC-9E21-EF2F69A8634E}" presName="vert2" presStyleCnt="0"/>
      <dgm:spPr/>
    </dgm:pt>
    <dgm:pt modelId="{93425970-1ECE-46A1-A19C-4C04B9B58CF2}" type="pres">
      <dgm:prSet presAssocID="{13C5F46C-FA8D-49DC-9E21-EF2F69A8634E}" presName="thinLine2b" presStyleLbl="callout" presStyleIdx="2" presStyleCnt="4"/>
      <dgm:spPr/>
    </dgm:pt>
    <dgm:pt modelId="{EDE18C79-B031-48FC-BFE8-9D736A4E66CD}" type="pres">
      <dgm:prSet presAssocID="{13C5F46C-FA8D-49DC-9E21-EF2F69A8634E}" presName="vertSpace2b" presStyleCnt="0"/>
      <dgm:spPr/>
    </dgm:pt>
    <dgm:pt modelId="{D3B5C1A5-0589-403B-B869-9DFCF0522787}" type="pres">
      <dgm:prSet presAssocID="{33983925-306E-4549-85A3-A686527DD645}" presName="horz2" presStyleCnt="0"/>
      <dgm:spPr/>
    </dgm:pt>
    <dgm:pt modelId="{C2D6BB45-928B-4984-B9E9-60F1320F6F08}" type="pres">
      <dgm:prSet presAssocID="{33983925-306E-4549-85A3-A686527DD645}" presName="horzSpace2" presStyleCnt="0"/>
      <dgm:spPr/>
    </dgm:pt>
    <dgm:pt modelId="{75C1D51F-1F06-4CC7-B931-4CF78207DE08}" type="pres">
      <dgm:prSet presAssocID="{33983925-306E-4549-85A3-A686527DD645}" presName="tx2" presStyleLbl="revTx" presStyleIdx="4" presStyleCnt="5"/>
      <dgm:spPr/>
    </dgm:pt>
    <dgm:pt modelId="{9DCE94F9-EC17-4E65-BD23-96AC48C47EB1}" type="pres">
      <dgm:prSet presAssocID="{33983925-306E-4549-85A3-A686527DD645}" presName="vert2" presStyleCnt="0"/>
      <dgm:spPr/>
    </dgm:pt>
    <dgm:pt modelId="{A7939C2B-BC88-4421-8893-A0D9BA59C50D}" type="pres">
      <dgm:prSet presAssocID="{33983925-306E-4549-85A3-A686527DD645}" presName="thinLine2b" presStyleLbl="callout" presStyleIdx="3" presStyleCnt="4"/>
      <dgm:spPr/>
    </dgm:pt>
    <dgm:pt modelId="{1F0889BF-BF3E-4187-95F2-FF2470EE1102}" type="pres">
      <dgm:prSet presAssocID="{33983925-306E-4549-85A3-A686527DD645}" presName="vertSpace2b" presStyleCnt="0"/>
      <dgm:spPr/>
    </dgm:pt>
  </dgm:ptLst>
  <dgm:cxnLst>
    <dgm:cxn modelId="{1C868C02-22DC-40B1-BF4A-39DABB355FD6}" type="presOf" srcId="{AF8F5395-5BA4-4008-9B00-BBD6F258B892}" destId="{56F1C8CB-BCDD-4CEB-BB5C-6A70E0F34E62}" srcOrd="0" destOrd="0" presId="urn:microsoft.com/office/officeart/2008/layout/LinedList"/>
    <dgm:cxn modelId="{12283E2A-0752-48E7-84A7-7A1345AD58D6}" type="presOf" srcId="{9637C2CE-BAAD-43A4-BCD0-C414C62FC3B6}" destId="{A15B665F-C9BA-4AB0-A124-95404B2732BD}" srcOrd="0" destOrd="0" presId="urn:microsoft.com/office/officeart/2008/layout/LinedList"/>
    <dgm:cxn modelId="{1549E83B-CE26-45E8-B701-6B0BEB7E3F3B}" srcId="{4E7BF898-CC1C-47DE-A1FC-9EC692338CE0}" destId="{13C5F46C-FA8D-49DC-9E21-EF2F69A8634E}" srcOrd="2" destOrd="0" parTransId="{D0631627-D5B3-455D-AFDE-FA2A0B9A2E30}" sibTransId="{229B26A5-4F42-4DEB-938E-DE61ABC61887}"/>
    <dgm:cxn modelId="{BA98B144-6EDF-4313-A7E3-86652403984E}" type="presOf" srcId="{13C5F46C-FA8D-49DC-9E21-EF2F69A8634E}" destId="{A320CDF5-C11B-4B95-8F23-5BAA127046C2}" srcOrd="0" destOrd="0" presId="urn:microsoft.com/office/officeart/2008/layout/LinedList"/>
    <dgm:cxn modelId="{69353270-933E-4699-8089-248CEE8B588F}" srcId="{4E7BF898-CC1C-47DE-A1FC-9EC692338CE0}" destId="{33983925-306E-4549-85A3-A686527DD645}" srcOrd="3" destOrd="0" parTransId="{94E82B00-B7C2-42BC-8BBE-66F1102AEB0F}" sibTransId="{65877DDA-1139-41A0-8816-38030A0469A3}"/>
    <dgm:cxn modelId="{4BED3C74-3DC2-476B-BBD3-94672BF983B2}" srcId="{4E7BF898-CC1C-47DE-A1FC-9EC692338CE0}" destId="{AF8F5395-5BA4-4008-9B00-BBD6F258B892}" srcOrd="1" destOrd="0" parTransId="{858F6530-1548-43B4-9ADC-E28018D4E6BB}" sibTransId="{846CC11A-EC49-48FD-B132-9FBD92DBFCC9}"/>
    <dgm:cxn modelId="{EB3D8C78-C003-400D-AA7B-CDEEF291D42B}" srcId="{4E7BF898-CC1C-47DE-A1FC-9EC692338CE0}" destId="{092E429E-1430-49A3-A085-FEAC23060F5E}" srcOrd="0" destOrd="0" parTransId="{DB353B48-4E45-45BF-9A6D-EBFAC94B943D}" sibTransId="{E4870433-73D4-491E-9A31-9891CD6FE5F9}"/>
    <dgm:cxn modelId="{086B9786-7DBC-42DD-AE5B-FA9899E7D0A3}" type="presOf" srcId="{4E7BF898-CC1C-47DE-A1FC-9EC692338CE0}" destId="{916ED771-601B-46F8-B3AC-1DD0F50439C9}" srcOrd="0" destOrd="0" presId="urn:microsoft.com/office/officeart/2008/layout/LinedList"/>
    <dgm:cxn modelId="{455DB4B3-FDA8-48BD-AEEF-1636C5A1F81F}" type="presOf" srcId="{33983925-306E-4549-85A3-A686527DD645}" destId="{75C1D51F-1F06-4CC7-B931-4CF78207DE08}" srcOrd="0" destOrd="0" presId="urn:microsoft.com/office/officeart/2008/layout/LinedList"/>
    <dgm:cxn modelId="{F6E17FC6-566D-4960-8B78-FA1C48D34F74}" srcId="{9637C2CE-BAAD-43A4-BCD0-C414C62FC3B6}" destId="{4E7BF898-CC1C-47DE-A1FC-9EC692338CE0}" srcOrd="0" destOrd="0" parTransId="{DCF9EA23-E304-4ABA-B718-571F83E7B7DF}" sibTransId="{A353AE77-DB8C-46D9-910A-0E2371B156B8}"/>
    <dgm:cxn modelId="{A40B8CFF-0325-4146-A4A8-3F386D8B2A4F}" type="presOf" srcId="{092E429E-1430-49A3-A085-FEAC23060F5E}" destId="{01D438A7-0842-4428-8E50-8407C528A71B}" srcOrd="0" destOrd="0" presId="urn:microsoft.com/office/officeart/2008/layout/LinedList"/>
    <dgm:cxn modelId="{04D459FF-023D-41E3-ABCC-C90A328887FA}" type="presParOf" srcId="{A15B665F-C9BA-4AB0-A124-95404B2732BD}" destId="{7216307F-C4B7-4BC4-A738-7701B9AF5D46}" srcOrd="0" destOrd="0" presId="urn:microsoft.com/office/officeart/2008/layout/LinedList"/>
    <dgm:cxn modelId="{24FAFAD1-286A-49F7-8A52-DFAB7BEC45B7}" type="presParOf" srcId="{A15B665F-C9BA-4AB0-A124-95404B2732BD}" destId="{402FD6DA-6A8E-4E0D-A6AB-055258BBE2B0}" srcOrd="1" destOrd="0" presId="urn:microsoft.com/office/officeart/2008/layout/LinedList"/>
    <dgm:cxn modelId="{89BABBBA-77EC-4ABD-9DC5-6BE0A2C9A3D4}" type="presParOf" srcId="{402FD6DA-6A8E-4E0D-A6AB-055258BBE2B0}" destId="{916ED771-601B-46F8-B3AC-1DD0F50439C9}" srcOrd="0" destOrd="0" presId="urn:microsoft.com/office/officeart/2008/layout/LinedList"/>
    <dgm:cxn modelId="{CD90DDCA-208A-4E9F-91FA-38169765E8FD}" type="presParOf" srcId="{402FD6DA-6A8E-4E0D-A6AB-055258BBE2B0}" destId="{9BEB2F67-CD66-4C4A-A3CC-2C33579397B1}" srcOrd="1" destOrd="0" presId="urn:microsoft.com/office/officeart/2008/layout/LinedList"/>
    <dgm:cxn modelId="{82E85E2A-C0D3-42D0-A542-898193958A19}" type="presParOf" srcId="{9BEB2F67-CD66-4C4A-A3CC-2C33579397B1}" destId="{4682457B-0522-445C-8D81-90143B92B19F}" srcOrd="0" destOrd="0" presId="urn:microsoft.com/office/officeart/2008/layout/LinedList"/>
    <dgm:cxn modelId="{04BC1E6F-8988-4029-B716-BD82964F7986}" type="presParOf" srcId="{9BEB2F67-CD66-4C4A-A3CC-2C33579397B1}" destId="{F90A619A-EE3D-40B7-906B-9B86DBE74C4E}" srcOrd="1" destOrd="0" presId="urn:microsoft.com/office/officeart/2008/layout/LinedList"/>
    <dgm:cxn modelId="{89471A10-BD82-4B12-BE45-AA3E0FFEA56D}" type="presParOf" srcId="{F90A619A-EE3D-40B7-906B-9B86DBE74C4E}" destId="{AFAADD3E-E569-4666-90B0-4A14D65C6236}" srcOrd="0" destOrd="0" presId="urn:microsoft.com/office/officeart/2008/layout/LinedList"/>
    <dgm:cxn modelId="{9D960363-479A-41B9-80B2-7532CD3E6F3B}" type="presParOf" srcId="{F90A619A-EE3D-40B7-906B-9B86DBE74C4E}" destId="{01D438A7-0842-4428-8E50-8407C528A71B}" srcOrd="1" destOrd="0" presId="urn:microsoft.com/office/officeart/2008/layout/LinedList"/>
    <dgm:cxn modelId="{F4625678-3DD0-4FA3-9AD1-3A34CD303D29}" type="presParOf" srcId="{F90A619A-EE3D-40B7-906B-9B86DBE74C4E}" destId="{A61BBF8F-25AA-4FBC-BB8D-D418F59E3CCC}" srcOrd="2" destOrd="0" presId="urn:microsoft.com/office/officeart/2008/layout/LinedList"/>
    <dgm:cxn modelId="{FA293185-11FF-4732-8AC8-56F86C0DDD81}" type="presParOf" srcId="{9BEB2F67-CD66-4C4A-A3CC-2C33579397B1}" destId="{B35C4976-6A6A-445F-8AA7-B81A02DA24B6}" srcOrd="2" destOrd="0" presId="urn:microsoft.com/office/officeart/2008/layout/LinedList"/>
    <dgm:cxn modelId="{AC5A2EA5-256B-467C-9B71-77CD8ADFD6F0}" type="presParOf" srcId="{9BEB2F67-CD66-4C4A-A3CC-2C33579397B1}" destId="{C70D13D1-98E3-4850-874C-64116396F721}" srcOrd="3" destOrd="0" presId="urn:microsoft.com/office/officeart/2008/layout/LinedList"/>
    <dgm:cxn modelId="{846BF3AB-6892-491E-A098-876C75A7F772}" type="presParOf" srcId="{9BEB2F67-CD66-4C4A-A3CC-2C33579397B1}" destId="{DC0C8712-81BA-4A95-AB0C-B49F2945368F}" srcOrd="4" destOrd="0" presId="urn:microsoft.com/office/officeart/2008/layout/LinedList"/>
    <dgm:cxn modelId="{9218714C-EC39-419C-85D9-25DBE176E304}" type="presParOf" srcId="{DC0C8712-81BA-4A95-AB0C-B49F2945368F}" destId="{4F316792-E390-485E-9E46-D3D33825D99A}" srcOrd="0" destOrd="0" presId="urn:microsoft.com/office/officeart/2008/layout/LinedList"/>
    <dgm:cxn modelId="{AEF1C06D-42BC-4648-AD39-7D897D15130C}" type="presParOf" srcId="{DC0C8712-81BA-4A95-AB0C-B49F2945368F}" destId="{56F1C8CB-BCDD-4CEB-BB5C-6A70E0F34E62}" srcOrd="1" destOrd="0" presId="urn:microsoft.com/office/officeart/2008/layout/LinedList"/>
    <dgm:cxn modelId="{A64E5271-A6FA-49C2-B92E-D2F52B8DF129}" type="presParOf" srcId="{DC0C8712-81BA-4A95-AB0C-B49F2945368F}" destId="{F286FACA-321E-43C7-867D-3BB0427C011D}" srcOrd="2" destOrd="0" presId="urn:microsoft.com/office/officeart/2008/layout/LinedList"/>
    <dgm:cxn modelId="{8D5FB8F9-67C1-440E-A7B8-8AE0BDB57AD7}" type="presParOf" srcId="{9BEB2F67-CD66-4C4A-A3CC-2C33579397B1}" destId="{45C6E120-7E4A-4D85-8986-05C3D73A71F7}" srcOrd="5" destOrd="0" presId="urn:microsoft.com/office/officeart/2008/layout/LinedList"/>
    <dgm:cxn modelId="{7C8B54F8-27E7-4952-94BC-02A21EAC9DEC}" type="presParOf" srcId="{9BEB2F67-CD66-4C4A-A3CC-2C33579397B1}" destId="{A8A36FA6-2DE8-4F0A-B168-4088E38A1186}" srcOrd="6" destOrd="0" presId="urn:microsoft.com/office/officeart/2008/layout/LinedList"/>
    <dgm:cxn modelId="{7E74131D-F94B-45B0-943E-B6E7A55894B9}" type="presParOf" srcId="{9BEB2F67-CD66-4C4A-A3CC-2C33579397B1}" destId="{71FE50CE-D201-47AB-8EE3-A0F8B3A434B4}" srcOrd="7" destOrd="0" presId="urn:microsoft.com/office/officeart/2008/layout/LinedList"/>
    <dgm:cxn modelId="{E90B497A-3BD2-408C-B555-C83B4223649A}" type="presParOf" srcId="{71FE50CE-D201-47AB-8EE3-A0F8B3A434B4}" destId="{28F372A7-ABC9-44E9-8B5C-26A2C65F8A5E}" srcOrd="0" destOrd="0" presId="urn:microsoft.com/office/officeart/2008/layout/LinedList"/>
    <dgm:cxn modelId="{6C439C4F-74AE-4059-A56F-00BD74A7CAC3}" type="presParOf" srcId="{71FE50CE-D201-47AB-8EE3-A0F8B3A434B4}" destId="{A320CDF5-C11B-4B95-8F23-5BAA127046C2}" srcOrd="1" destOrd="0" presId="urn:microsoft.com/office/officeart/2008/layout/LinedList"/>
    <dgm:cxn modelId="{5FD964DF-6A74-4DE3-B150-DAD6916E6FE6}" type="presParOf" srcId="{71FE50CE-D201-47AB-8EE3-A0F8B3A434B4}" destId="{C191E39F-6DB0-4ED2-919C-BAE3EA3A447D}" srcOrd="2" destOrd="0" presId="urn:microsoft.com/office/officeart/2008/layout/LinedList"/>
    <dgm:cxn modelId="{87AC3E82-80DE-423E-B3C8-E6F5CCE35E07}" type="presParOf" srcId="{9BEB2F67-CD66-4C4A-A3CC-2C33579397B1}" destId="{93425970-1ECE-46A1-A19C-4C04B9B58CF2}" srcOrd="8" destOrd="0" presId="urn:microsoft.com/office/officeart/2008/layout/LinedList"/>
    <dgm:cxn modelId="{640AD35A-F545-4499-AAC5-E62D8A51AE1C}" type="presParOf" srcId="{9BEB2F67-CD66-4C4A-A3CC-2C33579397B1}" destId="{EDE18C79-B031-48FC-BFE8-9D736A4E66CD}" srcOrd="9" destOrd="0" presId="urn:microsoft.com/office/officeart/2008/layout/LinedList"/>
    <dgm:cxn modelId="{2F010741-3CFB-4F8B-9693-669CF1C565AB}" type="presParOf" srcId="{9BEB2F67-CD66-4C4A-A3CC-2C33579397B1}" destId="{D3B5C1A5-0589-403B-B869-9DFCF0522787}" srcOrd="10" destOrd="0" presId="urn:microsoft.com/office/officeart/2008/layout/LinedList"/>
    <dgm:cxn modelId="{9F422BF7-1873-4C11-B70A-3382683A02D0}" type="presParOf" srcId="{D3B5C1A5-0589-403B-B869-9DFCF0522787}" destId="{C2D6BB45-928B-4984-B9E9-60F1320F6F08}" srcOrd="0" destOrd="0" presId="urn:microsoft.com/office/officeart/2008/layout/LinedList"/>
    <dgm:cxn modelId="{E07D738E-6ECE-4284-AF69-51DC23E2025F}" type="presParOf" srcId="{D3B5C1A5-0589-403B-B869-9DFCF0522787}" destId="{75C1D51F-1F06-4CC7-B931-4CF78207DE08}" srcOrd="1" destOrd="0" presId="urn:microsoft.com/office/officeart/2008/layout/LinedList"/>
    <dgm:cxn modelId="{148F1528-F16E-4FCB-9292-B9CDB81667FA}" type="presParOf" srcId="{D3B5C1A5-0589-403B-B869-9DFCF0522787}" destId="{9DCE94F9-EC17-4E65-BD23-96AC48C47EB1}" srcOrd="2" destOrd="0" presId="urn:microsoft.com/office/officeart/2008/layout/LinedList"/>
    <dgm:cxn modelId="{27814AD5-5DC8-4515-8469-4A713180C6B7}" type="presParOf" srcId="{9BEB2F67-CD66-4C4A-A3CC-2C33579397B1}" destId="{A7939C2B-BC88-4421-8893-A0D9BA59C50D}" srcOrd="11" destOrd="0" presId="urn:microsoft.com/office/officeart/2008/layout/LinedList"/>
    <dgm:cxn modelId="{0290CD9C-1CFF-4ECB-8753-295F3B32592D}" type="presParOf" srcId="{9BEB2F67-CD66-4C4A-A3CC-2C33579397B1}" destId="{1F0889BF-BF3E-4187-95F2-FF2470EE1102}"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B834F19-FEC5-47EB-B916-2BCC05EF7E9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437FD00B-F0C5-4A8B-99EA-61250FB8876A}">
      <dgm:prSet phldrT="[Text]" custT="1"/>
      <dgm:spPr>
        <a:solidFill>
          <a:srgbClr val="7FC242">
            <a:alpha val="34118"/>
          </a:srgbClr>
        </a:solidFill>
      </dgm:spPr>
      <dgm:t>
        <a:bodyPr/>
        <a:lstStyle/>
        <a:p>
          <a:pPr>
            <a:buFont typeface="Arial" panose="020B0604020202020204" pitchFamily="34" charset="0"/>
            <a:buChar char="•"/>
          </a:pPr>
          <a:r>
            <a:rPr lang="en-US" sz="1800">
              <a:solidFill>
                <a:schemeClr val="tx1"/>
              </a:solidFill>
              <a:latin typeface="Garamond"/>
              <a:cs typeface="Calibri"/>
            </a:rPr>
            <a:t>Rhode Island law requires any person who has reasonable cause to suspect elder abuse to report it to the </a:t>
          </a:r>
          <a:r>
            <a:rPr lang="en-US" sz="1800" b="1">
              <a:solidFill>
                <a:schemeClr val="tx1"/>
              </a:solidFill>
              <a:latin typeface="Garamond"/>
              <a:cs typeface="Calibri"/>
            </a:rPr>
            <a:t>Division of Elderly Affairs</a:t>
          </a:r>
          <a:r>
            <a:rPr lang="en-US" sz="1800">
              <a:solidFill>
                <a:schemeClr val="tx1"/>
              </a:solidFill>
              <a:latin typeface="Garamond"/>
              <a:cs typeface="Calibri"/>
            </a:rPr>
            <a:t>. Call the DEA Protective Services Unit at (401) 462-0555.</a:t>
          </a:r>
          <a:endParaRPr lang="en-US" sz="1800">
            <a:solidFill>
              <a:schemeClr val="tx1"/>
            </a:solidFill>
          </a:endParaRPr>
        </a:p>
      </dgm:t>
    </dgm:pt>
    <dgm:pt modelId="{EDF87919-9AF1-473E-82F1-B74B5DD8B65F}" type="parTrans" cxnId="{89A3ED46-9FFA-4E94-B08C-613427EDB8A8}">
      <dgm:prSet/>
      <dgm:spPr/>
      <dgm:t>
        <a:bodyPr/>
        <a:lstStyle/>
        <a:p>
          <a:endParaRPr lang="en-US">
            <a:solidFill>
              <a:schemeClr val="tx1"/>
            </a:solidFill>
          </a:endParaRPr>
        </a:p>
      </dgm:t>
    </dgm:pt>
    <dgm:pt modelId="{7D04ECD5-7909-4978-A387-C053300017CA}" type="sibTrans" cxnId="{89A3ED46-9FFA-4E94-B08C-613427EDB8A8}">
      <dgm:prSet/>
      <dgm:spPr/>
      <dgm:t>
        <a:bodyPr/>
        <a:lstStyle/>
        <a:p>
          <a:endParaRPr lang="en-US">
            <a:solidFill>
              <a:srgbClr val="00742F"/>
            </a:solidFill>
          </a:endParaRPr>
        </a:p>
      </dgm:t>
    </dgm:pt>
    <dgm:pt modelId="{75951144-8AB4-4721-AABF-388E2F6B0F4C}">
      <dgm:prSet phldrT="[Text]" custT="1"/>
      <dgm:spPr>
        <a:solidFill>
          <a:srgbClr val="7FC242">
            <a:alpha val="34118"/>
          </a:srgbClr>
        </a:solidFill>
      </dgm:spPr>
      <dgm:t>
        <a:bodyPr/>
        <a:lstStyle/>
        <a:p>
          <a:r>
            <a:rPr lang="en-US" sz="1800" b="1">
              <a:solidFill>
                <a:srgbClr val="208F44"/>
              </a:solidFill>
              <a:latin typeface="Garamond"/>
              <a:cs typeface="Calibri"/>
              <a:hlinkClick xmlns:r="http://schemas.openxmlformats.org/officeDocument/2006/relationships" r:id="rId1"/>
            </a:rPr>
            <a:t>Rape, Abuse and Incest National Network</a:t>
          </a:r>
          <a:r>
            <a:rPr lang="en-US" sz="1800">
              <a:solidFill>
                <a:schemeClr val="tx1"/>
              </a:solidFill>
              <a:latin typeface="Garamond"/>
              <a:cs typeface="Calibri"/>
              <a:hlinkClick xmlns:r="http://schemas.openxmlformats.org/officeDocument/2006/relationships" r:id="rId1"/>
            </a:rPr>
            <a:t> </a:t>
          </a:r>
          <a:r>
            <a:rPr lang="en-US" sz="1800" b="1">
              <a:solidFill>
                <a:schemeClr val="tx1"/>
              </a:solidFill>
              <a:latin typeface="Garamond"/>
              <a:cs typeface="Calibri"/>
              <a:hlinkClick xmlns:r="http://schemas.openxmlformats.org/officeDocument/2006/relationships" r:id="rId1"/>
            </a:rPr>
            <a:t>(RAINN) </a:t>
          </a:r>
          <a:r>
            <a:rPr lang="en-US" sz="1800">
              <a:solidFill>
                <a:schemeClr val="tx1"/>
              </a:solidFill>
              <a:latin typeface="Garamond"/>
              <a:cs typeface="Calibri"/>
            </a:rPr>
            <a:t>National Sexual Assault Hotline 1-800-656-HOPE</a:t>
          </a:r>
          <a:endParaRPr lang="en-US" sz="1800">
            <a:solidFill>
              <a:schemeClr val="tx1"/>
            </a:solidFill>
          </a:endParaRPr>
        </a:p>
      </dgm:t>
    </dgm:pt>
    <dgm:pt modelId="{E4E1FA60-117C-4149-A88F-6F232DBCF247}" type="parTrans" cxnId="{1242A53F-849A-4B45-B943-AC4DBAF0517F}">
      <dgm:prSet/>
      <dgm:spPr/>
      <dgm:t>
        <a:bodyPr/>
        <a:lstStyle/>
        <a:p>
          <a:endParaRPr lang="en-US">
            <a:solidFill>
              <a:schemeClr val="tx1"/>
            </a:solidFill>
          </a:endParaRPr>
        </a:p>
      </dgm:t>
    </dgm:pt>
    <dgm:pt modelId="{28A6C0BF-CB7D-448B-AFA5-61FE4F4C14FE}" type="sibTrans" cxnId="{1242A53F-849A-4B45-B943-AC4DBAF0517F}">
      <dgm:prSet/>
      <dgm:spPr/>
      <dgm:t>
        <a:bodyPr/>
        <a:lstStyle/>
        <a:p>
          <a:endParaRPr lang="en-US">
            <a:solidFill>
              <a:schemeClr val="tx1"/>
            </a:solidFill>
          </a:endParaRPr>
        </a:p>
      </dgm:t>
    </dgm:pt>
    <dgm:pt modelId="{57AE9F20-43A9-40FF-80A7-ED53CCDC10F7}">
      <dgm:prSet phldrT="[Text]" custT="1"/>
      <dgm:spPr>
        <a:solidFill>
          <a:srgbClr val="7FC242">
            <a:alpha val="34118"/>
          </a:srgbClr>
        </a:solidFill>
        <a:ln>
          <a:solidFill>
            <a:srgbClr val="00742F"/>
          </a:solidFill>
        </a:ln>
      </dgm:spPr>
      <dgm:t>
        <a:bodyPr/>
        <a:lstStyle/>
        <a:p>
          <a:r>
            <a:rPr lang="en-US" sz="1800">
              <a:solidFill>
                <a:schemeClr val="tx1"/>
              </a:solidFill>
              <a:latin typeface="Garamond"/>
              <a:cs typeface="Calibri"/>
            </a:rPr>
            <a:t>Suspected abuse of a person with a developmental disability must be reported to RI Department of </a:t>
          </a:r>
          <a:r>
            <a:rPr lang="en-US" sz="1800" b="1">
              <a:solidFill>
                <a:schemeClr val="tx1"/>
              </a:solidFill>
              <a:latin typeface="Garamond"/>
              <a:cs typeface="Calibri"/>
            </a:rPr>
            <a:t>Behavioral Healthcare, Developmental Disabilities and Hospitals (BHDDH). </a:t>
          </a:r>
          <a:r>
            <a:rPr lang="en-US" sz="1800">
              <a:solidFill>
                <a:schemeClr val="tx1"/>
              </a:solidFill>
              <a:latin typeface="Garamond"/>
              <a:cs typeface="Calibri"/>
            </a:rPr>
            <a:t>Call the QA hotline (401)462-2629</a:t>
          </a:r>
          <a:endParaRPr lang="en-US" sz="1800">
            <a:solidFill>
              <a:schemeClr val="tx1"/>
            </a:solidFill>
          </a:endParaRPr>
        </a:p>
      </dgm:t>
    </dgm:pt>
    <dgm:pt modelId="{2007CA59-9AA0-41B6-A8ED-D5A9148289B8}" type="parTrans" cxnId="{F3A197DA-003F-4FC0-BFA2-4493631FBEA0}">
      <dgm:prSet/>
      <dgm:spPr/>
      <dgm:t>
        <a:bodyPr/>
        <a:lstStyle/>
        <a:p>
          <a:endParaRPr lang="en-US">
            <a:solidFill>
              <a:schemeClr val="tx1"/>
            </a:solidFill>
          </a:endParaRPr>
        </a:p>
      </dgm:t>
    </dgm:pt>
    <dgm:pt modelId="{C3017D77-28CF-4AD5-8AAF-75F2F1EF54CD}" type="sibTrans" cxnId="{F3A197DA-003F-4FC0-BFA2-4493631FBEA0}">
      <dgm:prSet/>
      <dgm:spPr/>
      <dgm:t>
        <a:bodyPr/>
        <a:lstStyle/>
        <a:p>
          <a:endParaRPr lang="en-US">
            <a:solidFill>
              <a:schemeClr val="tx1"/>
            </a:solidFill>
          </a:endParaRPr>
        </a:p>
      </dgm:t>
    </dgm:pt>
    <dgm:pt modelId="{EA8EF266-6396-4EA9-8F97-20FA4F9553FA}" type="pres">
      <dgm:prSet presAssocID="{0B834F19-FEC5-47EB-B916-2BCC05EF7E95}" presName="Name0" presStyleCnt="0">
        <dgm:presLayoutVars>
          <dgm:chMax val="7"/>
          <dgm:chPref val="7"/>
          <dgm:dir/>
        </dgm:presLayoutVars>
      </dgm:prSet>
      <dgm:spPr/>
    </dgm:pt>
    <dgm:pt modelId="{CB310313-A83C-4272-A9DA-0B012110C874}" type="pres">
      <dgm:prSet presAssocID="{0B834F19-FEC5-47EB-B916-2BCC05EF7E95}" presName="Name1" presStyleCnt="0"/>
      <dgm:spPr/>
    </dgm:pt>
    <dgm:pt modelId="{6BCD325B-4A10-469E-9038-F5CD3DE8E37B}" type="pres">
      <dgm:prSet presAssocID="{0B834F19-FEC5-47EB-B916-2BCC05EF7E95}" presName="cycle" presStyleCnt="0"/>
      <dgm:spPr/>
    </dgm:pt>
    <dgm:pt modelId="{801BB923-49B1-4B9D-A914-5935418F70A2}" type="pres">
      <dgm:prSet presAssocID="{0B834F19-FEC5-47EB-B916-2BCC05EF7E95}" presName="srcNode" presStyleLbl="node1" presStyleIdx="0" presStyleCnt="3"/>
      <dgm:spPr/>
    </dgm:pt>
    <dgm:pt modelId="{1B81E251-8B56-41C4-8E2E-0E3197695701}" type="pres">
      <dgm:prSet presAssocID="{0B834F19-FEC5-47EB-B916-2BCC05EF7E95}" presName="conn" presStyleLbl="parChTrans1D2" presStyleIdx="0" presStyleCnt="1"/>
      <dgm:spPr/>
    </dgm:pt>
    <dgm:pt modelId="{19573344-3D6B-4054-A651-725D59E6B968}" type="pres">
      <dgm:prSet presAssocID="{0B834F19-FEC5-47EB-B916-2BCC05EF7E95}" presName="extraNode" presStyleLbl="node1" presStyleIdx="0" presStyleCnt="3"/>
      <dgm:spPr/>
    </dgm:pt>
    <dgm:pt modelId="{2A53F25F-4132-4E07-901A-26F4317E001A}" type="pres">
      <dgm:prSet presAssocID="{0B834F19-FEC5-47EB-B916-2BCC05EF7E95}" presName="dstNode" presStyleLbl="node1" presStyleIdx="0" presStyleCnt="3"/>
      <dgm:spPr/>
    </dgm:pt>
    <dgm:pt modelId="{A79A0BFF-2673-4F45-8D4B-C38B32208BDC}" type="pres">
      <dgm:prSet presAssocID="{437FD00B-F0C5-4A8B-99EA-61250FB8876A}" presName="text_1" presStyleLbl="node1" presStyleIdx="0" presStyleCnt="3" custScaleY="154234">
        <dgm:presLayoutVars>
          <dgm:bulletEnabled val="1"/>
        </dgm:presLayoutVars>
      </dgm:prSet>
      <dgm:spPr/>
    </dgm:pt>
    <dgm:pt modelId="{46ECD519-FBD7-4960-8562-853FF3FC3CA0}" type="pres">
      <dgm:prSet presAssocID="{437FD00B-F0C5-4A8B-99EA-61250FB8876A}" presName="accent_1" presStyleCnt="0"/>
      <dgm:spPr/>
    </dgm:pt>
    <dgm:pt modelId="{C92C8ADA-047A-4948-9D23-8296A2A37E91}" type="pres">
      <dgm:prSet presAssocID="{437FD00B-F0C5-4A8B-99EA-61250FB8876A}" presName="accentRepeatNode" presStyleLbl="solidFgAcc1" presStyleIdx="0" presStyleCnt="3"/>
      <dgm:spPr>
        <a:ln w="28575">
          <a:solidFill>
            <a:srgbClr val="00742F"/>
          </a:solidFill>
        </a:ln>
      </dgm:spPr>
    </dgm:pt>
    <dgm:pt modelId="{4C64ADA7-1BA6-4771-ADAE-335A0871C16D}" type="pres">
      <dgm:prSet presAssocID="{75951144-8AB4-4721-AABF-388E2F6B0F4C}" presName="text_2" presStyleLbl="node1" presStyleIdx="1" presStyleCnt="3" custScaleY="121573">
        <dgm:presLayoutVars>
          <dgm:bulletEnabled val="1"/>
        </dgm:presLayoutVars>
      </dgm:prSet>
      <dgm:spPr/>
    </dgm:pt>
    <dgm:pt modelId="{315D68BD-BAF4-4EF5-8C1A-F6353528C4DB}" type="pres">
      <dgm:prSet presAssocID="{75951144-8AB4-4721-AABF-388E2F6B0F4C}" presName="accent_2" presStyleCnt="0"/>
      <dgm:spPr/>
    </dgm:pt>
    <dgm:pt modelId="{6FE1CEF0-DB28-4303-BD89-10A748A78FD0}" type="pres">
      <dgm:prSet presAssocID="{75951144-8AB4-4721-AABF-388E2F6B0F4C}" presName="accentRepeatNode" presStyleLbl="solidFgAcc1" presStyleIdx="1" presStyleCnt="3"/>
      <dgm:spPr>
        <a:xfrm>
          <a:off x="352432" y="1523999"/>
          <a:ext cx="1016000" cy="1016000"/>
        </a:xfrm>
        <a:prstGeom prst="ellipse">
          <a:avLst/>
        </a:prstGeom>
        <a:solidFill>
          <a:prstClr val="white">
            <a:hueOff val="0"/>
            <a:satOff val="0"/>
            <a:lumOff val="0"/>
            <a:alphaOff val="0"/>
          </a:prstClr>
        </a:solidFill>
        <a:ln w="28575" cap="flat" cmpd="sng" algn="ctr">
          <a:solidFill>
            <a:srgbClr val="00742F"/>
          </a:solidFill>
          <a:prstDash val="solid"/>
          <a:miter lim="800000"/>
        </a:ln>
        <a:effectLst/>
      </dgm:spPr>
    </dgm:pt>
    <dgm:pt modelId="{5DDBA139-14BE-437D-8563-55FBA14B05B3}" type="pres">
      <dgm:prSet presAssocID="{57AE9F20-43A9-40FF-80A7-ED53CCDC10F7}" presName="text_3" presStyleLbl="node1" presStyleIdx="2" presStyleCnt="3" custScaleY="148186">
        <dgm:presLayoutVars>
          <dgm:bulletEnabled val="1"/>
        </dgm:presLayoutVars>
      </dgm:prSet>
      <dgm:spPr/>
    </dgm:pt>
    <dgm:pt modelId="{FF177F16-E781-45E4-9B89-E5EAF6D287B3}" type="pres">
      <dgm:prSet presAssocID="{57AE9F20-43A9-40FF-80A7-ED53CCDC10F7}" presName="accent_3" presStyleCnt="0"/>
      <dgm:spPr/>
    </dgm:pt>
    <dgm:pt modelId="{5C265110-738D-451A-B00A-BAB5A743E9E4}" type="pres">
      <dgm:prSet presAssocID="{57AE9F20-43A9-40FF-80A7-ED53CCDC10F7}" presName="accentRepeatNode" presStyleLbl="solidFgAcc1" presStyleIdx="2" presStyleCnt="3"/>
      <dgm:spPr>
        <a:xfrm>
          <a:off x="56979" y="2743200"/>
          <a:ext cx="1016000" cy="1016000"/>
        </a:xfrm>
        <a:prstGeom prst="ellipse">
          <a:avLst/>
        </a:prstGeom>
        <a:solidFill>
          <a:prstClr val="white">
            <a:hueOff val="0"/>
            <a:satOff val="0"/>
            <a:lumOff val="0"/>
            <a:alphaOff val="0"/>
          </a:prstClr>
        </a:solidFill>
        <a:ln w="28575" cap="flat" cmpd="sng" algn="ctr">
          <a:solidFill>
            <a:srgbClr val="00742F"/>
          </a:solidFill>
          <a:prstDash val="solid"/>
          <a:miter lim="800000"/>
        </a:ln>
        <a:effectLst/>
      </dgm:spPr>
    </dgm:pt>
  </dgm:ptLst>
  <dgm:cxnLst>
    <dgm:cxn modelId="{1242A53F-849A-4B45-B943-AC4DBAF0517F}" srcId="{0B834F19-FEC5-47EB-B916-2BCC05EF7E95}" destId="{75951144-8AB4-4721-AABF-388E2F6B0F4C}" srcOrd="1" destOrd="0" parTransId="{E4E1FA60-117C-4149-A88F-6F232DBCF247}" sibTransId="{28A6C0BF-CB7D-448B-AFA5-61FE4F4C14FE}"/>
    <dgm:cxn modelId="{4FFB8240-4398-49E6-9AA2-FD3F702EA5F1}" type="presOf" srcId="{437FD00B-F0C5-4A8B-99EA-61250FB8876A}" destId="{A79A0BFF-2673-4F45-8D4B-C38B32208BDC}" srcOrd="0" destOrd="0" presId="urn:microsoft.com/office/officeart/2008/layout/VerticalCurvedList"/>
    <dgm:cxn modelId="{99163442-CDB8-4CBB-9A41-FE5B170ACC44}" type="presOf" srcId="{57AE9F20-43A9-40FF-80A7-ED53CCDC10F7}" destId="{5DDBA139-14BE-437D-8563-55FBA14B05B3}" srcOrd="0" destOrd="0" presId="urn:microsoft.com/office/officeart/2008/layout/VerticalCurvedList"/>
    <dgm:cxn modelId="{89A3ED46-9FFA-4E94-B08C-613427EDB8A8}" srcId="{0B834F19-FEC5-47EB-B916-2BCC05EF7E95}" destId="{437FD00B-F0C5-4A8B-99EA-61250FB8876A}" srcOrd="0" destOrd="0" parTransId="{EDF87919-9AF1-473E-82F1-B74B5DD8B65F}" sibTransId="{7D04ECD5-7909-4978-A387-C053300017CA}"/>
    <dgm:cxn modelId="{A93EB378-31CF-4375-9700-D3080A31C3C1}" type="presOf" srcId="{75951144-8AB4-4721-AABF-388E2F6B0F4C}" destId="{4C64ADA7-1BA6-4771-ADAE-335A0871C16D}" srcOrd="0" destOrd="0" presId="urn:microsoft.com/office/officeart/2008/layout/VerticalCurvedList"/>
    <dgm:cxn modelId="{633CFC97-F3EE-4FC6-A204-DC5AF3071CC5}" type="presOf" srcId="{7D04ECD5-7909-4978-A387-C053300017CA}" destId="{1B81E251-8B56-41C4-8E2E-0E3197695701}" srcOrd="0" destOrd="0" presId="urn:microsoft.com/office/officeart/2008/layout/VerticalCurvedList"/>
    <dgm:cxn modelId="{45DC1CD1-5542-4895-B6A2-A2DBCE0387EA}" type="presOf" srcId="{0B834F19-FEC5-47EB-B916-2BCC05EF7E95}" destId="{EA8EF266-6396-4EA9-8F97-20FA4F9553FA}" srcOrd="0" destOrd="0" presId="urn:microsoft.com/office/officeart/2008/layout/VerticalCurvedList"/>
    <dgm:cxn modelId="{F3A197DA-003F-4FC0-BFA2-4493631FBEA0}" srcId="{0B834F19-FEC5-47EB-B916-2BCC05EF7E95}" destId="{57AE9F20-43A9-40FF-80A7-ED53CCDC10F7}" srcOrd="2" destOrd="0" parTransId="{2007CA59-9AA0-41B6-A8ED-D5A9148289B8}" sibTransId="{C3017D77-28CF-4AD5-8AAF-75F2F1EF54CD}"/>
    <dgm:cxn modelId="{D79F0B4B-1AB4-48B8-8E98-AD030E6FFE14}" type="presParOf" srcId="{EA8EF266-6396-4EA9-8F97-20FA4F9553FA}" destId="{CB310313-A83C-4272-A9DA-0B012110C874}" srcOrd="0" destOrd="0" presId="urn:microsoft.com/office/officeart/2008/layout/VerticalCurvedList"/>
    <dgm:cxn modelId="{4E254D0B-17F5-4130-B8D3-D6EA246EBCF1}" type="presParOf" srcId="{CB310313-A83C-4272-A9DA-0B012110C874}" destId="{6BCD325B-4A10-469E-9038-F5CD3DE8E37B}" srcOrd="0" destOrd="0" presId="urn:microsoft.com/office/officeart/2008/layout/VerticalCurvedList"/>
    <dgm:cxn modelId="{ABCA2F15-D7D4-48FE-9549-E6E5C6D9F50A}" type="presParOf" srcId="{6BCD325B-4A10-469E-9038-F5CD3DE8E37B}" destId="{801BB923-49B1-4B9D-A914-5935418F70A2}" srcOrd="0" destOrd="0" presId="urn:microsoft.com/office/officeart/2008/layout/VerticalCurvedList"/>
    <dgm:cxn modelId="{843C0544-5C6C-47A5-8B1D-CC142CF6494F}" type="presParOf" srcId="{6BCD325B-4A10-469E-9038-F5CD3DE8E37B}" destId="{1B81E251-8B56-41C4-8E2E-0E3197695701}" srcOrd="1" destOrd="0" presId="urn:microsoft.com/office/officeart/2008/layout/VerticalCurvedList"/>
    <dgm:cxn modelId="{55699E1C-78E9-4F15-B188-FC2D098A6215}" type="presParOf" srcId="{6BCD325B-4A10-469E-9038-F5CD3DE8E37B}" destId="{19573344-3D6B-4054-A651-725D59E6B968}" srcOrd="2" destOrd="0" presId="urn:microsoft.com/office/officeart/2008/layout/VerticalCurvedList"/>
    <dgm:cxn modelId="{945A4654-CAA4-4C2A-9F2D-98A62D48B237}" type="presParOf" srcId="{6BCD325B-4A10-469E-9038-F5CD3DE8E37B}" destId="{2A53F25F-4132-4E07-901A-26F4317E001A}" srcOrd="3" destOrd="0" presId="urn:microsoft.com/office/officeart/2008/layout/VerticalCurvedList"/>
    <dgm:cxn modelId="{2FF435A5-3532-4C4F-8955-6CD912815494}" type="presParOf" srcId="{CB310313-A83C-4272-A9DA-0B012110C874}" destId="{A79A0BFF-2673-4F45-8D4B-C38B32208BDC}" srcOrd="1" destOrd="0" presId="urn:microsoft.com/office/officeart/2008/layout/VerticalCurvedList"/>
    <dgm:cxn modelId="{A8F92867-CED3-4AE6-8DE6-1745EB83F09C}" type="presParOf" srcId="{CB310313-A83C-4272-A9DA-0B012110C874}" destId="{46ECD519-FBD7-4960-8562-853FF3FC3CA0}" srcOrd="2" destOrd="0" presId="urn:microsoft.com/office/officeart/2008/layout/VerticalCurvedList"/>
    <dgm:cxn modelId="{49D2B043-DA21-47F8-8B88-952CE64CD1D0}" type="presParOf" srcId="{46ECD519-FBD7-4960-8562-853FF3FC3CA0}" destId="{C92C8ADA-047A-4948-9D23-8296A2A37E91}" srcOrd="0" destOrd="0" presId="urn:microsoft.com/office/officeart/2008/layout/VerticalCurvedList"/>
    <dgm:cxn modelId="{AEE13F46-2D3C-4225-ABCA-DE347F8D74AD}" type="presParOf" srcId="{CB310313-A83C-4272-A9DA-0B012110C874}" destId="{4C64ADA7-1BA6-4771-ADAE-335A0871C16D}" srcOrd="3" destOrd="0" presId="urn:microsoft.com/office/officeart/2008/layout/VerticalCurvedList"/>
    <dgm:cxn modelId="{37568268-BD42-4748-A563-C51510436B51}" type="presParOf" srcId="{CB310313-A83C-4272-A9DA-0B012110C874}" destId="{315D68BD-BAF4-4EF5-8C1A-F6353528C4DB}" srcOrd="4" destOrd="0" presId="urn:microsoft.com/office/officeart/2008/layout/VerticalCurvedList"/>
    <dgm:cxn modelId="{99B373AF-99B3-4D02-996B-03AE35C965C9}" type="presParOf" srcId="{315D68BD-BAF4-4EF5-8C1A-F6353528C4DB}" destId="{6FE1CEF0-DB28-4303-BD89-10A748A78FD0}" srcOrd="0" destOrd="0" presId="urn:microsoft.com/office/officeart/2008/layout/VerticalCurvedList"/>
    <dgm:cxn modelId="{EA28ED12-E0BF-4E7C-B2D3-94A2E283BFA8}" type="presParOf" srcId="{CB310313-A83C-4272-A9DA-0B012110C874}" destId="{5DDBA139-14BE-437D-8563-55FBA14B05B3}" srcOrd="5" destOrd="0" presId="urn:microsoft.com/office/officeart/2008/layout/VerticalCurvedList"/>
    <dgm:cxn modelId="{AD44A22A-FB68-40AC-AE06-011DE028B810}" type="presParOf" srcId="{CB310313-A83C-4272-A9DA-0B012110C874}" destId="{FF177F16-E781-45E4-9B89-E5EAF6D287B3}" srcOrd="6" destOrd="0" presId="urn:microsoft.com/office/officeart/2008/layout/VerticalCurvedList"/>
    <dgm:cxn modelId="{5DD90B90-EEBA-4E31-8CA5-1D0772CD6A18}" type="presParOf" srcId="{FF177F16-E781-45E4-9B89-E5EAF6D287B3}" destId="{5C265110-738D-451A-B00A-BAB5A743E9E4}"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8BEF6-EB7F-4DBB-B5DD-6C9FE5A9BAD5}">
      <dsp:nvSpPr>
        <dsp:cNvPr id="0" name=""/>
        <dsp:cNvSpPr/>
      </dsp:nvSpPr>
      <dsp:spPr>
        <a:xfrm>
          <a:off x="0" y="2124"/>
          <a:ext cx="86014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A0CA4E-DDE3-4A72-9EA9-24E80CA7FA3F}">
      <dsp:nvSpPr>
        <dsp:cNvPr id="0" name=""/>
        <dsp:cNvSpPr/>
      </dsp:nvSpPr>
      <dsp:spPr>
        <a:xfrm>
          <a:off x="0" y="2124"/>
          <a:ext cx="8601481" cy="36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Review and Act on TOC Communications Promptly</a:t>
          </a:r>
          <a:endParaRPr lang="en-US" sz="1600" kern="1200"/>
        </a:p>
      </dsp:txBody>
      <dsp:txXfrm>
        <a:off x="0" y="2124"/>
        <a:ext cx="8601481" cy="362257"/>
      </dsp:txXfrm>
    </dsp:sp>
    <dsp:sp modelId="{D937FB58-F0E2-4730-8688-D65CCC033392}">
      <dsp:nvSpPr>
        <dsp:cNvPr id="0" name=""/>
        <dsp:cNvSpPr/>
      </dsp:nvSpPr>
      <dsp:spPr>
        <a:xfrm>
          <a:off x="0" y="364382"/>
          <a:ext cx="86014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E5E013-90E4-4581-90B6-9F1272A19B1F}">
      <dsp:nvSpPr>
        <dsp:cNvPr id="0" name=""/>
        <dsp:cNvSpPr/>
      </dsp:nvSpPr>
      <dsp:spPr>
        <a:xfrm>
          <a:off x="0" y="364382"/>
          <a:ext cx="8601481" cy="36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	</a:t>
          </a:r>
          <a:r>
            <a:rPr lang="en-US" sz="1600" kern="1200">
              <a:solidFill>
                <a:srgbClr val="000000"/>
              </a:solidFill>
            </a:rPr>
            <a:t>Collaborate with the TOC team when communication is initiated</a:t>
          </a:r>
        </a:p>
      </dsp:txBody>
      <dsp:txXfrm>
        <a:off x="0" y="364382"/>
        <a:ext cx="8601481" cy="362257"/>
      </dsp:txXfrm>
    </dsp:sp>
    <dsp:sp modelId="{084B6FE0-53AD-485F-865A-170F8AB0B5BC}">
      <dsp:nvSpPr>
        <dsp:cNvPr id="0" name=""/>
        <dsp:cNvSpPr/>
      </dsp:nvSpPr>
      <dsp:spPr>
        <a:xfrm>
          <a:off x="0" y="726639"/>
          <a:ext cx="86014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017045-74AD-4A8F-96BD-34A164A63E0C}">
      <dsp:nvSpPr>
        <dsp:cNvPr id="0" name=""/>
        <dsp:cNvSpPr/>
      </dsp:nvSpPr>
      <dsp:spPr>
        <a:xfrm>
          <a:off x="0" y="726639"/>
          <a:ext cx="8601481" cy="36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	</a:t>
          </a:r>
          <a:r>
            <a:rPr lang="en-US" sz="1600" kern="1200">
              <a:solidFill>
                <a:srgbClr val="000000"/>
              </a:solidFill>
            </a:rPr>
            <a:t>Review discharge summaries and care instructions in a timely manner</a:t>
          </a:r>
        </a:p>
      </dsp:txBody>
      <dsp:txXfrm>
        <a:off x="0" y="726639"/>
        <a:ext cx="8601481" cy="362257"/>
      </dsp:txXfrm>
    </dsp:sp>
    <dsp:sp modelId="{EECDF770-4B12-41BF-A244-8EB4139EBA18}">
      <dsp:nvSpPr>
        <dsp:cNvPr id="0" name=""/>
        <dsp:cNvSpPr/>
      </dsp:nvSpPr>
      <dsp:spPr>
        <a:xfrm>
          <a:off x="0" y="1088896"/>
          <a:ext cx="86014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9142FF-F859-4051-906E-EBE81C032549}">
      <dsp:nvSpPr>
        <dsp:cNvPr id="0" name=""/>
        <dsp:cNvSpPr/>
      </dsp:nvSpPr>
      <dsp:spPr>
        <a:xfrm>
          <a:off x="0" y="1088896"/>
          <a:ext cx="8601481" cy="36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Allow for and Prioritize Post-Discharge Follow-Ups</a:t>
          </a:r>
          <a:endParaRPr lang="en-US" sz="1600" kern="1200"/>
        </a:p>
      </dsp:txBody>
      <dsp:txXfrm>
        <a:off x="0" y="1088896"/>
        <a:ext cx="8601481" cy="362257"/>
      </dsp:txXfrm>
    </dsp:sp>
    <dsp:sp modelId="{19EF32B1-F090-405D-A7D7-30A8F70A5A3A}">
      <dsp:nvSpPr>
        <dsp:cNvPr id="0" name=""/>
        <dsp:cNvSpPr/>
      </dsp:nvSpPr>
      <dsp:spPr>
        <a:xfrm>
          <a:off x="0" y="1451154"/>
          <a:ext cx="86014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06931B-F006-4DC1-9535-83A25A7E1556}">
      <dsp:nvSpPr>
        <dsp:cNvPr id="0" name=""/>
        <dsp:cNvSpPr/>
      </dsp:nvSpPr>
      <dsp:spPr>
        <a:xfrm>
          <a:off x="0" y="1451154"/>
          <a:ext cx="8601481" cy="36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	</a:t>
          </a:r>
          <a:r>
            <a:rPr lang="en-US" sz="1600" kern="1200">
              <a:solidFill>
                <a:srgbClr val="000000"/>
              </a:solidFill>
            </a:rPr>
            <a:t>Ensure availability for follow-up appointments, labs, and services</a:t>
          </a:r>
        </a:p>
      </dsp:txBody>
      <dsp:txXfrm>
        <a:off x="0" y="1451154"/>
        <a:ext cx="8601481" cy="362257"/>
      </dsp:txXfrm>
    </dsp:sp>
    <dsp:sp modelId="{274E7A0D-30A2-4905-9363-3B7D3963C3D0}">
      <dsp:nvSpPr>
        <dsp:cNvPr id="0" name=""/>
        <dsp:cNvSpPr/>
      </dsp:nvSpPr>
      <dsp:spPr>
        <a:xfrm>
          <a:off x="0" y="1813411"/>
          <a:ext cx="86014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1CD3F6-0A72-4C7C-BD01-33636A95295B}">
      <dsp:nvSpPr>
        <dsp:cNvPr id="0" name=""/>
        <dsp:cNvSpPr/>
      </dsp:nvSpPr>
      <dsp:spPr>
        <a:xfrm>
          <a:off x="0" y="1813411"/>
          <a:ext cx="8601481" cy="36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	</a:t>
          </a:r>
          <a:r>
            <a:rPr lang="en-US" sz="1600" kern="1200">
              <a:solidFill>
                <a:srgbClr val="000000"/>
              </a:solidFill>
            </a:rPr>
            <a:t>Help initiate care promptly after discharge to avoid gaps</a:t>
          </a:r>
        </a:p>
      </dsp:txBody>
      <dsp:txXfrm>
        <a:off x="0" y="1813411"/>
        <a:ext cx="8601481" cy="362257"/>
      </dsp:txXfrm>
    </dsp:sp>
    <dsp:sp modelId="{98E19A1D-632F-4313-84C9-0A6D4560AD9E}">
      <dsp:nvSpPr>
        <dsp:cNvPr id="0" name=""/>
        <dsp:cNvSpPr/>
      </dsp:nvSpPr>
      <dsp:spPr>
        <a:xfrm>
          <a:off x="0" y="2175669"/>
          <a:ext cx="86014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5BADEC-2954-4E40-BFEF-89051C667601}">
      <dsp:nvSpPr>
        <dsp:cNvPr id="0" name=""/>
        <dsp:cNvSpPr/>
      </dsp:nvSpPr>
      <dsp:spPr>
        <a:xfrm>
          <a:off x="0" y="2175669"/>
          <a:ext cx="8601481" cy="36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Coordinate Closely with ICM and the ICT</a:t>
          </a:r>
          <a:endParaRPr lang="en-US" sz="1600" kern="1200"/>
        </a:p>
      </dsp:txBody>
      <dsp:txXfrm>
        <a:off x="0" y="2175669"/>
        <a:ext cx="8601481" cy="362257"/>
      </dsp:txXfrm>
    </dsp:sp>
    <dsp:sp modelId="{AEA2F859-8EE5-478B-9EB6-3AA76CF01A33}">
      <dsp:nvSpPr>
        <dsp:cNvPr id="0" name=""/>
        <dsp:cNvSpPr/>
      </dsp:nvSpPr>
      <dsp:spPr>
        <a:xfrm>
          <a:off x="0" y="2537926"/>
          <a:ext cx="86014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143557-D6C2-41BF-8294-764ECB5B3B7F}">
      <dsp:nvSpPr>
        <dsp:cNvPr id="0" name=""/>
        <dsp:cNvSpPr/>
      </dsp:nvSpPr>
      <dsp:spPr>
        <a:xfrm>
          <a:off x="0" y="2537926"/>
          <a:ext cx="8601481" cy="36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	</a:t>
          </a:r>
          <a:r>
            <a:rPr lang="en-US" sz="1600" kern="1200">
              <a:solidFill>
                <a:srgbClr val="000000"/>
              </a:solidFill>
            </a:rPr>
            <a:t>Participate in Interdisciplinary Care Team (ICT) meetings</a:t>
          </a:r>
        </a:p>
      </dsp:txBody>
      <dsp:txXfrm>
        <a:off x="0" y="2537926"/>
        <a:ext cx="8601481" cy="362257"/>
      </dsp:txXfrm>
    </dsp:sp>
    <dsp:sp modelId="{5D430F27-9FB7-4343-AC98-E3517EAED965}">
      <dsp:nvSpPr>
        <dsp:cNvPr id="0" name=""/>
        <dsp:cNvSpPr/>
      </dsp:nvSpPr>
      <dsp:spPr>
        <a:xfrm>
          <a:off x="0" y="2900183"/>
          <a:ext cx="86014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3BCD60-2D16-4667-996F-22E648143807}">
      <dsp:nvSpPr>
        <dsp:cNvPr id="0" name=""/>
        <dsp:cNvSpPr/>
      </dsp:nvSpPr>
      <dsp:spPr>
        <a:xfrm>
          <a:off x="0" y="2900183"/>
          <a:ext cx="8601481" cy="36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	</a:t>
          </a:r>
          <a:r>
            <a:rPr lang="en-US" sz="1600" kern="1200">
              <a:solidFill>
                <a:srgbClr val="000000"/>
              </a:solidFill>
            </a:rPr>
            <a:t>Share clinical updates impacting the Individualized Care Plan (ICP)</a:t>
          </a:r>
        </a:p>
      </dsp:txBody>
      <dsp:txXfrm>
        <a:off x="0" y="2900183"/>
        <a:ext cx="8601481" cy="362257"/>
      </dsp:txXfrm>
    </dsp:sp>
    <dsp:sp modelId="{1DBB4320-DAF4-4E70-84A9-7A3F49B9BBDF}">
      <dsp:nvSpPr>
        <dsp:cNvPr id="0" name=""/>
        <dsp:cNvSpPr/>
      </dsp:nvSpPr>
      <dsp:spPr>
        <a:xfrm>
          <a:off x="0" y="3262441"/>
          <a:ext cx="86014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0ABB2B-BE35-4C0D-BE9E-013A99C0E546}">
      <dsp:nvSpPr>
        <dsp:cNvPr id="0" name=""/>
        <dsp:cNvSpPr/>
      </dsp:nvSpPr>
      <dsp:spPr>
        <a:xfrm>
          <a:off x="0" y="3262441"/>
          <a:ext cx="8601481" cy="36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Identify and Address Gaps in Care</a:t>
          </a:r>
          <a:endParaRPr lang="en-US" sz="1600" kern="1200"/>
        </a:p>
      </dsp:txBody>
      <dsp:txXfrm>
        <a:off x="0" y="3262441"/>
        <a:ext cx="8601481" cy="362257"/>
      </dsp:txXfrm>
    </dsp:sp>
    <dsp:sp modelId="{46A1371E-717A-46FC-A6B0-D9DF97064DCB}">
      <dsp:nvSpPr>
        <dsp:cNvPr id="0" name=""/>
        <dsp:cNvSpPr/>
      </dsp:nvSpPr>
      <dsp:spPr>
        <a:xfrm>
          <a:off x="0" y="3624698"/>
          <a:ext cx="86014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46E72A-5BA5-4143-B4E6-01BBB9CE6D92}">
      <dsp:nvSpPr>
        <dsp:cNvPr id="0" name=""/>
        <dsp:cNvSpPr/>
      </dsp:nvSpPr>
      <dsp:spPr>
        <a:xfrm>
          <a:off x="0" y="3624698"/>
          <a:ext cx="8601481" cy="36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	</a:t>
          </a:r>
          <a:r>
            <a:rPr lang="en-US" sz="1600" kern="1200">
              <a:solidFill>
                <a:srgbClr val="000000"/>
              </a:solidFill>
            </a:rPr>
            <a:t>Recommend additional supports or referrals as needed</a:t>
          </a:r>
        </a:p>
      </dsp:txBody>
      <dsp:txXfrm>
        <a:off x="0" y="3624698"/>
        <a:ext cx="8601481" cy="362257"/>
      </dsp:txXfrm>
    </dsp:sp>
    <dsp:sp modelId="{301C619A-4E52-498A-8EA9-83829287D515}">
      <dsp:nvSpPr>
        <dsp:cNvPr id="0" name=""/>
        <dsp:cNvSpPr/>
      </dsp:nvSpPr>
      <dsp:spPr>
        <a:xfrm>
          <a:off x="0" y="3986955"/>
          <a:ext cx="86014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A6624F-05B6-42CF-913A-A128E4FD205C}">
      <dsp:nvSpPr>
        <dsp:cNvPr id="0" name=""/>
        <dsp:cNvSpPr/>
      </dsp:nvSpPr>
      <dsp:spPr>
        <a:xfrm>
          <a:off x="0" y="3986955"/>
          <a:ext cx="8601481" cy="36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	</a:t>
          </a:r>
          <a:r>
            <a:rPr lang="en-US" sz="1600" kern="1200">
              <a:solidFill>
                <a:srgbClr val="000000"/>
              </a:solidFill>
            </a:rPr>
            <a:t>Communicate care gaps to the Care Manager for prompt resolution</a:t>
          </a:r>
        </a:p>
      </dsp:txBody>
      <dsp:txXfrm>
        <a:off x="0" y="3986955"/>
        <a:ext cx="8601481" cy="3622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8BEF6-EB7F-4DBB-B5DD-6C9FE5A9BAD5}">
      <dsp:nvSpPr>
        <dsp:cNvPr id="0" name=""/>
        <dsp:cNvSpPr/>
      </dsp:nvSpPr>
      <dsp:spPr>
        <a:xfrm>
          <a:off x="0" y="459"/>
          <a:ext cx="86014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A0CA4E-DDE3-4A72-9EA9-24E80CA7FA3F}">
      <dsp:nvSpPr>
        <dsp:cNvPr id="0" name=""/>
        <dsp:cNvSpPr/>
      </dsp:nvSpPr>
      <dsp:spPr>
        <a:xfrm>
          <a:off x="0" y="459"/>
          <a:ext cx="8601481" cy="418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latin typeface="+mn-lt"/>
            </a:rPr>
            <a:t>Support LTSS and Special Needs Coordination</a:t>
          </a:r>
          <a:endParaRPr lang="en-US" sz="1600" kern="1200"/>
        </a:p>
      </dsp:txBody>
      <dsp:txXfrm>
        <a:off x="0" y="459"/>
        <a:ext cx="8601481" cy="418169"/>
      </dsp:txXfrm>
    </dsp:sp>
    <dsp:sp modelId="{D937FB58-F0E2-4730-8688-D65CCC033392}">
      <dsp:nvSpPr>
        <dsp:cNvPr id="0" name=""/>
        <dsp:cNvSpPr/>
      </dsp:nvSpPr>
      <dsp:spPr>
        <a:xfrm>
          <a:off x="0" y="418629"/>
          <a:ext cx="86014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E5E013-90E4-4581-90B6-9F1272A19B1F}">
      <dsp:nvSpPr>
        <dsp:cNvPr id="0" name=""/>
        <dsp:cNvSpPr/>
      </dsp:nvSpPr>
      <dsp:spPr>
        <a:xfrm>
          <a:off x="0" y="418629"/>
          <a:ext cx="8601481" cy="418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	</a:t>
          </a:r>
          <a:r>
            <a:rPr lang="en-US" sz="1600" kern="1200">
              <a:solidFill>
                <a:srgbClr val="000000"/>
              </a:solidFill>
              <a:latin typeface="+mn-lt"/>
            </a:rPr>
            <a:t>Report changes in ADLs, caregiver support, or home environment</a:t>
          </a:r>
          <a:endParaRPr lang="en-US" sz="1600" kern="1200">
            <a:solidFill>
              <a:srgbClr val="000000"/>
            </a:solidFill>
          </a:endParaRPr>
        </a:p>
      </dsp:txBody>
      <dsp:txXfrm>
        <a:off x="0" y="418629"/>
        <a:ext cx="8601481" cy="418169"/>
      </dsp:txXfrm>
    </dsp:sp>
    <dsp:sp modelId="{084B6FE0-53AD-485F-865A-170F8AB0B5BC}">
      <dsp:nvSpPr>
        <dsp:cNvPr id="0" name=""/>
        <dsp:cNvSpPr/>
      </dsp:nvSpPr>
      <dsp:spPr>
        <a:xfrm>
          <a:off x="0" y="836798"/>
          <a:ext cx="86014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017045-74AD-4A8F-96BD-34A164A63E0C}">
      <dsp:nvSpPr>
        <dsp:cNvPr id="0" name=""/>
        <dsp:cNvSpPr/>
      </dsp:nvSpPr>
      <dsp:spPr>
        <a:xfrm>
          <a:off x="0" y="836798"/>
          <a:ext cx="8601481" cy="418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	</a:t>
          </a:r>
          <a:r>
            <a:rPr lang="en-US" sz="1600" kern="1200">
              <a:solidFill>
                <a:srgbClr val="000000"/>
              </a:solidFill>
              <a:latin typeface="+mn-lt"/>
            </a:rPr>
            <a:t>Assist in monitoring or authorizing home health or personal care services</a:t>
          </a:r>
          <a:endParaRPr lang="en-US" sz="1600" kern="1200">
            <a:solidFill>
              <a:srgbClr val="000000"/>
            </a:solidFill>
          </a:endParaRPr>
        </a:p>
      </dsp:txBody>
      <dsp:txXfrm>
        <a:off x="0" y="836798"/>
        <a:ext cx="8601481" cy="418169"/>
      </dsp:txXfrm>
    </dsp:sp>
    <dsp:sp modelId="{EECDF770-4B12-41BF-A244-8EB4139EBA18}">
      <dsp:nvSpPr>
        <dsp:cNvPr id="0" name=""/>
        <dsp:cNvSpPr/>
      </dsp:nvSpPr>
      <dsp:spPr>
        <a:xfrm>
          <a:off x="0" y="1254968"/>
          <a:ext cx="86014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9142FF-F859-4051-906E-EBE81C032549}">
      <dsp:nvSpPr>
        <dsp:cNvPr id="0" name=""/>
        <dsp:cNvSpPr/>
      </dsp:nvSpPr>
      <dsp:spPr>
        <a:xfrm>
          <a:off x="0" y="1254968"/>
          <a:ext cx="8601481" cy="418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latin typeface="+mn-lt"/>
            </a:rPr>
            <a:t>Ensure Member Understanding and Engagement</a:t>
          </a:r>
          <a:endParaRPr lang="en-US" sz="1600" kern="1200"/>
        </a:p>
      </dsp:txBody>
      <dsp:txXfrm>
        <a:off x="0" y="1254968"/>
        <a:ext cx="8601481" cy="418169"/>
      </dsp:txXfrm>
    </dsp:sp>
    <dsp:sp modelId="{19EF32B1-F090-405D-A7D7-30A8F70A5A3A}">
      <dsp:nvSpPr>
        <dsp:cNvPr id="0" name=""/>
        <dsp:cNvSpPr/>
      </dsp:nvSpPr>
      <dsp:spPr>
        <a:xfrm>
          <a:off x="0" y="1673138"/>
          <a:ext cx="86014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06931B-F006-4DC1-9535-83A25A7E1556}">
      <dsp:nvSpPr>
        <dsp:cNvPr id="0" name=""/>
        <dsp:cNvSpPr/>
      </dsp:nvSpPr>
      <dsp:spPr>
        <a:xfrm>
          <a:off x="0" y="1673138"/>
          <a:ext cx="8601481" cy="418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	</a:t>
          </a:r>
          <a:r>
            <a:rPr lang="en-US" sz="1600" kern="1200">
              <a:solidFill>
                <a:srgbClr val="000000"/>
              </a:solidFill>
              <a:latin typeface="+mn-lt"/>
            </a:rPr>
            <a:t>Reinforce discharge instructions and medication adherence</a:t>
          </a:r>
          <a:endParaRPr lang="en-US" sz="1600" kern="1200">
            <a:solidFill>
              <a:srgbClr val="000000"/>
            </a:solidFill>
          </a:endParaRPr>
        </a:p>
      </dsp:txBody>
      <dsp:txXfrm>
        <a:off x="0" y="1673138"/>
        <a:ext cx="8601481" cy="418169"/>
      </dsp:txXfrm>
    </dsp:sp>
    <dsp:sp modelId="{274E7A0D-30A2-4905-9363-3B7D3963C3D0}">
      <dsp:nvSpPr>
        <dsp:cNvPr id="0" name=""/>
        <dsp:cNvSpPr/>
      </dsp:nvSpPr>
      <dsp:spPr>
        <a:xfrm>
          <a:off x="0" y="2091307"/>
          <a:ext cx="86014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1CD3F6-0A72-4C7C-BD01-33636A95295B}">
      <dsp:nvSpPr>
        <dsp:cNvPr id="0" name=""/>
        <dsp:cNvSpPr/>
      </dsp:nvSpPr>
      <dsp:spPr>
        <a:xfrm>
          <a:off x="0" y="2091307"/>
          <a:ext cx="8601481" cy="418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	</a:t>
          </a:r>
          <a:r>
            <a:rPr lang="en-US" sz="1600" kern="1200">
              <a:solidFill>
                <a:srgbClr val="000000"/>
              </a:solidFill>
              <a:latin typeface="+mn-lt"/>
            </a:rPr>
            <a:t>Ensure members know their next steps and how to seek help</a:t>
          </a:r>
          <a:endParaRPr lang="en-US" sz="1600" kern="1200">
            <a:solidFill>
              <a:srgbClr val="000000"/>
            </a:solidFill>
          </a:endParaRPr>
        </a:p>
      </dsp:txBody>
      <dsp:txXfrm>
        <a:off x="0" y="2091307"/>
        <a:ext cx="8601481" cy="418169"/>
      </dsp:txXfrm>
    </dsp:sp>
    <dsp:sp modelId="{98E19A1D-632F-4313-84C9-0A6D4560AD9E}">
      <dsp:nvSpPr>
        <dsp:cNvPr id="0" name=""/>
        <dsp:cNvSpPr/>
      </dsp:nvSpPr>
      <dsp:spPr>
        <a:xfrm>
          <a:off x="0" y="2509477"/>
          <a:ext cx="86014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5BADEC-2954-4E40-BFEF-89051C667601}">
      <dsp:nvSpPr>
        <dsp:cNvPr id="0" name=""/>
        <dsp:cNvSpPr/>
      </dsp:nvSpPr>
      <dsp:spPr>
        <a:xfrm>
          <a:off x="0" y="2509477"/>
          <a:ext cx="8601481" cy="418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latin typeface="+mn-lt"/>
            </a:rPr>
            <a:t>Document and Escalate Barriers Promptly</a:t>
          </a:r>
          <a:endParaRPr lang="en-US" sz="1600" kern="1200"/>
        </a:p>
      </dsp:txBody>
      <dsp:txXfrm>
        <a:off x="0" y="2509477"/>
        <a:ext cx="8601481" cy="418169"/>
      </dsp:txXfrm>
    </dsp:sp>
    <dsp:sp modelId="{AEA2F859-8EE5-478B-9EB6-3AA76CF01A33}">
      <dsp:nvSpPr>
        <dsp:cNvPr id="0" name=""/>
        <dsp:cNvSpPr/>
      </dsp:nvSpPr>
      <dsp:spPr>
        <a:xfrm>
          <a:off x="0" y="2927647"/>
          <a:ext cx="86014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143557-D6C2-41BF-8294-764ECB5B3B7F}">
      <dsp:nvSpPr>
        <dsp:cNvPr id="0" name=""/>
        <dsp:cNvSpPr/>
      </dsp:nvSpPr>
      <dsp:spPr>
        <a:xfrm>
          <a:off x="0" y="2927647"/>
          <a:ext cx="8601481" cy="418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	</a:t>
          </a:r>
          <a:r>
            <a:rPr lang="en-US" sz="1600" b="1" kern="1200">
              <a:solidFill>
                <a:srgbClr val="000000"/>
              </a:solidFill>
              <a:latin typeface="+mn-lt"/>
            </a:rPr>
            <a:t>N</a:t>
          </a:r>
          <a:r>
            <a:rPr lang="en-US" sz="1600" kern="1200">
              <a:solidFill>
                <a:srgbClr val="000000"/>
              </a:solidFill>
              <a:latin typeface="+mn-lt"/>
            </a:rPr>
            <a:t>otify Neighborhood of service delays or access barriers</a:t>
          </a:r>
          <a:endParaRPr lang="en-US" sz="1600" kern="1200">
            <a:solidFill>
              <a:srgbClr val="000000"/>
            </a:solidFill>
          </a:endParaRPr>
        </a:p>
      </dsp:txBody>
      <dsp:txXfrm>
        <a:off x="0" y="2927647"/>
        <a:ext cx="8601481" cy="418169"/>
      </dsp:txXfrm>
    </dsp:sp>
    <dsp:sp modelId="{5D430F27-9FB7-4343-AC98-E3517EAED965}">
      <dsp:nvSpPr>
        <dsp:cNvPr id="0" name=""/>
        <dsp:cNvSpPr/>
      </dsp:nvSpPr>
      <dsp:spPr>
        <a:xfrm>
          <a:off x="0" y="3345816"/>
          <a:ext cx="86014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3BCD60-2D16-4667-996F-22E648143807}">
      <dsp:nvSpPr>
        <dsp:cNvPr id="0" name=""/>
        <dsp:cNvSpPr/>
      </dsp:nvSpPr>
      <dsp:spPr>
        <a:xfrm>
          <a:off x="0" y="3345816"/>
          <a:ext cx="8601481" cy="418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	</a:t>
          </a:r>
          <a:r>
            <a:rPr lang="en-US" sz="1600" kern="1200">
              <a:solidFill>
                <a:srgbClr val="000000"/>
              </a:solidFill>
              <a:latin typeface="+mn-lt"/>
            </a:rPr>
            <a:t>Partner on solutions to maintain care continuity</a:t>
          </a:r>
          <a:r>
            <a:rPr lang="en-US" sz="1600" kern="1200">
              <a:solidFill>
                <a:srgbClr val="000000"/>
              </a:solidFill>
            </a:rPr>
            <a:t>	</a:t>
          </a:r>
          <a:r>
            <a:rPr lang="en-US" sz="1600" kern="1200"/>
            <a:t>	</a:t>
          </a:r>
        </a:p>
      </dsp:txBody>
      <dsp:txXfrm>
        <a:off x="0" y="3345816"/>
        <a:ext cx="8601481" cy="4181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1F889-C28B-438A-9947-4219EA138CAF}">
      <dsp:nvSpPr>
        <dsp:cNvPr id="0" name=""/>
        <dsp:cNvSpPr/>
      </dsp:nvSpPr>
      <dsp:spPr>
        <a:xfrm>
          <a:off x="793" y="162413"/>
          <a:ext cx="3071812" cy="115350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50200" tIns="68580" rIns="68580" bIns="68580" numCol="1" spcCol="1270" anchor="ctr" anchorCtr="0">
          <a:noAutofit/>
        </a:bodyPr>
        <a:lstStyle/>
        <a:p>
          <a:pPr marL="0" lvl="0" indent="0" algn="l" defTabSz="800100">
            <a:lnSpc>
              <a:spcPct val="90000"/>
            </a:lnSpc>
            <a:spcBef>
              <a:spcPct val="0"/>
            </a:spcBef>
            <a:spcAft>
              <a:spcPct val="35000"/>
            </a:spcAft>
            <a:buClrTx/>
            <a:buSzTx/>
            <a:buFontTx/>
            <a:buNone/>
          </a:pPr>
          <a:r>
            <a:rPr kumimoji="0" lang="en-US" altLang="en-US" sz="1800" i="0" u="none" strike="noStrike" kern="1200" cap="none" normalizeH="0" baseline="0">
              <a:ln>
                <a:noFill/>
              </a:ln>
              <a:solidFill>
                <a:srgbClr val="000000"/>
              </a:solidFill>
              <a:effectLst/>
              <a:latin typeface="Garamond" panose="02020404030301010803" pitchFamily="18" charset="0"/>
            </a:rPr>
            <a:t>Members can create, update, or revoke advance directives at any time. </a:t>
          </a:r>
          <a:endParaRPr lang="en-US" sz="1800" kern="1200"/>
        </a:p>
      </dsp:txBody>
      <dsp:txXfrm>
        <a:off x="793" y="162413"/>
        <a:ext cx="3071812" cy="1153503"/>
      </dsp:txXfrm>
    </dsp:sp>
    <dsp:sp modelId="{011D39AB-7AC7-4F0B-8E67-4A7BAAC4AFC8}">
      <dsp:nvSpPr>
        <dsp:cNvPr id="0" name=""/>
        <dsp:cNvSpPr/>
      </dsp:nvSpPr>
      <dsp:spPr>
        <a:xfrm>
          <a:off x="60130" y="107120"/>
          <a:ext cx="297301" cy="973809"/>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040F24-116E-4F6E-AF35-CBA8B6F7B4B5}">
      <dsp:nvSpPr>
        <dsp:cNvPr id="0" name=""/>
        <dsp:cNvSpPr/>
      </dsp:nvSpPr>
      <dsp:spPr>
        <a:xfrm>
          <a:off x="3277393" y="170945"/>
          <a:ext cx="3071812" cy="115350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50200" tIns="68580" rIns="68580" bIns="68580" numCol="1" spcCol="1270" anchor="ctr" anchorCtr="0">
          <a:noAutofit/>
        </a:bodyPr>
        <a:lstStyle/>
        <a:p>
          <a:pPr marL="0" lvl="0" indent="0" algn="l" defTabSz="800100">
            <a:lnSpc>
              <a:spcPct val="90000"/>
            </a:lnSpc>
            <a:spcBef>
              <a:spcPct val="0"/>
            </a:spcBef>
            <a:spcAft>
              <a:spcPct val="35000"/>
            </a:spcAft>
            <a:buClrTx/>
            <a:buSzTx/>
            <a:buFontTx/>
            <a:buNone/>
          </a:pPr>
          <a:r>
            <a:rPr kumimoji="0" lang="en-US" altLang="en-US" sz="1800" i="0" u="none" strike="noStrike" kern="1200" cap="none" normalizeH="0" baseline="0">
              <a:ln>
                <a:noFill/>
              </a:ln>
              <a:solidFill>
                <a:srgbClr val="000000"/>
              </a:solidFill>
              <a:effectLst/>
              <a:latin typeface="Garamond" panose="02020404030301010803" pitchFamily="18" charset="0"/>
            </a:rPr>
            <a:t>Providers must honor and document these choices. </a:t>
          </a:r>
          <a:endParaRPr lang="en-US" sz="1800" kern="1200"/>
        </a:p>
      </dsp:txBody>
      <dsp:txXfrm>
        <a:off x="3277393" y="170945"/>
        <a:ext cx="3071812" cy="1153503"/>
      </dsp:txXfrm>
    </dsp:sp>
    <dsp:sp modelId="{B7DFF06F-CEBF-465C-A991-9139C79FBFE4}">
      <dsp:nvSpPr>
        <dsp:cNvPr id="0" name=""/>
        <dsp:cNvSpPr/>
      </dsp:nvSpPr>
      <dsp:spPr>
        <a:xfrm>
          <a:off x="3343641" y="129068"/>
          <a:ext cx="283479" cy="1007938"/>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3268AB-1268-4F8A-B5F6-8DE501E123E3}">
      <dsp:nvSpPr>
        <dsp:cNvPr id="0" name=""/>
        <dsp:cNvSpPr/>
      </dsp:nvSpPr>
      <dsp:spPr>
        <a:xfrm>
          <a:off x="793" y="1476186"/>
          <a:ext cx="3071812" cy="115350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50200" tIns="68580" rIns="68580" bIns="68580" numCol="1" spcCol="1270" anchor="ctr" anchorCtr="0">
          <a:noAutofit/>
        </a:bodyPr>
        <a:lstStyle/>
        <a:p>
          <a:pPr marL="0" lvl="0" indent="0" algn="l" defTabSz="800100">
            <a:lnSpc>
              <a:spcPct val="90000"/>
            </a:lnSpc>
            <a:spcBef>
              <a:spcPct val="0"/>
            </a:spcBef>
            <a:spcAft>
              <a:spcPct val="35000"/>
            </a:spcAft>
            <a:buClrTx/>
            <a:buSzTx/>
            <a:buFontTx/>
            <a:buNone/>
          </a:pPr>
          <a:r>
            <a:rPr kumimoji="0" lang="en-US" altLang="en-US" sz="1800" i="0" u="none" strike="noStrike" kern="1200" cap="none" normalizeH="0" baseline="0">
              <a:ln>
                <a:noFill/>
              </a:ln>
              <a:solidFill>
                <a:srgbClr val="000000"/>
              </a:solidFill>
              <a:effectLst/>
              <a:latin typeface="Garamond" panose="02020404030301010803" pitchFamily="18" charset="0"/>
            </a:rPr>
            <a:t>Supports member autonomy across all care settings.</a:t>
          </a:r>
          <a:endParaRPr lang="en-US" sz="1800" kern="1200"/>
        </a:p>
      </dsp:txBody>
      <dsp:txXfrm>
        <a:off x="793" y="1476186"/>
        <a:ext cx="3071812" cy="1153503"/>
      </dsp:txXfrm>
    </dsp:sp>
    <dsp:sp modelId="{92C7AB0F-8F85-4618-823A-2373586B1722}">
      <dsp:nvSpPr>
        <dsp:cNvPr id="0" name=""/>
        <dsp:cNvSpPr/>
      </dsp:nvSpPr>
      <dsp:spPr>
        <a:xfrm>
          <a:off x="59821" y="1434309"/>
          <a:ext cx="297919" cy="1007938"/>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884B53-40A0-49F5-A973-F93203D58D98}">
      <dsp:nvSpPr>
        <dsp:cNvPr id="0" name=""/>
        <dsp:cNvSpPr/>
      </dsp:nvSpPr>
      <dsp:spPr>
        <a:xfrm>
          <a:off x="3277393" y="1476186"/>
          <a:ext cx="3071812" cy="115350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50200" tIns="68580" rIns="68580" bIns="68580" numCol="1" spcCol="1270" anchor="ctr" anchorCtr="0">
          <a:noAutofit/>
        </a:bodyPr>
        <a:lstStyle/>
        <a:p>
          <a:pPr marL="0" lvl="0" indent="0" algn="l" defTabSz="800100">
            <a:lnSpc>
              <a:spcPct val="90000"/>
            </a:lnSpc>
            <a:spcBef>
              <a:spcPct val="0"/>
            </a:spcBef>
            <a:spcAft>
              <a:spcPct val="35000"/>
            </a:spcAft>
            <a:buClrTx/>
            <a:buSzTx/>
            <a:buFontTx/>
            <a:buNone/>
          </a:pPr>
          <a:r>
            <a:rPr kumimoji="0" lang="en-US" altLang="en-US" sz="1800" i="0" u="none" strike="noStrike" kern="1200" cap="none" normalizeH="0" baseline="0">
              <a:ln>
                <a:noFill/>
              </a:ln>
              <a:solidFill>
                <a:srgbClr val="000000"/>
              </a:solidFill>
              <a:effectLst/>
              <a:latin typeface="Garamond" panose="02020404030301010803" pitchFamily="18" charset="0"/>
            </a:rPr>
            <a:t>Care teams are responsible for incorporating directives into care planning. </a:t>
          </a:r>
          <a:endParaRPr lang="en-US" sz="1800" kern="1200"/>
        </a:p>
      </dsp:txBody>
      <dsp:txXfrm>
        <a:off x="3277393" y="1476186"/>
        <a:ext cx="3071812" cy="1153503"/>
      </dsp:txXfrm>
    </dsp:sp>
    <dsp:sp modelId="{1EFF80D3-29B8-46FF-BFFA-D65D16DA3A8D}">
      <dsp:nvSpPr>
        <dsp:cNvPr id="0" name=""/>
        <dsp:cNvSpPr/>
      </dsp:nvSpPr>
      <dsp:spPr>
        <a:xfrm>
          <a:off x="3343641" y="1434309"/>
          <a:ext cx="283479" cy="1007938"/>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6C113F-C46E-4B33-AD8C-A6226CC5282B}">
      <dsp:nvSpPr>
        <dsp:cNvPr id="0" name=""/>
        <dsp:cNvSpPr/>
      </dsp:nvSpPr>
      <dsp:spPr>
        <a:xfrm>
          <a:off x="1639093" y="2781427"/>
          <a:ext cx="3071812" cy="115350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50200" tIns="68580" rIns="68580" bIns="68580" numCol="1" spcCol="1270" anchor="ctr" anchorCtr="0">
          <a:noAutofit/>
        </a:bodyPr>
        <a:lstStyle/>
        <a:p>
          <a:pPr marL="0" lvl="0" indent="0" algn="l" defTabSz="800100">
            <a:lnSpc>
              <a:spcPct val="90000"/>
            </a:lnSpc>
            <a:spcBef>
              <a:spcPct val="0"/>
            </a:spcBef>
            <a:spcAft>
              <a:spcPct val="35000"/>
            </a:spcAft>
            <a:buClrTx/>
            <a:buSzTx/>
            <a:buFontTx/>
            <a:buNone/>
          </a:pPr>
          <a:r>
            <a:rPr kumimoji="0" lang="en-US" altLang="en-US" sz="1800" i="0" u="none" strike="noStrike" kern="1200" cap="none" normalizeH="0" baseline="0">
              <a:ln>
                <a:noFill/>
              </a:ln>
              <a:solidFill>
                <a:srgbClr val="000000"/>
              </a:solidFill>
              <a:effectLst/>
              <a:latin typeface="Garamond" panose="02020404030301010803" pitchFamily="18" charset="0"/>
            </a:rPr>
            <a:t>Ensures compliance with federal and RI state laws.</a:t>
          </a:r>
          <a:endParaRPr lang="en-US" sz="1800" kern="1200"/>
        </a:p>
      </dsp:txBody>
      <dsp:txXfrm>
        <a:off x="1639093" y="2781427"/>
        <a:ext cx="3071812" cy="1153503"/>
      </dsp:txXfrm>
    </dsp:sp>
    <dsp:sp modelId="{9631B4F2-2EFD-47A7-AA35-97750EA181E5}">
      <dsp:nvSpPr>
        <dsp:cNvPr id="0" name=""/>
        <dsp:cNvSpPr/>
      </dsp:nvSpPr>
      <dsp:spPr>
        <a:xfrm>
          <a:off x="1696565" y="2739550"/>
          <a:ext cx="301030" cy="1007938"/>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B6F97-8E45-4DD6-B7A8-8F8E8AAEE566}">
      <dsp:nvSpPr>
        <dsp:cNvPr id="0" name=""/>
        <dsp:cNvSpPr/>
      </dsp:nvSpPr>
      <dsp:spPr>
        <a:xfrm>
          <a:off x="0" y="0"/>
          <a:ext cx="7566601" cy="1480170"/>
        </a:xfrm>
        <a:prstGeom prst="roundRect">
          <a:avLst>
            <a:gd name="adj" fmla="val 10000"/>
          </a:avLst>
        </a:prstGeom>
        <a:solidFill>
          <a:srgbClr val="7FC242">
            <a:alpha val="34000"/>
          </a:srgbClr>
        </a:solidFill>
        <a:ln>
          <a:solidFill>
            <a:srgbClr val="00742F"/>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a:solidFill>
                <a:schemeClr val="tx1"/>
              </a:solidFill>
              <a:latin typeface="Garamond"/>
              <a:cs typeface="Calibri"/>
            </a:rPr>
            <a:t>Neighborhood’s approach to ADA compliance includes:</a:t>
          </a:r>
        </a:p>
        <a:p>
          <a:pPr marL="171450" lvl="1" indent="-171450" algn="l" defTabSz="800100" rtl="0">
            <a:lnSpc>
              <a:spcPct val="90000"/>
            </a:lnSpc>
            <a:spcBef>
              <a:spcPct val="0"/>
            </a:spcBef>
            <a:spcAft>
              <a:spcPct val="15000"/>
            </a:spcAft>
            <a:buChar char="•"/>
          </a:pPr>
          <a:r>
            <a:rPr lang="en-US" sz="1800" b="0" kern="1200">
              <a:solidFill>
                <a:srgbClr val="000000"/>
              </a:solidFill>
              <a:latin typeface="Garamond"/>
              <a:cs typeface="Calibri"/>
            </a:rPr>
            <a:t>Having a work plan to assess meaningful compliance with the ADA.</a:t>
          </a:r>
        </a:p>
        <a:p>
          <a:pPr marL="171450" lvl="1" indent="-171450" algn="l" defTabSz="800100" rtl="0">
            <a:lnSpc>
              <a:spcPct val="90000"/>
            </a:lnSpc>
            <a:spcBef>
              <a:spcPct val="0"/>
            </a:spcBef>
            <a:spcAft>
              <a:spcPct val="15000"/>
            </a:spcAft>
            <a:buChar char="•"/>
          </a:pPr>
          <a:r>
            <a:rPr lang="en-US" sz="1800" b="0" kern="1200">
              <a:solidFill>
                <a:srgbClr val="000000"/>
              </a:solidFill>
              <a:latin typeface="Garamond"/>
              <a:cs typeface="Calibri"/>
            </a:rPr>
            <a:t>Conducting training and re-training with staff, as needed.</a:t>
          </a:r>
        </a:p>
        <a:p>
          <a:pPr marL="171450" lvl="1" indent="-171450" algn="l" defTabSz="800100" rtl="0">
            <a:lnSpc>
              <a:spcPct val="90000"/>
            </a:lnSpc>
            <a:spcBef>
              <a:spcPct val="0"/>
            </a:spcBef>
            <a:spcAft>
              <a:spcPct val="15000"/>
            </a:spcAft>
            <a:buChar char="•"/>
          </a:pPr>
          <a:r>
            <a:rPr lang="en-US" sz="1800" b="0" kern="1200">
              <a:solidFill>
                <a:srgbClr val="000000"/>
              </a:solidFill>
              <a:latin typeface="Garamond"/>
              <a:cs typeface="Calibri"/>
            </a:rPr>
            <a:t>Working to understand members, their needs and preferences.</a:t>
          </a:r>
        </a:p>
      </dsp:txBody>
      <dsp:txXfrm>
        <a:off x="43353" y="43353"/>
        <a:ext cx="7479895" cy="13934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6307F-C4B7-4BC4-A738-7701B9AF5D46}">
      <dsp:nvSpPr>
        <dsp:cNvPr id="0" name=""/>
        <dsp:cNvSpPr/>
      </dsp:nvSpPr>
      <dsp:spPr>
        <a:xfrm>
          <a:off x="0" y="0"/>
          <a:ext cx="713950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6ED771-601B-46F8-B3AC-1DD0F50439C9}">
      <dsp:nvSpPr>
        <dsp:cNvPr id="0" name=""/>
        <dsp:cNvSpPr/>
      </dsp:nvSpPr>
      <dsp:spPr>
        <a:xfrm>
          <a:off x="0" y="0"/>
          <a:ext cx="1500655"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latin typeface="Garamond" panose="02020404030301010803" pitchFamily="18" charset="0"/>
          </a:endParaRPr>
        </a:p>
      </dsp:txBody>
      <dsp:txXfrm>
        <a:off x="0" y="0"/>
        <a:ext cx="1500655" cy="4064000"/>
      </dsp:txXfrm>
    </dsp:sp>
    <dsp:sp modelId="{01D438A7-0842-4428-8E50-8407C528A71B}">
      <dsp:nvSpPr>
        <dsp:cNvPr id="0" name=""/>
        <dsp:cNvSpPr/>
      </dsp:nvSpPr>
      <dsp:spPr>
        <a:xfrm>
          <a:off x="1606284" y="47773"/>
          <a:ext cx="5527886" cy="955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Garamond" panose="02020404030301010803" pitchFamily="18" charset="0"/>
            </a:rPr>
            <a:t>Providers or Members can request interpreter services through Neighborhood via completion of the </a:t>
          </a:r>
          <a:r>
            <a:rPr lang="en-US" sz="2000" kern="1200">
              <a:solidFill>
                <a:srgbClr val="208F44"/>
              </a:solidFill>
              <a:latin typeface="Garamond" panose="02020404030301010803" pitchFamily="18" charset="0"/>
              <a:hlinkClick xmlns:r="http://schemas.openxmlformats.org/officeDocument/2006/relationships" r:id="rId1"/>
            </a:rPr>
            <a:t>Interpreter Request E-form</a:t>
          </a:r>
          <a:endParaRPr lang="en-US" sz="2000" kern="1200">
            <a:latin typeface="Garamond" panose="02020404030301010803" pitchFamily="18" charset="0"/>
          </a:endParaRPr>
        </a:p>
      </dsp:txBody>
      <dsp:txXfrm>
        <a:off x="1606284" y="47773"/>
        <a:ext cx="5527886" cy="955476"/>
      </dsp:txXfrm>
    </dsp:sp>
    <dsp:sp modelId="{B35C4976-6A6A-445F-8AA7-B81A02DA24B6}">
      <dsp:nvSpPr>
        <dsp:cNvPr id="0" name=""/>
        <dsp:cNvSpPr/>
      </dsp:nvSpPr>
      <dsp:spPr>
        <a:xfrm>
          <a:off x="1500655" y="1003250"/>
          <a:ext cx="563351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F1C8CB-BCDD-4CEB-BB5C-6A70E0F34E62}">
      <dsp:nvSpPr>
        <dsp:cNvPr id="0" name=""/>
        <dsp:cNvSpPr/>
      </dsp:nvSpPr>
      <dsp:spPr>
        <a:xfrm>
          <a:off x="1606284" y="1051024"/>
          <a:ext cx="5527886" cy="955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Garamond" panose="02020404030301010803" pitchFamily="18" charset="0"/>
            </a:rPr>
            <a:t>Interpreter services are free of charge and made available by telephone and/or in person</a:t>
          </a:r>
        </a:p>
      </dsp:txBody>
      <dsp:txXfrm>
        <a:off x="1606284" y="1051024"/>
        <a:ext cx="5527886" cy="955476"/>
      </dsp:txXfrm>
    </dsp:sp>
    <dsp:sp modelId="{45C6E120-7E4A-4D85-8986-05C3D73A71F7}">
      <dsp:nvSpPr>
        <dsp:cNvPr id="0" name=""/>
        <dsp:cNvSpPr/>
      </dsp:nvSpPr>
      <dsp:spPr>
        <a:xfrm>
          <a:off x="1500655" y="2006500"/>
          <a:ext cx="563351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20CDF5-C11B-4B95-8F23-5BAA127046C2}">
      <dsp:nvSpPr>
        <dsp:cNvPr id="0" name=""/>
        <dsp:cNvSpPr/>
      </dsp:nvSpPr>
      <dsp:spPr>
        <a:xfrm>
          <a:off x="1606284" y="2054274"/>
          <a:ext cx="5527886" cy="955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Garamond" panose="02020404030301010803" pitchFamily="18" charset="0"/>
            </a:rPr>
            <a:t>Requests for services must be submitted at least 48-72 hours before patient’s appointment. </a:t>
          </a:r>
        </a:p>
      </dsp:txBody>
      <dsp:txXfrm>
        <a:off x="1606284" y="2054274"/>
        <a:ext cx="5527886" cy="955476"/>
      </dsp:txXfrm>
    </dsp:sp>
    <dsp:sp modelId="{93425970-1ECE-46A1-A19C-4C04B9B58CF2}">
      <dsp:nvSpPr>
        <dsp:cNvPr id="0" name=""/>
        <dsp:cNvSpPr/>
      </dsp:nvSpPr>
      <dsp:spPr>
        <a:xfrm>
          <a:off x="1500655" y="3009751"/>
          <a:ext cx="563351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C1D51F-1F06-4CC7-B931-4CF78207DE08}">
      <dsp:nvSpPr>
        <dsp:cNvPr id="0" name=""/>
        <dsp:cNvSpPr/>
      </dsp:nvSpPr>
      <dsp:spPr>
        <a:xfrm>
          <a:off x="1606284" y="3057524"/>
          <a:ext cx="5527886" cy="955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Garamond" panose="02020404030301010803" pitchFamily="18" charset="0"/>
            </a:rPr>
            <a:t>Sign Language interpreters should be requested 2 weeks in advance. </a:t>
          </a:r>
        </a:p>
      </dsp:txBody>
      <dsp:txXfrm>
        <a:off x="1606284" y="3057524"/>
        <a:ext cx="5527886" cy="955476"/>
      </dsp:txXfrm>
    </dsp:sp>
    <dsp:sp modelId="{A7939C2B-BC88-4421-8893-A0D9BA59C50D}">
      <dsp:nvSpPr>
        <dsp:cNvPr id="0" name=""/>
        <dsp:cNvSpPr/>
      </dsp:nvSpPr>
      <dsp:spPr>
        <a:xfrm>
          <a:off x="1500655" y="4013001"/>
          <a:ext cx="563351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1E251-8B56-41C4-8E2E-0E3197695701}">
      <dsp:nvSpPr>
        <dsp:cNvPr id="0" name=""/>
        <dsp:cNvSpPr/>
      </dsp:nvSpPr>
      <dsp:spPr>
        <a:xfrm>
          <a:off x="-4594335" y="-704407"/>
          <a:ext cx="5472816" cy="5472816"/>
        </a:xfrm>
        <a:prstGeom prst="blockArc">
          <a:avLst>
            <a:gd name="adj1" fmla="val 18900000"/>
            <a:gd name="adj2" fmla="val 2700000"/>
            <a:gd name="adj3" fmla="val 39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9A0BFF-2673-4F45-8D4B-C38B32208BDC}">
      <dsp:nvSpPr>
        <dsp:cNvPr id="0" name=""/>
        <dsp:cNvSpPr/>
      </dsp:nvSpPr>
      <dsp:spPr>
        <a:xfrm>
          <a:off x="564979" y="185993"/>
          <a:ext cx="6144626" cy="1253613"/>
        </a:xfrm>
        <a:prstGeom prst="rect">
          <a:avLst/>
        </a:prstGeom>
        <a:solidFill>
          <a:srgbClr val="7FC242">
            <a:alpha val="3411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5720" rIns="45720" bIns="4572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kern="1200">
              <a:solidFill>
                <a:schemeClr val="tx1"/>
              </a:solidFill>
              <a:latin typeface="Garamond"/>
              <a:cs typeface="Calibri"/>
            </a:rPr>
            <a:t>Rhode Island law requires any person who has reasonable cause to suspect elder abuse to report it to the </a:t>
          </a:r>
          <a:r>
            <a:rPr lang="en-US" sz="1800" b="1" kern="1200">
              <a:solidFill>
                <a:schemeClr val="tx1"/>
              </a:solidFill>
              <a:latin typeface="Garamond"/>
              <a:cs typeface="Calibri"/>
            </a:rPr>
            <a:t>Division of Elderly Affairs</a:t>
          </a:r>
          <a:r>
            <a:rPr lang="en-US" sz="1800" kern="1200">
              <a:solidFill>
                <a:schemeClr val="tx1"/>
              </a:solidFill>
              <a:latin typeface="Garamond"/>
              <a:cs typeface="Calibri"/>
            </a:rPr>
            <a:t>. Call the DEA Protective Services Unit at (401) 462-0555.</a:t>
          </a:r>
          <a:endParaRPr lang="en-US" sz="1800" kern="1200">
            <a:solidFill>
              <a:schemeClr val="tx1"/>
            </a:solidFill>
          </a:endParaRPr>
        </a:p>
      </dsp:txBody>
      <dsp:txXfrm>
        <a:off x="564979" y="185993"/>
        <a:ext cx="6144626" cy="1253613"/>
      </dsp:txXfrm>
    </dsp:sp>
    <dsp:sp modelId="{C92C8ADA-047A-4948-9D23-8296A2A37E91}">
      <dsp:nvSpPr>
        <dsp:cNvPr id="0" name=""/>
        <dsp:cNvSpPr/>
      </dsp:nvSpPr>
      <dsp:spPr>
        <a:xfrm>
          <a:off x="56979" y="304800"/>
          <a:ext cx="1016000" cy="1016000"/>
        </a:xfrm>
        <a:prstGeom prst="ellipse">
          <a:avLst/>
        </a:prstGeom>
        <a:solidFill>
          <a:schemeClr val="lt1">
            <a:hueOff val="0"/>
            <a:satOff val="0"/>
            <a:lumOff val="0"/>
            <a:alphaOff val="0"/>
          </a:schemeClr>
        </a:solidFill>
        <a:ln w="28575" cap="flat" cmpd="sng" algn="ctr">
          <a:solidFill>
            <a:srgbClr val="00742F"/>
          </a:solidFill>
          <a:prstDash val="solid"/>
          <a:miter lim="800000"/>
        </a:ln>
        <a:effectLst/>
      </dsp:spPr>
      <dsp:style>
        <a:lnRef idx="2">
          <a:scrgbClr r="0" g="0" b="0"/>
        </a:lnRef>
        <a:fillRef idx="1">
          <a:scrgbClr r="0" g="0" b="0"/>
        </a:fillRef>
        <a:effectRef idx="0">
          <a:scrgbClr r="0" g="0" b="0"/>
        </a:effectRef>
        <a:fontRef idx="minor"/>
      </dsp:style>
    </dsp:sp>
    <dsp:sp modelId="{4C64ADA7-1BA6-4771-ADAE-335A0871C16D}">
      <dsp:nvSpPr>
        <dsp:cNvPr id="0" name=""/>
        <dsp:cNvSpPr/>
      </dsp:nvSpPr>
      <dsp:spPr>
        <a:xfrm>
          <a:off x="860432" y="1537927"/>
          <a:ext cx="5849173" cy="988145"/>
        </a:xfrm>
        <a:prstGeom prst="rect">
          <a:avLst/>
        </a:prstGeom>
        <a:solidFill>
          <a:srgbClr val="7FC242">
            <a:alpha val="3411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a:solidFill>
                <a:srgbClr val="208F44"/>
              </a:solidFill>
              <a:latin typeface="Garamond"/>
              <a:cs typeface="Calibri"/>
              <a:hlinkClick xmlns:r="http://schemas.openxmlformats.org/officeDocument/2006/relationships" r:id="rId1"/>
            </a:rPr>
            <a:t>Rape, Abuse and Incest National Network</a:t>
          </a:r>
          <a:r>
            <a:rPr lang="en-US" sz="1800" kern="1200">
              <a:solidFill>
                <a:schemeClr val="tx1"/>
              </a:solidFill>
              <a:latin typeface="Garamond"/>
              <a:cs typeface="Calibri"/>
              <a:hlinkClick xmlns:r="http://schemas.openxmlformats.org/officeDocument/2006/relationships" r:id="rId1"/>
            </a:rPr>
            <a:t> </a:t>
          </a:r>
          <a:r>
            <a:rPr lang="en-US" sz="1800" b="1" kern="1200">
              <a:solidFill>
                <a:schemeClr val="tx1"/>
              </a:solidFill>
              <a:latin typeface="Garamond"/>
              <a:cs typeface="Calibri"/>
              <a:hlinkClick xmlns:r="http://schemas.openxmlformats.org/officeDocument/2006/relationships" r:id="rId1"/>
            </a:rPr>
            <a:t>(RAINN) </a:t>
          </a:r>
          <a:r>
            <a:rPr lang="en-US" sz="1800" kern="1200">
              <a:solidFill>
                <a:schemeClr val="tx1"/>
              </a:solidFill>
              <a:latin typeface="Garamond"/>
              <a:cs typeface="Calibri"/>
            </a:rPr>
            <a:t>National Sexual Assault Hotline 1-800-656-HOPE</a:t>
          </a:r>
          <a:endParaRPr lang="en-US" sz="1800" kern="1200">
            <a:solidFill>
              <a:schemeClr val="tx1"/>
            </a:solidFill>
          </a:endParaRPr>
        </a:p>
      </dsp:txBody>
      <dsp:txXfrm>
        <a:off x="860432" y="1537927"/>
        <a:ext cx="5849173" cy="988145"/>
      </dsp:txXfrm>
    </dsp:sp>
    <dsp:sp modelId="{6FE1CEF0-DB28-4303-BD89-10A748A78FD0}">
      <dsp:nvSpPr>
        <dsp:cNvPr id="0" name=""/>
        <dsp:cNvSpPr/>
      </dsp:nvSpPr>
      <dsp:spPr>
        <a:xfrm>
          <a:off x="352432" y="1523999"/>
          <a:ext cx="1016000" cy="1016000"/>
        </a:xfrm>
        <a:prstGeom prst="ellipse">
          <a:avLst/>
        </a:prstGeom>
        <a:solidFill>
          <a:prstClr val="white">
            <a:hueOff val="0"/>
            <a:satOff val="0"/>
            <a:lumOff val="0"/>
            <a:alphaOff val="0"/>
          </a:prstClr>
        </a:solidFill>
        <a:ln w="28575" cap="flat" cmpd="sng" algn="ctr">
          <a:solidFill>
            <a:srgbClr val="00742F"/>
          </a:solidFill>
          <a:prstDash val="solid"/>
          <a:miter lim="800000"/>
        </a:ln>
        <a:effectLst/>
      </dsp:spPr>
      <dsp:style>
        <a:lnRef idx="2">
          <a:scrgbClr r="0" g="0" b="0"/>
        </a:lnRef>
        <a:fillRef idx="1">
          <a:scrgbClr r="0" g="0" b="0"/>
        </a:fillRef>
        <a:effectRef idx="0">
          <a:scrgbClr r="0" g="0" b="0"/>
        </a:effectRef>
        <a:fontRef idx="minor"/>
      </dsp:style>
    </dsp:sp>
    <dsp:sp modelId="{5DDBA139-14BE-437D-8563-55FBA14B05B3}">
      <dsp:nvSpPr>
        <dsp:cNvPr id="0" name=""/>
        <dsp:cNvSpPr/>
      </dsp:nvSpPr>
      <dsp:spPr>
        <a:xfrm>
          <a:off x="564979" y="2648972"/>
          <a:ext cx="6144626" cy="1204455"/>
        </a:xfrm>
        <a:prstGeom prst="rect">
          <a:avLst/>
        </a:prstGeom>
        <a:solidFill>
          <a:srgbClr val="7FC242">
            <a:alpha val="34118"/>
          </a:srgbClr>
        </a:solidFill>
        <a:ln w="12700" cap="flat" cmpd="sng" algn="ctr">
          <a:solidFill>
            <a:srgbClr val="00742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solidFill>
              <a:latin typeface="Garamond"/>
              <a:cs typeface="Calibri"/>
            </a:rPr>
            <a:t>Suspected abuse of a person with a developmental disability must be reported to RI Department of </a:t>
          </a:r>
          <a:r>
            <a:rPr lang="en-US" sz="1800" b="1" kern="1200">
              <a:solidFill>
                <a:schemeClr val="tx1"/>
              </a:solidFill>
              <a:latin typeface="Garamond"/>
              <a:cs typeface="Calibri"/>
            </a:rPr>
            <a:t>Behavioral Healthcare, Developmental Disabilities and Hospitals (BHDDH). </a:t>
          </a:r>
          <a:r>
            <a:rPr lang="en-US" sz="1800" kern="1200">
              <a:solidFill>
                <a:schemeClr val="tx1"/>
              </a:solidFill>
              <a:latin typeface="Garamond"/>
              <a:cs typeface="Calibri"/>
            </a:rPr>
            <a:t>Call the QA hotline (401)462-2629</a:t>
          </a:r>
          <a:endParaRPr lang="en-US" sz="1800" kern="1200">
            <a:solidFill>
              <a:schemeClr val="tx1"/>
            </a:solidFill>
          </a:endParaRPr>
        </a:p>
      </dsp:txBody>
      <dsp:txXfrm>
        <a:off x="564979" y="2648972"/>
        <a:ext cx="6144626" cy="1204455"/>
      </dsp:txXfrm>
    </dsp:sp>
    <dsp:sp modelId="{5C265110-738D-451A-B00A-BAB5A743E9E4}">
      <dsp:nvSpPr>
        <dsp:cNvPr id="0" name=""/>
        <dsp:cNvSpPr/>
      </dsp:nvSpPr>
      <dsp:spPr>
        <a:xfrm>
          <a:off x="56979" y="2743200"/>
          <a:ext cx="1016000" cy="1016000"/>
        </a:xfrm>
        <a:prstGeom prst="ellipse">
          <a:avLst/>
        </a:prstGeom>
        <a:solidFill>
          <a:prstClr val="white">
            <a:hueOff val="0"/>
            <a:satOff val="0"/>
            <a:lumOff val="0"/>
            <a:alphaOff val="0"/>
          </a:prstClr>
        </a:solidFill>
        <a:ln w="28575" cap="flat" cmpd="sng" algn="ctr">
          <a:solidFill>
            <a:srgbClr val="00742F"/>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300E18-EB5C-F22D-6A92-E40792F64C1E}"/>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85AF520-60A5-FE3C-C7A9-F59F70071D6C}"/>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649BF4C-0390-4578-A5B9-1458BD9E8F30}" type="datetimeFigureOut">
              <a:rPr lang="en-US" smtClean="0"/>
              <a:t>10/15/2025</a:t>
            </a:fld>
            <a:endParaRPr lang="en-US"/>
          </a:p>
        </p:txBody>
      </p:sp>
      <p:sp>
        <p:nvSpPr>
          <p:cNvPr id="4" name="Footer Placeholder 3">
            <a:extLst>
              <a:ext uri="{FF2B5EF4-FFF2-40B4-BE49-F238E27FC236}">
                <a16:creationId xmlns:a16="http://schemas.microsoft.com/office/drawing/2014/main" id="{70F8001C-F26B-E03C-E822-47A248DE69EE}"/>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CB3EDE3-3E90-7794-4CE2-6CB439DEB9DF}"/>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D062A7A-3BC6-4FA5-B737-28E49211466C}" type="slidenum">
              <a:rPr lang="en-US" smtClean="0"/>
              <a:t>‹#›</a:t>
            </a:fld>
            <a:endParaRPr lang="en-US"/>
          </a:p>
        </p:txBody>
      </p:sp>
    </p:spTree>
    <p:extLst>
      <p:ext uri="{BB962C8B-B14F-4D97-AF65-F5344CB8AC3E}">
        <p14:creationId xmlns:p14="http://schemas.microsoft.com/office/powerpoint/2010/main" val="1179459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52953D4-3890-4E2F-BFC9-80BB408D1312}" type="datetimeFigureOut">
              <a:rPr lang="en-US" smtClean="0"/>
              <a:t>10/15/2025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EC28D17-04AB-4891-9A5D-EDE6D36D1BDA}" type="slidenum">
              <a:rPr lang="en-US" smtClean="0"/>
              <a:t>‹#›</a:t>
            </a:fld>
            <a:endParaRPr lang="en-US"/>
          </a:p>
        </p:txBody>
      </p:sp>
    </p:spTree>
    <p:extLst>
      <p:ext uri="{BB962C8B-B14F-4D97-AF65-F5344CB8AC3E}">
        <p14:creationId xmlns:p14="http://schemas.microsoft.com/office/powerpoint/2010/main" val="1573803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97193"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897193" rtl="0" eaLnBrk="0" fontAlgn="base" latinLnBrk="0" hangingPunct="0">
              <a:lnSpc>
                <a:spcPct val="100000"/>
              </a:lnSpc>
              <a:spcBef>
                <a:spcPct val="30000"/>
              </a:spcBef>
              <a:spcAft>
                <a:spcPct val="0"/>
              </a:spcAft>
              <a:buClrTx/>
              <a:buSzTx/>
              <a:buFontTx/>
              <a:buNone/>
              <a:tabLst/>
              <a:defRPr/>
            </a:pPr>
            <a:endParaRPr lang="en-US" baseline="0" dirty="0"/>
          </a:p>
          <a:p>
            <a:pPr defTabSz="897193">
              <a:defRPr/>
            </a:pPr>
            <a:endParaRPr lang="en-US" dirty="0"/>
          </a:p>
        </p:txBody>
      </p:sp>
      <p:sp>
        <p:nvSpPr>
          <p:cNvPr id="4" name="Slide Number Placeholder 3"/>
          <p:cNvSpPr>
            <a:spLocks noGrp="1"/>
          </p:cNvSpPr>
          <p:nvPr>
            <p:ph type="sldNum" sz="quarter" idx="10"/>
          </p:nvPr>
        </p:nvSpPr>
        <p:spPr/>
        <p:txBody>
          <a:bodyPr/>
          <a:lstStyle/>
          <a:p>
            <a:fld id="{E8E9698F-0E34-45CE-84E1-E59D561404F8}" type="slidenum">
              <a:rPr lang="en-US" altLang="en-US" smtClean="0">
                <a:solidFill>
                  <a:prstClr val="black"/>
                </a:solidFill>
              </a:rPr>
              <a:pPr/>
              <a:t>1</a:t>
            </a:fld>
            <a:endParaRPr lang="en-US" altLang="en-US">
              <a:solidFill>
                <a:prstClr val="black"/>
              </a:solidFill>
            </a:endParaRPr>
          </a:p>
        </p:txBody>
      </p:sp>
    </p:spTree>
    <p:extLst>
      <p:ext uri="{BB962C8B-B14F-4D97-AF65-F5344CB8AC3E}">
        <p14:creationId xmlns:p14="http://schemas.microsoft.com/office/powerpoint/2010/main" val="2102359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937D8-8B1D-FFA7-4A99-ADDBEB36EE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E3D180-C05A-B569-069B-A9E290962C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2F9E73-7F2E-0749-D637-C633D902F370}"/>
              </a:ext>
            </a:extLst>
          </p:cNvPr>
          <p:cNvSpPr>
            <a:spLocks noGrp="1"/>
          </p:cNvSpPr>
          <p:nvPr>
            <p:ph type="body" idx="1"/>
          </p:nvPr>
        </p:nvSpPr>
        <p:spPr/>
        <p:txBody>
          <a:bodyPr/>
          <a:lstStyle/>
          <a:p>
            <a:r>
              <a:rPr lang="en-US"/>
              <a:t>Dawn </a:t>
            </a:r>
          </a:p>
        </p:txBody>
      </p:sp>
      <p:sp>
        <p:nvSpPr>
          <p:cNvPr id="4" name="Footer Placeholder 3">
            <a:extLst>
              <a:ext uri="{FF2B5EF4-FFF2-40B4-BE49-F238E27FC236}">
                <a16:creationId xmlns:a16="http://schemas.microsoft.com/office/drawing/2014/main" id="{42015DE8-3FCB-4ED2-D09E-E7B82FDB28C1}"/>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680189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C28D17-04AB-4891-9A5D-EDE6D36D1BDA}" type="slidenum">
              <a:rPr lang="en-US" smtClean="0"/>
              <a:t>19</a:t>
            </a:fld>
            <a:endParaRPr lang="en-US"/>
          </a:p>
        </p:txBody>
      </p:sp>
    </p:spTree>
    <p:extLst>
      <p:ext uri="{BB962C8B-B14F-4D97-AF65-F5344CB8AC3E}">
        <p14:creationId xmlns:p14="http://schemas.microsoft.com/office/powerpoint/2010/main" val="2159992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We understand your time is limited. That’s why NHPRI Care Managers serve as </a:t>
            </a:r>
            <a:r>
              <a:rPr lang="en-US" b="1"/>
              <a:t>an extension of your care team</a:t>
            </a:r>
            <a:r>
              <a:rPr lang="en-US"/>
              <a:t>—helping ensure care moves forward even when you can’t be everywhere at once.</a:t>
            </a:r>
          </a:p>
          <a:p>
            <a:pPr>
              <a:buNone/>
            </a:pPr>
            <a:endParaRPr lang="en-US"/>
          </a:p>
          <a:p>
            <a:r>
              <a:rPr lang="en-US"/>
              <a:t>When it comes to your patients, here’s what we take off your plate and how we keep you looped 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rPr>
              <a:t>We participate in ICTs to problem solve care barriers and share real time updates with you. </a:t>
            </a:r>
          </a:p>
          <a:p>
            <a:endParaRPr lang="en-US"/>
          </a:p>
          <a:p>
            <a:endParaRPr lang="en-US"/>
          </a:p>
        </p:txBody>
      </p:sp>
      <p:sp>
        <p:nvSpPr>
          <p:cNvPr id="4" name="Slide Number Placeholder 3"/>
          <p:cNvSpPr>
            <a:spLocks noGrp="1"/>
          </p:cNvSpPr>
          <p:nvPr>
            <p:ph type="sldNum" sz="quarter" idx="5"/>
          </p:nvPr>
        </p:nvSpPr>
        <p:spPr/>
        <p:txBody>
          <a:bodyPr/>
          <a:lstStyle/>
          <a:p>
            <a:fld id="{0EC28D17-04AB-4891-9A5D-EDE6D36D1BDA}" type="slidenum">
              <a:rPr lang="en-US" smtClean="0"/>
              <a:t>21</a:t>
            </a:fld>
            <a:endParaRPr lang="en-US"/>
          </a:p>
        </p:txBody>
      </p:sp>
    </p:spTree>
    <p:extLst>
      <p:ext uri="{BB962C8B-B14F-4D97-AF65-F5344CB8AC3E}">
        <p14:creationId xmlns:p14="http://schemas.microsoft.com/office/powerpoint/2010/main" val="3179297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endParaRPr lang="en-US"/>
          </a:p>
        </p:txBody>
      </p:sp>
      <p:sp>
        <p:nvSpPr>
          <p:cNvPr id="4" name="Slide Number Placeholder 3"/>
          <p:cNvSpPr>
            <a:spLocks noGrp="1"/>
          </p:cNvSpPr>
          <p:nvPr>
            <p:ph type="sldNum" sz="quarter" idx="5"/>
          </p:nvPr>
        </p:nvSpPr>
        <p:spPr/>
        <p:txBody>
          <a:bodyPr/>
          <a:lstStyle/>
          <a:p>
            <a:fld id="{0EC28D17-04AB-4891-9A5D-EDE6D36D1BDA}" type="slidenum">
              <a:rPr lang="en-US" smtClean="0"/>
              <a:t>27</a:t>
            </a:fld>
            <a:endParaRPr lang="en-US"/>
          </a:p>
        </p:txBody>
      </p:sp>
    </p:spTree>
    <p:extLst>
      <p:ext uri="{BB962C8B-B14F-4D97-AF65-F5344CB8AC3E}">
        <p14:creationId xmlns:p14="http://schemas.microsoft.com/office/powerpoint/2010/main" val="3698511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C28D17-04AB-4891-9A5D-EDE6D36D1BDA}" type="slidenum">
              <a:rPr lang="en-US" smtClean="0"/>
              <a:t>28</a:t>
            </a:fld>
            <a:endParaRPr lang="en-US"/>
          </a:p>
        </p:txBody>
      </p:sp>
    </p:spTree>
    <p:extLst>
      <p:ext uri="{BB962C8B-B14F-4D97-AF65-F5344CB8AC3E}">
        <p14:creationId xmlns:p14="http://schemas.microsoft.com/office/powerpoint/2010/main" val="2204363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n-lt"/>
              </a:rPr>
              <a:t>For FIDE D-SNP members, care coordination responsibilities expand beyond traditional Medicare services to include Medicaid-funded services, requiring deeper integration with state partners and providers.</a:t>
            </a:r>
          </a:p>
          <a:p>
            <a:endParaRPr lang="en-US"/>
          </a:p>
        </p:txBody>
      </p:sp>
      <p:sp>
        <p:nvSpPr>
          <p:cNvPr id="4" name="Slide Number Placeholder 3"/>
          <p:cNvSpPr>
            <a:spLocks noGrp="1"/>
          </p:cNvSpPr>
          <p:nvPr>
            <p:ph type="sldNum" sz="quarter" idx="5"/>
          </p:nvPr>
        </p:nvSpPr>
        <p:spPr/>
        <p:txBody>
          <a:bodyPr/>
          <a:lstStyle/>
          <a:p>
            <a:fld id="{0EC28D17-04AB-4891-9A5D-EDE6D36D1BDA}" type="slidenum">
              <a:rPr lang="en-US" smtClean="0"/>
              <a:t>30</a:t>
            </a:fld>
            <a:endParaRPr lang="en-US"/>
          </a:p>
        </p:txBody>
      </p:sp>
    </p:spTree>
    <p:extLst>
      <p:ext uri="{BB962C8B-B14F-4D97-AF65-F5344CB8AC3E}">
        <p14:creationId xmlns:p14="http://schemas.microsoft.com/office/powerpoint/2010/main" val="1094723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502E5-1E1C-84B8-25BA-9B67206C2A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B28F72-9787-6D68-A2DD-5D9F03C996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5DC367-97FA-D4C1-4C1F-BBBDCC702BF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n-lt"/>
              </a:rPr>
              <a:t>For FIDE D-SNP members, care coordination responsibilities expand beyond traditional Medicare services to include Medicaid-funded services, requiring deeper integration with state partners and providers.</a:t>
            </a:r>
          </a:p>
          <a:p>
            <a:endParaRPr lang="en-US"/>
          </a:p>
        </p:txBody>
      </p:sp>
      <p:sp>
        <p:nvSpPr>
          <p:cNvPr id="4" name="Slide Number Placeholder 3">
            <a:extLst>
              <a:ext uri="{FF2B5EF4-FFF2-40B4-BE49-F238E27FC236}">
                <a16:creationId xmlns:a16="http://schemas.microsoft.com/office/drawing/2014/main" id="{0890B4E1-11A8-E164-1129-D278E4E4E568}"/>
              </a:ext>
            </a:extLst>
          </p:cNvPr>
          <p:cNvSpPr>
            <a:spLocks noGrp="1"/>
          </p:cNvSpPr>
          <p:nvPr>
            <p:ph type="sldNum" sz="quarter" idx="5"/>
          </p:nvPr>
        </p:nvSpPr>
        <p:spPr/>
        <p:txBody>
          <a:bodyPr/>
          <a:lstStyle/>
          <a:p>
            <a:fld id="{0EC28D17-04AB-4891-9A5D-EDE6D36D1BDA}" type="slidenum">
              <a:rPr lang="en-US" smtClean="0"/>
              <a:t>31</a:t>
            </a:fld>
            <a:endParaRPr lang="en-US"/>
          </a:p>
        </p:txBody>
      </p:sp>
    </p:spTree>
    <p:extLst>
      <p:ext uri="{BB962C8B-B14F-4D97-AF65-F5344CB8AC3E}">
        <p14:creationId xmlns:p14="http://schemas.microsoft.com/office/powerpoint/2010/main" val="1690499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Members must receive an order for outpatient therapy services from their primary care provider (PCP) or treating qualified provider that is separate from the provider rendering therapy services.</a:t>
            </a:r>
            <a:endParaRPr lang="en-US">
              <a:cs typeface="Calibri"/>
            </a:endParaRPr>
          </a:p>
          <a:p>
            <a:endParaRPr lang="en-US">
              <a:cs typeface="Calibri"/>
            </a:endParaRPr>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3409560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dirty="0"/>
              <a:t>No PCP will be identified on the ID card if Neighborhood is not the primary payer (i.e., for INTEGRITY members who are in their initial transition period). </a:t>
            </a:r>
          </a:p>
          <a:p>
            <a:pPr defTabSz="966529">
              <a:defRPr/>
            </a:pPr>
            <a:r>
              <a:rPr lang="en-US" dirty="0"/>
              <a:t>***After</a:t>
            </a:r>
            <a:r>
              <a:rPr lang="en-US" baseline="0" dirty="0"/>
              <a:t> last bullet, </a:t>
            </a:r>
            <a:r>
              <a:rPr lang="en-US" i="1" baseline="0" dirty="0"/>
              <a:t>now I am going to share some other important information with you to help making doing business with Neighborhood easier.  </a:t>
            </a:r>
            <a:endParaRPr lang="en-US" i="1" dirty="0"/>
          </a:p>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8121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888744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2796B-0862-B29B-0268-B9CF8510F6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5D13D3-2BCD-DE84-CFE2-333678D6DC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FFDD0B-2AAA-F69F-8109-62D8BD6E0E26}"/>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8135D465-FF82-CB14-8700-6859C098E429}"/>
              </a:ext>
            </a:extLst>
          </p:cNvPr>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257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74E7A-4111-9FC4-95C4-ECCCF033C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E4C172-6D35-3C41-A435-ABE42AA096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879A3B-14E7-43A4-EAD0-CFB98B7DBD8E}"/>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3B6F2603-DD87-DEBA-AC11-19635B53CA7B}"/>
              </a:ext>
            </a:extLst>
          </p:cNvPr>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958726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36048-0B12-DFC4-ED13-ADD51705AB33}"/>
            </a:ext>
          </a:extLst>
        </p:cNvPr>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68CBA1C3-A4DC-B611-4C1F-F686C00417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EF4E3BA5-09E0-EC3C-D4C0-2E93D50A66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7588" name="Slide Number Placeholder 3">
            <a:extLst>
              <a:ext uri="{FF2B5EF4-FFF2-40B4-BE49-F238E27FC236}">
                <a16:creationId xmlns:a16="http://schemas.microsoft.com/office/drawing/2014/main" id="{C4DDED6C-DEF1-8691-D252-445C7AC986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66A07608-278A-4237-A3FB-5A9A20F1F17C}" type="slidenum">
              <a:rPr lang="en-US" altLang="en-US" sz="1200"/>
              <a:pPr/>
              <a:t>43</a:t>
            </a:fld>
            <a:endParaRPr lang="en-US" altLang="en-US" sz="1200"/>
          </a:p>
        </p:txBody>
      </p:sp>
      <p:sp>
        <p:nvSpPr>
          <p:cNvPr id="2" name="Footer Placeholder 1">
            <a:extLst>
              <a:ext uri="{FF2B5EF4-FFF2-40B4-BE49-F238E27FC236}">
                <a16:creationId xmlns:a16="http://schemas.microsoft.com/office/drawing/2014/main" id="{6622D0B2-ECC5-5669-882B-B8034A712C78}"/>
              </a:ext>
            </a:extLst>
          </p:cNvPr>
          <p:cNvSpPr>
            <a:spLocks noGrp="1"/>
          </p:cNvSpPr>
          <p:nvPr>
            <p:ph type="ftr" sz="quarter" idx="10"/>
          </p:nvPr>
        </p:nvSpPr>
        <p:spPr/>
        <p:txBody>
          <a:bodyPr/>
          <a:lstStyle/>
          <a:p>
            <a:r>
              <a:rPr lang="en-US" b="1"/>
              <a:t>Neighborhood Health Plan of Rhode Island © 2018 Proprietary &amp; Confidential - Not for Distribution </a:t>
            </a:r>
            <a:endParaRPr lang="en-US"/>
          </a:p>
        </p:txBody>
      </p:sp>
    </p:spTree>
    <p:extLst>
      <p:ext uri="{BB962C8B-B14F-4D97-AF65-F5344CB8AC3E}">
        <p14:creationId xmlns:p14="http://schemas.microsoft.com/office/powerpoint/2010/main" val="646512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Barriers to Culturally Competent Care:</a:t>
            </a:r>
          </a:p>
          <a:p>
            <a:r>
              <a:rPr lang="en-US"/>
              <a:t>Structural Racism</a:t>
            </a:r>
          </a:p>
          <a:p>
            <a:r>
              <a:rPr lang="en-US"/>
              <a:t>Oppression</a:t>
            </a:r>
          </a:p>
          <a:p>
            <a:r>
              <a:rPr lang="en-US"/>
              <a:t>Discrimination</a:t>
            </a:r>
          </a:p>
          <a:p>
            <a:r>
              <a:rPr lang="en-US"/>
              <a:t>Lack of Access to Interpreters</a:t>
            </a:r>
          </a:p>
          <a:p>
            <a:r>
              <a:rPr lang="en-US"/>
              <a:t>Cultural Insensitivity</a:t>
            </a:r>
          </a:p>
          <a:p>
            <a:r>
              <a:rPr lang="en-US"/>
              <a:t>Physical Space and Equipment</a:t>
            </a:r>
          </a:p>
          <a:p>
            <a:r>
              <a:rPr lang="en-US"/>
              <a:t>Lack of education on healthcare disparities</a:t>
            </a:r>
          </a:p>
        </p:txBody>
      </p:sp>
      <p:sp>
        <p:nvSpPr>
          <p:cNvPr id="4" name="Slide Number Placeholder 3"/>
          <p:cNvSpPr>
            <a:spLocks noGrp="1"/>
          </p:cNvSpPr>
          <p:nvPr>
            <p:ph type="sldNum" sz="quarter" idx="5"/>
          </p:nvPr>
        </p:nvSpPr>
        <p:spPr/>
        <p:txBody>
          <a:bodyPr/>
          <a:lstStyle/>
          <a:p>
            <a:fld id="{0EC28D17-04AB-4891-9A5D-EDE6D36D1BDA}" type="slidenum">
              <a:rPr lang="en-US" smtClean="0"/>
              <a:t>44</a:t>
            </a:fld>
            <a:endParaRPr lang="en-US"/>
          </a:p>
        </p:txBody>
      </p:sp>
    </p:spTree>
    <p:extLst>
      <p:ext uri="{BB962C8B-B14F-4D97-AF65-F5344CB8AC3E}">
        <p14:creationId xmlns:p14="http://schemas.microsoft.com/office/powerpoint/2010/main" val="4008451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48</a:t>
            </a:fld>
            <a:endParaRPr lang="en-US" altLang="en-US"/>
          </a:p>
        </p:txBody>
      </p:sp>
    </p:spTree>
    <p:extLst>
      <p:ext uri="{BB962C8B-B14F-4D97-AF65-F5344CB8AC3E}">
        <p14:creationId xmlns:p14="http://schemas.microsoft.com/office/powerpoint/2010/main" val="932977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Garamond" panose="02020404030301010803" pitchFamily="18" charset="0"/>
                <a:cs typeface="Calibri" panose="020F0502020204030204" pitchFamily="34" charset="0"/>
              </a:rPr>
              <a:t>It can be filed by a member, a provider on behalf of the member or a member’s legal</a:t>
            </a:r>
            <a:r>
              <a:rPr lang="en-US" sz="1200" b="1">
                <a:latin typeface="Garamond" panose="02020404030301010803" pitchFamily="18" charset="0"/>
                <a:cs typeface="Calibri" panose="020F0502020204030204" pitchFamily="34" charset="0"/>
              </a:rPr>
              <a:t>. </a:t>
            </a:r>
            <a:endParaRPr lang="en-US"/>
          </a:p>
          <a:p>
            <a:endParaRPr lang="en-US"/>
          </a:p>
        </p:txBody>
      </p:sp>
      <p:sp>
        <p:nvSpPr>
          <p:cNvPr id="4" name="Slide Number Placeholder 3"/>
          <p:cNvSpPr>
            <a:spLocks noGrp="1"/>
          </p:cNvSpPr>
          <p:nvPr>
            <p:ph type="sldNum" sz="quarter" idx="5"/>
          </p:nvPr>
        </p:nvSpPr>
        <p:spPr/>
        <p:txBody>
          <a:bodyPr/>
          <a:lstStyle/>
          <a:p>
            <a:fld id="{0EC28D17-04AB-4891-9A5D-EDE6D36D1BDA}" type="slidenum">
              <a:rPr lang="en-US" smtClean="0"/>
              <a:t>50</a:t>
            </a:fld>
            <a:endParaRPr lang="en-US"/>
          </a:p>
        </p:txBody>
      </p:sp>
    </p:spTree>
    <p:extLst>
      <p:ext uri="{BB962C8B-B14F-4D97-AF65-F5344CB8AC3E}">
        <p14:creationId xmlns:p14="http://schemas.microsoft.com/office/powerpoint/2010/main" val="42512710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2A307-4BD6-9209-A67D-CDE8B43DE6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D1D524-D677-8D46-E0BC-367B8EAB16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3CB836-D79A-E411-4149-0B756EB2769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Garamond" panose="02020404030301010803" pitchFamily="18" charset="0"/>
                <a:cs typeface="Calibri" panose="020F0502020204030204" pitchFamily="34" charset="0"/>
              </a:rPr>
              <a:t>It can be filed by a member, a provider on behalf of the member or a member’s legal</a:t>
            </a:r>
            <a:r>
              <a:rPr lang="en-US" sz="1200" b="1">
                <a:latin typeface="Garamond" panose="02020404030301010803" pitchFamily="18" charset="0"/>
                <a:cs typeface="Calibri" panose="020F0502020204030204" pitchFamily="34" charset="0"/>
              </a:rPr>
              <a:t>. </a:t>
            </a:r>
            <a:endParaRPr lang="en-US"/>
          </a:p>
          <a:p>
            <a:endParaRPr lang="en-US"/>
          </a:p>
        </p:txBody>
      </p:sp>
      <p:sp>
        <p:nvSpPr>
          <p:cNvPr id="4" name="Slide Number Placeholder 3">
            <a:extLst>
              <a:ext uri="{FF2B5EF4-FFF2-40B4-BE49-F238E27FC236}">
                <a16:creationId xmlns:a16="http://schemas.microsoft.com/office/drawing/2014/main" id="{D0A5551E-F0C4-C07F-4906-D9B921FFE935}"/>
              </a:ext>
            </a:extLst>
          </p:cNvPr>
          <p:cNvSpPr>
            <a:spLocks noGrp="1"/>
          </p:cNvSpPr>
          <p:nvPr>
            <p:ph type="sldNum" sz="quarter" idx="5"/>
          </p:nvPr>
        </p:nvSpPr>
        <p:spPr/>
        <p:txBody>
          <a:bodyPr/>
          <a:lstStyle/>
          <a:p>
            <a:fld id="{0EC28D17-04AB-4891-9A5D-EDE6D36D1BDA}" type="slidenum">
              <a:rPr lang="en-US" smtClean="0"/>
              <a:t>51</a:t>
            </a:fld>
            <a:endParaRPr lang="en-US"/>
          </a:p>
        </p:txBody>
      </p:sp>
    </p:spTree>
    <p:extLst>
      <p:ext uri="{BB962C8B-B14F-4D97-AF65-F5344CB8AC3E}">
        <p14:creationId xmlns:p14="http://schemas.microsoft.com/office/powerpoint/2010/main" val="21457821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1002F-0B64-52C9-8C9C-4398E93EE9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EA26F-B22D-8AED-0EF3-2E7F53C86A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BA6580-1A0E-1C72-CD54-E3323E27E364}"/>
              </a:ext>
            </a:extLst>
          </p:cNvPr>
          <p:cNvSpPr>
            <a:spLocks noGrp="1"/>
          </p:cNvSpPr>
          <p:nvPr>
            <p:ph type="body" idx="1"/>
          </p:nvPr>
        </p:nvSpPr>
        <p:spPr/>
        <p:txBody>
          <a:bodyPr/>
          <a:lstStyle/>
          <a:p>
            <a:r>
              <a:rPr lang="en-US">
                <a:cs typeface="Calibri"/>
              </a:rPr>
              <a:t>Please refer to Provider Manual, Section XX  for more information</a:t>
            </a:r>
          </a:p>
        </p:txBody>
      </p:sp>
      <p:sp>
        <p:nvSpPr>
          <p:cNvPr id="4" name="Footer Placeholder 3">
            <a:extLst>
              <a:ext uri="{FF2B5EF4-FFF2-40B4-BE49-F238E27FC236}">
                <a16:creationId xmlns:a16="http://schemas.microsoft.com/office/drawing/2014/main" id="{8D4AD652-D35A-2B72-A05D-9D6A18C38F17}"/>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9215019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4478F-F9E5-8BF7-927E-416F6A2849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236143-4249-47B2-F263-7C03051715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063936-D9C0-8501-507A-8249E8E35295}"/>
              </a:ext>
            </a:extLst>
          </p:cNvPr>
          <p:cNvSpPr>
            <a:spLocks noGrp="1"/>
          </p:cNvSpPr>
          <p:nvPr>
            <p:ph type="body" idx="1"/>
          </p:nvPr>
        </p:nvSpPr>
        <p:spPr/>
        <p:txBody>
          <a:bodyPr/>
          <a:lstStyle/>
          <a:p>
            <a:r>
              <a:rPr lang="en-US" sz="1200" spc="-5">
                <a:solidFill>
                  <a:srgbClr val="000000"/>
                </a:solidFill>
                <a:effectLst/>
                <a:latin typeface="Garamond" panose="02020404030301010803" pitchFamily="18" charset="0"/>
                <a:ea typeface="Garamond" panose="02020404030301010803" pitchFamily="18" charset="0"/>
                <a:cs typeface="Times New Roman" panose="02020603050405020304" pitchFamily="18" charset="0"/>
              </a:rPr>
              <a:t>Within the scope of its QI Program, Neighborhood monitors and evaluates care and services rendered to members, with particular emphasis on access to care, availability of services, member satisfaction, and health outcomes.</a:t>
            </a:r>
            <a:endParaRPr lang="en-US" baseline="0"/>
          </a:p>
          <a:p>
            <a:endParaRPr lang="en-US" baseline="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a:t>The following are examples of quality metrics that Neighborhood monitors and evaluates care and services provided to our members. </a:t>
            </a:r>
          </a:p>
          <a:p>
            <a:endParaRPr lang="en-US"/>
          </a:p>
        </p:txBody>
      </p:sp>
      <p:sp>
        <p:nvSpPr>
          <p:cNvPr id="4" name="Footer Placeholder 3">
            <a:extLst>
              <a:ext uri="{FF2B5EF4-FFF2-40B4-BE49-F238E27FC236}">
                <a16:creationId xmlns:a16="http://schemas.microsoft.com/office/drawing/2014/main" id="{A6136EC8-3A8C-2D18-12C2-86F24000EEB5}"/>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4445224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a:p>
        </p:txBody>
      </p:sp>
    </p:spTree>
    <p:extLst>
      <p:ext uri="{BB962C8B-B14F-4D97-AF65-F5344CB8AC3E}">
        <p14:creationId xmlns:p14="http://schemas.microsoft.com/office/powerpoint/2010/main" val="1247149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effectLst/>
                <a:latin typeface="Garamond" panose="02020404030301010803" pitchFamily="18" charset="0"/>
                <a:ea typeface="Garamond" panose="02020404030301010803" pitchFamily="18" charset="0"/>
                <a:cs typeface="Times New Roman" panose="02020603050405020304" pitchFamily="18" charset="0"/>
              </a:rPr>
              <a:t>Marketing:</a:t>
            </a:r>
            <a:endParaRPr lang="en-US" sz="1200">
              <a:solidFill>
                <a:srgbClr val="000000"/>
              </a:solidFill>
              <a:effectLst/>
              <a:latin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0000"/>
                </a:solidFill>
                <a:latin typeface="Garamond" panose="02020404030301010803" pitchFamily="18" charset="0"/>
              </a:rPr>
              <a:t>Privacy - To that end, all employees, including temporary staff, consultants, students, and interns, receive Privacy Training and are required </a:t>
            </a:r>
            <a:r>
              <a:rPr lang="en-US"/>
              <a:t>to read and sign Neighborhood’s Confidentiality Policy.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Garamon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effectLst/>
                <a:latin typeface="Garamond" panose="02020404030301010803" pitchFamily="18" charset="0"/>
                <a:ea typeface="Garamond" panose="02020404030301010803" pitchFamily="18" charset="0"/>
              </a:rPr>
              <a:t>Critical Incident Reporting: Applies to falls, unplanned hospitalizations, financial exploitation, police-involved incidents, and disasters.</a:t>
            </a:r>
            <a:endParaRPr lang="en-US">
              <a:latin typeface="Garamond"/>
            </a:endParaRPr>
          </a:p>
          <a:p>
            <a:endParaRPr lang="en-US"/>
          </a:p>
        </p:txBody>
      </p:sp>
      <p:sp>
        <p:nvSpPr>
          <p:cNvPr id="4" name="Slide Number Placeholder 3"/>
          <p:cNvSpPr>
            <a:spLocks noGrp="1"/>
          </p:cNvSpPr>
          <p:nvPr>
            <p:ph type="sldNum" sz="quarter" idx="5"/>
          </p:nvPr>
        </p:nvSpPr>
        <p:spPr/>
        <p:txBody>
          <a:bodyPr/>
          <a:lstStyle/>
          <a:p>
            <a:fld id="{0EC28D17-04AB-4891-9A5D-EDE6D36D1BDA}" type="slidenum">
              <a:rPr lang="en-US" smtClean="0"/>
              <a:t>57</a:t>
            </a:fld>
            <a:endParaRPr lang="en-US"/>
          </a:p>
        </p:txBody>
      </p:sp>
    </p:spTree>
    <p:extLst>
      <p:ext uri="{BB962C8B-B14F-4D97-AF65-F5344CB8AC3E}">
        <p14:creationId xmlns:p14="http://schemas.microsoft.com/office/powerpoint/2010/main" val="2425136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lnSpc>
                <a:spcPct val="100000"/>
              </a:lnSpc>
              <a:buFont typeface="Arial" panose="020B0604020202020204" pitchFamily="34" charset="0"/>
              <a:buChar char="•"/>
            </a:pPr>
            <a:r>
              <a:rPr lang="en-US" sz="1200" kern="1200">
                <a:solidFill>
                  <a:srgbClr val="000000"/>
                </a:solidFill>
                <a:latin typeface="+mn-lt"/>
                <a:ea typeface="+mn-ea"/>
                <a:cs typeface="+mn-cs"/>
              </a:rPr>
              <a:t>Goal</a:t>
            </a:r>
          </a:p>
          <a:p>
            <a:pPr marL="285750" lvl="0" indent="-285750">
              <a:lnSpc>
                <a:spcPct val="100000"/>
              </a:lnSpc>
              <a:buFont typeface="Arial" panose="020B0604020202020204" pitchFamily="34" charset="0"/>
              <a:buChar char="•"/>
            </a:pPr>
            <a:endParaRPr lang="en-US" sz="1200" kern="1200">
              <a:solidFill>
                <a:srgbClr val="000000"/>
              </a:solidFill>
              <a:latin typeface="+mn-lt"/>
              <a:ea typeface="+mn-ea"/>
              <a:cs typeface="+mn-cs"/>
            </a:endParaRPr>
          </a:p>
          <a:p>
            <a:pPr marL="285750" lvl="0" indent="-285750">
              <a:lnSpc>
                <a:spcPct val="100000"/>
              </a:lnSpc>
              <a:buFont typeface="Arial" panose="020B0604020202020204" pitchFamily="34" charset="0"/>
              <a:buChar char="•"/>
            </a:pPr>
            <a:r>
              <a:rPr lang="en-US" sz="1200" kern="1200">
                <a:solidFill>
                  <a:srgbClr val="000000"/>
                </a:solidFill>
                <a:latin typeface="+mn-lt"/>
                <a:ea typeface="+mn-ea"/>
                <a:cs typeface="+mn-cs"/>
              </a:rPr>
              <a:t>Assure the quality and integration of services available to members</a:t>
            </a:r>
          </a:p>
          <a:p>
            <a:pPr marL="285750" indent="-285750">
              <a:buFont typeface="Arial" panose="020B0604020202020204" pitchFamily="34" charset="0"/>
              <a:buChar char="•"/>
            </a:pPr>
            <a:r>
              <a:rPr lang="en-US" sz="1200" kern="1200">
                <a:solidFill>
                  <a:srgbClr val="000000"/>
                </a:solidFill>
                <a:latin typeface="+mn-lt"/>
                <a:ea typeface="+mn-ea"/>
                <a:cs typeface="+mn-cs"/>
              </a:rPr>
              <a:t>Designed for all network providers</a:t>
            </a:r>
            <a:endParaRPr lang="en-US">
              <a:solidFill>
                <a:srgbClr val="000000"/>
              </a:solidFill>
              <a:latin typeface="+mn-lt"/>
            </a:endParaRPr>
          </a:p>
          <a:p>
            <a:pPr marL="285750" indent="-285750">
              <a:buFont typeface="Arial" panose="020B0604020202020204" pitchFamily="34" charset="0"/>
              <a:buChar char="•"/>
            </a:pPr>
            <a:r>
              <a:rPr lang="en-US">
                <a:solidFill>
                  <a:srgbClr val="000000"/>
                </a:solidFill>
                <a:latin typeface="+mn-lt"/>
              </a:rPr>
              <a:t>Includes</a:t>
            </a:r>
            <a:r>
              <a:rPr lang="en-US" sz="1200" kern="1200">
                <a:solidFill>
                  <a:srgbClr val="000000"/>
                </a:solidFill>
                <a:latin typeface="+mn-lt"/>
                <a:ea typeface="+mn-ea"/>
                <a:cs typeface="+mn-cs"/>
              </a:rPr>
              <a:t> focused training on the Model of Care (MOC) for our dual special needs plans to support high quality outcomes</a:t>
            </a:r>
            <a:endParaRPr lang="en-US">
              <a:solidFill>
                <a:srgbClr val="000000"/>
              </a:solidFill>
              <a:ea typeface="Calibri"/>
              <a:cs typeface="Calibri"/>
            </a:endParaRPr>
          </a:p>
          <a:p>
            <a:endParaRPr lang="en-US"/>
          </a:p>
        </p:txBody>
      </p:sp>
      <p:sp>
        <p:nvSpPr>
          <p:cNvPr id="4" name="Slide Number Placeholder 3"/>
          <p:cNvSpPr>
            <a:spLocks noGrp="1"/>
          </p:cNvSpPr>
          <p:nvPr>
            <p:ph type="sldNum" sz="quarter" idx="5"/>
          </p:nvPr>
        </p:nvSpPr>
        <p:spPr/>
        <p:txBody>
          <a:bodyPr/>
          <a:lstStyle/>
          <a:p>
            <a:fld id="{0EC28D17-04AB-4891-9A5D-EDE6D36D1BDA}" type="slidenum">
              <a:rPr lang="en-US" smtClean="0"/>
              <a:t>3</a:t>
            </a:fld>
            <a:endParaRPr lang="en-US"/>
          </a:p>
        </p:txBody>
      </p:sp>
    </p:spTree>
    <p:extLst>
      <p:ext uri="{BB962C8B-B14F-4D97-AF65-F5344CB8AC3E}">
        <p14:creationId xmlns:p14="http://schemas.microsoft.com/office/powerpoint/2010/main" val="37960199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3599271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C28D17-04AB-4891-9A5D-EDE6D36D1BDA}" type="slidenum">
              <a:rPr lang="en-US" smtClean="0"/>
              <a:t>4</a:t>
            </a:fld>
            <a:endParaRPr lang="en-US"/>
          </a:p>
        </p:txBody>
      </p:sp>
    </p:spTree>
    <p:extLst>
      <p:ext uri="{BB962C8B-B14F-4D97-AF65-F5344CB8AC3E}">
        <p14:creationId xmlns:p14="http://schemas.microsoft.com/office/powerpoint/2010/main" val="2769461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5D3F9-AF3D-3B59-50BD-7C50568CB9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968896-43F8-B1CC-5BD1-B9B087209B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1673ED-118A-699A-65AE-858C05D6F2FE}"/>
              </a:ext>
            </a:extLst>
          </p:cNvPr>
          <p:cNvSpPr>
            <a:spLocks noGrp="1"/>
          </p:cNvSpPr>
          <p:nvPr>
            <p:ph type="body" idx="1"/>
          </p:nvPr>
        </p:nvSpPr>
        <p:spPr/>
        <p:txBody>
          <a:bodyPr/>
          <a:lstStyle/>
          <a:p>
            <a:pPr marL="285750" lvl="0" indent="-285750">
              <a:buFont typeface="Arial" panose="020B0604020202020204" pitchFamily="34" charset="0"/>
              <a:buChar char="•"/>
            </a:pPr>
            <a:r>
              <a:rPr lang="en-US" sz="1200">
                <a:solidFill>
                  <a:srgbClr val="000000"/>
                </a:solidFill>
              </a:rPr>
              <a:t>Annual training will need to be done Oct – Dec each year. </a:t>
            </a:r>
          </a:p>
          <a:p>
            <a:pPr marL="285750" lvl="0" indent="-285750">
              <a:buFont typeface="Arial" panose="020B0604020202020204" pitchFamily="34" charset="0"/>
              <a:buChar char="•"/>
            </a:pPr>
            <a:r>
              <a:rPr lang="en-US" sz="1200">
                <a:solidFill>
                  <a:srgbClr val="000000"/>
                </a:solidFill>
              </a:rPr>
              <a:t>Outreach and reminders sent via email, newsletters and meetings</a:t>
            </a:r>
          </a:p>
          <a:p>
            <a:pPr marL="285750" lvl="0" indent="-285750">
              <a:buFont typeface="Arial" panose="020B0604020202020204" pitchFamily="34" charset="0"/>
              <a:buChar char="•"/>
            </a:pPr>
            <a:r>
              <a:rPr lang="en-US" sz="1200">
                <a:solidFill>
                  <a:srgbClr val="000000"/>
                </a:solidFill>
              </a:rPr>
              <a:t>Non-compliance escalated &amp; addressed </a:t>
            </a:r>
            <a:endParaRPr lang="en-US"/>
          </a:p>
        </p:txBody>
      </p:sp>
      <p:sp>
        <p:nvSpPr>
          <p:cNvPr id="4" name="Footer Placeholder 3">
            <a:extLst>
              <a:ext uri="{FF2B5EF4-FFF2-40B4-BE49-F238E27FC236}">
                <a16:creationId xmlns:a16="http://schemas.microsoft.com/office/drawing/2014/main" id="{76B6D9AB-6579-CEC9-92FD-D1ED60580374}"/>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4068147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EB368-111D-F551-A2F7-68DEFA8608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25F0C2-66B6-D40B-5B8A-6C56D2E3D3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6A8B6E-A893-0F10-D455-F3EE56876D5F}"/>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32CEEFF8-BE29-8464-5D80-F044CF3A3968}"/>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565554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096033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Left aligned everything- the eye wants </a:t>
            </a:r>
          </a:p>
        </p:txBody>
      </p:sp>
      <p:sp>
        <p:nvSpPr>
          <p:cNvPr id="4" name="Slide Number Placeholder 3"/>
          <p:cNvSpPr>
            <a:spLocks noGrp="1"/>
          </p:cNvSpPr>
          <p:nvPr>
            <p:ph type="sldNum" sz="quarter" idx="5"/>
          </p:nvPr>
        </p:nvSpPr>
        <p:spPr/>
        <p:txBody>
          <a:bodyPr/>
          <a:lstStyle/>
          <a:p>
            <a:fld id="{0EC28D17-04AB-4891-9A5D-EDE6D36D1BDA}" type="slidenum">
              <a:rPr lang="en-US" smtClean="0"/>
              <a:t>9</a:t>
            </a:fld>
            <a:endParaRPr lang="en-US"/>
          </a:p>
        </p:txBody>
      </p:sp>
    </p:spTree>
    <p:extLst>
      <p:ext uri="{BB962C8B-B14F-4D97-AF65-F5344CB8AC3E}">
        <p14:creationId xmlns:p14="http://schemas.microsoft.com/office/powerpoint/2010/main" val="1868705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9FF4B-21AD-A3D7-6E4F-00C2ED93CB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D778E-5B49-0FA5-F65D-15657323FD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3A0B82-CCBD-3A7E-6E9B-04DED3AD3A8D}"/>
              </a:ext>
            </a:extLst>
          </p:cNvPr>
          <p:cNvSpPr>
            <a:spLocks noGrp="1"/>
          </p:cNvSpPr>
          <p:nvPr>
            <p:ph type="body" idx="1"/>
          </p:nvPr>
        </p:nvSpPr>
        <p:spPr/>
        <p:txBody>
          <a:bodyPr/>
          <a:lstStyle/>
          <a:p>
            <a:r>
              <a:rPr lang="en-US"/>
              <a:t>Dawn </a:t>
            </a:r>
          </a:p>
        </p:txBody>
      </p:sp>
      <p:sp>
        <p:nvSpPr>
          <p:cNvPr id="4" name="Footer Placeholder 3">
            <a:extLst>
              <a:ext uri="{FF2B5EF4-FFF2-40B4-BE49-F238E27FC236}">
                <a16:creationId xmlns:a16="http://schemas.microsoft.com/office/drawing/2014/main" id="{02EF7549-1C68-B5FC-D34A-E5B3763AE9B1}"/>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3508488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normAutofit/>
          </a:bodyPr>
          <a:lstStyle>
            <a:lvl1pPr algn="ctr">
              <a:defRPr sz="4400">
                <a:latin typeface="Cabin" panose="00000500000000000000" pitchFamily="2" charset="0"/>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400">
                <a:solidFill>
                  <a:schemeClr val="bg2">
                    <a:lumMod val="10000"/>
                  </a:schemeClr>
                </a:solidFill>
                <a:latin typeface="Cabin"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Neighborhood Health Plan of Rhode Island © 2025 Confidential &amp; Not for Distribution</a:t>
            </a:r>
          </a:p>
        </p:txBody>
      </p:sp>
      <p:sp>
        <p:nvSpPr>
          <p:cNvPr id="6" name="Slide Number Placeholder 5"/>
          <p:cNvSpPr>
            <a:spLocks noGrp="1"/>
          </p:cNvSpPr>
          <p:nvPr>
            <p:ph type="sldNum" sz="quarter" idx="12"/>
          </p:nvPr>
        </p:nvSpPr>
        <p:spPr/>
        <p:txBody>
          <a:bodyPr/>
          <a:lstStyle/>
          <a:p>
            <a:fld id="{C4FD1F22-D6B5-40B7-B8FE-12A80B3FCD39}" type="slidenum">
              <a:rPr lang="en-US" smtClean="0"/>
              <a:t>‹#›</a:t>
            </a:fld>
            <a:endParaRPr lang="en-US"/>
          </a:p>
        </p:txBody>
      </p:sp>
    </p:spTree>
    <p:extLst>
      <p:ext uri="{BB962C8B-B14F-4D97-AF65-F5344CB8AC3E}">
        <p14:creationId xmlns:p14="http://schemas.microsoft.com/office/powerpoint/2010/main" val="1625096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25119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TextBox 6">
            <a:extLst>
              <a:ext uri="{FF2B5EF4-FFF2-40B4-BE49-F238E27FC236}">
                <a16:creationId xmlns:a16="http://schemas.microsoft.com/office/drawing/2014/main" id="{47FCA6E8-4246-9447-8747-6EBB676DBD52}"/>
              </a:ext>
            </a:extLst>
          </p:cNvPr>
          <p:cNvSpPr txBox="1"/>
          <p:nvPr userDrawn="1"/>
        </p:nvSpPr>
        <p:spPr>
          <a:xfrm>
            <a:off x="7620000" y="6444476"/>
            <a:ext cx="890588" cy="276999"/>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fld id="{8B7325B1-4615-BD49-93E6-F0B4EC7858FC}" type="slidenum">
              <a:rPr lang="en-US" sz="1200" smtClean="0">
                <a:solidFill>
                  <a:srgbClr val="208F44"/>
                </a:solidFill>
                <a:latin typeface="Cabin" charset="0"/>
                <a:ea typeface="Cabin" charset="0"/>
                <a:cs typeface="Cabin" charset="0"/>
              </a:rPr>
              <a:t>‹#›</a:t>
            </a:fld>
            <a:endParaRPr lang="en-US" sz="1200" dirty="0">
              <a:solidFill>
                <a:srgbClr val="208F44"/>
              </a:solidFill>
              <a:latin typeface="Cabin" charset="0"/>
              <a:ea typeface="Cabin" charset="0"/>
              <a:cs typeface="Cabin" charset="0"/>
            </a:endParaRPr>
          </a:p>
        </p:txBody>
      </p:sp>
    </p:spTree>
    <p:extLst>
      <p:ext uri="{BB962C8B-B14F-4D97-AF65-F5344CB8AC3E}">
        <p14:creationId xmlns:p14="http://schemas.microsoft.com/office/powerpoint/2010/main" val="3742996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314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2356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7766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6399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83392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65235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51144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2409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9894" y="373487"/>
            <a:ext cx="8634484" cy="1076039"/>
          </a:xfrm>
        </p:spPr>
        <p:txBody>
          <a:bodyPr/>
          <a:lstStyle>
            <a:lvl1pPr>
              <a:defRPr>
                <a:latin typeface="Cabin" panose="00000500000000000000" pitchFamily="2" charset="0"/>
              </a:defRPr>
            </a:lvl1pPr>
          </a:lstStyle>
          <a:p>
            <a:r>
              <a:rPr lang="en-US"/>
              <a:t>Click to edit Master title style</a:t>
            </a:r>
          </a:p>
        </p:txBody>
      </p:sp>
      <p:sp>
        <p:nvSpPr>
          <p:cNvPr id="3" name="Content Placeholder 2"/>
          <p:cNvSpPr>
            <a:spLocks noGrp="1"/>
          </p:cNvSpPr>
          <p:nvPr>
            <p:ph idx="1"/>
          </p:nvPr>
        </p:nvSpPr>
        <p:spPr/>
        <p:txBody>
          <a:bodyPr/>
          <a:lstStyle>
            <a:lvl1pPr>
              <a:defRPr sz="2400">
                <a:latin typeface="Garamond" panose="02020404030301010803" pitchFamily="18" charset="0"/>
              </a:defRPr>
            </a:lvl1pPr>
            <a:lvl2pPr>
              <a:defRPr>
                <a:solidFill>
                  <a:schemeClr val="bg2">
                    <a:lumMod val="10000"/>
                  </a:schemeClr>
                </a:solidFill>
                <a:latin typeface="Garamond" panose="02020404030301010803" pitchFamily="18" charset="0"/>
              </a:defRPr>
            </a:lvl2pPr>
            <a:lvl3pPr>
              <a:defRPr>
                <a:solidFill>
                  <a:schemeClr val="bg2">
                    <a:lumMod val="10000"/>
                  </a:schemeClr>
                </a:solidFill>
                <a:latin typeface="Garamond" panose="02020404030301010803" pitchFamily="18" charset="0"/>
              </a:defRPr>
            </a:lvl3pPr>
            <a:lvl4pPr>
              <a:defRPr>
                <a:solidFill>
                  <a:schemeClr val="bg2">
                    <a:lumMod val="10000"/>
                  </a:schemeClr>
                </a:solidFill>
                <a:latin typeface="Garamond" panose="02020404030301010803" pitchFamily="18" charset="0"/>
              </a:defRPr>
            </a:lvl4pPr>
            <a:lvl5pPr>
              <a:defRPr>
                <a:solidFill>
                  <a:schemeClr val="bg2">
                    <a:lumMod val="10000"/>
                  </a:schemeClr>
                </a:solidFill>
                <a:latin typeface="Garamond" panose="02020404030301010803"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Neighborhood Health Plan of Rhode Island © 2025  Confidential &amp; Not for Distribution</a:t>
            </a:r>
          </a:p>
        </p:txBody>
      </p:sp>
      <p:sp>
        <p:nvSpPr>
          <p:cNvPr id="6" name="Slide Number Placeholder 5"/>
          <p:cNvSpPr>
            <a:spLocks noGrp="1"/>
          </p:cNvSpPr>
          <p:nvPr>
            <p:ph type="sldNum" sz="quarter" idx="12"/>
          </p:nvPr>
        </p:nvSpPr>
        <p:spPr/>
        <p:txBody>
          <a:bodyPr/>
          <a:lstStyle/>
          <a:p>
            <a:fld id="{C4FD1F22-D6B5-40B7-B8FE-12A80B3FCD39}" type="slidenum">
              <a:rPr lang="en-US" smtClean="0"/>
              <a:t>‹#›</a:t>
            </a:fld>
            <a:endParaRPr lang="en-US"/>
          </a:p>
        </p:txBody>
      </p:sp>
    </p:spTree>
    <p:extLst>
      <p:ext uri="{BB962C8B-B14F-4D97-AF65-F5344CB8AC3E}">
        <p14:creationId xmlns:p14="http://schemas.microsoft.com/office/powerpoint/2010/main" val="417841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400">
                <a:latin typeface="Cabin" panose="00000500000000000000" pitchFamily="2" charset="0"/>
              </a:defRPr>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normAutofit/>
          </a:bodyPr>
          <a:lstStyle>
            <a:lvl1pPr marL="0" indent="0">
              <a:buNone/>
              <a:defRPr sz="2400">
                <a:solidFill>
                  <a:schemeClr val="bg2">
                    <a:lumMod val="10000"/>
                  </a:schemeClr>
                </a:solidFill>
                <a:latin typeface="Cabin" panose="00000500000000000000"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a:t>Neighborhood Health Plan of Rhode Island © 2025  Confidential &amp; Not for Distribution</a:t>
            </a:r>
          </a:p>
        </p:txBody>
      </p:sp>
      <p:sp>
        <p:nvSpPr>
          <p:cNvPr id="6" name="Slide Number Placeholder 5"/>
          <p:cNvSpPr>
            <a:spLocks noGrp="1"/>
          </p:cNvSpPr>
          <p:nvPr>
            <p:ph type="sldNum" sz="quarter" idx="12"/>
          </p:nvPr>
        </p:nvSpPr>
        <p:spPr/>
        <p:txBody>
          <a:bodyPr/>
          <a:lstStyle/>
          <a:p>
            <a:fld id="{C4FD1F22-D6B5-40B7-B8FE-12A80B3FCD39}" type="slidenum">
              <a:rPr lang="en-US" smtClean="0"/>
              <a:t>‹#›</a:t>
            </a:fld>
            <a:endParaRPr lang="en-US"/>
          </a:p>
        </p:txBody>
      </p:sp>
    </p:spTree>
    <p:extLst>
      <p:ext uri="{BB962C8B-B14F-4D97-AF65-F5344CB8AC3E}">
        <p14:creationId xmlns:p14="http://schemas.microsoft.com/office/powerpoint/2010/main" val="17735927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bin" panose="00000500000000000000" pitchFamily="2" charset="0"/>
              </a:defRPr>
            </a:lvl1pPr>
          </a:lstStyle>
          <a:p>
            <a:r>
              <a:rPr lang="en-US"/>
              <a:t>Click to edit Master title style</a:t>
            </a:r>
          </a:p>
        </p:txBody>
      </p:sp>
      <p:sp>
        <p:nvSpPr>
          <p:cNvPr id="3" name="Content Placeholder 2"/>
          <p:cNvSpPr>
            <a:spLocks noGrp="1"/>
          </p:cNvSpPr>
          <p:nvPr>
            <p:ph sz="half" idx="1"/>
          </p:nvPr>
        </p:nvSpPr>
        <p:spPr>
          <a:xfrm>
            <a:off x="309895" y="1738535"/>
            <a:ext cx="4204955" cy="4351338"/>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49" y="1738535"/>
            <a:ext cx="4253247" cy="4351338"/>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Neighborhood Health Plan of Rhode Island © 2025 Confidential &amp; Not for Distribution</a:t>
            </a:r>
          </a:p>
        </p:txBody>
      </p:sp>
      <p:sp>
        <p:nvSpPr>
          <p:cNvPr id="7" name="Slide Number Placeholder 6"/>
          <p:cNvSpPr>
            <a:spLocks noGrp="1"/>
          </p:cNvSpPr>
          <p:nvPr>
            <p:ph type="sldNum" sz="quarter" idx="12"/>
          </p:nvPr>
        </p:nvSpPr>
        <p:spPr/>
        <p:txBody>
          <a:bodyPr/>
          <a:lstStyle/>
          <a:p>
            <a:fld id="{C4FD1F22-D6B5-40B7-B8FE-12A80B3FCD39}" type="slidenum">
              <a:rPr lang="en-US" smtClean="0"/>
              <a:t>‹#›</a:t>
            </a:fld>
            <a:endParaRPr lang="en-US"/>
          </a:p>
        </p:txBody>
      </p:sp>
    </p:spTree>
    <p:extLst>
      <p:ext uri="{BB962C8B-B14F-4D97-AF65-F5344CB8AC3E}">
        <p14:creationId xmlns:p14="http://schemas.microsoft.com/office/powerpoint/2010/main" val="1711149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8343" y="365126"/>
            <a:ext cx="8377646" cy="1325563"/>
          </a:xfrm>
        </p:spPr>
        <p:txBody>
          <a:bodyPr/>
          <a:lstStyle>
            <a:lvl1pPr>
              <a:defRPr>
                <a:latin typeface="Cabin" panose="00000500000000000000" pitchFamily="2" charset="0"/>
              </a:defRPr>
            </a:lvl1pPr>
          </a:lstStyle>
          <a:p>
            <a:r>
              <a:rPr lang="en-US"/>
              <a:t>Click to edit Master title style</a:t>
            </a:r>
          </a:p>
        </p:txBody>
      </p:sp>
      <p:sp>
        <p:nvSpPr>
          <p:cNvPr id="3" name="Text Placeholder 2"/>
          <p:cNvSpPr>
            <a:spLocks noGrp="1"/>
          </p:cNvSpPr>
          <p:nvPr>
            <p:ph type="body" idx="1"/>
          </p:nvPr>
        </p:nvSpPr>
        <p:spPr>
          <a:xfrm>
            <a:off x="348343" y="1681163"/>
            <a:ext cx="4149839" cy="823912"/>
          </a:xfrm>
        </p:spPr>
        <p:txBody>
          <a:bodyPr anchor="ctr">
            <a:normAutofit/>
          </a:bodyPr>
          <a:lstStyle>
            <a:lvl1pPr marL="0" indent="0">
              <a:buNone/>
              <a:defRPr sz="2400" b="1">
                <a:latin typeface="Cabin" panose="000005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348343" y="2505075"/>
            <a:ext cx="4149839" cy="3684588"/>
          </a:xfrm>
        </p:spPr>
        <p:txBody>
          <a:bodyPr/>
          <a:lstStyle>
            <a:lvl1pPr>
              <a:defRPr sz="2400">
                <a:solidFill>
                  <a:schemeClr val="bg2">
                    <a:lumMod val="10000"/>
                  </a:schemeClr>
                </a:solidFill>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4096839" cy="823912"/>
          </a:xfrm>
        </p:spPr>
        <p:txBody>
          <a:bodyPr anchor="ctr">
            <a:normAutofit/>
          </a:bodyPr>
          <a:lstStyle>
            <a:lvl1pPr marL="0" indent="0">
              <a:buNone/>
              <a:defRPr sz="2400" b="1">
                <a:latin typeface="Cabin" panose="000005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4096839" cy="3684588"/>
          </a:xfrm>
        </p:spPr>
        <p:txBody>
          <a:bodyPr/>
          <a:lstStyle>
            <a:lvl1pPr>
              <a:defRPr sz="2400">
                <a:solidFill>
                  <a:schemeClr val="bg2">
                    <a:lumMod val="10000"/>
                  </a:schemeClr>
                </a:solidFill>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Neighborhood Health Plan of Rhode Island © 2025  Confidential &amp; Not for Distribution</a:t>
            </a:r>
          </a:p>
        </p:txBody>
      </p:sp>
      <p:sp>
        <p:nvSpPr>
          <p:cNvPr id="9" name="Slide Number Placeholder 8"/>
          <p:cNvSpPr>
            <a:spLocks noGrp="1"/>
          </p:cNvSpPr>
          <p:nvPr>
            <p:ph type="sldNum" sz="quarter" idx="12"/>
          </p:nvPr>
        </p:nvSpPr>
        <p:spPr/>
        <p:txBody>
          <a:bodyPr/>
          <a:lstStyle/>
          <a:p>
            <a:fld id="{C4FD1F22-D6B5-40B7-B8FE-12A80B3FCD39}" type="slidenum">
              <a:rPr lang="en-US" smtClean="0"/>
              <a:t>‹#›</a:t>
            </a:fld>
            <a:endParaRPr lang="en-US"/>
          </a:p>
        </p:txBody>
      </p:sp>
    </p:spTree>
    <p:extLst>
      <p:ext uri="{BB962C8B-B14F-4D97-AF65-F5344CB8AC3E}">
        <p14:creationId xmlns:p14="http://schemas.microsoft.com/office/powerpoint/2010/main" val="1162096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Neighborhood Health Plan of Rhode Island © 2025  Confidential &amp; Not for Distribution</a:t>
            </a:r>
          </a:p>
        </p:txBody>
      </p:sp>
      <p:sp>
        <p:nvSpPr>
          <p:cNvPr id="4" name="Slide Number Placeholder 3"/>
          <p:cNvSpPr>
            <a:spLocks noGrp="1"/>
          </p:cNvSpPr>
          <p:nvPr>
            <p:ph type="sldNum" sz="quarter" idx="12"/>
          </p:nvPr>
        </p:nvSpPr>
        <p:spPr/>
        <p:txBody>
          <a:bodyPr/>
          <a:lstStyle/>
          <a:p>
            <a:fld id="{C4FD1F22-D6B5-40B7-B8FE-12A80B3FCD39}" type="slidenum">
              <a:rPr lang="en-US" smtClean="0"/>
              <a:t>‹#›</a:t>
            </a:fld>
            <a:endParaRPr lang="en-US"/>
          </a:p>
        </p:txBody>
      </p:sp>
    </p:spTree>
    <p:extLst>
      <p:ext uri="{BB962C8B-B14F-4D97-AF65-F5344CB8AC3E}">
        <p14:creationId xmlns:p14="http://schemas.microsoft.com/office/powerpoint/2010/main" val="1376491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5690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7"/>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1272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9955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4.jp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22FA185-4B84-2E49-9315-3107F68AA33F}"/>
              </a:ext>
            </a:extLst>
          </p:cNvPr>
          <p:cNvPicPr>
            <a:picLocks noChangeAspect="1"/>
          </p:cNvPicPr>
          <p:nvPr userDrawn="1"/>
        </p:nvPicPr>
        <p:blipFill>
          <a:blip r:embed="rId10"/>
          <a:srcRect/>
          <a:stretch/>
        </p:blipFill>
        <p:spPr>
          <a:xfrm>
            <a:off x="0" y="5707606"/>
            <a:ext cx="9144000" cy="1449504"/>
          </a:xfrm>
          <a:prstGeom prst="rect">
            <a:avLst/>
          </a:prstGeom>
        </p:spPr>
      </p:pic>
      <p:pic>
        <p:nvPicPr>
          <p:cNvPr id="14" name="Picture 13">
            <a:extLst>
              <a:ext uri="{FF2B5EF4-FFF2-40B4-BE49-F238E27FC236}">
                <a16:creationId xmlns:a16="http://schemas.microsoft.com/office/drawing/2014/main" id="{A99E99B2-3CAF-4344-B25A-B2E873A0FF2A}"/>
              </a:ext>
            </a:extLst>
          </p:cNvPr>
          <p:cNvPicPr>
            <a:picLocks noChangeAspect="1"/>
          </p:cNvPicPr>
          <p:nvPr userDrawn="1"/>
        </p:nvPicPr>
        <p:blipFill>
          <a:blip r:embed="rId11"/>
          <a:srcRect/>
          <a:stretch/>
        </p:blipFill>
        <p:spPr>
          <a:xfrm>
            <a:off x="344722" y="6375363"/>
            <a:ext cx="1109610" cy="315074"/>
          </a:xfrm>
          <a:prstGeom prst="rect">
            <a:avLst/>
          </a:prstGeom>
        </p:spPr>
      </p:pic>
      <p:sp>
        <p:nvSpPr>
          <p:cNvPr id="2" name="Title Placeholder 1"/>
          <p:cNvSpPr>
            <a:spLocks noGrp="1"/>
          </p:cNvSpPr>
          <p:nvPr>
            <p:ph type="title"/>
          </p:nvPr>
        </p:nvSpPr>
        <p:spPr>
          <a:xfrm>
            <a:off x="309895" y="365126"/>
            <a:ext cx="8572502" cy="1084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0235" y="1568045"/>
            <a:ext cx="860148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305005" y="6497420"/>
            <a:ext cx="2601543" cy="365125"/>
          </a:xfrm>
          <a:prstGeom prst="rect">
            <a:avLst/>
          </a:prstGeom>
        </p:spPr>
        <p:txBody>
          <a:bodyPr vert="horz" lIns="91440" tIns="45720" rIns="91440" bIns="45720" rtlCol="0" anchor="ctr"/>
          <a:lstStyle>
            <a:lvl1pPr algn="r">
              <a:defRPr sz="750">
                <a:solidFill>
                  <a:schemeClr val="bg1"/>
                </a:solidFill>
                <a:latin typeface="Cabin" panose="020B0803050202020004" pitchFamily="34" charset="0"/>
              </a:defRPr>
            </a:lvl1pPr>
          </a:lstStyle>
          <a:p>
            <a:r>
              <a:rPr lang="en-US"/>
              <a:t>Neighborhood Health Plan of Rhode Island © 2025  Confidential &amp; Not for Distribution</a:t>
            </a:r>
          </a:p>
        </p:txBody>
      </p:sp>
      <p:sp>
        <p:nvSpPr>
          <p:cNvPr id="6" name="Slide Number Placeholder 5"/>
          <p:cNvSpPr>
            <a:spLocks noGrp="1"/>
          </p:cNvSpPr>
          <p:nvPr>
            <p:ph type="sldNum" sz="quarter" idx="4"/>
          </p:nvPr>
        </p:nvSpPr>
        <p:spPr>
          <a:xfrm>
            <a:off x="6844316" y="6084253"/>
            <a:ext cx="2057400" cy="365125"/>
          </a:xfrm>
          <a:prstGeom prst="rect">
            <a:avLst/>
          </a:prstGeom>
        </p:spPr>
        <p:txBody>
          <a:bodyPr vert="horz" lIns="91440" tIns="45720" rIns="91440" bIns="45720" rtlCol="0" anchor="ctr"/>
          <a:lstStyle>
            <a:lvl1pPr algn="r">
              <a:defRPr sz="900" b="1">
                <a:solidFill>
                  <a:schemeClr val="bg1"/>
                </a:solidFill>
                <a:latin typeface="Cabin" panose="020B0803050202020004" pitchFamily="34" charset="0"/>
              </a:defRPr>
            </a:lvl1pPr>
          </a:lstStyle>
          <a:p>
            <a:fld id="{C4FD1F22-D6B5-40B7-B8FE-12A80B3FCD39}" type="slidenum">
              <a:rPr lang="en-US" smtClean="0"/>
              <a:pPr/>
              <a:t>‹#›</a:t>
            </a:fld>
            <a:endParaRPr lang="en-US"/>
          </a:p>
        </p:txBody>
      </p:sp>
    </p:spTree>
    <p:extLst>
      <p:ext uri="{BB962C8B-B14F-4D97-AF65-F5344CB8AC3E}">
        <p14:creationId xmlns:p14="http://schemas.microsoft.com/office/powerpoint/2010/main" val="32647240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Lst>
  <p:hf hdr="0" dt="0"/>
  <p:txStyles>
    <p:titleStyle>
      <a:lvl1pPr algn="l" defTabSz="685800" rtl="0" eaLnBrk="1" latinLnBrk="0" hangingPunct="1">
        <a:lnSpc>
          <a:spcPct val="90000"/>
        </a:lnSpc>
        <a:spcBef>
          <a:spcPct val="0"/>
        </a:spcBef>
        <a:buNone/>
        <a:defRPr sz="4400" kern="1200">
          <a:solidFill>
            <a:srgbClr val="000000"/>
          </a:solidFill>
          <a:latin typeface="Garamond" panose="02020404030301010803" pitchFamily="18" charset="0"/>
          <a:ea typeface="+mj-ea"/>
          <a:cs typeface="+mj-cs"/>
        </a:defRPr>
      </a:lvl1pPr>
    </p:titleStyle>
    <p:bodyStyle>
      <a:lvl1pPr marL="171450" indent="-171450" algn="l" defTabSz="685800" rtl="0" eaLnBrk="1" latinLnBrk="0" hangingPunct="1">
        <a:lnSpc>
          <a:spcPct val="90000"/>
        </a:lnSpc>
        <a:spcBef>
          <a:spcPts val="750"/>
        </a:spcBef>
        <a:buClr>
          <a:schemeClr val="tx1"/>
        </a:buClr>
        <a:buFont typeface="Arial" panose="020B0604020202020204" pitchFamily="34" charset="0"/>
        <a:buChar char="•"/>
        <a:defRPr sz="2400" kern="1200">
          <a:solidFill>
            <a:srgbClr val="000000"/>
          </a:solidFill>
          <a:latin typeface="Cabin" panose="00000500000000000000" pitchFamily="2" charset="0"/>
          <a:ea typeface="+mn-ea"/>
          <a:cs typeface="+mn-cs"/>
        </a:defRPr>
      </a:lvl1pPr>
      <a:lvl2pPr marL="514350" indent="-171450" algn="l" defTabSz="685800" rtl="0" eaLnBrk="1" latinLnBrk="0" hangingPunct="1">
        <a:lnSpc>
          <a:spcPct val="90000"/>
        </a:lnSpc>
        <a:spcBef>
          <a:spcPts val="375"/>
        </a:spcBef>
        <a:buClr>
          <a:schemeClr val="tx1"/>
        </a:buClr>
        <a:buFont typeface="Arial" panose="020B0604020202020204" pitchFamily="34" charset="0"/>
        <a:buChar char="•"/>
        <a:defRPr sz="2200" kern="1200">
          <a:solidFill>
            <a:schemeClr val="bg2">
              <a:lumMod val="10000"/>
            </a:schemeClr>
          </a:solidFill>
          <a:latin typeface="Cabin" panose="020B0803050202020004" pitchFamily="34" charset="0"/>
          <a:ea typeface="+mn-ea"/>
          <a:cs typeface="+mn-cs"/>
        </a:defRPr>
      </a:lvl2pPr>
      <a:lvl3pPr marL="857250" indent="-171450" algn="l" defTabSz="685800" rtl="0" eaLnBrk="1" latinLnBrk="0" hangingPunct="1">
        <a:lnSpc>
          <a:spcPct val="90000"/>
        </a:lnSpc>
        <a:spcBef>
          <a:spcPts val="375"/>
        </a:spcBef>
        <a:buClr>
          <a:schemeClr val="tx1"/>
        </a:buClr>
        <a:buFont typeface="Arial" panose="020B0604020202020204" pitchFamily="34" charset="0"/>
        <a:buChar char="•"/>
        <a:defRPr sz="2000" kern="1200">
          <a:solidFill>
            <a:schemeClr val="bg2">
              <a:lumMod val="10000"/>
            </a:schemeClr>
          </a:solidFill>
          <a:latin typeface="Cabin" panose="020B0803050202020004" pitchFamily="34" charset="0"/>
          <a:ea typeface="+mn-ea"/>
          <a:cs typeface="+mn-cs"/>
        </a:defRPr>
      </a:lvl3pPr>
      <a:lvl4pPr marL="1200150" indent="-171450" algn="l" defTabSz="685800" rtl="0" eaLnBrk="1" latinLnBrk="0" hangingPunct="1">
        <a:lnSpc>
          <a:spcPct val="90000"/>
        </a:lnSpc>
        <a:spcBef>
          <a:spcPts val="375"/>
        </a:spcBef>
        <a:buClr>
          <a:schemeClr val="tx1"/>
        </a:buClr>
        <a:buFont typeface="Arial" panose="020B0604020202020204" pitchFamily="34" charset="0"/>
        <a:buChar char="•"/>
        <a:defRPr sz="1800" kern="1200">
          <a:solidFill>
            <a:schemeClr val="bg2">
              <a:lumMod val="10000"/>
            </a:schemeClr>
          </a:solidFill>
          <a:latin typeface="Cabin" panose="020B0803050202020004" pitchFamily="34" charset="0"/>
          <a:ea typeface="+mn-ea"/>
          <a:cs typeface="+mn-cs"/>
        </a:defRPr>
      </a:lvl4pPr>
      <a:lvl5pPr marL="1543050" indent="-171450" algn="l" defTabSz="685800" rtl="0" eaLnBrk="1" latinLnBrk="0" hangingPunct="1">
        <a:lnSpc>
          <a:spcPct val="90000"/>
        </a:lnSpc>
        <a:spcBef>
          <a:spcPts val="375"/>
        </a:spcBef>
        <a:buClr>
          <a:schemeClr val="tx1"/>
        </a:buClr>
        <a:buFont typeface="Arial" panose="020B0604020202020204" pitchFamily="34" charset="0"/>
        <a:buChar char="•"/>
        <a:defRPr sz="1800" kern="1200">
          <a:solidFill>
            <a:schemeClr val="bg2">
              <a:lumMod val="10000"/>
            </a:schemeClr>
          </a:solidFill>
          <a:latin typeface="Cabin" panose="020B08030502020200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6D8B271C-480E-1142-AE18-F7596D382F7A}"/>
              </a:ext>
            </a:extLst>
          </p:cNvPr>
          <p:cNvSpPr txBox="1"/>
          <p:nvPr userDrawn="1"/>
        </p:nvSpPr>
        <p:spPr>
          <a:xfrm>
            <a:off x="8117840" y="6444476"/>
            <a:ext cx="423228" cy="253916"/>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fld id="{8B7325B1-4615-BD49-93E6-F0B4EC7858FC}" type="slidenum">
              <a:rPr lang="en-US" sz="1050" smtClean="0">
                <a:solidFill>
                  <a:srgbClr val="208F44"/>
                </a:solidFill>
                <a:latin typeface="Cabin" charset="0"/>
                <a:ea typeface="Cabin" charset="0"/>
                <a:cs typeface="Cabin" charset="0"/>
              </a:rPr>
              <a:t>‹#›</a:t>
            </a:fld>
            <a:endParaRPr lang="en-US" sz="1050" dirty="0">
              <a:solidFill>
                <a:srgbClr val="208F44"/>
              </a:solidFill>
              <a:latin typeface="Cabin" charset="0"/>
              <a:ea typeface="Cabin" charset="0"/>
              <a:cs typeface="Cabin" charset="0"/>
            </a:endParaRPr>
          </a:p>
        </p:txBody>
      </p:sp>
      <p:sp>
        <p:nvSpPr>
          <p:cNvPr id="8" name="TextBox 7">
            <a:extLst>
              <a:ext uri="{FF2B5EF4-FFF2-40B4-BE49-F238E27FC236}">
                <a16:creationId xmlns:a16="http://schemas.microsoft.com/office/drawing/2014/main" id="{705236CD-C49A-174B-B64A-4E6CC3AEED0B}"/>
              </a:ext>
            </a:extLst>
          </p:cNvPr>
          <p:cNvSpPr txBox="1"/>
          <p:nvPr userDrawn="1"/>
        </p:nvSpPr>
        <p:spPr>
          <a:xfrm>
            <a:off x="2286463" y="6444476"/>
            <a:ext cx="6042991" cy="253916"/>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r>
              <a:rPr lang="en-US" sz="1050" kern="1200" dirty="0">
                <a:solidFill>
                  <a:srgbClr val="208F44"/>
                </a:solidFill>
                <a:effectLst/>
                <a:latin typeface="Cabin" charset="0"/>
                <a:ea typeface="Cabin" charset="0"/>
                <a:cs typeface="Cabin" charset="0"/>
              </a:rPr>
              <a:t>Proprietary and Confidential- Not for Distribution- Neighborhood Health Plan of Rhode Island © 2025</a:t>
            </a:r>
            <a:endParaRPr lang="en-US" sz="1050" dirty="0">
              <a:solidFill>
                <a:srgbClr val="208F44"/>
              </a:solidFill>
              <a:latin typeface="Cabin" charset="0"/>
              <a:ea typeface="Cabin" charset="0"/>
              <a:cs typeface="Cabin" charset="0"/>
            </a:endParaRPr>
          </a:p>
        </p:txBody>
      </p:sp>
    </p:spTree>
    <p:extLst>
      <p:ext uri="{BB962C8B-B14F-4D97-AF65-F5344CB8AC3E}">
        <p14:creationId xmlns:p14="http://schemas.microsoft.com/office/powerpoint/2010/main" val="14751244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dt="0"/>
  <p:txStyles>
    <p:title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p:titleStyle>
    <p:bodyStyle>
      <a:lvl1pPr marL="228600" indent="-228600" algn="l" defTabSz="914400" rtl="0" eaLnBrk="1" latinLnBrk="0" hangingPunct="1">
        <a:lnSpc>
          <a:spcPct val="90000"/>
        </a:lnSpc>
        <a:spcBef>
          <a:spcPts val="1000"/>
        </a:spcBef>
        <a:buFont typeface="Arial"/>
        <a:buChar char="•"/>
        <a:defRPr sz="36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1pPr>
      <a:lvl2pPr marL="685800" indent="-228600" algn="l" defTabSz="914400" rtl="0" eaLnBrk="1" latinLnBrk="0" hangingPunct="1">
        <a:lnSpc>
          <a:spcPct val="90000"/>
        </a:lnSpc>
        <a:spcBef>
          <a:spcPts val="500"/>
        </a:spcBef>
        <a:buFont typeface="Arial"/>
        <a:buChar char="•"/>
        <a:defRPr sz="32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2pPr>
      <a:lvl3pPr marL="1143000" indent="-228600" algn="l" defTabSz="914400" rtl="0" eaLnBrk="1" latinLnBrk="0" hangingPunct="1">
        <a:lnSpc>
          <a:spcPct val="90000"/>
        </a:lnSpc>
        <a:spcBef>
          <a:spcPts val="500"/>
        </a:spcBef>
        <a:buFont typeface="Arial"/>
        <a:buChar char="•"/>
        <a:defRPr sz="28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3pPr>
      <a:lvl4pPr marL="16002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4pPr>
      <a:lvl5pPr marL="20574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hyperlink" Target="https://www.nhpri.org/providers/provider-resources/Pharmacy/"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8.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nhpri.org/out-of-network-form/"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hyperlink" Target="https://www.nhpri.org/providers/policies-and-guidelines/prior-authorization-reference-guide-search-tool/"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Layout" Target="../diagrams/layout4.xml"/><Relationship Id="rId7" Type="http://schemas.openxmlformats.org/officeDocument/2006/relationships/hyperlink" Target="https://www.ada.gov/law-and-regs/design-standards/" TargetMode="Externa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_rels/slide45.xml.rels><?xml version="1.0" encoding="UTF-8" standalone="yes"?>
<Relationships xmlns="http://schemas.openxmlformats.org/package/2006/relationships"><Relationship Id="rId3" Type="http://schemas.openxmlformats.org/officeDocument/2006/relationships/hyperlink" Target="https://www.nhpri.org/about-us/4-report/" TargetMode="External"/><Relationship Id="rId2" Type="http://schemas.openxmlformats.org/officeDocument/2006/relationships/image" Target="../media/image43.png"/><Relationship Id="rId1" Type="http://schemas.openxmlformats.org/officeDocument/2006/relationships/slideLayout" Target="../slideLayouts/slideLayout6.xml"/><Relationship Id="rId4" Type="http://schemas.openxmlformats.org/officeDocument/2006/relationships/hyperlink" Target="https://4report.nhpri.org/"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s://www.lep.gov/sites/lep/files/resources/ISpeakCards2004.pdf"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hyperlink" Target="https://www.nhpri.org/wp-content/uploads/2023/08/Provider-Manual.pdf"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nhpri.org/providers/provider-resources/provider-training/"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hyperlink" Target="https://www.nhpri.org/providers/claims-reconsideration-request-form/"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hyperlink" Target="https://www.nhpri.org/providers/provider-clinical-appeal-form/" TargetMode="External"/><Relationship Id="rId5" Type="http://schemas.openxmlformats.org/officeDocument/2006/relationships/hyperlink" Target="https://www.nhpri.org/providers/provider-administrative-appeal-form/" TargetMode="External"/><Relationship Id="rId4" Type="http://schemas.openxmlformats.org/officeDocument/2006/relationships/hyperlink" Target="https://www.nhpri.org/providers/adjustment-request/"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www.cms.gov/Outreach-and-Education/Medicare-Learning-Network-MLN/MLNProducts/Downloads/Fraud-Abuse-MLN4649244.pdf" TargetMode="Externa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8" Type="http://schemas.openxmlformats.org/officeDocument/2006/relationships/hyperlink" Target="https://www.nhpri.org/providers/provider-resources/Pharmacy/" TargetMode="External"/><Relationship Id="rId13" Type="http://schemas.openxmlformats.org/officeDocument/2006/relationships/image" Target="../media/image47.png"/><Relationship Id="rId3" Type="http://schemas.openxmlformats.org/officeDocument/2006/relationships/hyperlink" Target="https://www.nhpri.org/providers/provider-resources/" TargetMode="External"/><Relationship Id="rId7" Type="http://schemas.openxmlformats.org/officeDocument/2006/relationships/hyperlink" Target="https://www.nhpri.org/providers/provider-resources/provider-education/" TargetMode="External"/><Relationship Id="rId12" Type="http://schemas.openxmlformats.org/officeDocument/2006/relationships/hyperlink" Target="https://www.cms.gov/Regulations-and-Guidance/Guidance/Manuals"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hyperlink" Target="https://www.nhpri.org/providers/provider-resources/Forms/" TargetMode="External"/><Relationship Id="rId11" Type="http://schemas.openxmlformats.org/officeDocument/2006/relationships/hyperlink" Target="https://eohhs.ri.gov/sites/g/files/xkgbur226/files/2021-05/General%20Guidelines%201.5.pdf" TargetMode="External"/><Relationship Id="rId5" Type="http://schemas.openxmlformats.org/officeDocument/2006/relationships/hyperlink" Target="https://www.nhpri.org/wp-content/uploads/2023/08/QRG.pdf" TargetMode="External"/><Relationship Id="rId10" Type="http://schemas.openxmlformats.org/officeDocument/2006/relationships/hyperlink" Target="https://identity.navinet.net/Account/Login?ReturnUrl=%2Fconnect%2Fauthorize%2Fcallback%3Fclient_id%3DNaviNetAuthenticationProxy%26redirect_uri%3Dhttps%253A%252F%252Fnavinet.navimedix.com%252Fsign-in%252Fcallback%26state%3D3a98cb26-fc1a-4614-8a9b-835909d70541%26code_challenge%3Dk67XjhCu5Cb_mC4ocmyu299u3C834YGpJyPoMiHNMzU%26response_type%3Dcode%26response_mode%3Dform_post%26scope%3Dopenid%2520profile%26code_challenge_method%3DS256%26ProxyTrackingId%3D2e7c168d-c172-4843-9d67-90e79440fa3b" TargetMode="External"/><Relationship Id="rId4" Type="http://schemas.openxmlformats.org/officeDocument/2006/relationships/hyperlink" Target="https://www.nhpri.org/wp-content/uploads/2025/10/Provider-Manual_D_SNP-Version.pdf" TargetMode="External"/><Relationship Id="rId9" Type="http://schemas.openxmlformats.org/officeDocument/2006/relationships/hyperlink" Target="https://www.nhpri.org/providers/policies-and-guidelines/billing-guidelines-and-payment-policies/"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mailto:providercomms@nhpri.org" TargetMode="External"/><Relationship Id="rId2" Type="http://schemas.openxmlformats.org/officeDocument/2006/relationships/hyperlink" Target="https://www.nhpri.org/providers/provider-resources/provider-training/" TargetMode="External"/><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nhpri.org/members/plans-for-medicaid-members/"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hyperlink" Target="https://www.nhpri.org/members/commercial-members-individual-family-plans/" TargetMode="External"/><Relationship Id="rId4" Type="http://schemas.openxmlformats.org/officeDocument/2006/relationships/hyperlink" Target="https://www.nhpri.org/members/commercial-members-small-business-plan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nhpri.org/integrityduals/"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s://www.nhpri.org/dualconnect/member-materials/" TargetMode="External"/><Relationship Id="rId5" Type="http://schemas.openxmlformats.org/officeDocument/2006/relationships/hyperlink" Target="https://www.nhpri.org/integrityduals/member-materials/" TargetMode="External"/><Relationship Id="rId4" Type="http://schemas.openxmlformats.org/officeDocument/2006/relationships/hyperlink" Target="https://www.nhpri.org/dualconnect/"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676290"/>
            <a:ext cx="8504493" cy="970939"/>
          </a:xfrm>
          <a:prstGeom prst="rect">
            <a:avLst/>
          </a:prstGeom>
        </p:spPr>
        <p:txBody>
          <a:bodyPr vert="horz" lIns="91440" tIns="45720" rIns="91440" bIns="45720" rtlCol="0" anchor="ctr">
            <a:noAutofit/>
          </a:bodyPr>
          <a:lstStyle>
            <a:lvl1pPr algn="r" defTabSz="457200" rtl="0" eaLnBrk="1" latinLnBrk="0" hangingPunct="1">
              <a:spcBef>
                <a:spcPct val="0"/>
              </a:spcBef>
              <a:buNone/>
              <a:defRPr sz="4000" b="0" i="0" kern="1200" baseline="0">
                <a:solidFill>
                  <a:schemeClr val="bg1"/>
                </a:solidFill>
                <a:latin typeface="Gotham-Bold"/>
                <a:ea typeface="+mj-ea"/>
                <a:cs typeface="Gotham-Bold"/>
              </a:defRPr>
            </a:lvl1pPr>
          </a:lstStyle>
          <a:p>
            <a:pPr fontAlgn="auto">
              <a:spcAft>
                <a:spcPts val="0"/>
              </a:spcAft>
            </a:pPr>
            <a:r>
              <a:rPr lang="en-US" sz="4400" b="1" dirty="0">
                <a:solidFill>
                  <a:srgbClr val="208F44"/>
                </a:solidFill>
                <a:latin typeface="Cabin" panose="020B0803050202020004" pitchFamily="34" charset="0"/>
              </a:rPr>
              <a:t>Neighborhood Provider Training </a:t>
            </a:r>
          </a:p>
        </p:txBody>
      </p:sp>
      <p:sp>
        <p:nvSpPr>
          <p:cNvPr id="4" name="TextBox 3"/>
          <p:cNvSpPr txBox="1"/>
          <p:nvPr/>
        </p:nvSpPr>
        <p:spPr>
          <a:xfrm>
            <a:off x="6637188" y="5234575"/>
            <a:ext cx="2452533" cy="461665"/>
          </a:xfrm>
          <a:prstGeom prst="rect">
            <a:avLst/>
          </a:prstGeom>
          <a:noFill/>
        </p:spPr>
        <p:txBody>
          <a:bodyPr wrap="square" rtlCol="0">
            <a:spAutoFit/>
          </a:bodyPr>
          <a:lstStyle/>
          <a:p>
            <a:r>
              <a:rPr lang="en-US" sz="2400" b="1">
                <a:latin typeface="Cabin" panose="00000500000000000000" pitchFamily="2" charset="0"/>
              </a:rPr>
              <a:t>Effective 2026</a:t>
            </a:r>
          </a:p>
        </p:txBody>
      </p:sp>
      <p:sp>
        <p:nvSpPr>
          <p:cNvPr id="5" name="TextBox 4">
            <a:extLst>
              <a:ext uri="{FF2B5EF4-FFF2-40B4-BE49-F238E27FC236}">
                <a16:creationId xmlns:a16="http://schemas.microsoft.com/office/drawing/2014/main" id="{BE9ABA33-CE96-DBF3-2423-A419CC490DE9}"/>
              </a:ext>
            </a:extLst>
          </p:cNvPr>
          <p:cNvSpPr txBox="1"/>
          <p:nvPr/>
        </p:nvSpPr>
        <p:spPr>
          <a:xfrm>
            <a:off x="822207" y="2423855"/>
            <a:ext cx="7889838" cy="1569660"/>
          </a:xfrm>
          <a:prstGeom prst="rect">
            <a:avLst/>
          </a:prstGeom>
          <a:noFill/>
        </p:spPr>
        <p:txBody>
          <a:bodyPr wrap="square">
            <a:spAutoFit/>
          </a:bodyPr>
          <a:lstStyle/>
          <a:p>
            <a:r>
              <a:rPr lang="en-US" sz="3200" dirty="0">
                <a:solidFill>
                  <a:srgbClr val="000000"/>
                </a:solidFill>
                <a:latin typeface="Garamond" panose="02020404030301010803" pitchFamily="18" charset="0"/>
              </a:rPr>
              <a:t>A curriculum designed for all network providers with focused training on Neighborhood’s dual special needs plans.</a:t>
            </a:r>
          </a:p>
        </p:txBody>
      </p:sp>
    </p:spTree>
    <p:extLst>
      <p:ext uri="{BB962C8B-B14F-4D97-AF65-F5344CB8AC3E}">
        <p14:creationId xmlns:p14="http://schemas.microsoft.com/office/powerpoint/2010/main" val="2333128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1FAF5-8A0E-8F5C-34EA-E3F64D9C3A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352E3F-4526-A22A-45CB-A1A2D48CEC76}"/>
              </a:ext>
            </a:extLst>
          </p:cNvPr>
          <p:cNvSpPr>
            <a:spLocks noGrp="1"/>
          </p:cNvSpPr>
          <p:nvPr>
            <p:ph type="title"/>
          </p:nvPr>
        </p:nvSpPr>
        <p:spPr>
          <a:xfrm>
            <a:off x="346817" y="-4925"/>
            <a:ext cx="8377646" cy="1325563"/>
          </a:xfrm>
        </p:spPr>
        <p:txBody>
          <a:bodyPr anchor="ctr">
            <a:normAutofit/>
          </a:bodyPr>
          <a:lstStyle/>
          <a:p>
            <a:r>
              <a:rPr lang="en-US" b="1" dirty="0">
                <a:solidFill>
                  <a:srgbClr val="069343"/>
                </a:solidFill>
              </a:rPr>
              <a:t>Neighborhood D-SNP Plans</a:t>
            </a:r>
          </a:p>
        </p:txBody>
      </p:sp>
      <p:sp>
        <p:nvSpPr>
          <p:cNvPr id="7" name="Freeform: Shape 6">
            <a:extLst>
              <a:ext uri="{FF2B5EF4-FFF2-40B4-BE49-F238E27FC236}">
                <a16:creationId xmlns:a16="http://schemas.microsoft.com/office/drawing/2014/main" id="{B3561ED4-B96B-2C26-2859-2A8443E4E4F0}"/>
              </a:ext>
            </a:extLst>
          </p:cNvPr>
          <p:cNvSpPr/>
          <p:nvPr/>
        </p:nvSpPr>
        <p:spPr>
          <a:xfrm>
            <a:off x="3103831" y="3770272"/>
            <a:ext cx="5563610" cy="2141845"/>
          </a:xfrm>
          <a:custGeom>
            <a:avLst/>
            <a:gdLst>
              <a:gd name="connsiteX0" fmla="*/ 0 w 5563610"/>
              <a:gd name="connsiteY0" fmla="*/ 267731 h 2141845"/>
              <a:gd name="connsiteX1" fmla="*/ 4492688 w 5563610"/>
              <a:gd name="connsiteY1" fmla="*/ 267731 h 2141845"/>
              <a:gd name="connsiteX2" fmla="*/ 4492688 w 5563610"/>
              <a:gd name="connsiteY2" fmla="*/ 0 h 2141845"/>
              <a:gd name="connsiteX3" fmla="*/ 5563610 w 5563610"/>
              <a:gd name="connsiteY3" fmla="*/ 1070923 h 2141845"/>
              <a:gd name="connsiteX4" fmla="*/ 4492688 w 5563610"/>
              <a:gd name="connsiteY4" fmla="*/ 2141845 h 2141845"/>
              <a:gd name="connsiteX5" fmla="*/ 4492688 w 5563610"/>
              <a:gd name="connsiteY5" fmla="*/ 1874114 h 2141845"/>
              <a:gd name="connsiteX6" fmla="*/ 0 w 5563610"/>
              <a:gd name="connsiteY6" fmla="*/ 1874114 h 2141845"/>
              <a:gd name="connsiteX7" fmla="*/ 0 w 5563610"/>
              <a:gd name="connsiteY7" fmla="*/ 267731 h 21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3610" h="2141845">
                <a:moveTo>
                  <a:pt x="0" y="267731"/>
                </a:moveTo>
                <a:lnTo>
                  <a:pt x="4492688" y="267731"/>
                </a:lnTo>
                <a:lnTo>
                  <a:pt x="4492688" y="0"/>
                </a:lnTo>
                <a:lnTo>
                  <a:pt x="5563610" y="1070923"/>
                </a:lnTo>
                <a:lnTo>
                  <a:pt x="4492688" y="2141845"/>
                </a:lnTo>
                <a:lnTo>
                  <a:pt x="4492688" y="1874114"/>
                </a:lnTo>
                <a:lnTo>
                  <a:pt x="0" y="1874114"/>
                </a:lnTo>
                <a:lnTo>
                  <a:pt x="0" y="267731"/>
                </a:lnTo>
                <a:close/>
              </a:path>
            </a:pathLst>
          </a:custGeom>
          <a:solidFill>
            <a:schemeClr val="accent6">
              <a:lumMod val="40000"/>
              <a:lumOff val="6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525" tIns="277256" rIns="812717" bIns="277256" numCol="1" spcCol="1270" anchor="t"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endParaRPr lang="en-US" sz="1600" kern="1200" dirty="0">
              <a:solidFill>
                <a:srgbClr val="000000"/>
              </a:solidFill>
              <a:latin typeface="Garamond" panose="02020404030301010803" pitchFamily="18" charset="0"/>
            </a:endParaRPr>
          </a:p>
          <a:p>
            <a:pPr marL="231775" lvl="1" indent="-120650" defTabSz="666750">
              <a:lnSpc>
                <a:spcPct val="90000"/>
              </a:lnSpc>
              <a:spcBef>
                <a:spcPct val="0"/>
              </a:spcBef>
              <a:spcAft>
                <a:spcPct val="15000"/>
              </a:spcAft>
              <a:buFont typeface="Arial" panose="020B0604020202020204" pitchFamily="34" charset="0"/>
              <a:buChar char="•"/>
            </a:pPr>
            <a:r>
              <a:rPr lang="en-US" sz="1600" dirty="0">
                <a:solidFill>
                  <a:srgbClr val="000000"/>
                </a:solidFill>
                <a:latin typeface="Garamond" panose="02020404030301010803" pitchFamily="18" charset="0"/>
              </a:rPr>
              <a:t>Does </a:t>
            </a:r>
            <a:r>
              <a:rPr lang="en-US" sz="1600" b="1" dirty="0">
                <a:solidFill>
                  <a:srgbClr val="000000"/>
                </a:solidFill>
                <a:latin typeface="Garamond" panose="02020404030301010803" pitchFamily="18" charset="0"/>
              </a:rPr>
              <a:t>NOT </a:t>
            </a:r>
            <a:r>
              <a:rPr lang="en-US" sz="1600" dirty="0">
                <a:solidFill>
                  <a:srgbClr val="000000"/>
                </a:solidFill>
                <a:latin typeface="Garamond" panose="02020404030301010803" pitchFamily="18" charset="0"/>
              </a:rPr>
              <a:t>provide Medicaid covered services</a:t>
            </a:r>
          </a:p>
          <a:p>
            <a:pPr marL="231775" lvl="1" indent="-120650" defTabSz="666750">
              <a:lnSpc>
                <a:spcPct val="90000"/>
              </a:lnSpc>
              <a:spcBef>
                <a:spcPct val="0"/>
              </a:spcBef>
              <a:spcAft>
                <a:spcPct val="15000"/>
              </a:spcAft>
              <a:buChar char="•"/>
            </a:pPr>
            <a:r>
              <a:rPr lang="en-US" sz="1600" dirty="0">
                <a:solidFill>
                  <a:srgbClr val="000000"/>
                </a:solidFill>
                <a:latin typeface="Garamond" panose="02020404030301010803" pitchFamily="18" charset="0"/>
              </a:rPr>
              <a:t>Coordinates with Medicaid providers and state agencies.</a:t>
            </a:r>
          </a:p>
          <a:p>
            <a:pPr marL="231775" lvl="1" indent="-120650" defTabSz="666750">
              <a:lnSpc>
                <a:spcPct val="90000"/>
              </a:lnSpc>
              <a:spcBef>
                <a:spcPct val="0"/>
              </a:spcBef>
              <a:spcAft>
                <a:spcPct val="15000"/>
              </a:spcAft>
              <a:buChar char="•"/>
            </a:pPr>
            <a:r>
              <a:rPr lang="en-US" sz="1600" dirty="0">
                <a:solidFill>
                  <a:srgbClr val="000000"/>
                </a:solidFill>
                <a:latin typeface="Garamond" panose="02020404030301010803" pitchFamily="18" charset="0"/>
              </a:rPr>
              <a:t>May not charge member cost share</a:t>
            </a:r>
          </a:p>
        </p:txBody>
      </p:sp>
      <p:sp>
        <p:nvSpPr>
          <p:cNvPr id="8" name="Freeform: Shape 7">
            <a:extLst>
              <a:ext uri="{FF2B5EF4-FFF2-40B4-BE49-F238E27FC236}">
                <a16:creationId xmlns:a16="http://schemas.microsoft.com/office/drawing/2014/main" id="{9C73D5E4-975F-E8A6-0A0F-9798168AFBAE}"/>
              </a:ext>
            </a:extLst>
          </p:cNvPr>
          <p:cNvSpPr/>
          <p:nvPr/>
        </p:nvSpPr>
        <p:spPr>
          <a:xfrm>
            <a:off x="578225" y="3912902"/>
            <a:ext cx="2519606" cy="1812679"/>
          </a:xfrm>
          <a:custGeom>
            <a:avLst/>
            <a:gdLst>
              <a:gd name="connsiteX0" fmla="*/ 0 w 2519606"/>
              <a:gd name="connsiteY0" fmla="*/ 356981 h 2141845"/>
              <a:gd name="connsiteX1" fmla="*/ 356981 w 2519606"/>
              <a:gd name="connsiteY1" fmla="*/ 0 h 2141845"/>
              <a:gd name="connsiteX2" fmla="*/ 2162625 w 2519606"/>
              <a:gd name="connsiteY2" fmla="*/ 0 h 2141845"/>
              <a:gd name="connsiteX3" fmla="*/ 2519606 w 2519606"/>
              <a:gd name="connsiteY3" fmla="*/ 356981 h 2141845"/>
              <a:gd name="connsiteX4" fmla="*/ 2519606 w 2519606"/>
              <a:gd name="connsiteY4" fmla="*/ 1784864 h 2141845"/>
              <a:gd name="connsiteX5" fmla="*/ 2162625 w 2519606"/>
              <a:gd name="connsiteY5" fmla="*/ 2141845 h 2141845"/>
              <a:gd name="connsiteX6" fmla="*/ 356981 w 2519606"/>
              <a:gd name="connsiteY6" fmla="*/ 2141845 h 2141845"/>
              <a:gd name="connsiteX7" fmla="*/ 0 w 2519606"/>
              <a:gd name="connsiteY7" fmla="*/ 1784864 h 2141845"/>
              <a:gd name="connsiteX8" fmla="*/ 0 w 2519606"/>
              <a:gd name="connsiteY8" fmla="*/ 356981 h 21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606" h="2141845">
                <a:moveTo>
                  <a:pt x="0" y="356981"/>
                </a:moveTo>
                <a:cubicBezTo>
                  <a:pt x="0" y="159826"/>
                  <a:pt x="159826" y="0"/>
                  <a:pt x="356981" y="0"/>
                </a:cubicBezTo>
                <a:lnTo>
                  <a:pt x="2162625" y="0"/>
                </a:lnTo>
                <a:cubicBezTo>
                  <a:pt x="2359780" y="0"/>
                  <a:pt x="2519606" y="159826"/>
                  <a:pt x="2519606" y="356981"/>
                </a:cubicBezTo>
                <a:lnTo>
                  <a:pt x="2519606" y="1784864"/>
                </a:lnTo>
                <a:cubicBezTo>
                  <a:pt x="2519606" y="1982019"/>
                  <a:pt x="2359780" y="2141845"/>
                  <a:pt x="2162625" y="2141845"/>
                </a:cubicBezTo>
                <a:lnTo>
                  <a:pt x="356981" y="2141845"/>
                </a:lnTo>
                <a:cubicBezTo>
                  <a:pt x="159826" y="2141845"/>
                  <a:pt x="0" y="1982019"/>
                  <a:pt x="0" y="1784864"/>
                </a:cubicBezTo>
                <a:lnTo>
                  <a:pt x="0" y="356981"/>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1236" tIns="157896" rIns="211236" bIns="157896" numCol="1" spcCol="1270" anchor="ctr" anchorCtr="0">
            <a:noAutofit/>
          </a:bodyPr>
          <a:lstStyle/>
          <a:p>
            <a:pPr defTabSz="1244600">
              <a:lnSpc>
                <a:spcPct val="90000"/>
              </a:lnSpc>
              <a:spcBef>
                <a:spcPct val="0"/>
              </a:spcBef>
              <a:spcAft>
                <a:spcPct val="35000"/>
              </a:spcAft>
              <a:tabLst>
                <a:tab pos="1085850" algn="l"/>
              </a:tabLst>
            </a:pPr>
            <a:r>
              <a:rPr lang="en-US" sz="2000" b="1">
                <a:latin typeface="Garamond" panose="02020404030301010803" pitchFamily="18" charset="0"/>
              </a:rPr>
              <a:t>Neighborhood Dual CONNECT </a:t>
            </a:r>
          </a:p>
          <a:p>
            <a:pPr defTabSz="1244600">
              <a:lnSpc>
                <a:spcPct val="90000"/>
              </a:lnSpc>
              <a:spcBef>
                <a:spcPct val="0"/>
              </a:spcBef>
              <a:spcAft>
                <a:spcPct val="35000"/>
              </a:spcAft>
              <a:tabLst>
                <a:tab pos="1085850" algn="l"/>
              </a:tabLst>
            </a:pPr>
            <a:r>
              <a:rPr lang="en-US" sz="2000" b="1">
                <a:latin typeface="Garamond" panose="02020404030301010803" pitchFamily="18" charset="0"/>
              </a:rPr>
              <a:t>(CO D-SNP)</a:t>
            </a:r>
          </a:p>
        </p:txBody>
      </p:sp>
      <p:sp>
        <p:nvSpPr>
          <p:cNvPr id="9" name="Freeform: Shape 8">
            <a:extLst>
              <a:ext uri="{FF2B5EF4-FFF2-40B4-BE49-F238E27FC236}">
                <a16:creationId xmlns:a16="http://schemas.microsoft.com/office/drawing/2014/main" id="{95332B4D-4B6A-805B-C96A-7B22D60D6B36}"/>
              </a:ext>
            </a:extLst>
          </p:cNvPr>
          <p:cNvSpPr/>
          <p:nvPr/>
        </p:nvSpPr>
        <p:spPr>
          <a:xfrm>
            <a:off x="3164121" y="1353632"/>
            <a:ext cx="5560342" cy="2042922"/>
          </a:xfrm>
          <a:custGeom>
            <a:avLst/>
            <a:gdLst>
              <a:gd name="connsiteX0" fmla="*/ 0 w 5560342"/>
              <a:gd name="connsiteY0" fmla="*/ 267731 h 2141845"/>
              <a:gd name="connsiteX1" fmla="*/ 4489420 w 5560342"/>
              <a:gd name="connsiteY1" fmla="*/ 267731 h 2141845"/>
              <a:gd name="connsiteX2" fmla="*/ 4489420 w 5560342"/>
              <a:gd name="connsiteY2" fmla="*/ 0 h 2141845"/>
              <a:gd name="connsiteX3" fmla="*/ 5560342 w 5560342"/>
              <a:gd name="connsiteY3" fmla="*/ 1070923 h 2141845"/>
              <a:gd name="connsiteX4" fmla="*/ 4489420 w 5560342"/>
              <a:gd name="connsiteY4" fmla="*/ 2141845 h 2141845"/>
              <a:gd name="connsiteX5" fmla="*/ 4489420 w 5560342"/>
              <a:gd name="connsiteY5" fmla="*/ 1874114 h 2141845"/>
              <a:gd name="connsiteX6" fmla="*/ 0 w 5560342"/>
              <a:gd name="connsiteY6" fmla="*/ 1874114 h 2141845"/>
              <a:gd name="connsiteX7" fmla="*/ 0 w 5560342"/>
              <a:gd name="connsiteY7" fmla="*/ 267731 h 21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0342" h="2141845">
                <a:moveTo>
                  <a:pt x="0" y="267731"/>
                </a:moveTo>
                <a:lnTo>
                  <a:pt x="4489420" y="267731"/>
                </a:lnTo>
                <a:lnTo>
                  <a:pt x="4489420" y="0"/>
                </a:lnTo>
                <a:lnTo>
                  <a:pt x="5560342" y="1070923"/>
                </a:lnTo>
                <a:lnTo>
                  <a:pt x="4489420" y="2141845"/>
                </a:lnTo>
                <a:lnTo>
                  <a:pt x="4489420" y="1874114"/>
                </a:lnTo>
                <a:lnTo>
                  <a:pt x="0" y="1874114"/>
                </a:lnTo>
                <a:lnTo>
                  <a:pt x="0" y="267731"/>
                </a:lnTo>
                <a:close/>
              </a:path>
            </a:pathLst>
          </a:custGeom>
          <a:solidFill>
            <a:schemeClr val="accent6">
              <a:lumMod val="40000"/>
              <a:lumOff val="6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525" tIns="277256" rIns="812717" bIns="277256" numCol="1" spcCol="1270" anchor="t" anchorCtr="0">
            <a:noAutofit/>
          </a:bodyPr>
          <a:lstStyle/>
          <a:p>
            <a:pPr marL="231775" lvl="1" indent="-120650" defTabSz="666750">
              <a:lnSpc>
                <a:spcPct val="90000"/>
              </a:lnSpc>
              <a:spcBef>
                <a:spcPct val="0"/>
              </a:spcBef>
              <a:spcAft>
                <a:spcPct val="15000"/>
              </a:spcAft>
              <a:buFont typeface="Arial" panose="020B0604020202020204" pitchFamily="34" charset="0"/>
              <a:buChar char="•"/>
            </a:pPr>
            <a:r>
              <a:rPr lang="en-US" sz="1600" dirty="0">
                <a:solidFill>
                  <a:srgbClr val="000000"/>
                </a:solidFill>
                <a:latin typeface="Garamond" panose="02020404030301010803" pitchFamily="18" charset="0"/>
              </a:rPr>
              <a:t>Provides Medicare </a:t>
            </a:r>
            <a:r>
              <a:rPr lang="en-US" sz="1600" b="1" dirty="0">
                <a:solidFill>
                  <a:srgbClr val="000000"/>
                </a:solidFill>
                <a:latin typeface="Garamond" panose="02020404030301010803" pitchFamily="18" charset="0"/>
              </a:rPr>
              <a:t>AND</a:t>
            </a:r>
            <a:r>
              <a:rPr lang="en-US" sz="1600" dirty="0">
                <a:solidFill>
                  <a:srgbClr val="000000"/>
                </a:solidFill>
                <a:latin typeface="Garamond" panose="02020404030301010803" pitchFamily="18" charset="0"/>
              </a:rPr>
              <a:t> Medicaid covered services</a:t>
            </a:r>
          </a:p>
          <a:p>
            <a:pPr marL="231775" lvl="1" indent="-120650" defTabSz="666750">
              <a:lnSpc>
                <a:spcPct val="90000"/>
              </a:lnSpc>
              <a:spcBef>
                <a:spcPct val="0"/>
              </a:spcBef>
              <a:spcAft>
                <a:spcPct val="15000"/>
              </a:spcAft>
              <a:buChar char="•"/>
            </a:pPr>
            <a:r>
              <a:rPr lang="en-US" sz="1600" dirty="0">
                <a:solidFill>
                  <a:srgbClr val="000000"/>
                </a:solidFill>
                <a:latin typeface="Garamond" panose="02020404030301010803" pitchFamily="18" charset="0"/>
              </a:rPr>
              <a:t>Includes *LTSS, Behavioral health, etc.</a:t>
            </a:r>
          </a:p>
          <a:p>
            <a:pPr marL="231775" lvl="1" indent="-120650" defTabSz="666750">
              <a:lnSpc>
                <a:spcPct val="90000"/>
              </a:lnSpc>
              <a:spcBef>
                <a:spcPct val="0"/>
              </a:spcBef>
              <a:spcAft>
                <a:spcPct val="15000"/>
              </a:spcAft>
              <a:buChar char="•"/>
            </a:pPr>
            <a:r>
              <a:rPr lang="en-US" sz="1600" dirty="0">
                <a:solidFill>
                  <a:srgbClr val="000000"/>
                </a:solidFill>
                <a:latin typeface="Garamond" panose="02020404030301010803" pitchFamily="18" charset="0"/>
              </a:rPr>
              <a:t>Members have one plan and one ID card to connect Medicare and Medicaid.</a:t>
            </a:r>
          </a:p>
        </p:txBody>
      </p:sp>
      <p:sp>
        <p:nvSpPr>
          <p:cNvPr id="10" name="Freeform: Shape 9">
            <a:extLst>
              <a:ext uri="{FF2B5EF4-FFF2-40B4-BE49-F238E27FC236}">
                <a16:creationId xmlns:a16="http://schemas.microsoft.com/office/drawing/2014/main" id="{4E62B8E4-32A3-4D2D-E229-BDD8F72D6106}"/>
              </a:ext>
            </a:extLst>
          </p:cNvPr>
          <p:cNvSpPr/>
          <p:nvPr/>
        </p:nvSpPr>
        <p:spPr>
          <a:xfrm>
            <a:off x="644821" y="1463525"/>
            <a:ext cx="2519300" cy="1823135"/>
          </a:xfrm>
          <a:custGeom>
            <a:avLst/>
            <a:gdLst>
              <a:gd name="connsiteX0" fmla="*/ 0 w 2519300"/>
              <a:gd name="connsiteY0" fmla="*/ 356981 h 2141845"/>
              <a:gd name="connsiteX1" fmla="*/ 356981 w 2519300"/>
              <a:gd name="connsiteY1" fmla="*/ 0 h 2141845"/>
              <a:gd name="connsiteX2" fmla="*/ 2162319 w 2519300"/>
              <a:gd name="connsiteY2" fmla="*/ 0 h 2141845"/>
              <a:gd name="connsiteX3" fmla="*/ 2519300 w 2519300"/>
              <a:gd name="connsiteY3" fmla="*/ 356981 h 2141845"/>
              <a:gd name="connsiteX4" fmla="*/ 2519300 w 2519300"/>
              <a:gd name="connsiteY4" fmla="*/ 1784864 h 2141845"/>
              <a:gd name="connsiteX5" fmla="*/ 2162319 w 2519300"/>
              <a:gd name="connsiteY5" fmla="*/ 2141845 h 2141845"/>
              <a:gd name="connsiteX6" fmla="*/ 356981 w 2519300"/>
              <a:gd name="connsiteY6" fmla="*/ 2141845 h 2141845"/>
              <a:gd name="connsiteX7" fmla="*/ 0 w 2519300"/>
              <a:gd name="connsiteY7" fmla="*/ 1784864 h 2141845"/>
              <a:gd name="connsiteX8" fmla="*/ 0 w 2519300"/>
              <a:gd name="connsiteY8" fmla="*/ 356981 h 21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300" h="2141845">
                <a:moveTo>
                  <a:pt x="0" y="356981"/>
                </a:moveTo>
                <a:cubicBezTo>
                  <a:pt x="0" y="159826"/>
                  <a:pt x="159826" y="0"/>
                  <a:pt x="356981" y="0"/>
                </a:cubicBezTo>
                <a:lnTo>
                  <a:pt x="2162319" y="0"/>
                </a:lnTo>
                <a:cubicBezTo>
                  <a:pt x="2359474" y="0"/>
                  <a:pt x="2519300" y="159826"/>
                  <a:pt x="2519300" y="356981"/>
                </a:cubicBezTo>
                <a:lnTo>
                  <a:pt x="2519300" y="1784864"/>
                </a:lnTo>
                <a:cubicBezTo>
                  <a:pt x="2519300" y="1982019"/>
                  <a:pt x="2359474" y="2141845"/>
                  <a:pt x="2162319" y="2141845"/>
                </a:cubicBezTo>
                <a:lnTo>
                  <a:pt x="356981" y="2141845"/>
                </a:lnTo>
                <a:cubicBezTo>
                  <a:pt x="159826" y="2141845"/>
                  <a:pt x="0" y="1982019"/>
                  <a:pt x="0" y="1784864"/>
                </a:cubicBezTo>
                <a:lnTo>
                  <a:pt x="0" y="356981"/>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1236" tIns="157896" rIns="211236" bIns="157896" numCol="1" spcCol="1270" anchor="ctr" anchorCtr="0">
            <a:noAutofit/>
          </a:bodyPr>
          <a:lstStyle/>
          <a:p>
            <a:pPr marL="0" lvl="0" indent="0" algn="l" defTabSz="1244600">
              <a:lnSpc>
                <a:spcPct val="90000"/>
              </a:lnSpc>
              <a:spcBef>
                <a:spcPct val="0"/>
              </a:spcBef>
              <a:spcAft>
                <a:spcPct val="35000"/>
              </a:spcAft>
              <a:buNone/>
              <a:tabLst>
                <a:tab pos="1085850" algn="l"/>
              </a:tabLst>
            </a:pPr>
            <a:r>
              <a:rPr lang="en-US" sz="2000" b="1" kern="1200">
                <a:latin typeface="Garamond" panose="02020404030301010803" pitchFamily="18" charset="0"/>
              </a:rPr>
              <a:t>Neighborhood INTEGRITY for Duals</a:t>
            </a:r>
          </a:p>
          <a:p>
            <a:pPr marL="0" lvl="0" indent="0" defTabSz="1244600">
              <a:lnSpc>
                <a:spcPct val="90000"/>
              </a:lnSpc>
              <a:spcBef>
                <a:spcPct val="0"/>
              </a:spcBef>
              <a:spcAft>
                <a:spcPct val="35000"/>
              </a:spcAft>
              <a:buNone/>
              <a:tabLst>
                <a:tab pos="1085850" algn="l"/>
              </a:tabLst>
            </a:pPr>
            <a:r>
              <a:rPr lang="en-US" sz="2000" b="1" kern="1200">
                <a:latin typeface="Garamond" panose="02020404030301010803" pitchFamily="18" charset="0"/>
              </a:rPr>
              <a:t>(FIDE SNP)</a:t>
            </a:r>
            <a:endParaRPr lang="en-US" sz="2000" kern="1200">
              <a:latin typeface="Garamond" panose="02020404030301010803" pitchFamily="18" charset="0"/>
            </a:endParaRPr>
          </a:p>
        </p:txBody>
      </p:sp>
      <p:sp>
        <p:nvSpPr>
          <p:cNvPr id="4" name="Footer Placeholder 3">
            <a:extLst>
              <a:ext uri="{FF2B5EF4-FFF2-40B4-BE49-F238E27FC236}">
                <a16:creationId xmlns:a16="http://schemas.microsoft.com/office/drawing/2014/main" id="{1EB91243-4E6E-B185-9868-765B05F2E3BD}"/>
              </a:ext>
            </a:extLst>
          </p:cNvPr>
          <p:cNvSpPr>
            <a:spLocks noGrp="1"/>
          </p:cNvSpPr>
          <p:nvPr>
            <p:ph type="ftr" sz="quarter" idx="11"/>
          </p:nvPr>
        </p:nvSpPr>
        <p:spPr>
          <a:xfrm>
            <a:off x="6209816" y="6675437"/>
            <a:ext cx="2601543" cy="365125"/>
          </a:xfrm>
        </p:spPr>
        <p:txBody>
          <a:bodyPr anchor="ctr">
            <a:normAutofit/>
          </a:bodyPr>
          <a:lstStyle/>
          <a:p>
            <a:pPr>
              <a:spcAft>
                <a:spcPts val="600"/>
              </a:spcAft>
            </a:pPr>
            <a:r>
              <a:rPr lang="en-US"/>
              <a:t>Neighborhood Health Plan of Rhode Island © 2025  Confidential &amp; Not for Distribution</a:t>
            </a:r>
          </a:p>
        </p:txBody>
      </p:sp>
      <p:sp>
        <p:nvSpPr>
          <p:cNvPr id="5" name="Slide Number Placeholder 4">
            <a:extLst>
              <a:ext uri="{FF2B5EF4-FFF2-40B4-BE49-F238E27FC236}">
                <a16:creationId xmlns:a16="http://schemas.microsoft.com/office/drawing/2014/main" id="{AD7AE110-A927-1483-AEB9-1ECC15BE8FFE}"/>
              </a:ext>
            </a:extLst>
          </p:cNvPr>
          <p:cNvSpPr>
            <a:spLocks noGrp="1"/>
          </p:cNvSpPr>
          <p:nvPr>
            <p:ph type="sldNum" sz="quarter" idx="12"/>
          </p:nvPr>
        </p:nvSpPr>
        <p:spPr>
          <a:xfrm>
            <a:off x="6844316" y="3324140"/>
            <a:ext cx="2057400" cy="365125"/>
          </a:xfrm>
        </p:spPr>
        <p:txBody>
          <a:bodyPr anchor="ctr">
            <a:normAutofit/>
          </a:bodyPr>
          <a:lstStyle/>
          <a:p>
            <a:pPr>
              <a:spcAft>
                <a:spcPts val="600"/>
              </a:spcAft>
            </a:pPr>
            <a:fld id="{C4FD1F22-D6B5-40B7-B8FE-12A80B3FCD39}" type="slidenum">
              <a:rPr lang="en-US" smtClean="0"/>
              <a:pPr>
                <a:spcAft>
                  <a:spcPts val="600"/>
                </a:spcAft>
              </a:pPr>
              <a:t>10</a:t>
            </a:fld>
            <a:endParaRPr lang="en-US"/>
          </a:p>
        </p:txBody>
      </p:sp>
      <p:sp>
        <p:nvSpPr>
          <p:cNvPr id="3" name="TextBox 2">
            <a:extLst>
              <a:ext uri="{FF2B5EF4-FFF2-40B4-BE49-F238E27FC236}">
                <a16:creationId xmlns:a16="http://schemas.microsoft.com/office/drawing/2014/main" id="{8E0BBD41-2CD8-8FA9-E120-5F1D3015E22E}"/>
              </a:ext>
            </a:extLst>
          </p:cNvPr>
          <p:cNvSpPr txBox="1"/>
          <p:nvPr/>
        </p:nvSpPr>
        <p:spPr>
          <a:xfrm>
            <a:off x="2140299" y="6175941"/>
            <a:ext cx="5235191" cy="338554"/>
          </a:xfrm>
          <a:prstGeom prst="rect">
            <a:avLst/>
          </a:prstGeom>
          <a:noFill/>
        </p:spPr>
        <p:txBody>
          <a:bodyPr wrap="square" rtlCol="0">
            <a:spAutoFit/>
          </a:bodyPr>
          <a:lstStyle/>
          <a:p>
            <a:r>
              <a:rPr lang="en-US" sz="1600" b="1" i="1">
                <a:latin typeface="Garamond" panose="02020404030301010803" pitchFamily="18" charset="0"/>
              </a:rPr>
              <a:t>* LTSS (Long Term Services and Supports)</a:t>
            </a:r>
          </a:p>
        </p:txBody>
      </p:sp>
    </p:spTree>
    <p:extLst>
      <p:ext uri="{BB962C8B-B14F-4D97-AF65-F5344CB8AC3E}">
        <p14:creationId xmlns:p14="http://schemas.microsoft.com/office/powerpoint/2010/main" val="47714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64562-EB02-B39F-7505-1946A93ABD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48123D-165E-BA06-C03F-7D6C7E486D48}"/>
              </a:ext>
            </a:extLst>
          </p:cNvPr>
          <p:cNvSpPr>
            <a:spLocks noGrp="1"/>
          </p:cNvSpPr>
          <p:nvPr>
            <p:ph type="title"/>
          </p:nvPr>
        </p:nvSpPr>
        <p:spPr>
          <a:xfrm>
            <a:off x="242888" y="218253"/>
            <a:ext cx="8301344" cy="858019"/>
          </a:xfrm>
        </p:spPr>
        <p:txBody>
          <a:bodyPr>
            <a:noAutofit/>
          </a:bodyPr>
          <a:lstStyle/>
          <a:p>
            <a:r>
              <a:rPr lang="en-US" b="1" dirty="0">
                <a:solidFill>
                  <a:srgbClr val="069343"/>
                </a:solidFill>
              </a:rPr>
              <a:t>Who Can Enroll in D-SNP Plans?</a:t>
            </a:r>
          </a:p>
        </p:txBody>
      </p:sp>
      <p:sp>
        <p:nvSpPr>
          <p:cNvPr id="7" name="Rectangle 6">
            <a:extLst>
              <a:ext uri="{FF2B5EF4-FFF2-40B4-BE49-F238E27FC236}">
                <a16:creationId xmlns:a16="http://schemas.microsoft.com/office/drawing/2014/main" id="{E510E1C0-3603-40B4-7091-F6902560C725}"/>
              </a:ext>
            </a:extLst>
          </p:cNvPr>
          <p:cNvSpPr/>
          <p:nvPr/>
        </p:nvSpPr>
        <p:spPr>
          <a:xfrm>
            <a:off x="484048" y="1470514"/>
            <a:ext cx="3943981" cy="483734"/>
          </a:xfrm>
          <a:prstGeom prst="rect">
            <a:avLst/>
          </a:prstGeom>
          <a:solidFill>
            <a:srgbClr val="0693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Garamond"/>
              </a:rPr>
              <a:t>INTEGRITY for Duals</a:t>
            </a:r>
          </a:p>
        </p:txBody>
      </p:sp>
      <p:sp>
        <p:nvSpPr>
          <p:cNvPr id="8" name="Rectangle 7">
            <a:extLst>
              <a:ext uri="{FF2B5EF4-FFF2-40B4-BE49-F238E27FC236}">
                <a16:creationId xmlns:a16="http://schemas.microsoft.com/office/drawing/2014/main" id="{EDF87202-C9DE-EF0D-2CC4-962F51DC6277}"/>
              </a:ext>
            </a:extLst>
          </p:cNvPr>
          <p:cNvSpPr/>
          <p:nvPr/>
        </p:nvSpPr>
        <p:spPr>
          <a:xfrm>
            <a:off x="4715972" y="1470514"/>
            <a:ext cx="4033786" cy="483734"/>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Garamond"/>
              </a:rPr>
              <a:t>Dual CONNECT</a:t>
            </a:r>
          </a:p>
        </p:txBody>
      </p:sp>
      <p:sp>
        <p:nvSpPr>
          <p:cNvPr id="3" name="Rectangle 2">
            <a:extLst>
              <a:ext uri="{FF2B5EF4-FFF2-40B4-BE49-F238E27FC236}">
                <a16:creationId xmlns:a16="http://schemas.microsoft.com/office/drawing/2014/main" id="{DE01038F-235B-E181-54EE-2F2025620F6D}"/>
              </a:ext>
            </a:extLst>
          </p:cNvPr>
          <p:cNvSpPr/>
          <p:nvPr/>
        </p:nvSpPr>
        <p:spPr>
          <a:xfrm>
            <a:off x="484048" y="1954247"/>
            <a:ext cx="3943981" cy="433769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0000"/>
                </a:solidFill>
                <a:latin typeface="Garamond" panose="02020404030301010803" pitchFamily="18" charset="0"/>
              </a:rPr>
              <a:t>Age twenty-one (21) or older, or anyone with disability; and</a:t>
            </a:r>
          </a:p>
          <a:p>
            <a:pPr marL="285750" indent="-285750">
              <a:buFont typeface="Arial" panose="020B0604020202020204" pitchFamily="34" charset="0"/>
              <a:buChar char="•"/>
            </a:pPr>
            <a:r>
              <a:rPr lang="en-US" dirty="0">
                <a:solidFill>
                  <a:srgbClr val="000000"/>
                </a:solidFill>
                <a:latin typeface="Garamond" panose="02020404030301010803" pitchFamily="18" charset="0"/>
              </a:rPr>
              <a:t>Individual incomes at or below 120% FPL monthly income limit $1,565</a:t>
            </a:r>
          </a:p>
          <a:p>
            <a:pPr marL="285750" indent="-285750">
              <a:buFont typeface="Arial" panose="020B0604020202020204" pitchFamily="34" charset="0"/>
              <a:buChar char="•"/>
            </a:pPr>
            <a:r>
              <a:rPr lang="en-US" dirty="0">
                <a:solidFill>
                  <a:srgbClr val="000000"/>
                </a:solidFill>
                <a:latin typeface="Garamond" panose="02020404030301010803" pitchFamily="18" charset="0"/>
              </a:rPr>
              <a:t>Entitled to or enrolled in Medicare Part A; and</a:t>
            </a:r>
          </a:p>
          <a:p>
            <a:pPr marL="285750" indent="-285750">
              <a:buFont typeface="Arial" panose="020B0604020202020204" pitchFamily="34" charset="0"/>
              <a:buChar char="•"/>
            </a:pPr>
            <a:r>
              <a:rPr lang="en-US" dirty="0">
                <a:solidFill>
                  <a:srgbClr val="000000"/>
                </a:solidFill>
                <a:latin typeface="Garamond" panose="02020404030301010803" pitchFamily="18" charset="0"/>
              </a:rPr>
              <a:t>Entitled to or enrolled in Medicare Part B; and</a:t>
            </a:r>
          </a:p>
          <a:p>
            <a:pPr marL="285750" indent="-285750">
              <a:buFont typeface="Arial" panose="020B0604020202020204" pitchFamily="34" charset="0"/>
              <a:buChar char="•"/>
            </a:pPr>
            <a:r>
              <a:rPr lang="en-US" dirty="0">
                <a:solidFill>
                  <a:srgbClr val="000000"/>
                </a:solidFill>
                <a:latin typeface="Garamond" panose="02020404030301010803" pitchFamily="18" charset="0"/>
              </a:rPr>
              <a:t>Eligible for full Medicaid benefits under the Rhode Island Medicaid State Plan</a:t>
            </a:r>
          </a:p>
          <a:p>
            <a:pPr marL="285750" indent="-285750">
              <a:buFont typeface="Arial" panose="020B0604020202020204" pitchFamily="34" charset="0"/>
              <a:buChar char="•"/>
            </a:pPr>
            <a:r>
              <a:rPr lang="en-US" dirty="0">
                <a:solidFill>
                  <a:srgbClr val="000000"/>
                </a:solidFill>
                <a:latin typeface="Garamond" panose="02020404030301010803" pitchFamily="18" charset="0"/>
              </a:rPr>
              <a:t>INTEGRITY (MMP) members will automatically transition to INTEGRITY for Duals on 1/1/26.</a:t>
            </a:r>
          </a:p>
          <a:p>
            <a:pPr algn="ctr"/>
            <a:endParaRPr lang="en-US" dirty="0"/>
          </a:p>
        </p:txBody>
      </p:sp>
      <p:sp>
        <p:nvSpPr>
          <p:cNvPr id="4" name="Rectangle 3">
            <a:extLst>
              <a:ext uri="{FF2B5EF4-FFF2-40B4-BE49-F238E27FC236}">
                <a16:creationId xmlns:a16="http://schemas.microsoft.com/office/drawing/2014/main" id="{69F3E17F-3AAD-EDF3-F3AE-4CA7E434E0C6}"/>
              </a:ext>
            </a:extLst>
          </p:cNvPr>
          <p:cNvSpPr/>
          <p:nvPr/>
        </p:nvSpPr>
        <p:spPr>
          <a:xfrm>
            <a:off x="4715972" y="1954247"/>
            <a:ext cx="4033786" cy="433769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0000"/>
                </a:solidFill>
                <a:latin typeface="Garamond" panose="02020404030301010803" pitchFamily="18" charset="0"/>
              </a:rPr>
              <a:t>Enrolls a new population of Neighborhood members</a:t>
            </a:r>
          </a:p>
          <a:p>
            <a:pPr marL="285750" indent="-285750">
              <a:buFont typeface="Arial" panose="020B0604020202020204" pitchFamily="34" charset="0"/>
              <a:buChar char="•"/>
            </a:pPr>
            <a:r>
              <a:rPr lang="en-US" dirty="0">
                <a:solidFill>
                  <a:srgbClr val="000000"/>
                </a:solidFill>
                <a:latin typeface="Garamond" panose="02020404030301010803" pitchFamily="18" charset="0"/>
              </a:rPr>
              <a:t>People 65 or older, and 18+ with disabilities</a:t>
            </a:r>
          </a:p>
          <a:p>
            <a:pPr marL="285750" indent="-285750">
              <a:buFont typeface="Arial" panose="020B0604020202020204" pitchFamily="34" charset="0"/>
              <a:buChar char="•"/>
            </a:pPr>
            <a:r>
              <a:rPr lang="en-US" dirty="0">
                <a:solidFill>
                  <a:srgbClr val="000000"/>
                </a:solidFill>
                <a:latin typeface="Garamond" panose="02020404030301010803" pitchFamily="18" charset="0"/>
              </a:rPr>
              <a:t>Individual incomes below 100% FPL, Individual monthly income limit $1,304</a:t>
            </a:r>
          </a:p>
          <a:p>
            <a:pPr marL="285750" indent="-285750">
              <a:buFont typeface="Arial" panose="020B0604020202020204" pitchFamily="34" charset="0"/>
              <a:buChar char="•"/>
            </a:pPr>
            <a:r>
              <a:rPr lang="en-US" dirty="0">
                <a:solidFill>
                  <a:srgbClr val="000000"/>
                </a:solidFill>
                <a:latin typeface="Garamond" panose="02020404030301010803" pitchFamily="18" charset="0"/>
              </a:rPr>
              <a:t>Entitled to or enrolled in Medicare Part A; and</a:t>
            </a:r>
          </a:p>
          <a:p>
            <a:pPr marL="285750" indent="-285750">
              <a:buFont typeface="Arial" panose="020B0604020202020204" pitchFamily="34" charset="0"/>
              <a:buChar char="•"/>
            </a:pPr>
            <a:r>
              <a:rPr lang="en-US" dirty="0">
                <a:solidFill>
                  <a:srgbClr val="000000"/>
                </a:solidFill>
                <a:latin typeface="Garamond" panose="02020404030301010803" pitchFamily="18" charset="0"/>
              </a:rPr>
              <a:t>Entitled to or enrolled in Medicare Part B; and</a:t>
            </a:r>
          </a:p>
          <a:p>
            <a:pPr marL="285750" lvl="0" indent="-285750" defTabSz="685800">
              <a:buFont typeface="Arial" panose="020B0604020202020204" pitchFamily="34" charset="0"/>
              <a:buChar char="•"/>
              <a:defRPr/>
            </a:pPr>
            <a:r>
              <a:rPr lang="en-US" dirty="0">
                <a:solidFill>
                  <a:srgbClr val="000000"/>
                </a:solidFill>
                <a:latin typeface="Garamond" panose="02020404030301010803" pitchFamily="18" charset="0"/>
              </a:rPr>
              <a:t>Eligible for Partial Medicaid benefits under the Rhode Island Medicaid Plan</a:t>
            </a:r>
          </a:p>
          <a:p>
            <a:pPr marL="285750" lvl="0" indent="-285750" defTabSz="685800">
              <a:buFont typeface="Arial" panose="020B0604020202020204" pitchFamily="34" charset="0"/>
              <a:buChar char="•"/>
              <a:defRPr/>
            </a:pPr>
            <a:endParaRPr lang="en-US" dirty="0">
              <a:solidFill>
                <a:srgbClr val="000000"/>
              </a:solidFill>
              <a:latin typeface="Garamond" panose="02020404030301010803" pitchFamily="18" charset="0"/>
            </a:endParaRPr>
          </a:p>
        </p:txBody>
      </p:sp>
    </p:spTree>
    <p:extLst>
      <p:ext uri="{BB962C8B-B14F-4D97-AF65-F5344CB8AC3E}">
        <p14:creationId xmlns:p14="http://schemas.microsoft.com/office/powerpoint/2010/main" val="355578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6EB28-11EF-0354-98F3-ABF31BD6E5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BC9F4D-4E15-AE48-FB11-8B2464713A6D}"/>
              </a:ext>
            </a:extLst>
          </p:cNvPr>
          <p:cNvSpPr>
            <a:spLocks noGrp="1"/>
          </p:cNvSpPr>
          <p:nvPr>
            <p:ph type="title"/>
          </p:nvPr>
        </p:nvSpPr>
        <p:spPr>
          <a:xfrm>
            <a:off x="242888" y="218253"/>
            <a:ext cx="7815262" cy="858019"/>
          </a:xfrm>
        </p:spPr>
        <p:txBody>
          <a:bodyPr>
            <a:normAutofit/>
          </a:bodyPr>
          <a:lstStyle/>
          <a:p>
            <a:r>
              <a:rPr lang="en-US" b="1" dirty="0">
                <a:solidFill>
                  <a:srgbClr val="069343"/>
                </a:solidFill>
              </a:rPr>
              <a:t>Deemed Eligibility</a:t>
            </a:r>
          </a:p>
        </p:txBody>
      </p:sp>
      <p:sp>
        <p:nvSpPr>
          <p:cNvPr id="12" name="TextBox 11">
            <a:extLst>
              <a:ext uri="{FF2B5EF4-FFF2-40B4-BE49-F238E27FC236}">
                <a16:creationId xmlns:a16="http://schemas.microsoft.com/office/drawing/2014/main" id="{4A8906B8-DD18-5247-78AD-2D8DEA4561F1}"/>
              </a:ext>
            </a:extLst>
          </p:cNvPr>
          <p:cNvSpPr txBox="1"/>
          <p:nvPr/>
        </p:nvSpPr>
        <p:spPr>
          <a:xfrm>
            <a:off x="568779" y="1370912"/>
            <a:ext cx="7489371" cy="4278094"/>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000000"/>
                </a:solidFill>
                <a:latin typeface="Garamond" panose="02020404030301010803" pitchFamily="18" charset="0"/>
              </a:rPr>
              <a:t>A temporary period where members continue to receive Medicare Advantage benefits after losing Medicaid eligibility.</a:t>
            </a:r>
          </a:p>
          <a:p>
            <a:endParaRPr lang="en-US" sz="2400" dirty="0">
              <a:solidFill>
                <a:srgbClr val="000000"/>
              </a:solidFill>
              <a:latin typeface="Garamond" panose="02020404030301010803" pitchFamily="18" charset="0"/>
            </a:endParaRPr>
          </a:p>
          <a:p>
            <a:endParaRPr lang="en-US" sz="2400" dirty="0">
              <a:solidFill>
                <a:srgbClr val="000000"/>
              </a:solidFill>
              <a:latin typeface="Garamond" panose="02020404030301010803" pitchFamily="18" charset="0"/>
            </a:endParaRPr>
          </a:p>
          <a:p>
            <a:endParaRPr lang="en-US" sz="2400" dirty="0">
              <a:solidFill>
                <a:srgbClr val="000000"/>
              </a:solidFill>
              <a:latin typeface="Garamond" panose="02020404030301010803" pitchFamily="18" charset="0"/>
            </a:endParaRPr>
          </a:p>
          <a:p>
            <a:endParaRPr lang="en-US" sz="2000" dirty="0">
              <a:solidFill>
                <a:srgbClr val="000000"/>
              </a:solidFill>
              <a:latin typeface="Garamond" panose="02020404030301010803" pitchFamily="18" charset="0"/>
            </a:endParaRPr>
          </a:p>
          <a:p>
            <a:pPr marL="285750" indent="-285750">
              <a:buFont typeface="Arial" panose="020B0604020202020204" pitchFamily="34" charset="0"/>
              <a:buChar char="•"/>
            </a:pPr>
            <a:r>
              <a:rPr lang="en-US" sz="2000" dirty="0">
                <a:solidFill>
                  <a:srgbClr val="000000"/>
                </a:solidFill>
                <a:latin typeface="Garamond" panose="02020404030301010803" pitchFamily="18" charset="0"/>
              </a:rPr>
              <a:t>Medicaid benefits, cost-sharing and premium coverage may be paused during this time. Members may be responsible for out-of-pocket costs or increased cost-sharing for Medicare covered services </a:t>
            </a:r>
            <a:r>
              <a:rPr lang="en-US" sz="2000">
                <a:solidFill>
                  <a:srgbClr val="000000"/>
                </a:solidFill>
                <a:latin typeface="Garamond" panose="02020404030301010803" pitchFamily="18" charset="0"/>
              </a:rPr>
              <a:t>for Neighborhood Dual </a:t>
            </a:r>
            <a:r>
              <a:rPr lang="en-US" sz="2000" dirty="0">
                <a:solidFill>
                  <a:srgbClr val="000000"/>
                </a:solidFill>
                <a:latin typeface="Garamond" panose="02020404030301010803" pitchFamily="18" charset="0"/>
              </a:rPr>
              <a:t>CONNECT.</a:t>
            </a:r>
          </a:p>
          <a:p>
            <a:endParaRPr lang="en-US" sz="2000" dirty="0">
              <a:solidFill>
                <a:srgbClr val="000000"/>
              </a:solidFill>
              <a:latin typeface="Garamond" panose="02020404030301010803" pitchFamily="18" charset="0"/>
            </a:endParaRPr>
          </a:p>
          <a:p>
            <a:pPr marL="285750" indent="-285750">
              <a:buFont typeface="Arial" panose="020B0604020202020204" pitchFamily="34" charset="0"/>
              <a:buChar char="•"/>
            </a:pPr>
            <a:r>
              <a:rPr lang="en-US" sz="2000" dirty="0">
                <a:solidFill>
                  <a:srgbClr val="000000"/>
                </a:solidFill>
                <a:latin typeface="Garamond" panose="02020404030301010803" pitchFamily="18" charset="0"/>
              </a:rPr>
              <a:t>Neighborhood works with members to restore Medicaid eligibility and adjusts claims once it’s reinstated.</a:t>
            </a:r>
          </a:p>
        </p:txBody>
      </p:sp>
      <p:sp>
        <p:nvSpPr>
          <p:cNvPr id="3" name="Rectangle: Rounded Corners 2">
            <a:extLst>
              <a:ext uri="{FF2B5EF4-FFF2-40B4-BE49-F238E27FC236}">
                <a16:creationId xmlns:a16="http://schemas.microsoft.com/office/drawing/2014/main" id="{30898F8E-024C-6EB2-5413-B32EB5D5555E}"/>
              </a:ext>
            </a:extLst>
          </p:cNvPr>
          <p:cNvSpPr/>
          <p:nvPr/>
        </p:nvSpPr>
        <p:spPr>
          <a:xfrm>
            <a:off x="1864519" y="2188291"/>
            <a:ext cx="4572000" cy="1062909"/>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sz="2000">
              <a:solidFill>
                <a:schemeClr val="bg1"/>
              </a:solidFill>
              <a:latin typeface="Garamond" panose="02020404030301010803" pitchFamily="18" charset="0"/>
            </a:endParaRPr>
          </a:p>
          <a:p>
            <a:pPr marL="800100" lvl="1" indent="-342900">
              <a:buFont typeface="Wingdings" panose="05000000000000000000" pitchFamily="2" charset="2"/>
              <a:buChar char="v"/>
            </a:pPr>
            <a:r>
              <a:rPr lang="en-US" sz="2000">
                <a:solidFill>
                  <a:schemeClr val="bg1"/>
                </a:solidFill>
                <a:latin typeface="Garamond" panose="02020404030301010803" pitchFamily="18" charset="0"/>
              </a:rPr>
              <a:t>INTEGRITY for Duals (90 days)</a:t>
            </a:r>
          </a:p>
          <a:p>
            <a:pPr marL="800100" lvl="1" indent="-342900">
              <a:buFont typeface="Wingdings" panose="05000000000000000000" pitchFamily="2" charset="2"/>
              <a:buChar char="v"/>
            </a:pPr>
            <a:r>
              <a:rPr lang="en-US" sz="2000">
                <a:solidFill>
                  <a:schemeClr val="bg1"/>
                </a:solidFill>
                <a:latin typeface="Garamond" panose="02020404030301010803" pitchFamily="18" charset="0"/>
              </a:rPr>
              <a:t>Dual CONNECT (30 days)</a:t>
            </a:r>
          </a:p>
          <a:p>
            <a:pPr algn="ctr"/>
            <a:endParaRPr lang="en-US"/>
          </a:p>
        </p:txBody>
      </p:sp>
    </p:spTree>
    <p:extLst>
      <p:ext uri="{BB962C8B-B14F-4D97-AF65-F5344CB8AC3E}">
        <p14:creationId xmlns:p14="http://schemas.microsoft.com/office/powerpoint/2010/main" val="3527579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E3C53-13D1-0FCC-0652-FFE24AE39A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4BCCBB-4F1A-73E4-FC85-1EDAE04012F2}"/>
              </a:ext>
            </a:extLst>
          </p:cNvPr>
          <p:cNvSpPr>
            <a:spLocks noGrp="1"/>
          </p:cNvSpPr>
          <p:nvPr>
            <p:ph type="title" idx="4294967295"/>
          </p:nvPr>
        </p:nvSpPr>
        <p:spPr>
          <a:xfrm>
            <a:off x="270944" y="14579"/>
            <a:ext cx="7886700" cy="985838"/>
          </a:xfrm>
        </p:spPr>
        <p:txBody>
          <a:bodyPr>
            <a:normAutofit/>
          </a:bodyPr>
          <a:lstStyle/>
          <a:p>
            <a:r>
              <a:rPr lang="en-US" b="1" dirty="0">
                <a:solidFill>
                  <a:srgbClr val="069343"/>
                </a:solidFill>
                <a:latin typeface="Cabin" panose="00000500000000000000" pitchFamily="2" charset="0"/>
              </a:rPr>
              <a:t>Pharmacy</a:t>
            </a:r>
          </a:p>
        </p:txBody>
      </p:sp>
      <p:sp>
        <p:nvSpPr>
          <p:cNvPr id="3" name="Content Placeholder 2">
            <a:extLst>
              <a:ext uri="{FF2B5EF4-FFF2-40B4-BE49-F238E27FC236}">
                <a16:creationId xmlns:a16="http://schemas.microsoft.com/office/drawing/2014/main" id="{DF14DC48-0DA0-68A0-EE70-25C6E1FBE6C8}"/>
              </a:ext>
            </a:extLst>
          </p:cNvPr>
          <p:cNvSpPr>
            <a:spLocks noGrp="1"/>
          </p:cNvSpPr>
          <p:nvPr>
            <p:ph idx="4294967295"/>
          </p:nvPr>
        </p:nvSpPr>
        <p:spPr>
          <a:xfrm>
            <a:off x="342085" y="1000417"/>
            <a:ext cx="8420078" cy="2428583"/>
          </a:xfrm>
        </p:spPr>
        <p:txBody>
          <a:bodyPr>
            <a:normAutofit/>
          </a:bodyPr>
          <a:lstStyle/>
          <a:p>
            <a:pPr marL="346075" indent="-346075" fontAlgn="base">
              <a:spcAft>
                <a:spcPts val="400"/>
              </a:spcAft>
              <a:buBlip>
                <a:blip r:embed="rId2">
                  <a:extLst>
                    <a:ext uri="{96DAC541-7B7A-43D3-8B79-37D633B846F1}">
                      <asvg:svgBlip xmlns:asvg="http://schemas.microsoft.com/office/drawing/2016/SVG/main" r:embed="rId3"/>
                    </a:ext>
                  </a:extLst>
                </a:blip>
              </a:buBlip>
            </a:pPr>
            <a:r>
              <a:rPr lang="en-US" sz="2000" dirty="0">
                <a:latin typeface="Garamond" panose="02020404030301010803" pitchFamily="18" charset="0"/>
                <a:cs typeface="Calibri" panose="020F0502020204030204" pitchFamily="34" charset="0"/>
              </a:rPr>
              <a:t>Neighborhood maintains separate formularies by line of business, </a:t>
            </a:r>
            <a:r>
              <a:rPr lang="en-US" sz="2000" dirty="0">
                <a:latin typeface="Garamond" panose="02020404030301010803" pitchFamily="18" charset="0"/>
                <a:cs typeface="Calibri" panose="020F0502020204030204" pitchFamily="34" charset="0"/>
                <a:hlinkClick r:id="rId4"/>
              </a:rPr>
              <a:t>available at nhpri.org.  </a:t>
            </a:r>
            <a:r>
              <a:rPr lang="en-US" sz="2000" dirty="0">
                <a:latin typeface="Garamond" panose="02020404030301010803" pitchFamily="18" charset="0"/>
                <a:cs typeface="Calibri" panose="020F0502020204030204" pitchFamily="34" charset="0"/>
              </a:rPr>
              <a:t>Certain drugs require prior authorization, step therapy, or have quantity limits.</a:t>
            </a:r>
          </a:p>
          <a:p>
            <a:pPr marL="346075" indent="-346075" fontAlgn="base">
              <a:spcAft>
                <a:spcPts val="400"/>
              </a:spcAft>
              <a:buBlip>
                <a:blip r:embed="rId2">
                  <a:extLst>
                    <a:ext uri="{96DAC541-7B7A-43D3-8B79-37D633B846F1}">
                      <asvg:svgBlip xmlns:asvg="http://schemas.microsoft.com/office/drawing/2016/SVG/main" r:embed="rId3"/>
                    </a:ext>
                  </a:extLst>
                </a:blip>
              </a:buBlip>
            </a:pPr>
            <a:r>
              <a:rPr lang="en-US" sz="2000" dirty="0">
                <a:latin typeface="Garamond" panose="02020404030301010803" pitchFamily="18" charset="0"/>
                <a:cs typeface="Calibri" panose="020F0502020204030204" pitchFamily="34" charset="0"/>
              </a:rPr>
              <a:t>Specialty medications for Medicaid and Commercial members must be filled through an approved specialty pharmacy network.</a:t>
            </a:r>
            <a:endParaRPr lang="en-US" sz="2000" b="1" dirty="0">
              <a:latin typeface="Garamond" panose="02020404030301010803" pitchFamily="18" charset="0"/>
            </a:endParaRPr>
          </a:p>
          <a:p>
            <a:pPr marL="346075" indent="-346075">
              <a:buBlip>
                <a:blip r:embed="rId2">
                  <a:extLst>
                    <a:ext uri="{96DAC541-7B7A-43D3-8B79-37D633B846F1}">
                      <asvg:svgBlip xmlns:asvg="http://schemas.microsoft.com/office/drawing/2016/SVG/main" r:embed="rId3"/>
                    </a:ext>
                  </a:extLst>
                </a:blip>
              </a:buBlip>
            </a:pPr>
            <a:r>
              <a:rPr lang="en-US" sz="2000" b="1" dirty="0">
                <a:solidFill>
                  <a:schemeClr val="tx1"/>
                </a:solidFill>
                <a:latin typeface="Garamond" panose="02020404030301010803" pitchFamily="18" charset="0"/>
              </a:rPr>
              <a:t>Effective 1/1/26, D-SNP plans </a:t>
            </a:r>
            <a:r>
              <a:rPr lang="en-US" sz="2000" dirty="0">
                <a:latin typeface="Garamond" panose="02020404030301010803" pitchFamily="18" charset="0"/>
              </a:rPr>
              <a:t>will have copays for Part D prescription drugs depending on the plan and the member’s low-income subsidy (LIS) level:</a:t>
            </a:r>
          </a:p>
          <a:p>
            <a:pPr lvl="1">
              <a:buNone/>
            </a:pPr>
            <a:endParaRPr lang="en-US" sz="2000" b="1" dirty="0">
              <a:latin typeface="Garamond" panose="02020404030301010803" pitchFamily="18" charset="0"/>
            </a:endParaRPr>
          </a:p>
          <a:p>
            <a:pPr marL="0" indent="0" fontAlgn="base">
              <a:spcAft>
                <a:spcPts val="400"/>
              </a:spcAft>
              <a:buNone/>
            </a:pPr>
            <a:endParaRPr lang="en-US" sz="1800" dirty="0">
              <a:latin typeface="Garamond" panose="02020404030301010803" pitchFamily="18" charset="0"/>
              <a:cs typeface="Calibri" panose="020F0502020204030204" pitchFamily="34" charset="0"/>
            </a:endParaRPr>
          </a:p>
        </p:txBody>
      </p:sp>
      <p:grpSp>
        <p:nvGrpSpPr>
          <p:cNvPr id="18" name="Group 17">
            <a:extLst>
              <a:ext uri="{FF2B5EF4-FFF2-40B4-BE49-F238E27FC236}">
                <a16:creationId xmlns:a16="http://schemas.microsoft.com/office/drawing/2014/main" id="{C241FCFE-B2C5-1354-37D3-B89E4F368FBE}"/>
              </a:ext>
            </a:extLst>
          </p:cNvPr>
          <p:cNvGrpSpPr/>
          <p:nvPr/>
        </p:nvGrpSpPr>
        <p:grpSpPr>
          <a:xfrm>
            <a:off x="661057" y="3451410"/>
            <a:ext cx="3910943" cy="2653553"/>
            <a:chOff x="661057" y="3451410"/>
            <a:chExt cx="3659929" cy="2653553"/>
          </a:xfrm>
        </p:grpSpPr>
        <p:sp>
          <p:nvSpPr>
            <p:cNvPr id="4" name="Rectangle 3">
              <a:extLst>
                <a:ext uri="{FF2B5EF4-FFF2-40B4-BE49-F238E27FC236}">
                  <a16:creationId xmlns:a16="http://schemas.microsoft.com/office/drawing/2014/main" id="{DC9AAD8D-8017-1950-B47E-B4F46F0A20DB}"/>
                </a:ext>
              </a:extLst>
            </p:cNvPr>
            <p:cNvSpPr/>
            <p:nvPr/>
          </p:nvSpPr>
          <p:spPr>
            <a:xfrm>
              <a:off x="661057" y="3451410"/>
              <a:ext cx="3659929" cy="587028"/>
            </a:xfrm>
            <a:prstGeom prst="rect">
              <a:avLst/>
            </a:prstGeom>
            <a:solidFill>
              <a:srgbClr val="0693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atin typeface="Cabin" panose="00000500000000000000" pitchFamily="2" charset="0"/>
                </a:rPr>
                <a:t>INTEGRITY for Duals</a:t>
              </a:r>
            </a:p>
          </p:txBody>
        </p:sp>
        <p:grpSp>
          <p:nvGrpSpPr>
            <p:cNvPr id="17" name="Group 16">
              <a:extLst>
                <a:ext uri="{FF2B5EF4-FFF2-40B4-BE49-F238E27FC236}">
                  <a16:creationId xmlns:a16="http://schemas.microsoft.com/office/drawing/2014/main" id="{C95E560B-5862-8699-3475-0CFA5E4D6494}"/>
                </a:ext>
              </a:extLst>
            </p:cNvPr>
            <p:cNvGrpSpPr/>
            <p:nvPr/>
          </p:nvGrpSpPr>
          <p:grpSpPr>
            <a:xfrm>
              <a:off x="661057" y="4038438"/>
              <a:ext cx="3659929" cy="2066525"/>
              <a:chOff x="661057" y="4038438"/>
              <a:chExt cx="3659929" cy="2066525"/>
            </a:xfrm>
          </p:grpSpPr>
          <p:sp>
            <p:nvSpPr>
              <p:cNvPr id="9" name="Rectangle 8">
                <a:extLst>
                  <a:ext uri="{FF2B5EF4-FFF2-40B4-BE49-F238E27FC236}">
                    <a16:creationId xmlns:a16="http://schemas.microsoft.com/office/drawing/2014/main" id="{055EB17F-2C27-9D60-9BD6-75EE48651CB3}"/>
                  </a:ext>
                </a:extLst>
              </p:cNvPr>
              <p:cNvSpPr/>
              <p:nvPr/>
            </p:nvSpPr>
            <p:spPr>
              <a:xfrm>
                <a:off x="661057" y="4038438"/>
                <a:ext cx="3659929" cy="20665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br>
                  <a:rPr lang="en-US">
                    <a:solidFill>
                      <a:srgbClr val="000000"/>
                    </a:solidFill>
                    <a:latin typeface="Garamond" panose="02020404030301010803" pitchFamily="18" charset="0"/>
                  </a:rPr>
                </a:br>
                <a:endParaRPr lang="en-US">
                  <a:solidFill>
                    <a:srgbClr val="000000"/>
                  </a:solidFill>
                  <a:latin typeface="Garamond" panose="02020404030301010803" pitchFamily="18" charset="0"/>
                </a:endParaRPr>
              </a:p>
            </p:txBody>
          </p:sp>
          <p:sp>
            <p:nvSpPr>
              <p:cNvPr id="11" name="TextBox 10">
                <a:extLst>
                  <a:ext uri="{FF2B5EF4-FFF2-40B4-BE49-F238E27FC236}">
                    <a16:creationId xmlns:a16="http://schemas.microsoft.com/office/drawing/2014/main" id="{8D34EC2E-B6F3-64A0-7448-5984E10B9050}"/>
                  </a:ext>
                </a:extLst>
              </p:cNvPr>
              <p:cNvSpPr txBox="1"/>
              <p:nvPr/>
            </p:nvSpPr>
            <p:spPr>
              <a:xfrm>
                <a:off x="661058" y="4069918"/>
                <a:ext cx="3534424" cy="1754326"/>
              </a:xfrm>
              <a:prstGeom prst="rect">
                <a:avLst/>
              </a:prstGeom>
              <a:noFill/>
            </p:spPr>
            <p:txBody>
              <a:bodyPr wrap="square" rtlCol="0">
                <a:spAutoFit/>
              </a:bodyPr>
              <a:lstStyle/>
              <a:p>
                <a:pPr marL="231775" indent="-231775"/>
                <a:r>
                  <a:rPr lang="en-US" dirty="0">
                    <a:solidFill>
                      <a:srgbClr val="000000"/>
                    </a:solidFill>
                    <a:latin typeface="Garamond" panose="02020404030301010803" pitchFamily="18" charset="0"/>
                  </a:rPr>
                  <a:t>•  $0 cost share for tier 1 (Preferred Generic) and Tier 2 (Generic)</a:t>
                </a:r>
              </a:p>
              <a:p>
                <a:pPr marL="285750" indent="-285750">
                  <a:buFont typeface="Arial" panose="020B0604020202020204" pitchFamily="34" charset="0"/>
                  <a:buChar char="•"/>
                </a:pPr>
                <a:r>
                  <a:rPr lang="en-US" dirty="0">
                    <a:solidFill>
                      <a:srgbClr val="000000"/>
                    </a:solidFill>
                    <a:latin typeface="Garamond" panose="02020404030301010803" pitchFamily="18" charset="0"/>
                  </a:rPr>
                  <a:t>Tiered cost-share for Brand-name drugs, non-preferred drugs and Specialty medications (Tiers 3-5) </a:t>
                </a:r>
                <a:br>
                  <a:rPr lang="en-US" dirty="0">
                    <a:solidFill>
                      <a:srgbClr val="000000"/>
                    </a:solidFill>
                    <a:latin typeface="Garamond" panose="02020404030301010803" pitchFamily="18" charset="0"/>
                  </a:rPr>
                </a:br>
                <a:r>
                  <a:rPr lang="en-US" dirty="0">
                    <a:solidFill>
                      <a:srgbClr val="000000"/>
                    </a:solidFill>
                    <a:latin typeface="Garamond" panose="02020404030301010803" pitchFamily="18" charset="0"/>
                  </a:rPr>
                  <a:t>(25% or LIS copay)</a:t>
                </a:r>
              </a:p>
            </p:txBody>
          </p:sp>
        </p:grpSp>
      </p:grpSp>
      <p:grpSp>
        <p:nvGrpSpPr>
          <p:cNvPr id="15" name="Group 14">
            <a:extLst>
              <a:ext uri="{FF2B5EF4-FFF2-40B4-BE49-F238E27FC236}">
                <a16:creationId xmlns:a16="http://schemas.microsoft.com/office/drawing/2014/main" id="{A9B0888E-A688-F990-4912-C79DE70600C5}"/>
              </a:ext>
            </a:extLst>
          </p:cNvPr>
          <p:cNvGrpSpPr/>
          <p:nvPr/>
        </p:nvGrpSpPr>
        <p:grpSpPr>
          <a:xfrm>
            <a:off x="4823016" y="3451410"/>
            <a:ext cx="3729696" cy="2653553"/>
            <a:chOff x="4823016" y="3505200"/>
            <a:chExt cx="3729696" cy="2653553"/>
          </a:xfrm>
        </p:grpSpPr>
        <p:sp>
          <p:nvSpPr>
            <p:cNvPr id="10" name="Rectangle 9">
              <a:extLst>
                <a:ext uri="{FF2B5EF4-FFF2-40B4-BE49-F238E27FC236}">
                  <a16:creationId xmlns:a16="http://schemas.microsoft.com/office/drawing/2014/main" id="{8ED2869F-6DEE-ACB7-0F11-A2A738542B91}"/>
                </a:ext>
              </a:extLst>
            </p:cNvPr>
            <p:cNvSpPr/>
            <p:nvPr/>
          </p:nvSpPr>
          <p:spPr>
            <a:xfrm>
              <a:off x="4823016" y="4092228"/>
              <a:ext cx="3729696" cy="20665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D1CF552-268F-8ADD-1DD3-4D9303D590BA}"/>
                </a:ext>
              </a:extLst>
            </p:cNvPr>
            <p:cNvGrpSpPr/>
            <p:nvPr/>
          </p:nvGrpSpPr>
          <p:grpSpPr>
            <a:xfrm>
              <a:off x="4823016" y="3505200"/>
              <a:ext cx="3729696" cy="1541838"/>
              <a:chOff x="4823016" y="3505200"/>
              <a:chExt cx="3729696" cy="1541838"/>
            </a:xfrm>
          </p:grpSpPr>
          <p:sp>
            <p:nvSpPr>
              <p:cNvPr id="8" name="Rectangle 7">
                <a:extLst>
                  <a:ext uri="{FF2B5EF4-FFF2-40B4-BE49-F238E27FC236}">
                    <a16:creationId xmlns:a16="http://schemas.microsoft.com/office/drawing/2014/main" id="{382F195C-61A6-753A-E3D8-13637D709F05}"/>
                  </a:ext>
                </a:extLst>
              </p:cNvPr>
              <p:cNvSpPr/>
              <p:nvPr/>
            </p:nvSpPr>
            <p:spPr>
              <a:xfrm>
                <a:off x="4823016" y="3505200"/>
                <a:ext cx="3729696" cy="587028"/>
              </a:xfrm>
              <a:prstGeom prst="rect">
                <a:avLst/>
              </a:prstGeom>
              <a:solidFill>
                <a:srgbClr val="0693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atin typeface="Cabin" panose="00000500000000000000" pitchFamily="2" charset="0"/>
                  </a:rPr>
                  <a:t>Dual CONNECT</a:t>
                </a:r>
              </a:p>
            </p:txBody>
          </p:sp>
          <p:sp>
            <p:nvSpPr>
              <p:cNvPr id="13" name="TextBox 12">
                <a:extLst>
                  <a:ext uri="{FF2B5EF4-FFF2-40B4-BE49-F238E27FC236}">
                    <a16:creationId xmlns:a16="http://schemas.microsoft.com/office/drawing/2014/main" id="{76B8EEA3-6019-21BC-35BA-E042EE016638}"/>
                  </a:ext>
                </a:extLst>
              </p:cNvPr>
              <p:cNvSpPr txBox="1"/>
              <p:nvPr/>
            </p:nvSpPr>
            <p:spPr>
              <a:xfrm>
                <a:off x="4823016" y="4123708"/>
                <a:ext cx="3729696" cy="923330"/>
              </a:xfrm>
              <a:prstGeom prst="rect">
                <a:avLst/>
              </a:prstGeom>
              <a:noFill/>
            </p:spPr>
            <p:txBody>
              <a:bodyPr wrap="square" rtlCol="0">
                <a:spAutoFit/>
              </a:bodyPr>
              <a:lstStyle/>
              <a:p>
                <a:pPr marL="231775" indent="-231775"/>
                <a:r>
                  <a:rPr lang="en-US">
                    <a:solidFill>
                      <a:srgbClr val="000000"/>
                    </a:solidFill>
                    <a:latin typeface="Garamond" panose="02020404030301010803" pitchFamily="18" charset="0"/>
                  </a:rPr>
                  <a:t>•   Cost-share for all drugs (25% or LIS copay)</a:t>
                </a:r>
              </a:p>
              <a:p>
                <a:endParaRPr lang="en-US">
                  <a:solidFill>
                    <a:srgbClr val="000000"/>
                  </a:solidFill>
                </a:endParaRPr>
              </a:p>
            </p:txBody>
          </p:sp>
        </p:grpSp>
      </p:grpSp>
      <p:pic>
        <p:nvPicPr>
          <p:cNvPr id="6" name="Picture 5" descr="A green and white pharmacy building&#10;&#10;AI-generated content may be incorrect.">
            <a:extLst>
              <a:ext uri="{FF2B5EF4-FFF2-40B4-BE49-F238E27FC236}">
                <a16:creationId xmlns:a16="http://schemas.microsoft.com/office/drawing/2014/main" id="{2DF60AF3-BB93-0E0C-A14E-D4AC69C2D081}"/>
              </a:ext>
            </a:extLst>
          </p:cNvPr>
          <p:cNvPicPr>
            <a:picLocks noChangeAspect="1"/>
          </p:cNvPicPr>
          <p:nvPr/>
        </p:nvPicPr>
        <p:blipFill>
          <a:blip r:embed="rId5"/>
          <a:stretch>
            <a:fillRect/>
          </a:stretch>
        </p:blipFill>
        <p:spPr>
          <a:xfrm>
            <a:off x="6769763" y="4853354"/>
            <a:ext cx="1915237" cy="1915237"/>
          </a:xfrm>
          <a:prstGeom prst="rect">
            <a:avLst/>
          </a:prstGeom>
        </p:spPr>
      </p:pic>
    </p:spTree>
    <p:extLst>
      <p:ext uri="{BB962C8B-B14F-4D97-AF65-F5344CB8AC3E}">
        <p14:creationId xmlns:p14="http://schemas.microsoft.com/office/powerpoint/2010/main" val="346909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7384A5-FD9C-7508-32A2-2B3FF0571B26}"/>
              </a:ext>
            </a:extLst>
          </p:cNvPr>
          <p:cNvSpPr txBox="1"/>
          <p:nvPr/>
        </p:nvSpPr>
        <p:spPr>
          <a:xfrm>
            <a:off x="918897" y="1106008"/>
            <a:ext cx="7989256" cy="48782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31775" indent="-231775">
              <a:buAutoNum type="arabicPeriod"/>
            </a:pPr>
            <a:r>
              <a:rPr lang="en-US" b="1" dirty="0">
                <a:solidFill>
                  <a:srgbClr val="208F44"/>
                </a:solidFill>
                <a:latin typeface="Garamond"/>
                <a:ea typeface="Open Sans"/>
                <a:cs typeface="Open Sans"/>
              </a:rPr>
              <a:t>Dental (Neighborhood INTEGRITY for Duals only)</a:t>
            </a:r>
          </a:p>
          <a:p>
            <a:pPr marL="231775"/>
            <a:r>
              <a:rPr lang="en-US" dirty="0">
                <a:solidFill>
                  <a:srgbClr val="212529"/>
                </a:solidFill>
                <a:latin typeface="Garamond"/>
                <a:ea typeface="Open Sans"/>
                <a:cs typeface="Open Sans"/>
              </a:rPr>
              <a:t>$1250 Annual Allowance offered by Delta Dental of Rhode Island. Comprehensive Services included but not limited to: preventative, diagnostic and restorative services, in addition to RI FFS Medicaid Benefit.</a:t>
            </a:r>
          </a:p>
          <a:p>
            <a:pPr marL="231775"/>
            <a:endParaRPr lang="en-US" sz="1200" dirty="0">
              <a:solidFill>
                <a:srgbClr val="212529"/>
              </a:solidFill>
              <a:latin typeface="Garamond"/>
              <a:ea typeface="Open Sans"/>
              <a:cs typeface="Open Sans"/>
            </a:endParaRPr>
          </a:p>
          <a:p>
            <a:pPr marL="231775" indent="-231775">
              <a:buFont typeface="+mj-lt"/>
              <a:buAutoNum type="arabicPeriod" startAt="2"/>
            </a:pPr>
            <a:r>
              <a:rPr lang="en-US" b="1" dirty="0">
                <a:solidFill>
                  <a:srgbClr val="208F44"/>
                </a:solidFill>
                <a:latin typeface="Garamond"/>
                <a:ea typeface="Open Sans"/>
                <a:cs typeface="Open Sans"/>
              </a:rPr>
              <a:t>Over-the-Counter Medications</a:t>
            </a:r>
            <a:endParaRPr lang="en-US" b="1" dirty="0">
              <a:solidFill>
                <a:srgbClr val="212529"/>
              </a:solidFill>
              <a:latin typeface="Garamond"/>
              <a:ea typeface="Open Sans"/>
              <a:cs typeface="Open Sans"/>
            </a:endParaRPr>
          </a:p>
          <a:p>
            <a:pPr marL="517525" indent="-285750">
              <a:buFont typeface="Arial" panose="020B0604020202020204" pitchFamily="34" charset="0"/>
              <a:buChar char="•"/>
            </a:pPr>
            <a:r>
              <a:rPr lang="en-US" dirty="0">
                <a:solidFill>
                  <a:srgbClr val="212529"/>
                </a:solidFill>
                <a:latin typeface="Garamond"/>
                <a:ea typeface="Open Sans"/>
                <a:cs typeface="Open Sans"/>
              </a:rPr>
              <a:t>$25 monthly amount (Neighborhood Dual CONNECT)</a:t>
            </a:r>
          </a:p>
          <a:p>
            <a:pPr marL="517525" indent="-285750">
              <a:buFont typeface="Arial" panose="020B0604020202020204" pitchFamily="34" charset="0"/>
              <a:buChar char="•"/>
            </a:pPr>
            <a:r>
              <a:rPr lang="en-US" dirty="0">
                <a:solidFill>
                  <a:srgbClr val="212529"/>
                </a:solidFill>
                <a:latin typeface="Garamond"/>
                <a:ea typeface="Open Sans"/>
                <a:cs typeface="Open Sans"/>
              </a:rPr>
              <a:t>$28 monthly amount (Neighborhood INTEGRITY for Duals)</a:t>
            </a:r>
          </a:p>
          <a:p>
            <a:pPr marL="517525" indent="-285750">
              <a:buFont typeface="Arial" panose="020B0604020202020204" pitchFamily="34" charset="0"/>
              <a:buChar char="•"/>
            </a:pPr>
            <a:endParaRPr lang="en-US" sz="1200" dirty="0">
              <a:solidFill>
                <a:srgbClr val="212529"/>
              </a:solidFill>
              <a:latin typeface="Garamond"/>
              <a:ea typeface="Open Sans"/>
              <a:cs typeface="Open Sans"/>
            </a:endParaRPr>
          </a:p>
          <a:p>
            <a:pPr marL="231775" indent="-231775">
              <a:buFont typeface="+mj-lt"/>
              <a:buAutoNum type="arabicPeriod" startAt="3"/>
            </a:pPr>
            <a:r>
              <a:rPr lang="en-US" b="1" dirty="0">
                <a:solidFill>
                  <a:srgbClr val="208F44"/>
                </a:solidFill>
                <a:latin typeface="Garamond"/>
                <a:ea typeface="Open Sans"/>
                <a:cs typeface="Open Sans"/>
              </a:rPr>
              <a:t>Fitness Benefit</a:t>
            </a:r>
            <a:r>
              <a:rPr lang="en-US" dirty="0">
                <a:solidFill>
                  <a:srgbClr val="208F44"/>
                </a:solidFill>
                <a:latin typeface="Garamond"/>
                <a:ea typeface="Open Sans"/>
                <a:cs typeface="Open Sans"/>
              </a:rPr>
              <a:t> </a:t>
            </a:r>
            <a:endParaRPr lang="en-US" dirty="0">
              <a:solidFill>
                <a:srgbClr val="212529"/>
              </a:solidFill>
              <a:latin typeface="Garamond"/>
              <a:ea typeface="Open Sans"/>
              <a:cs typeface="Open Sans"/>
            </a:endParaRPr>
          </a:p>
          <a:p>
            <a:pPr marL="231775"/>
            <a:r>
              <a:rPr lang="en-US" dirty="0">
                <a:solidFill>
                  <a:srgbClr val="212529"/>
                </a:solidFill>
                <a:latin typeface="Garamond"/>
                <a:ea typeface="Open Sans"/>
                <a:cs typeface="Open Sans"/>
              </a:rPr>
              <a:t>Gym memberships with select YMCA locations that include a fitness tracker.</a:t>
            </a:r>
          </a:p>
          <a:p>
            <a:pPr marL="231775"/>
            <a:endParaRPr lang="en-US" sz="1100" dirty="0">
              <a:solidFill>
                <a:srgbClr val="212529"/>
              </a:solidFill>
              <a:latin typeface="Garamond"/>
              <a:ea typeface="Open Sans"/>
              <a:cs typeface="Open Sans"/>
            </a:endParaRPr>
          </a:p>
          <a:p>
            <a:pPr marL="231775" indent="-231775">
              <a:buAutoNum type="arabicPeriod" startAt="4"/>
            </a:pPr>
            <a:r>
              <a:rPr lang="en-US" b="1" dirty="0">
                <a:solidFill>
                  <a:srgbClr val="208F44"/>
                </a:solidFill>
                <a:latin typeface="Garamond"/>
                <a:ea typeface="Open Sans"/>
                <a:cs typeface="Open Sans"/>
              </a:rPr>
              <a:t>Post Discharge Meals</a:t>
            </a:r>
            <a:r>
              <a:rPr lang="en-US" dirty="0">
                <a:solidFill>
                  <a:srgbClr val="212529"/>
                </a:solidFill>
                <a:latin typeface="Garamond"/>
                <a:ea typeface="Open Sans"/>
                <a:cs typeface="Open Sans"/>
              </a:rPr>
              <a:t>- </a:t>
            </a:r>
          </a:p>
          <a:p>
            <a:pPr marL="231775"/>
            <a:r>
              <a:rPr lang="en-US" dirty="0">
                <a:solidFill>
                  <a:srgbClr val="000000"/>
                </a:solidFill>
                <a:latin typeface="Garamond"/>
                <a:ea typeface="Open Sans"/>
                <a:cs typeface="Open Sans"/>
              </a:rPr>
              <a:t>This benefit covers up to fourteen meals for two weeks and is limited twice per year after a discharge from an inpatient hospitalization or surgery.</a:t>
            </a:r>
          </a:p>
          <a:p>
            <a:pPr marL="231775"/>
            <a:endParaRPr lang="en-US" sz="1000" dirty="0">
              <a:solidFill>
                <a:srgbClr val="000000"/>
              </a:solidFill>
              <a:latin typeface="Garamond"/>
              <a:ea typeface="Open Sans"/>
              <a:cs typeface="Open Sans"/>
            </a:endParaRPr>
          </a:p>
          <a:p>
            <a:pPr marL="231775" indent="-231775"/>
            <a:r>
              <a:rPr lang="en-US" b="1" dirty="0">
                <a:solidFill>
                  <a:srgbClr val="208F44"/>
                </a:solidFill>
                <a:latin typeface="Garamond"/>
                <a:ea typeface="Open Sans"/>
                <a:cs typeface="Open Sans"/>
              </a:rPr>
              <a:t>5. Chronically Ill Enrollees: </a:t>
            </a:r>
          </a:p>
          <a:p>
            <a:pPr marL="742950" lvl="3" indent="-285750">
              <a:buFont typeface="Arial" panose="020B0604020202020204" pitchFamily="34" charset="0"/>
              <a:buChar char="•"/>
            </a:pPr>
            <a:r>
              <a:rPr lang="en-US" sz="1600" b="0" u="none" dirty="0">
                <a:solidFill>
                  <a:srgbClr val="000000"/>
                </a:solidFill>
                <a:latin typeface="Garamond" panose="02020404030301010803" pitchFamily="18" charset="0"/>
              </a:rPr>
              <a:t>Healthy Food: $125/month non-rolling allowance on their Soda Health debit card</a:t>
            </a:r>
          </a:p>
          <a:p>
            <a:pPr marL="742950" lvl="3" indent="-285750">
              <a:buFont typeface="Arial" panose="020B0604020202020204" pitchFamily="34" charset="0"/>
              <a:buChar char="•"/>
            </a:pPr>
            <a:r>
              <a:rPr lang="en-US" sz="1600" b="0" u="none" dirty="0">
                <a:solidFill>
                  <a:srgbClr val="000000"/>
                </a:solidFill>
                <a:latin typeface="Garamond" panose="02020404030301010803" pitchFamily="18" charset="0"/>
              </a:rPr>
              <a:t>120 hours of </a:t>
            </a:r>
            <a:r>
              <a:rPr lang="en-US" sz="1600" b="0" u="none" dirty="0" err="1">
                <a:solidFill>
                  <a:srgbClr val="000000"/>
                </a:solidFill>
                <a:latin typeface="Garamond" panose="02020404030301010803" pitchFamily="18" charset="0"/>
              </a:rPr>
              <a:t>iADL</a:t>
            </a:r>
            <a:r>
              <a:rPr lang="en-US" sz="1600" b="0" u="none" dirty="0">
                <a:solidFill>
                  <a:srgbClr val="000000"/>
                </a:solidFill>
                <a:latin typeface="Garamond" panose="02020404030301010803" pitchFamily="18" charset="0"/>
              </a:rPr>
              <a:t> support through Papa Pals (Neighborhood INTEGRITY for Duals)</a:t>
            </a:r>
          </a:p>
        </p:txBody>
      </p:sp>
      <p:sp>
        <p:nvSpPr>
          <p:cNvPr id="4" name="Title 1">
            <a:extLst>
              <a:ext uri="{FF2B5EF4-FFF2-40B4-BE49-F238E27FC236}">
                <a16:creationId xmlns:a16="http://schemas.microsoft.com/office/drawing/2014/main" id="{D318BF53-E59A-1645-E1CC-F8EAED867A0A}"/>
              </a:ext>
            </a:extLst>
          </p:cNvPr>
          <p:cNvSpPr txBox="1">
            <a:spLocks/>
          </p:cNvSpPr>
          <p:nvPr/>
        </p:nvSpPr>
        <p:spPr>
          <a:xfrm>
            <a:off x="235847" y="184075"/>
            <a:ext cx="7815262" cy="684254"/>
          </a:xfrm>
          <a:prstGeom prst="rect">
            <a:avLst/>
          </a:prstGeom>
        </p:spPr>
        <p:txBody>
          <a:bodyPr/>
          <a:lstStyle>
            <a:lvl1pPr algn="l" defTabSz="685800" rtl="0" eaLnBrk="1" latinLnBrk="0" hangingPunct="1">
              <a:lnSpc>
                <a:spcPct val="90000"/>
              </a:lnSpc>
              <a:spcBef>
                <a:spcPct val="0"/>
              </a:spcBef>
              <a:buNone/>
              <a:defRPr sz="4400" kern="1200">
                <a:solidFill>
                  <a:srgbClr val="000000"/>
                </a:solidFill>
                <a:latin typeface="Garamond" panose="02020404030301010803" pitchFamily="18" charset="0"/>
                <a:ea typeface="+mj-ea"/>
                <a:cs typeface="+mj-cs"/>
              </a:defRPr>
            </a:lvl1pPr>
          </a:lstStyle>
          <a:p>
            <a:r>
              <a:rPr lang="en-US" b="1" dirty="0">
                <a:solidFill>
                  <a:srgbClr val="069343"/>
                </a:solidFill>
                <a:latin typeface="Cabin" panose="00000500000000000000" pitchFamily="2" charset="0"/>
              </a:rPr>
              <a:t>Extra Supplemental Benefits</a:t>
            </a:r>
            <a:r>
              <a:rPr lang="en-US" b="1" dirty="0">
                <a:solidFill>
                  <a:srgbClr val="069343"/>
                </a:solidFill>
              </a:rPr>
              <a:t>	</a:t>
            </a:r>
          </a:p>
        </p:txBody>
      </p:sp>
      <p:pic>
        <p:nvPicPr>
          <p:cNvPr id="3" name="Picture 2">
            <a:extLst>
              <a:ext uri="{FF2B5EF4-FFF2-40B4-BE49-F238E27FC236}">
                <a16:creationId xmlns:a16="http://schemas.microsoft.com/office/drawing/2014/main" id="{3CC00977-1C7D-A871-D271-0B8D85684ADB}"/>
              </a:ext>
            </a:extLst>
          </p:cNvPr>
          <p:cNvPicPr>
            <a:picLocks noChangeAspect="1"/>
          </p:cNvPicPr>
          <p:nvPr/>
        </p:nvPicPr>
        <p:blipFill>
          <a:blip r:embed="rId2"/>
          <a:stretch>
            <a:fillRect/>
          </a:stretch>
        </p:blipFill>
        <p:spPr>
          <a:xfrm>
            <a:off x="235847" y="2430835"/>
            <a:ext cx="599440" cy="542290"/>
          </a:xfrm>
          <a:prstGeom prst="rect">
            <a:avLst/>
          </a:prstGeom>
        </p:spPr>
      </p:pic>
      <p:pic>
        <p:nvPicPr>
          <p:cNvPr id="6" name="Picture 5" descr="A plate with food on it&#10;&#10;Description automatically generated">
            <a:extLst>
              <a:ext uri="{FF2B5EF4-FFF2-40B4-BE49-F238E27FC236}">
                <a16:creationId xmlns:a16="http://schemas.microsoft.com/office/drawing/2014/main" id="{067FDBDA-0ABD-33A5-7826-EC575217AD0B}"/>
              </a:ext>
            </a:extLst>
          </p:cNvPr>
          <p:cNvPicPr>
            <a:picLocks noChangeAspect="1"/>
          </p:cNvPicPr>
          <p:nvPr/>
        </p:nvPicPr>
        <p:blipFill>
          <a:blip r:embed="rId3"/>
          <a:stretch>
            <a:fillRect/>
          </a:stretch>
        </p:blipFill>
        <p:spPr>
          <a:xfrm>
            <a:off x="270300" y="4213880"/>
            <a:ext cx="551059" cy="551059"/>
          </a:xfrm>
          <a:prstGeom prst="rect">
            <a:avLst/>
          </a:prstGeom>
        </p:spPr>
      </p:pic>
      <p:pic>
        <p:nvPicPr>
          <p:cNvPr id="9" name="Picture 8" descr="A black and white pictogram of a person lifting weights&#10;&#10;AI-generated content may be incorrect.">
            <a:extLst>
              <a:ext uri="{FF2B5EF4-FFF2-40B4-BE49-F238E27FC236}">
                <a16:creationId xmlns:a16="http://schemas.microsoft.com/office/drawing/2014/main" id="{0F823BDD-8EC7-B71B-63CA-1744E0C5BC3F}"/>
              </a:ext>
            </a:extLst>
          </p:cNvPr>
          <p:cNvPicPr>
            <a:picLocks noChangeAspect="1"/>
          </p:cNvPicPr>
          <p:nvPr/>
        </p:nvPicPr>
        <p:blipFill>
          <a:blip r:embed="rId4"/>
          <a:stretch>
            <a:fillRect/>
          </a:stretch>
        </p:blipFill>
        <p:spPr>
          <a:xfrm>
            <a:off x="223668" y="3289082"/>
            <a:ext cx="666619" cy="666619"/>
          </a:xfrm>
          <a:prstGeom prst="rect">
            <a:avLst/>
          </a:prstGeom>
        </p:spPr>
      </p:pic>
      <p:pic>
        <p:nvPicPr>
          <p:cNvPr id="11" name="Picture 10" descr="A cartoon tooth with a toothbrush&#10;&#10;AI-generated content may be incorrect.">
            <a:extLst>
              <a:ext uri="{FF2B5EF4-FFF2-40B4-BE49-F238E27FC236}">
                <a16:creationId xmlns:a16="http://schemas.microsoft.com/office/drawing/2014/main" id="{20D5A68E-120E-F0EA-7C32-6DBB7F5FEF8A}"/>
              </a:ext>
            </a:extLst>
          </p:cNvPr>
          <p:cNvPicPr>
            <a:picLocks noChangeAspect="1"/>
          </p:cNvPicPr>
          <p:nvPr/>
        </p:nvPicPr>
        <p:blipFill>
          <a:blip r:embed="rId5"/>
          <a:stretch>
            <a:fillRect/>
          </a:stretch>
        </p:blipFill>
        <p:spPr>
          <a:xfrm>
            <a:off x="146968" y="1170871"/>
            <a:ext cx="599440" cy="555705"/>
          </a:xfrm>
          <a:prstGeom prst="rect">
            <a:avLst/>
          </a:prstGeom>
        </p:spPr>
      </p:pic>
      <p:sp>
        <p:nvSpPr>
          <p:cNvPr id="12" name="AutoShape 2" descr="Companion Care, Personal Care, and ...">
            <a:extLst>
              <a:ext uri="{FF2B5EF4-FFF2-40B4-BE49-F238E27FC236}">
                <a16:creationId xmlns:a16="http://schemas.microsoft.com/office/drawing/2014/main" id="{23B2C7E8-95DE-C0F6-2AB8-C3AB3432B489}"/>
              </a:ext>
            </a:extLst>
          </p:cNvPr>
          <p:cNvSpPr>
            <a:spLocks noChangeAspect="1" noChangeArrowheads="1"/>
          </p:cNvSpPr>
          <p:nvPr/>
        </p:nvSpPr>
        <p:spPr bwMode="auto">
          <a:xfrm>
            <a:off x="4419600" y="3276600"/>
            <a:ext cx="1358202" cy="13582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descr="A person and person sitting on a rocking chair&#10;&#10;AI-generated content may be incorrect.">
            <a:extLst>
              <a:ext uri="{FF2B5EF4-FFF2-40B4-BE49-F238E27FC236}">
                <a16:creationId xmlns:a16="http://schemas.microsoft.com/office/drawing/2014/main" id="{4291F517-783B-F1BC-783F-591B8FC00AFE}"/>
              </a:ext>
            </a:extLst>
          </p:cNvPr>
          <p:cNvPicPr>
            <a:picLocks noChangeAspect="1"/>
          </p:cNvPicPr>
          <p:nvPr/>
        </p:nvPicPr>
        <p:blipFill>
          <a:blip r:embed="rId6"/>
          <a:stretch>
            <a:fillRect/>
          </a:stretch>
        </p:blipFill>
        <p:spPr>
          <a:xfrm>
            <a:off x="274861" y="5305166"/>
            <a:ext cx="700592" cy="551059"/>
          </a:xfrm>
          <a:prstGeom prst="rect">
            <a:avLst/>
          </a:prstGeom>
        </p:spPr>
      </p:pic>
    </p:spTree>
    <p:extLst>
      <p:ext uri="{BB962C8B-B14F-4D97-AF65-F5344CB8AC3E}">
        <p14:creationId xmlns:p14="http://schemas.microsoft.com/office/powerpoint/2010/main" val="52972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500"/>
                                        <p:tgtEl>
                                          <p:spTgt spid="2">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animEffect transition="in" filter="fade">
                                      <p:cBhvr>
                                        <p:cTn id="35" dur="500"/>
                                        <p:tgtEl>
                                          <p:spTgt spid="2">
                                            <p:txEl>
                                              <p:pRg st="11" end="1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13" end="13"/>
                                            </p:txEl>
                                          </p:spTgt>
                                        </p:tgtEl>
                                        <p:attrNameLst>
                                          <p:attrName>style.visibility</p:attrName>
                                        </p:attrNameLst>
                                      </p:cBhvr>
                                      <p:to>
                                        <p:strVal val="visible"/>
                                      </p:to>
                                    </p:set>
                                    <p:animEffect transition="in" filter="fade">
                                      <p:cBhvr>
                                        <p:cTn id="40" dur="500"/>
                                        <p:tgtEl>
                                          <p:spTgt spid="2">
                                            <p:txEl>
                                              <p:pRg st="13" end="13"/>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
                                            <p:txEl>
                                              <p:pRg st="14" end="14"/>
                                            </p:txEl>
                                          </p:spTgt>
                                        </p:tgtEl>
                                        <p:attrNameLst>
                                          <p:attrName>style.visibility</p:attrName>
                                        </p:attrNameLst>
                                      </p:cBhvr>
                                      <p:to>
                                        <p:strVal val="visible"/>
                                      </p:to>
                                    </p:set>
                                    <p:animEffect transition="in" filter="fade">
                                      <p:cBhvr>
                                        <p:cTn id="43" dur="500"/>
                                        <p:tgtEl>
                                          <p:spTgt spid="2">
                                            <p:txEl>
                                              <p:pRg st="14" end="14"/>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
                                            <p:txEl>
                                              <p:pRg st="15" end="15"/>
                                            </p:txEl>
                                          </p:spTgt>
                                        </p:tgtEl>
                                        <p:attrNameLst>
                                          <p:attrName>style.visibility</p:attrName>
                                        </p:attrNameLst>
                                      </p:cBhvr>
                                      <p:to>
                                        <p:strVal val="visible"/>
                                      </p:to>
                                    </p:set>
                                    <p:animEffect transition="in" filter="fade">
                                      <p:cBhvr>
                                        <p:cTn id="46"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3913E-9B39-CCC7-2447-12C833BB011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5A53B25-56FF-CFE6-AB35-E3625F332A13}"/>
              </a:ext>
            </a:extLst>
          </p:cNvPr>
          <p:cNvSpPr/>
          <p:nvPr/>
        </p:nvSpPr>
        <p:spPr>
          <a:xfrm>
            <a:off x="-16328" y="72828"/>
            <a:ext cx="1772155" cy="1440383"/>
          </a:xfrm>
          <a:prstGeom prst="rect">
            <a:avLst/>
          </a:prstGeom>
          <a:solidFill>
            <a:srgbClr val="0693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066A4B-3FC3-7EF5-6EFE-993E716A577F}"/>
              </a:ext>
            </a:extLst>
          </p:cNvPr>
          <p:cNvSpPr>
            <a:spLocks noGrp="1"/>
          </p:cNvSpPr>
          <p:nvPr>
            <p:ph type="title"/>
          </p:nvPr>
        </p:nvSpPr>
        <p:spPr>
          <a:xfrm>
            <a:off x="575732" y="289562"/>
            <a:ext cx="620690" cy="1076039"/>
          </a:xfrm>
        </p:spPr>
        <p:txBody>
          <a:bodyPr>
            <a:noAutofit/>
          </a:bodyPr>
          <a:lstStyle/>
          <a:p>
            <a:r>
              <a:rPr lang="en-US" sz="7200">
                <a:solidFill>
                  <a:schemeClr val="bg1"/>
                </a:solidFill>
              </a:rPr>
              <a:t>3</a:t>
            </a:r>
          </a:p>
        </p:txBody>
      </p:sp>
      <p:sp>
        <p:nvSpPr>
          <p:cNvPr id="4" name="Footer Placeholder 3">
            <a:extLst>
              <a:ext uri="{FF2B5EF4-FFF2-40B4-BE49-F238E27FC236}">
                <a16:creationId xmlns:a16="http://schemas.microsoft.com/office/drawing/2014/main" id="{0C130A1E-E860-D1A1-F5CA-2C47327BCD4A}"/>
              </a:ext>
            </a:extLst>
          </p:cNvPr>
          <p:cNvSpPr>
            <a:spLocks noGrp="1"/>
          </p:cNvSpPr>
          <p:nvPr>
            <p:ph type="ftr" sz="quarter" idx="11"/>
          </p:nvPr>
        </p:nvSpPr>
        <p:spPr/>
        <p:txBody>
          <a:bodyPr/>
          <a:lstStyle/>
          <a:p>
            <a:r>
              <a:rPr lang="en-US"/>
              <a:t>Neighborhood Health Plan of Rhode Island © 2025  Confidential &amp; Not for Distribution</a:t>
            </a:r>
          </a:p>
        </p:txBody>
      </p:sp>
      <p:sp>
        <p:nvSpPr>
          <p:cNvPr id="5" name="Slide Number Placeholder 4">
            <a:extLst>
              <a:ext uri="{FF2B5EF4-FFF2-40B4-BE49-F238E27FC236}">
                <a16:creationId xmlns:a16="http://schemas.microsoft.com/office/drawing/2014/main" id="{F8B00F4F-1BD0-8833-D259-9AF097EB7505}"/>
              </a:ext>
            </a:extLst>
          </p:cNvPr>
          <p:cNvSpPr>
            <a:spLocks noGrp="1"/>
          </p:cNvSpPr>
          <p:nvPr>
            <p:ph type="sldNum" sz="quarter" idx="12"/>
          </p:nvPr>
        </p:nvSpPr>
        <p:spPr/>
        <p:txBody>
          <a:bodyPr/>
          <a:lstStyle/>
          <a:p>
            <a:fld id="{C4FD1F22-D6B5-40B7-B8FE-12A80B3FCD39}" type="slidenum">
              <a:rPr lang="en-US" smtClean="0"/>
              <a:t>15</a:t>
            </a:fld>
            <a:endParaRPr lang="en-US"/>
          </a:p>
        </p:txBody>
      </p:sp>
      <p:sp>
        <p:nvSpPr>
          <p:cNvPr id="7" name="TextBox 6">
            <a:extLst>
              <a:ext uri="{FF2B5EF4-FFF2-40B4-BE49-F238E27FC236}">
                <a16:creationId xmlns:a16="http://schemas.microsoft.com/office/drawing/2014/main" id="{C5EC504F-7AB5-6213-BEA3-823A8A62B0C1}"/>
              </a:ext>
            </a:extLst>
          </p:cNvPr>
          <p:cNvSpPr txBox="1"/>
          <p:nvPr/>
        </p:nvSpPr>
        <p:spPr>
          <a:xfrm>
            <a:off x="755161" y="2921168"/>
            <a:ext cx="7321959" cy="1015663"/>
          </a:xfrm>
          <a:prstGeom prst="rect">
            <a:avLst/>
          </a:prstGeom>
          <a:noFill/>
        </p:spPr>
        <p:txBody>
          <a:bodyPr wrap="square" lIns="91440" tIns="45720" rIns="91440" bIns="45720" rtlCol="0" anchor="t">
            <a:spAutoFit/>
          </a:bodyPr>
          <a:lstStyle/>
          <a:p>
            <a:r>
              <a:rPr lang="en-US" sz="6000">
                <a:latin typeface="Cabin SemiBold"/>
              </a:rPr>
              <a:t>D-SNP Model of Care</a:t>
            </a:r>
          </a:p>
        </p:txBody>
      </p:sp>
    </p:spTree>
    <p:extLst>
      <p:ext uri="{BB962C8B-B14F-4D97-AF65-F5344CB8AC3E}">
        <p14:creationId xmlns:p14="http://schemas.microsoft.com/office/powerpoint/2010/main" val="1868628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312C2F82-4AB6-A3EE-2548-E965BF974DFF}"/>
              </a:ext>
            </a:extLst>
          </p:cNvPr>
          <p:cNvSpPr>
            <a:spLocks noGrp="1"/>
          </p:cNvSpPr>
          <p:nvPr>
            <p:ph type="ftr" sz="quarter" idx="11"/>
          </p:nvPr>
        </p:nvSpPr>
        <p:spPr/>
        <p:txBody>
          <a:bodyPr/>
          <a:lstStyle/>
          <a:p>
            <a:r>
              <a:rPr lang="en-US"/>
              <a:t>Neighborhood Health Plan of Rhode Island © 2025  Confidential &amp; Not for Distribution</a:t>
            </a:r>
          </a:p>
        </p:txBody>
      </p:sp>
      <p:sp>
        <p:nvSpPr>
          <p:cNvPr id="8" name="Slide Number Placeholder 7">
            <a:extLst>
              <a:ext uri="{FF2B5EF4-FFF2-40B4-BE49-F238E27FC236}">
                <a16:creationId xmlns:a16="http://schemas.microsoft.com/office/drawing/2014/main" id="{4F2530A3-94CE-941A-0A77-8FB0DFC61ADB}"/>
              </a:ext>
            </a:extLst>
          </p:cNvPr>
          <p:cNvSpPr>
            <a:spLocks noGrp="1"/>
          </p:cNvSpPr>
          <p:nvPr>
            <p:ph type="sldNum" sz="quarter" idx="12"/>
          </p:nvPr>
        </p:nvSpPr>
        <p:spPr/>
        <p:txBody>
          <a:bodyPr/>
          <a:lstStyle/>
          <a:p>
            <a:fld id="{C4FD1F22-D6B5-40B7-B8FE-12A80B3FCD39}" type="slidenum">
              <a:rPr lang="en-US" smtClean="0"/>
              <a:t>16</a:t>
            </a:fld>
            <a:endParaRPr lang="en-US"/>
          </a:p>
        </p:txBody>
      </p:sp>
      <p:sp>
        <p:nvSpPr>
          <p:cNvPr id="9" name="Freeform: Shape 8">
            <a:extLst>
              <a:ext uri="{FF2B5EF4-FFF2-40B4-BE49-F238E27FC236}">
                <a16:creationId xmlns:a16="http://schemas.microsoft.com/office/drawing/2014/main" id="{F0675127-EA8C-E16A-D51B-FE778279C939}"/>
              </a:ext>
            </a:extLst>
          </p:cNvPr>
          <p:cNvSpPr/>
          <p:nvPr/>
        </p:nvSpPr>
        <p:spPr>
          <a:xfrm>
            <a:off x="1853291" y="1366066"/>
            <a:ext cx="2604913" cy="2379144"/>
          </a:xfrm>
          <a:custGeom>
            <a:avLst/>
            <a:gdLst>
              <a:gd name="connsiteX0" fmla="*/ 0 w 2379144"/>
              <a:gd name="connsiteY0" fmla="*/ 2379144 h 2379144"/>
              <a:gd name="connsiteX1" fmla="*/ 2379144 w 2379144"/>
              <a:gd name="connsiteY1" fmla="*/ 0 h 2379144"/>
              <a:gd name="connsiteX2" fmla="*/ 2379144 w 2379144"/>
              <a:gd name="connsiteY2" fmla="*/ 2379144 h 2379144"/>
              <a:gd name="connsiteX3" fmla="*/ 0 w 2379144"/>
              <a:gd name="connsiteY3" fmla="*/ 2379144 h 2379144"/>
            </a:gdLst>
            <a:ahLst/>
            <a:cxnLst>
              <a:cxn ang="0">
                <a:pos x="connsiteX0" y="connsiteY0"/>
              </a:cxn>
              <a:cxn ang="0">
                <a:pos x="connsiteX1" y="connsiteY1"/>
              </a:cxn>
              <a:cxn ang="0">
                <a:pos x="connsiteX2" y="connsiteY2"/>
              </a:cxn>
              <a:cxn ang="0">
                <a:pos x="connsiteX3" y="connsiteY3"/>
              </a:cxn>
            </a:cxnLst>
            <a:rect l="l" t="t" r="r" b="b"/>
            <a:pathLst>
              <a:path w="2379144" h="2379144">
                <a:moveTo>
                  <a:pt x="0" y="2379144"/>
                </a:moveTo>
                <a:cubicBezTo>
                  <a:pt x="0" y="1065179"/>
                  <a:pt x="1065179" y="0"/>
                  <a:pt x="2379144" y="0"/>
                </a:cubicBezTo>
                <a:lnTo>
                  <a:pt x="2379144" y="2379144"/>
                </a:lnTo>
                <a:lnTo>
                  <a:pt x="0" y="2379144"/>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4851" tIns="824851"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Cabin" panose="00000500000000000000" pitchFamily="2" charset="0"/>
              </a:rPr>
              <a:t>MOC 1</a:t>
            </a:r>
          </a:p>
          <a:p>
            <a:pPr marL="0" lvl="0" indent="0" algn="ctr" defTabSz="800100">
              <a:lnSpc>
                <a:spcPct val="90000"/>
              </a:lnSpc>
              <a:spcBef>
                <a:spcPct val="0"/>
              </a:spcBef>
              <a:spcAft>
                <a:spcPct val="35000"/>
              </a:spcAft>
              <a:buNone/>
            </a:pPr>
            <a:r>
              <a:rPr lang="en-US" sz="2000" kern="1200"/>
              <a:t> </a:t>
            </a:r>
            <a:r>
              <a:rPr lang="en-US" sz="2000" kern="1200">
                <a:latin typeface="Cabin Medium" panose="00000600000000000000" pitchFamily="2" charset="0"/>
              </a:rPr>
              <a:t>Population</a:t>
            </a:r>
          </a:p>
          <a:p>
            <a:pPr marL="0" lvl="0" indent="0" algn="ctr" defTabSz="800100">
              <a:lnSpc>
                <a:spcPct val="90000"/>
              </a:lnSpc>
              <a:spcBef>
                <a:spcPct val="0"/>
              </a:spcBef>
              <a:spcAft>
                <a:spcPct val="35000"/>
              </a:spcAft>
              <a:buNone/>
            </a:pPr>
            <a:endParaRPr lang="en-US" sz="1600" kern="1200"/>
          </a:p>
        </p:txBody>
      </p:sp>
      <p:sp>
        <p:nvSpPr>
          <p:cNvPr id="10" name="Freeform: Shape 9">
            <a:extLst>
              <a:ext uri="{FF2B5EF4-FFF2-40B4-BE49-F238E27FC236}">
                <a16:creationId xmlns:a16="http://schemas.microsoft.com/office/drawing/2014/main" id="{5658D625-1D5B-C87A-6538-C6A09FF191B5}"/>
              </a:ext>
            </a:extLst>
          </p:cNvPr>
          <p:cNvSpPr/>
          <p:nvPr/>
        </p:nvSpPr>
        <p:spPr>
          <a:xfrm>
            <a:off x="4568096" y="1366066"/>
            <a:ext cx="2510338" cy="2379144"/>
          </a:xfrm>
          <a:custGeom>
            <a:avLst/>
            <a:gdLst>
              <a:gd name="connsiteX0" fmla="*/ 0 w 2379144"/>
              <a:gd name="connsiteY0" fmla="*/ 2379144 h 2379144"/>
              <a:gd name="connsiteX1" fmla="*/ 2379144 w 2379144"/>
              <a:gd name="connsiteY1" fmla="*/ 0 h 2379144"/>
              <a:gd name="connsiteX2" fmla="*/ 2379144 w 2379144"/>
              <a:gd name="connsiteY2" fmla="*/ 2379144 h 2379144"/>
              <a:gd name="connsiteX3" fmla="*/ 0 w 2379144"/>
              <a:gd name="connsiteY3" fmla="*/ 2379144 h 2379144"/>
            </a:gdLst>
            <a:ahLst/>
            <a:cxnLst>
              <a:cxn ang="0">
                <a:pos x="connsiteX0" y="connsiteY0"/>
              </a:cxn>
              <a:cxn ang="0">
                <a:pos x="connsiteX1" y="connsiteY1"/>
              </a:cxn>
              <a:cxn ang="0">
                <a:pos x="connsiteX2" y="connsiteY2"/>
              </a:cxn>
              <a:cxn ang="0">
                <a:pos x="connsiteX3" y="connsiteY3"/>
              </a:cxn>
            </a:cxnLst>
            <a:rect l="l" t="t" r="r" b="b"/>
            <a:pathLst>
              <a:path w="2379144" h="2379144">
                <a:moveTo>
                  <a:pt x="0" y="0"/>
                </a:moveTo>
                <a:cubicBezTo>
                  <a:pt x="1313965" y="0"/>
                  <a:pt x="2379144" y="1065179"/>
                  <a:pt x="2379144" y="2379144"/>
                </a:cubicBezTo>
                <a:lnTo>
                  <a:pt x="0" y="2379144"/>
                </a:lnTo>
                <a:lnTo>
                  <a:pt x="0" y="0"/>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8016" tIns="824851" rIns="824851"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Cabin" panose="00000500000000000000" pitchFamily="2" charset="0"/>
              </a:rPr>
              <a:t>MOC 2</a:t>
            </a:r>
            <a:r>
              <a:rPr lang="en-US" sz="1800" b="1" kern="1200">
                <a:latin typeface="Cabin" panose="00000500000000000000" pitchFamily="2" charset="0"/>
              </a:rPr>
              <a:t> </a:t>
            </a:r>
          </a:p>
          <a:p>
            <a:pPr marL="0" lvl="0" indent="0" algn="ctr" defTabSz="800100">
              <a:lnSpc>
                <a:spcPct val="90000"/>
              </a:lnSpc>
              <a:spcBef>
                <a:spcPct val="0"/>
              </a:spcBef>
              <a:spcAft>
                <a:spcPct val="35000"/>
              </a:spcAft>
              <a:buNone/>
            </a:pPr>
            <a:r>
              <a:rPr lang="en-US" sz="2000" kern="1200">
                <a:latin typeface="Cabin Medium" panose="00000600000000000000" pitchFamily="2" charset="0"/>
              </a:rPr>
              <a:t>Care Coordination</a:t>
            </a:r>
          </a:p>
        </p:txBody>
      </p:sp>
      <p:sp>
        <p:nvSpPr>
          <p:cNvPr id="12" name="Freeform: Shape 11">
            <a:extLst>
              <a:ext uri="{FF2B5EF4-FFF2-40B4-BE49-F238E27FC236}">
                <a16:creationId xmlns:a16="http://schemas.microsoft.com/office/drawing/2014/main" id="{8DE09E3E-FA60-FB26-A965-9469A490EAB2}"/>
              </a:ext>
            </a:extLst>
          </p:cNvPr>
          <p:cNvSpPr/>
          <p:nvPr/>
        </p:nvSpPr>
        <p:spPr>
          <a:xfrm>
            <a:off x="4568095" y="3855101"/>
            <a:ext cx="2510337" cy="2379145"/>
          </a:xfrm>
          <a:custGeom>
            <a:avLst/>
            <a:gdLst>
              <a:gd name="connsiteX0" fmla="*/ 0 w 2379144"/>
              <a:gd name="connsiteY0" fmla="*/ 2379144 h 2379144"/>
              <a:gd name="connsiteX1" fmla="*/ 2379144 w 2379144"/>
              <a:gd name="connsiteY1" fmla="*/ 0 h 2379144"/>
              <a:gd name="connsiteX2" fmla="*/ 2379144 w 2379144"/>
              <a:gd name="connsiteY2" fmla="*/ 2379144 h 2379144"/>
              <a:gd name="connsiteX3" fmla="*/ 0 w 2379144"/>
              <a:gd name="connsiteY3" fmla="*/ 2379144 h 2379144"/>
            </a:gdLst>
            <a:ahLst/>
            <a:cxnLst>
              <a:cxn ang="0">
                <a:pos x="connsiteX0" y="connsiteY0"/>
              </a:cxn>
              <a:cxn ang="0">
                <a:pos x="connsiteX1" y="connsiteY1"/>
              </a:cxn>
              <a:cxn ang="0">
                <a:pos x="connsiteX2" y="connsiteY2"/>
              </a:cxn>
              <a:cxn ang="0">
                <a:pos x="connsiteX3" y="connsiteY3"/>
              </a:cxn>
            </a:cxnLst>
            <a:rect l="l" t="t" r="r" b="b"/>
            <a:pathLst>
              <a:path w="2379144" h="2379144">
                <a:moveTo>
                  <a:pt x="2379144" y="0"/>
                </a:moveTo>
                <a:cubicBezTo>
                  <a:pt x="2379144" y="1313965"/>
                  <a:pt x="1313965" y="2379144"/>
                  <a:pt x="0" y="2379144"/>
                </a:cubicBezTo>
                <a:lnTo>
                  <a:pt x="0" y="0"/>
                </a:lnTo>
                <a:lnTo>
                  <a:pt x="2379144" y="0"/>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2024" tIns="192025" rIns="888859" bIns="888859" numCol="1" spcCol="1270" anchor="ctr" anchorCtr="0">
            <a:noAutofit/>
          </a:bodyPr>
          <a:lstStyle/>
          <a:p>
            <a:pPr marL="0" lvl="0" indent="0" algn="ctr" defTabSz="1200150">
              <a:lnSpc>
                <a:spcPct val="90000"/>
              </a:lnSpc>
              <a:spcBef>
                <a:spcPct val="0"/>
              </a:spcBef>
              <a:spcAft>
                <a:spcPct val="35000"/>
              </a:spcAft>
              <a:buNone/>
            </a:pPr>
            <a:r>
              <a:rPr lang="en-US" kern="1200">
                <a:latin typeface="Cabin" panose="00000500000000000000" pitchFamily="2" charset="0"/>
              </a:rPr>
              <a:t>MOC 3</a:t>
            </a:r>
            <a:r>
              <a:rPr lang="en-US" kern="1200"/>
              <a:t> </a:t>
            </a:r>
          </a:p>
          <a:p>
            <a:pPr marL="0" lvl="0" indent="0" algn="ctr" defTabSz="1200150">
              <a:lnSpc>
                <a:spcPct val="90000"/>
              </a:lnSpc>
              <a:spcBef>
                <a:spcPct val="0"/>
              </a:spcBef>
              <a:spcAft>
                <a:spcPct val="35000"/>
              </a:spcAft>
              <a:buNone/>
            </a:pPr>
            <a:r>
              <a:rPr lang="en-US" sz="2000" kern="1200">
                <a:latin typeface="Cabin Medium" panose="00000600000000000000" pitchFamily="2" charset="0"/>
              </a:rPr>
              <a:t>Provider Network</a:t>
            </a:r>
          </a:p>
        </p:txBody>
      </p:sp>
      <p:sp>
        <p:nvSpPr>
          <p:cNvPr id="14" name="Freeform: Shape 13">
            <a:extLst>
              <a:ext uri="{FF2B5EF4-FFF2-40B4-BE49-F238E27FC236}">
                <a16:creationId xmlns:a16="http://schemas.microsoft.com/office/drawing/2014/main" id="{EECE0C35-98D7-A84D-A619-ADAE834FA8DE}"/>
              </a:ext>
            </a:extLst>
          </p:cNvPr>
          <p:cNvSpPr/>
          <p:nvPr/>
        </p:nvSpPr>
        <p:spPr>
          <a:xfrm>
            <a:off x="1853291" y="3855101"/>
            <a:ext cx="2604913" cy="2379145"/>
          </a:xfrm>
          <a:custGeom>
            <a:avLst/>
            <a:gdLst>
              <a:gd name="connsiteX0" fmla="*/ 0 w 2379144"/>
              <a:gd name="connsiteY0" fmla="*/ 2379144 h 2379144"/>
              <a:gd name="connsiteX1" fmla="*/ 2379144 w 2379144"/>
              <a:gd name="connsiteY1" fmla="*/ 0 h 2379144"/>
              <a:gd name="connsiteX2" fmla="*/ 2379144 w 2379144"/>
              <a:gd name="connsiteY2" fmla="*/ 2379144 h 2379144"/>
              <a:gd name="connsiteX3" fmla="*/ 0 w 2379144"/>
              <a:gd name="connsiteY3" fmla="*/ 2379144 h 2379144"/>
            </a:gdLst>
            <a:ahLst/>
            <a:cxnLst>
              <a:cxn ang="0">
                <a:pos x="connsiteX0" y="connsiteY0"/>
              </a:cxn>
              <a:cxn ang="0">
                <a:pos x="connsiteX1" y="connsiteY1"/>
              </a:cxn>
              <a:cxn ang="0">
                <a:pos x="connsiteX2" y="connsiteY2"/>
              </a:cxn>
              <a:cxn ang="0">
                <a:pos x="connsiteX3" y="connsiteY3"/>
              </a:cxn>
            </a:cxnLst>
            <a:rect l="l" t="t" r="r" b="b"/>
            <a:pathLst>
              <a:path w="2379144" h="2379144">
                <a:moveTo>
                  <a:pt x="2379144" y="2379144"/>
                </a:moveTo>
                <a:cubicBezTo>
                  <a:pt x="1065179" y="2379144"/>
                  <a:pt x="0" y="1313965"/>
                  <a:pt x="0" y="0"/>
                </a:cubicBezTo>
                <a:lnTo>
                  <a:pt x="2379144" y="0"/>
                </a:lnTo>
                <a:lnTo>
                  <a:pt x="2379144" y="2379144"/>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4851" tIns="128016" rIns="128016" bIns="824851" numCol="1" spcCol="1270" anchor="ctr" anchorCtr="0">
            <a:noAutofit/>
          </a:bodyPr>
          <a:lstStyle/>
          <a:p>
            <a:pPr marL="0" lvl="0" indent="0" algn="ctr" defTabSz="800100">
              <a:lnSpc>
                <a:spcPct val="90000"/>
              </a:lnSpc>
              <a:spcBef>
                <a:spcPct val="0"/>
              </a:spcBef>
              <a:spcAft>
                <a:spcPct val="35000"/>
              </a:spcAft>
              <a:buNone/>
            </a:pPr>
            <a:endParaRPr lang="en-US" sz="1800" kern="1200">
              <a:latin typeface="Cabin" panose="00000500000000000000" pitchFamily="2" charset="0"/>
            </a:endParaRPr>
          </a:p>
          <a:p>
            <a:pPr marL="0" lvl="0" indent="0" algn="ctr" defTabSz="800100">
              <a:lnSpc>
                <a:spcPct val="90000"/>
              </a:lnSpc>
              <a:spcBef>
                <a:spcPct val="0"/>
              </a:spcBef>
              <a:spcAft>
                <a:spcPct val="35000"/>
              </a:spcAft>
              <a:buNone/>
            </a:pPr>
            <a:r>
              <a:rPr lang="en-US" sz="1800" kern="1200">
                <a:latin typeface="Cabin" panose="00000500000000000000" pitchFamily="2" charset="0"/>
              </a:rPr>
              <a:t>MOC 4</a:t>
            </a:r>
            <a:r>
              <a:rPr lang="en-US" sz="1800" b="1" kern="1200"/>
              <a:t> </a:t>
            </a:r>
          </a:p>
          <a:p>
            <a:pPr marL="0" lvl="0" indent="0" algn="ctr" defTabSz="800100">
              <a:lnSpc>
                <a:spcPct val="90000"/>
              </a:lnSpc>
              <a:spcBef>
                <a:spcPct val="0"/>
              </a:spcBef>
              <a:spcAft>
                <a:spcPct val="35000"/>
              </a:spcAft>
              <a:buNone/>
            </a:pPr>
            <a:r>
              <a:rPr lang="en-US" sz="2000" kern="1200">
                <a:latin typeface="Cabin Medium" panose="00000600000000000000" pitchFamily="2" charset="0"/>
              </a:rPr>
              <a:t>Quality Measurement and Performance Improvement</a:t>
            </a:r>
          </a:p>
        </p:txBody>
      </p:sp>
      <p:sp>
        <p:nvSpPr>
          <p:cNvPr id="15" name="Arrow: Circular 14">
            <a:extLst>
              <a:ext uri="{FF2B5EF4-FFF2-40B4-BE49-F238E27FC236}">
                <a16:creationId xmlns:a16="http://schemas.microsoft.com/office/drawing/2014/main" id="{8740E905-7524-712A-79C2-0A56F4FED40F}"/>
              </a:ext>
            </a:extLst>
          </p:cNvPr>
          <p:cNvSpPr/>
          <p:nvPr/>
        </p:nvSpPr>
        <p:spPr>
          <a:xfrm>
            <a:off x="4102432" y="3305646"/>
            <a:ext cx="821436" cy="714292"/>
          </a:xfrm>
          <a:prstGeom prst="circularArrow">
            <a:avLst/>
          </a:prstGeom>
          <a:solidFill>
            <a:schemeClr val="accent2"/>
          </a:solid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Arrow: Circular 15">
            <a:extLst>
              <a:ext uri="{FF2B5EF4-FFF2-40B4-BE49-F238E27FC236}">
                <a16:creationId xmlns:a16="http://schemas.microsoft.com/office/drawing/2014/main" id="{80A71083-99C3-B9B3-E348-726CD288431B}"/>
              </a:ext>
            </a:extLst>
          </p:cNvPr>
          <p:cNvSpPr/>
          <p:nvPr/>
        </p:nvSpPr>
        <p:spPr>
          <a:xfrm rot="10800000">
            <a:off x="4102432" y="3580374"/>
            <a:ext cx="821436" cy="714292"/>
          </a:xfrm>
          <a:prstGeom prst="circularArrow">
            <a:avLst/>
          </a:prstGeom>
          <a:solidFill>
            <a:schemeClr val="accent2"/>
          </a:solid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TextBox 12">
            <a:extLst>
              <a:ext uri="{FF2B5EF4-FFF2-40B4-BE49-F238E27FC236}">
                <a16:creationId xmlns:a16="http://schemas.microsoft.com/office/drawing/2014/main" id="{A08009D3-4A7D-7EB5-B7E6-9ED3D4000D3A}"/>
              </a:ext>
            </a:extLst>
          </p:cNvPr>
          <p:cNvSpPr txBox="1"/>
          <p:nvPr/>
        </p:nvSpPr>
        <p:spPr>
          <a:xfrm>
            <a:off x="247236" y="166031"/>
            <a:ext cx="8421936" cy="1446550"/>
          </a:xfrm>
          <a:prstGeom prst="rect">
            <a:avLst/>
          </a:prstGeom>
          <a:noFill/>
        </p:spPr>
        <p:txBody>
          <a:bodyPr wrap="square" rtlCol="0">
            <a:spAutoFit/>
          </a:bodyPr>
          <a:lstStyle/>
          <a:p>
            <a:r>
              <a:rPr lang="en-US" sz="4400" b="1" dirty="0">
                <a:solidFill>
                  <a:srgbClr val="069343"/>
                </a:solidFill>
                <a:latin typeface="Cabin" panose="020B0803050202020004"/>
              </a:rPr>
              <a:t>D-SNP Model of Care (MOC) Elements</a:t>
            </a:r>
          </a:p>
        </p:txBody>
      </p:sp>
    </p:spTree>
    <p:extLst>
      <p:ext uri="{BB962C8B-B14F-4D97-AF65-F5344CB8AC3E}">
        <p14:creationId xmlns:p14="http://schemas.microsoft.com/office/powerpoint/2010/main" val="1115784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AA44D-B04F-B127-B309-AE4604E712E0}"/>
            </a:ext>
          </a:extLst>
        </p:cNvPr>
        <p:cNvGrpSpPr/>
        <p:nvPr/>
      </p:nvGrpSpPr>
      <p:grpSpPr>
        <a:xfrm>
          <a:off x="0" y="0"/>
          <a:ext cx="0" cy="0"/>
          <a:chOff x="0" y="0"/>
          <a:chExt cx="0" cy="0"/>
        </a:xfrm>
      </p:grpSpPr>
      <p:sp>
        <p:nvSpPr>
          <p:cNvPr id="7" name="Footer Placeholder 6">
            <a:extLst>
              <a:ext uri="{FF2B5EF4-FFF2-40B4-BE49-F238E27FC236}">
                <a16:creationId xmlns:a16="http://schemas.microsoft.com/office/drawing/2014/main" id="{E040CB0A-54E3-F254-9D87-CA5DAD960AB6}"/>
              </a:ext>
            </a:extLst>
          </p:cNvPr>
          <p:cNvSpPr>
            <a:spLocks noGrp="1"/>
          </p:cNvSpPr>
          <p:nvPr>
            <p:ph type="ftr" sz="quarter" idx="11"/>
          </p:nvPr>
        </p:nvSpPr>
        <p:spPr/>
        <p:txBody>
          <a:bodyPr/>
          <a:lstStyle/>
          <a:p>
            <a:r>
              <a:rPr lang="en-US"/>
              <a:t>Neighborhood Health Plan of Rhode Island © 2025  Confidential &amp; Not for Distribution</a:t>
            </a:r>
          </a:p>
        </p:txBody>
      </p:sp>
      <p:sp>
        <p:nvSpPr>
          <p:cNvPr id="8" name="Slide Number Placeholder 7">
            <a:extLst>
              <a:ext uri="{FF2B5EF4-FFF2-40B4-BE49-F238E27FC236}">
                <a16:creationId xmlns:a16="http://schemas.microsoft.com/office/drawing/2014/main" id="{9D61D2B0-8996-D328-2F77-025D7C463C0E}"/>
              </a:ext>
            </a:extLst>
          </p:cNvPr>
          <p:cNvSpPr>
            <a:spLocks noGrp="1"/>
          </p:cNvSpPr>
          <p:nvPr>
            <p:ph type="sldNum" sz="quarter" idx="12"/>
          </p:nvPr>
        </p:nvSpPr>
        <p:spPr/>
        <p:txBody>
          <a:bodyPr/>
          <a:lstStyle/>
          <a:p>
            <a:fld id="{C4FD1F22-D6B5-40B7-B8FE-12A80B3FCD39}" type="slidenum">
              <a:rPr lang="en-US" smtClean="0"/>
              <a:t>17</a:t>
            </a:fld>
            <a:endParaRPr lang="en-US"/>
          </a:p>
        </p:txBody>
      </p:sp>
      <p:grpSp>
        <p:nvGrpSpPr>
          <p:cNvPr id="17" name="Group 16">
            <a:extLst>
              <a:ext uri="{FF2B5EF4-FFF2-40B4-BE49-F238E27FC236}">
                <a16:creationId xmlns:a16="http://schemas.microsoft.com/office/drawing/2014/main" id="{43DFEBE2-81A2-20A0-8DF0-47AFA1DF8E18}"/>
              </a:ext>
            </a:extLst>
          </p:cNvPr>
          <p:cNvGrpSpPr/>
          <p:nvPr/>
        </p:nvGrpSpPr>
        <p:grpSpPr>
          <a:xfrm>
            <a:off x="972988" y="979566"/>
            <a:ext cx="7198024" cy="5095132"/>
            <a:chOff x="643847" y="688956"/>
            <a:chExt cx="3814359" cy="2700000"/>
          </a:xfrm>
        </p:grpSpPr>
        <p:sp>
          <p:nvSpPr>
            <p:cNvPr id="6" name="Freeform: Shape 5">
              <a:extLst>
                <a:ext uri="{FF2B5EF4-FFF2-40B4-BE49-F238E27FC236}">
                  <a16:creationId xmlns:a16="http://schemas.microsoft.com/office/drawing/2014/main" id="{BF7E8A67-4CA5-0439-28F1-7B8ACCD95FCC}"/>
                </a:ext>
              </a:extLst>
            </p:cNvPr>
            <p:cNvSpPr/>
            <p:nvPr/>
          </p:nvSpPr>
          <p:spPr>
            <a:xfrm>
              <a:off x="643847" y="688956"/>
              <a:ext cx="2876293" cy="1234123"/>
            </a:xfrm>
            <a:custGeom>
              <a:avLst/>
              <a:gdLst>
                <a:gd name="connsiteX0" fmla="*/ 0 w 3091710"/>
                <a:gd name="connsiteY0" fmla="*/ 175826 h 1758258"/>
                <a:gd name="connsiteX1" fmla="*/ 175826 w 3091710"/>
                <a:gd name="connsiteY1" fmla="*/ 0 h 1758258"/>
                <a:gd name="connsiteX2" fmla="*/ 2915884 w 3091710"/>
                <a:gd name="connsiteY2" fmla="*/ 0 h 1758258"/>
                <a:gd name="connsiteX3" fmla="*/ 3091710 w 3091710"/>
                <a:gd name="connsiteY3" fmla="*/ 175826 h 1758258"/>
                <a:gd name="connsiteX4" fmla="*/ 3091710 w 3091710"/>
                <a:gd name="connsiteY4" fmla="*/ 1582432 h 1758258"/>
                <a:gd name="connsiteX5" fmla="*/ 2915884 w 3091710"/>
                <a:gd name="connsiteY5" fmla="*/ 1758258 h 1758258"/>
                <a:gd name="connsiteX6" fmla="*/ 175826 w 3091710"/>
                <a:gd name="connsiteY6" fmla="*/ 1758258 h 1758258"/>
                <a:gd name="connsiteX7" fmla="*/ 0 w 3091710"/>
                <a:gd name="connsiteY7" fmla="*/ 1582432 h 1758258"/>
                <a:gd name="connsiteX8" fmla="*/ 0 w 3091710"/>
                <a:gd name="connsiteY8" fmla="*/ 175826 h 1758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1710" h="1758258">
                  <a:moveTo>
                    <a:pt x="0" y="175826"/>
                  </a:moveTo>
                  <a:cubicBezTo>
                    <a:pt x="0" y="78720"/>
                    <a:pt x="78720" y="0"/>
                    <a:pt x="175826" y="0"/>
                  </a:cubicBezTo>
                  <a:lnTo>
                    <a:pt x="2915884" y="0"/>
                  </a:lnTo>
                  <a:cubicBezTo>
                    <a:pt x="3012990" y="0"/>
                    <a:pt x="3091710" y="78720"/>
                    <a:pt x="3091710" y="175826"/>
                  </a:cubicBezTo>
                  <a:lnTo>
                    <a:pt x="3091710" y="1582432"/>
                  </a:lnTo>
                  <a:cubicBezTo>
                    <a:pt x="3091710" y="1679538"/>
                    <a:pt x="3012990" y="1758258"/>
                    <a:pt x="2915884" y="1758258"/>
                  </a:cubicBezTo>
                  <a:lnTo>
                    <a:pt x="175826" y="1758258"/>
                  </a:lnTo>
                  <a:cubicBezTo>
                    <a:pt x="78720" y="1758258"/>
                    <a:pt x="0" y="1679538"/>
                    <a:pt x="0" y="1582432"/>
                  </a:cubicBezTo>
                  <a:lnTo>
                    <a:pt x="0" y="175826"/>
                  </a:lnTo>
                  <a:close/>
                </a:path>
              </a:pathLst>
            </a:custGeom>
            <a:ln>
              <a:solidFill>
                <a:schemeClr val="accent6"/>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913" tIns="72913" rIns="1000426" bIns="512477" numCol="1" spcCol="1270" anchor="t" anchorCtr="0">
              <a:noAutofit/>
            </a:bodyPr>
            <a:lstStyle/>
            <a:p>
              <a:pPr marL="57150" lvl="1" indent="-57150" algn="l" defTabSz="400050">
                <a:lnSpc>
                  <a:spcPct val="90000"/>
                </a:lnSpc>
                <a:spcBef>
                  <a:spcPct val="0"/>
                </a:spcBef>
                <a:spcAft>
                  <a:spcPct val="15000"/>
                </a:spcAft>
                <a:buChar char="•"/>
              </a:pPr>
              <a:r>
                <a:rPr lang="en-US" sz="2000" kern="1200">
                  <a:solidFill>
                    <a:srgbClr val="000000"/>
                  </a:solidFill>
                  <a:latin typeface="Garamond" panose="02020404030301010803" pitchFamily="18" charset="0"/>
                </a:rPr>
                <a:t>Defines who qualifies for the D-SNP </a:t>
              </a:r>
            </a:p>
            <a:p>
              <a:pPr marL="57150" lvl="1" indent="-57150" algn="l" defTabSz="400050">
                <a:lnSpc>
                  <a:spcPct val="90000"/>
                </a:lnSpc>
                <a:spcBef>
                  <a:spcPct val="0"/>
                </a:spcBef>
                <a:spcAft>
                  <a:spcPct val="15000"/>
                </a:spcAft>
                <a:buChar char="•"/>
              </a:pPr>
              <a:r>
                <a:rPr lang="en-US" sz="2000" kern="1200">
                  <a:solidFill>
                    <a:srgbClr val="000000"/>
                  </a:solidFill>
                  <a:latin typeface="Garamond" panose="02020404030301010803" pitchFamily="18" charset="0"/>
                </a:rPr>
                <a:t>Describes common characteristics</a:t>
              </a:r>
            </a:p>
            <a:p>
              <a:pPr marL="57150" lvl="1" indent="-57150" algn="l" defTabSz="400050">
                <a:lnSpc>
                  <a:spcPct val="90000"/>
                </a:lnSpc>
                <a:spcBef>
                  <a:spcPct val="0"/>
                </a:spcBef>
                <a:spcAft>
                  <a:spcPct val="15000"/>
                </a:spcAft>
                <a:buChar char="•"/>
              </a:pPr>
              <a:r>
                <a:rPr lang="en-US" sz="2000" kern="1200">
                  <a:solidFill>
                    <a:srgbClr val="000000"/>
                  </a:solidFill>
                  <a:latin typeface="Garamond" panose="02020404030301010803" pitchFamily="18" charset="0"/>
                </a:rPr>
                <a:t>Outlines language needs, cultural considerations and literacy levels</a:t>
              </a:r>
            </a:p>
            <a:p>
              <a:pPr marL="57150" lvl="1" indent="-57150" algn="l" defTabSz="400050">
                <a:lnSpc>
                  <a:spcPct val="90000"/>
                </a:lnSpc>
                <a:spcBef>
                  <a:spcPct val="0"/>
                </a:spcBef>
                <a:spcAft>
                  <a:spcPct val="15000"/>
                </a:spcAft>
                <a:buChar char="•"/>
              </a:pPr>
              <a:r>
                <a:rPr lang="en-US" sz="2000" kern="1200">
                  <a:solidFill>
                    <a:srgbClr val="000000"/>
                  </a:solidFill>
                  <a:latin typeface="Garamond" panose="02020404030301010803" pitchFamily="18" charset="0"/>
                </a:rPr>
                <a:t>Informs risk stratification and tailoring </a:t>
              </a:r>
              <a:br>
                <a:rPr lang="en-US" sz="2000" kern="1200">
                  <a:solidFill>
                    <a:srgbClr val="000000"/>
                  </a:solidFill>
                  <a:latin typeface="Garamond" panose="02020404030301010803" pitchFamily="18" charset="0"/>
                </a:rPr>
              </a:br>
              <a:r>
                <a:rPr lang="en-US" sz="2000" kern="1200">
                  <a:solidFill>
                    <a:srgbClr val="000000"/>
                  </a:solidFill>
                  <a:latin typeface="Garamond" panose="02020404030301010803" pitchFamily="18" charset="0"/>
                </a:rPr>
                <a:t>of care plans based on population complexity</a:t>
              </a:r>
            </a:p>
          </p:txBody>
        </p:sp>
        <p:sp>
          <p:nvSpPr>
            <p:cNvPr id="9" name="Freeform: Shape 8">
              <a:extLst>
                <a:ext uri="{FF2B5EF4-FFF2-40B4-BE49-F238E27FC236}">
                  <a16:creationId xmlns:a16="http://schemas.microsoft.com/office/drawing/2014/main" id="{6FA7828F-3BB9-611F-CF1E-91F74D0F5565}"/>
                </a:ext>
              </a:extLst>
            </p:cNvPr>
            <p:cNvSpPr/>
            <p:nvPr/>
          </p:nvSpPr>
          <p:spPr>
            <a:xfrm>
              <a:off x="2079062" y="1009812"/>
              <a:ext cx="2379144" cy="2379144"/>
            </a:xfrm>
            <a:custGeom>
              <a:avLst/>
              <a:gdLst>
                <a:gd name="connsiteX0" fmla="*/ 0 w 2379144"/>
                <a:gd name="connsiteY0" fmla="*/ 2379144 h 2379144"/>
                <a:gd name="connsiteX1" fmla="*/ 2379144 w 2379144"/>
                <a:gd name="connsiteY1" fmla="*/ 0 h 2379144"/>
                <a:gd name="connsiteX2" fmla="*/ 2379144 w 2379144"/>
                <a:gd name="connsiteY2" fmla="*/ 2379144 h 2379144"/>
                <a:gd name="connsiteX3" fmla="*/ 0 w 2379144"/>
                <a:gd name="connsiteY3" fmla="*/ 2379144 h 2379144"/>
              </a:gdLst>
              <a:ahLst/>
              <a:cxnLst>
                <a:cxn ang="0">
                  <a:pos x="connsiteX0" y="connsiteY0"/>
                </a:cxn>
                <a:cxn ang="0">
                  <a:pos x="connsiteX1" y="connsiteY1"/>
                </a:cxn>
                <a:cxn ang="0">
                  <a:pos x="connsiteX2" y="connsiteY2"/>
                </a:cxn>
                <a:cxn ang="0">
                  <a:pos x="connsiteX3" y="connsiteY3"/>
                </a:cxn>
              </a:cxnLst>
              <a:rect l="l" t="t" r="r" b="b"/>
              <a:pathLst>
                <a:path w="2379144" h="2379144">
                  <a:moveTo>
                    <a:pt x="0" y="2379144"/>
                  </a:moveTo>
                  <a:cubicBezTo>
                    <a:pt x="0" y="1065179"/>
                    <a:pt x="1065179" y="0"/>
                    <a:pt x="2379144" y="0"/>
                  </a:cubicBezTo>
                  <a:lnTo>
                    <a:pt x="2379144" y="2379144"/>
                  </a:lnTo>
                  <a:lnTo>
                    <a:pt x="0" y="2379144"/>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4851" tIns="824851" rIns="128016" bIns="128016" numCol="1" spcCol="1270" anchor="ctr" anchorCtr="0">
              <a:noAutofit/>
            </a:bodyPr>
            <a:lstStyle/>
            <a:p>
              <a:pPr marL="0" lvl="0" indent="0" algn="ctr" defTabSz="800100">
                <a:lnSpc>
                  <a:spcPct val="90000"/>
                </a:lnSpc>
                <a:spcBef>
                  <a:spcPct val="0"/>
                </a:spcBef>
                <a:spcAft>
                  <a:spcPct val="35000"/>
                </a:spcAft>
                <a:buNone/>
              </a:pPr>
              <a:r>
                <a:rPr lang="en-US" sz="3200" b="1" kern="1200">
                  <a:latin typeface="Cabin" panose="00000500000000000000" pitchFamily="2" charset="0"/>
                </a:rPr>
                <a:t>MOC 1</a:t>
              </a:r>
            </a:p>
            <a:p>
              <a:pPr marL="0" lvl="0" indent="0" algn="ctr" defTabSz="800100">
                <a:lnSpc>
                  <a:spcPct val="90000"/>
                </a:lnSpc>
                <a:spcBef>
                  <a:spcPct val="0"/>
                </a:spcBef>
                <a:spcAft>
                  <a:spcPct val="35000"/>
                </a:spcAft>
                <a:buNone/>
              </a:pPr>
              <a:r>
                <a:rPr lang="en-US" sz="1600" kern="1200">
                  <a:latin typeface="Cabin" panose="00000500000000000000" pitchFamily="2" charset="0"/>
                </a:rPr>
                <a:t> </a:t>
              </a:r>
              <a:r>
                <a:rPr lang="en-US" sz="4400" i="1" kern="1200">
                  <a:latin typeface="Cabin" panose="00000500000000000000" pitchFamily="2" charset="0"/>
                </a:rPr>
                <a:t>Population</a:t>
              </a:r>
            </a:p>
            <a:p>
              <a:pPr marL="0" lvl="0" indent="0" algn="ctr" defTabSz="800100">
                <a:lnSpc>
                  <a:spcPct val="90000"/>
                </a:lnSpc>
                <a:spcBef>
                  <a:spcPct val="0"/>
                </a:spcBef>
                <a:spcAft>
                  <a:spcPct val="35000"/>
                </a:spcAft>
                <a:buNone/>
              </a:pPr>
              <a:endParaRPr lang="en-US" sz="1600" kern="1200"/>
            </a:p>
          </p:txBody>
        </p:sp>
      </p:grpSp>
      <p:sp>
        <p:nvSpPr>
          <p:cNvPr id="13" name="TextBox 12">
            <a:extLst>
              <a:ext uri="{FF2B5EF4-FFF2-40B4-BE49-F238E27FC236}">
                <a16:creationId xmlns:a16="http://schemas.microsoft.com/office/drawing/2014/main" id="{1EE07A42-DC2A-13A8-B4B6-4AD405A8AA98}"/>
              </a:ext>
            </a:extLst>
          </p:cNvPr>
          <p:cNvSpPr txBox="1"/>
          <p:nvPr/>
        </p:nvSpPr>
        <p:spPr>
          <a:xfrm>
            <a:off x="579422" y="117695"/>
            <a:ext cx="7034542" cy="769441"/>
          </a:xfrm>
          <a:prstGeom prst="rect">
            <a:avLst/>
          </a:prstGeom>
          <a:noFill/>
        </p:spPr>
        <p:txBody>
          <a:bodyPr wrap="square" rtlCol="0">
            <a:spAutoFit/>
          </a:bodyPr>
          <a:lstStyle/>
          <a:p>
            <a:r>
              <a:rPr lang="en-US" sz="4400" b="1" dirty="0">
                <a:solidFill>
                  <a:srgbClr val="069343"/>
                </a:solidFill>
                <a:latin typeface="Cabin" panose="020B0803050202020004"/>
              </a:rPr>
              <a:t>Model of Care Elements</a:t>
            </a:r>
          </a:p>
        </p:txBody>
      </p:sp>
    </p:spTree>
    <p:extLst>
      <p:ext uri="{BB962C8B-B14F-4D97-AF65-F5344CB8AC3E}">
        <p14:creationId xmlns:p14="http://schemas.microsoft.com/office/powerpoint/2010/main" val="4186605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7077F-D68F-1CE0-F57D-6E384FB8D789}"/>
            </a:ext>
          </a:extLst>
        </p:cNvPr>
        <p:cNvGrpSpPr/>
        <p:nvPr/>
      </p:nvGrpSpPr>
      <p:grpSpPr>
        <a:xfrm>
          <a:off x="0" y="0"/>
          <a:ext cx="0" cy="0"/>
          <a:chOff x="0" y="0"/>
          <a:chExt cx="0" cy="0"/>
        </a:xfrm>
      </p:grpSpPr>
      <p:sp>
        <p:nvSpPr>
          <p:cNvPr id="7" name="Footer Placeholder 6">
            <a:extLst>
              <a:ext uri="{FF2B5EF4-FFF2-40B4-BE49-F238E27FC236}">
                <a16:creationId xmlns:a16="http://schemas.microsoft.com/office/drawing/2014/main" id="{9249D3FD-09FF-4C3E-D347-270B1DEDF8C3}"/>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FFFFFF"/>
                </a:solidFill>
                <a:effectLst/>
                <a:uLnTx/>
                <a:uFillTx/>
                <a:latin typeface="Cabin" panose="020B0803050202020004" pitchFamily="34" charset="0"/>
                <a:ea typeface="+mn-ea"/>
                <a:cs typeface="+mn-cs"/>
              </a:rPr>
              <a:t>Neighborhood Health Plan of Rhode Island © 2025  Confidential &amp; Not for Distribution</a:t>
            </a:r>
          </a:p>
        </p:txBody>
      </p:sp>
      <p:sp>
        <p:nvSpPr>
          <p:cNvPr id="8" name="Slide Number Placeholder 7">
            <a:extLst>
              <a:ext uri="{FF2B5EF4-FFF2-40B4-BE49-F238E27FC236}">
                <a16:creationId xmlns:a16="http://schemas.microsoft.com/office/drawing/2014/main" id="{09ECA4B1-E8BB-80F9-FDE2-C2B9C5CE89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FD1F22-D6B5-40B7-B8FE-12A80B3FCD39}" type="slidenum">
              <a:rPr kumimoji="0" lang="en-US" sz="900" b="1" i="0" u="none" strike="noStrike" kern="1200" cap="none" spc="0" normalizeH="0" baseline="0" noProof="0" smtClean="0">
                <a:ln>
                  <a:noFill/>
                </a:ln>
                <a:solidFill>
                  <a:srgbClr val="FFFFFF"/>
                </a:solidFill>
                <a:effectLst/>
                <a:uLnTx/>
                <a:uFillTx/>
                <a:latin typeface="Cabin" panose="020B0803050202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srgbClr val="FFFFFF"/>
              </a:solidFill>
              <a:effectLst/>
              <a:uLnTx/>
              <a:uFillTx/>
              <a:latin typeface="Cabin" panose="020B0803050202020004" pitchFamily="34" charset="0"/>
              <a:ea typeface="+mn-ea"/>
              <a:cs typeface="+mn-cs"/>
            </a:endParaRPr>
          </a:p>
        </p:txBody>
      </p:sp>
      <p:grpSp>
        <p:nvGrpSpPr>
          <p:cNvPr id="17" name="Group 16">
            <a:extLst>
              <a:ext uri="{FF2B5EF4-FFF2-40B4-BE49-F238E27FC236}">
                <a16:creationId xmlns:a16="http://schemas.microsoft.com/office/drawing/2014/main" id="{299E7DAD-37D5-E520-A45F-C9FD1D4B4644}"/>
              </a:ext>
            </a:extLst>
          </p:cNvPr>
          <p:cNvGrpSpPr/>
          <p:nvPr/>
        </p:nvGrpSpPr>
        <p:grpSpPr>
          <a:xfrm>
            <a:off x="955181" y="1027962"/>
            <a:ext cx="7233635" cy="4965399"/>
            <a:chOff x="4568098" y="662838"/>
            <a:chExt cx="3960264" cy="2718452"/>
          </a:xfrm>
        </p:grpSpPr>
        <p:sp>
          <p:nvSpPr>
            <p:cNvPr id="5" name="Freeform: Shape 4">
              <a:extLst>
                <a:ext uri="{FF2B5EF4-FFF2-40B4-BE49-F238E27FC236}">
                  <a16:creationId xmlns:a16="http://schemas.microsoft.com/office/drawing/2014/main" id="{0E3412A0-617D-0C22-5EC5-682E91201D55}"/>
                </a:ext>
              </a:extLst>
            </p:cNvPr>
            <p:cNvSpPr/>
            <p:nvPr/>
          </p:nvSpPr>
          <p:spPr>
            <a:xfrm>
              <a:off x="5972301" y="662838"/>
              <a:ext cx="2556061" cy="1758258"/>
            </a:xfrm>
            <a:custGeom>
              <a:avLst/>
              <a:gdLst>
                <a:gd name="connsiteX0" fmla="*/ 0 w 2714312"/>
                <a:gd name="connsiteY0" fmla="*/ 175826 h 1758258"/>
                <a:gd name="connsiteX1" fmla="*/ 175826 w 2714312"/>
                <a:gd name="connsiteY1" fmla="*/ 0 h 1758258"/>
                <a:gd name="connsiteX2" fmla="*/ 2538486 w 2714312"/>
                <a:gd name="connsiteY2" fmla="*/ 0 h 1758258"/>
                <a:gd name="connsiteX3" fmla="*/ 2714312 w 2714312"/>
                <a:gd name="connsiteY3" fmla="*/ 175826 h 1758258"/>
                <a:gd name="connsiteX4" fmla="*/ 2714312 w 2714312"/>
                <a:gd name="connsiteY4" fmla="*/ 1582432 h 1758258"/>
                <a:gd name="connsiteX5" fmla="*/ 2538486 w 2714312"/>
                <a:gd name="connsiteY5" fmla="*/ 1758258 h 1758258"/>
                <a:gd name="connsiteX6" fmla="*/ 175826 w 2714312"/>
                <a:gd name="connsiteY6" fmla="*/ 1758258 h 1758258"/>
                <a:gd name="connsiteX7" fmla="*/ 0 w 2714312"/>
                <a:gd name="connsiteY7" fmla="*/ 1582432 h 1758258"/>
                <a:gd name="connsiteX8" fmla="*/ 0 w 2714312"/>
                <a:gd name="connsiteY8" fmla="*/ 175826 h 1758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4312" h="1758258">
                  <a:moveTo>
                    <a:pt x="0" y="175826"/>
                  </a:moveTo>
                  <a:cubicBezTo>
                    <a:pt x="0" y="78720"/>
                    <a:pt x="78720" y="0"/>
                    <a:pt x="175826" y="0"/>
                  </a:cubicBezTo>
                  <a:lnTo>
                    <a:pt x="2538486" y="0"/>
                  </a:lnTo>
                  <a:cubicBezTo>
                    <a:pt x="2635592" y="0"/>
                    <a:pt x="2714312" y="78720"/>
                    <a:pt x="2714312" y="175826"/>
                  </a:cubicBezTo>
                  <a:lnTo>
                    <a:pt x="2714312" y="1582432"/>
                  </a:lnTo>
                  <a:cubicBezTo>
                    <a:pt x="2714312" y="1679538"/>
                    <a:pt x="2635592" y="1758258"/>
                    <a:pt x="2538486" y="1758258"/>
                  </a:cubicBezTo>
                  <a:lnTo>
                    <a:pt x="175826" y="1758258"/>
                  </a:lnTo>
                  <a:cubicBezTo>
                    <a:pt x="78720" y="1758258"/>
                    <a:pt x="0" y="1679538"/>
                    <a:pt x="0" y="1582432"/>
                  </a:cubicBezTo>
                  <a:lnTo>
                    <a:pt x="0" y="175826"/>
                  </a:lnTo>
                  <a:close/>
                </a:path>
              </a:pathLst>
            </a:custGeom>
            <a:ln>
              <a:solidFill>
                <a:schemeClr val="accent6"/>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94827" tIns="80533" rIns="80533" bIns="520097" numCol="1" spcCol="1270" anchor="t" anchorCtr="0">
              <a:noAutofit/>
            </a:bodyPr>
            <a:lstStyle/>
            <a:p>
              <a:pPr marL="57150" marR="0" lvl="1" indent="-57150" algn="l" defTabSz="488950" rtl="0" eaLnBrk="1" fontAlgn="auto" latinLnBrk="0" hangingPunct="1">
                <a:lnSpc>
                  <a:spcPct val="90000"/>
                </a:lnSpc>
                <a:spcBef>
                  <a:spcPct val="0"/>
                </a:spcBef>
                <a:spcAft>
                  <a:spcPct val="15000"/>
                </a:spcAft>
                <a:buClrTx/>
                <a:buSzTx/>
                <a:buFontTx/>
                <a:buChar char="•"/>
                <a:tabLst/>
                <a:defRPr/>
              </a:pPr>
              <a:r>
                <a:rPr kumimoji="0" lang="en-US" sz="2000" b="0" i="0" u="none" strike="noStrike" kern="1200" cap="none" spc="0" normalizeH="0" baseline="0" noProof="0" dirty="0">
                  <a:ln>
                    <a:noFill/>
                  </a:ln>
                  <a:solidFill>
                    <a:srgbClr val="000000"/>
                  </a:solidFill>
                  <a:effectLst/>
                  <a:uLnTx/>
                  <a:uFillTx/>
                  <a:latin typeface="Garamond" panose="02020404030301010803" pitchFamily="18" charset="0"/>
                </a:rPr>
                <a:t>Staff structure and oversight</a:t>
              </a:r>
            </a:p>
            <a:p>
              <a:pPr marL="57150" marR="0" lvl="1" indent="-57150" algn="l" defTabSz="488950" rtl="0" eaLnBrk="1" fontAlgn="auto" latinLnBrk="0" hangingPunct="1">
                <a:lnSpc>
                  <a:spcPct val="90000"/>
                </a:lnSpc>
                <a:spcBef>
                  <a:spcPct val="0"/>
                </a:spcBef>
                <a:spcAft>
                  <a:spcPct val="15000"/>
                </a:spcAft>
                <a:buClrTx/>
                <a:buSzTx/>
                <a:buFontTx/>
                <a:buChar char="•"/>
                <a:tabLst/>
                <a:defRPr/>
              </a:pPr>
              <a:r>
                <a:rPr kumimoji="0" lang="en-US" sz="2000" b="0" i="0" u="none" strike="noStrike" kern="1200" cap="none" spc="0" normalizeH="0" baseline="0" noProof="0" dirty="0">
                  <a:ln>
                    <a:noFill/>
                  </a:ln>
                  <a:solidFill>
                    <a:srgbClr val="000000"/>
                  </a:solidFill>
                  <a:effectLst/>
                  <a:uLnTx/>
                  <a:uFillTx/>
                  <a:latin typeface="Garamond" panose="02020404030301010803" pitchFamily="18" charset="0"/>
                </a:rPr>
                <a:t>Staff training</a:t>
              </a:r>
            </a:p>
            <a:p>
              <a:pPr marL="57150" marR="0" lvl="1" indent="-57150" algn="l" defTabSz="488950" rtl="0" eaLnBrk="1" fontAlgn="auto" latinLnBrk="0" hangingPunct="1">
                <a:lnSpc>
                  <a:spcPct val="90000"/>
                </a:lnSpc>
                <a:spcBef>
                  <a:spcPct val="0"/>
                </a:spcBef>
                <a:spcAft>
                  <a:spcPct val="15000"/>
                </a:spcAft>
                <a:buClrTx/>
                <a:buSzTx/>
                <a:buFontTx/>
                <a:buChar char="•"/>
                <a:tabLst/>
                <a:defRPr/>
              </a:pPr>
              <a:r>
                <a:rPr kumimoji="0" lang="en-US" sz="2000" b="0" i="0" u="none" strike="noStrike" kern="1200" cap="none" spc="0" normalizeH="0" baseline="0" noProof="0" dirty="0">
                  <a:ln>
                    <a:noFill/>
                  </a:ln>
                  <a:solidFill>
                    <a:srgbClr val="000000"/>
                  </a:solidFill>
                  <a:effectLst/>
                  <a:uLnTx/>
                  <a:uFillTx/>
                  <a:latin typeface="Garamond" panose="02020404030301010803" pitchFamily="18" charset="0"/>
                </a:rPr>
                <a:t>Health Risk Assessment (HRA)</a:t>
              </a:r>
            </a:p>
            <a:p>
              <a:pPr marL="57150" marR="0" lvl="1" indent="-57150" algn="l" defTabSz="488950" rtl="0" eaLnBrk="1" fontAlgn="auto" latinLnBrk="0" hangingPunct="1">
                <a:lnSpc>
                  <a:spcPct val="90000"/>
                </a:lnSpc>
                <a:spcBef>
                  <a:spcPct val="0"/>
                </a:spcBef>
                <a:spcAft>
                  <a:spcPct val="15000"/>
                </a:spcAft>
                <a:buClrTx/>
                <a:buSzTx/>
                <a:buFontTx/>
                <a:buChar char="•"/>
                <a:tabLst/>
                <a:defRPr/>
              </a:pPr>
              <a:r>
                <a:rPr kumimoji="0" lang="en-US" sz="2000" b="0" i="0" u="none" strike="noStrike" kern="1200" cap="none" spc="0" normalizeH="0" baseline="0" noProof="0" dirty="0">
                  <a:ln>
                    <a:noFill/>
                  </a:ln>
                  <a:solidFill>
                    <a:srgbClr val="000000"/>
                  </a:solidFill>
                  <a:effectLst/>
                  <a:uLnTx/>
                  <a:uFillTx/>
                  <a:latin typeface="Garamond" panose="02020404030301010803" pitchFamily="18" charset="0"/>
                </a:rPr>
                <a:t>Face to Face encounters (F2F)</a:t>
              </a:r>
            </a:p>
            <a:p>
              <a:pPr marL="57150" marR="0" lvl="1" indent="-57150" algn="l" defTabSz="488950" rtl="0" eaLnBrk="1" fontAlgn="auto" latinLnBrk="0" hangingPunct="1">
                <a:lnSpc>
                  <a:spcPct val="90000"/>
                </a:lnSpc>
                <a:spcBef>
                  <a:spcPct val="0"/>
                </a:spcBef>
                <a:spcAft>
                  <a:spcPct val="15000"/>
                </a:spcAft>
                <a:buClrTx/>
                <a:buSzTx/>
                <a:buFontTx/>
                <a:buChar char="•"/>
                <a:tabLst/>
                <a:defRPr/>
              </a:pPr>
              <a:r>
                <a:rPr kumimoji="0" lang="en-US" sz="2000" b="0" i="0" u="none" strike="noStrike" kern="1200" cap="none" spc="0" normalizeH="0" baseline="0" noProof="0" dirty="0">
                  <a:ln>
                    <a:noFill/>
                  </a:ln>
                  <a:solidFill>
                    <a:srgbClr val="000000"/>
                  </a:solidFill>
                  <a:effectLst/>
                  <a:uLnTx/>
                  <a:uFillTx/>
                  <a:latin typeface="Garamond" panose="02020404030301010803" pitchFamily="18" charset="0"/>
                </a:rPr>
                <a:t>Interdisciplinary Care Plan (ICP)</a:t>
              </a:r>
            </a:p>
            <a:p>
              <a:pPr marL="57150" marR="0" lvl="1" indent="-57150" algn="l" defTabSz="488950" rtl="0" eaLnBrk="1" fontAlgn="auto" latinLnBrk="0" hangingPunct="1">
                <a:lnSpc>
                  <a:spcPct val="90000"/>
                </a:lnSpc>
                <a:spcBef>
                  <a:spcPct val="0"/>
                </a:spcBef>
                <a:spcAft>
                  <a:spcPct val="15000"/>
                </a:spcAft>
                <a:buClrTx/>
                <a:buSzTx/>
                <a:buFontTx/>
                <a:buChar char="•"/>
                <a:tabLst/>
                <a:defRPr/>
              </a:pPr>
              <a:r>
                <a:rPr kumimoji="0" lang="en-US" sz="2000" b="0" i="0" u="none" strike="noStrike" kern="1200" cap="none" spc="0" normalizeH="0" baseline="0" noProof="0" dirty="0">
                  <a:ln>
                    <a:noFill/>
                  </a:ln>
                  <a:solidFill>
                    <a:srgbClr val="000000"/>
                  </a:solidFill>
                  <a:effectLst/>
                  <a:uLnTx/>
                  <a:uFillTx/>
                  <a:latin typeface="Garamond" panose="02020404030301010803" pitchFamily="18" charset="0"/>
                </a:rPr>
                <a:t>Interdisciplinary Care Team (ICT)</a:t>
              </a:r>
            </a:p>
            <a:p>
              <a:pPr marL="57150" marR="0" lvl="1" indent="-57150" algn="l" defTabSz="488950" rtl="0" eaLnBrk="1" fontAlgn="auto" latinLnBrk="0" hangingPunct="1">
                <a:lnSpc>
                  <a:spcPct val="90000"/>
                </a:lnSpc>
                <a:spcBef>
                  <a:spcPct val="0"/>
                </a:spcBef>
                <a:spcAft>
                  <a:spcPct val="15000"/>
                </a:spcAft>
                <a:buClrTx/>
                <a:buSzTx/>
                <a:buFontTx/>
                <a:buChar char="•"/>
                <a:tabLst/>
                <a:defRPr/>
              </a:pPr>
              <a:r>
                <a:rPr kumimoji="0" lang="en-US" sz="2000" b="0" i="0" u="none" strike="noStrike" kern="1200" cap="none" spc="0" normalizeH="0" baseline="0" noProof="0" dirty="0">
                  <a:ln>
                    <a:noFill/>
                  </a:ln>
                  <a:solidFill>
                    <a:srgbClr val="000000"/>
                  </a:solidFill>
                  <a:effectLst/>
                  <a:uLnTx/>
                  <a:uFillTx/>
                  <a:latin typeface="Garamond" panose="02020404030301010803" pitchFamily="18" charset="0"/>
                </a:rPr>
                <a:t>Transitions of Care (TOC)</a:t>
              </a:r>
            </a:p>
          </p:txBody>
        </p:sp>
        <p:sp>
          <p:nvSpPr>
            <p:cNvPr id="10" name="Freeform: Shape 9">
              <a:extLst>
                <a:ext uri="{FF2B5EF4-FFF2-40B4-BE49-F238E27FC236}">
                  <a16:creationId xmlns:a16="http://schemas.microsoft.com/office/drawing/2014/main" id="{C28097FB-80B8-F60E-D2BE-9103A8E4859E}"/>
                </a:ext>
              </a:extLst>
            </p:cNvPr>
            <p:cNvSpPr/>
            <p:nvPr/>
          </p:nvSpPr>
          <p:spPr>
            <a:xfrm>
              <a:off x="4568098" y="1002146"/>
              <a:ext cx="2379144" cy="2379144"/>
            </a:xfrm>
            <a:custGeom>
              <a:avLst/>
              <a:gdLst>
                <a:gd name="connsiteX0" fmla="*/ 0 w 2379144"/>
                <a:gd name="connsiteY0" fmla="*/ 2379144 h 2379144"/>
                <a:gd name="connsiteX1" fmla="*/ 2379144 w 2379144"/>
                <a:gd name="connsiteY1" fmla="*/ 0 h 2379144"/>
                <a:gd name="connsiteX2" fmla="*/ 2379144 w 2379144"/>
                <a:gd name="connsiteY2" fmla="*/ 2379144 h 2379144"/>
                <a:gd name="connsiteX3" fmla="*/ 0 w 2379144"/>
                <a:gd name="connsiteY3" fmla="*/ 2379144 h 2379144"/>
              </a:gdLst>
              <a:ahLst/>
              <a:cxnLst>
                <a:cxn ang="0">
                  <a:pos x="connsiteX0" y="connsiteY0"/>
                </a:cxn>
                <a:cxn ang="0">
                  <a:pos x="connsiteX1" y="connsiteY1"/>
                </a:cxn>
                <a:cxn ang="0">
                  <a:pos x="connsiteX2" y="connsiteY2"/>
                </a:cxn>
                <a:cxn ang="0">
                  <a:pos x="connsiteX3" y="connsiteY3"/>
                </a:cxn>
              </a:cxnLst>
              <a:rect l="l" t="t" r="r" b="b"/>
              <a:pathLst>
                <a:path w="2379144" h="2379144">
                  <a:moveTo>
                    <a:pt x="0" y="0"/>
                  </a:moveTo>
                  <a:cubicBezTo>
                    <a:pt x="1313965" y="0"/>
                    <a:pt x="2379144" y="1065179"/>
                    <a:pt x="2379144" y="2379144"/>
                  </a:cubicBezTo>
                  <a:lnTo>
                    <a:pt x="0" y="2379144"/>
                  </a:lnTo>
                  <a:lnTo>
                    <a:pt x="0" y="0"/>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8016" tIns="824851" rIns="824851" bIns="128016"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abin" panose="00000500000000000000" pitchFamily="2" charset="0"/>
                </a:rPr>
                <a:t>MOC 2 </a:t>
              </a: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4400" b="0" i="1" u="none" strike="noStrike" kern="1200" cap="none" spc="0" normalizeH="0" baseline="0" noProof="0">
                  <a:ln>
                    <a:noFill/>
                  </a:ln>
                  <a:solidFill>
                    <a:srgbClr val="FFFFFF"/>
                  </a:solidFill>
                  <a:effectLst/>
                  <a:uLnTx/>
                  <a:uFillTx/>
                  <a:latin typeface="Cabin" panose="00000500000000000000" pitchFamily="2" charset="0"/>
                </a:rPr>
                <a:t>Care Coordination</a:t>
              </a:r>
            </a:p>
          </p:txBody>
        </p:sp>
      </p:grpSp>
      <p:sp>
        <p:nvSpPr>
          <p:cNvPr id="13" name="TextBox 12">
            <a:extLst>
              <a:ext uri="{FF2B5EF4-FFF2-40B4-BE49-F238E27FC236}">
                <a16:creationId xmlns:a16="http://schemas.microsoft.com/office/drawing/2014/main" id="{16867F08-291C-6BFC-6CBD-901CCD8A26E7}"/>
              </a:ext>
            </a:extLst>
          </p:cNvPr>
          <p:cNvSpPr txBox="1"/>
          <p:nvPr/>
        </p:nvSpPr>
        <p:spPr>
          <a:xfrm>
            <a:off x="579422" y="117695"/>
            <a:ext cx="703454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69343"/>
                </a:solidFill>
                <a:effectLst/>
                <a:uLnTx/>
                <a:uFillTx/>
                <a:latin typeface="Cabin" panose="020B0803050202020004"/>
                <a:ea typeface="+mn-ea"/>
                <a:cs typeface="+mn-cs"/>
              </a:rPr>
              <a:t>Model of Care Elements</a:t>
            </a:r>
          </a:p>
        </p:txBody>
      </p:sp>
    </p:spTree>
    <p:extLst>
      <p:ext uri="{BB962C8B-B14F-4D97-AF65-F5344CB8AC3E}">
        <p14:creationId xmlns:p14="http://schemas.microsoft.com/office/powerpoint/2010/main" val="1539105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F50C0-8CC0-CA4B-0984-6732284B833D}"/>
            </a:ext>
          </a:extLst>
        </p:cNvPr>
        <p:cNvGrpSpPr/>
        <p:nvPr/>
      </p:nvGrpSpPr>
      <p:grpSpPr>
        <a:xfrm>
          <a:off x="0" y="0"/>
          <a:ext cx="0" cy="0"/>
          <a:chOff x="0" y="0"/>
          <a:chExt cx="0" cy="0"/>
        </a:xfrm>
      </p:grpSpPr>
      <p:sp>
        <p:nvSpPr>
          <p:cNvPr id="7" name="Footer Placeholder 6">
            <a:extLst>
              <a:ext uri="{FF2B5EF4-FFF2-40B4-BE49-F238E27FC236}">
                <a16:creationId xmlns:a16="http://schemas.microsoft.com/office/drawing/2014/main" id="{1EB27B78-E0DB-52C6-C4A8-97F23AF9DC8A}"/>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FFFFFF"/>
                </a:solidFill>
                <a:effectLst/>
                <a:uLnTx/>
                <a:uFillTx/>
                <a:latin typeface="Cabin" panose="020B0803050202020004" pitchFamily="34" charset="0"/>
                <a:ea typeface="+mn-ea"/>
                <a:cs typeface="+mn-cs"/>
              </a:rPr>
              <a:t>Neighborhood Health Plan of Rhode Island © 2025  Confidential &amp; Not for Distribution</a:t>
            </a:r>
          </a:p>
        </p:txBody>
      </p:sp>
      <p:sp>
        <p:nvSpPr>
          <p:cNvPr id="8" name="Slide Number Placeholder 7">
            <a:extLst>
              <a:ext uri="{FF2B5EF4-FFF2-40B4-BE49-F238E27FC236}">
                <a16:creationId xmlns:a16="http://schemas.microsoft.com/office/drawing/2014/main" id="{0FF5609D-5E9F-61E1-F139-BE84240831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FD1F22-D6B5-40B7-B8FE-12A80B3FCD39}" type="slidenum">
              <a:rPr kumimoji="0" lang="en-US" sz="900" b="1" i="0" u="none" strike="noStrike" kern="1200" cap="none" spc="0" normalizeH="0" baseline="0" noProof="0" smtClean="0">
                <a:ln>
                  <a:noFill/>
                </a:ln>
                <a:solidFill>
                  <a:srgbClr val="FFFFFF"/>
                </a:solidFill>
                <a:effectLst/>
                <a:uLnTx/>
                <a:uFillTx/>
                <a:latin typeface="Cabin" panose="020B0803050202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a:ln>
                <a:noFill/>
              </a:ln>
              <a:solidFill>
                <a:srgbClr val="FFFFFF"/>
              </a:solidFill>
              <a:effectLst/>
              <a:uLnTx/>
              <a:uFillTx/>
              <a:latin typeface="Cabin" panose="020B0803050202020004" pitchFamily="34" charset="0"/>
              <a:ea typeface="+mn-ea"/>
              <a:cs typeface="+mn-cs"/>
            </a:endParaRPr>
          </a:p>
        </p:txBody>
      </p:sp>
      <p:grpSp>
        <p:nvGrpSpPr>
          <p:cNvPr id="17" name="Group 16">
            <a:extLst>
              <a:ext uri="{FF2B5EF4-FFF2-40B4-BE49-F238E27FC236}">
                <a16:creationId xmlns:a16="http://schemas.microsoft.com/office/drawing/2014/main" id="{027E8CA3-C5F6-FF43-8026-6BD37377C94A}"/>
              </a:ext>
            </a:extLst>
          </p:cNvPr>
          <p:cNvGrpSpPr/>
          <p:nvPr/>
        </p:nvGrpSpPr>
        <p:grpSpPr>
          <a:xfrm>
            <a:off x="753527" y="1300481"/>
            <a:ext cx="8283650" cy="4569846"/>
            <a:chOff x="4568098" y="3491181"/>
            <a:chExt cx="4148011" cy="2379145"/>
          </a:xfrm>
        </p:grpSpPr>
        <p:sp>
          <p:nvSpPr>
            <p:cNvPr id="3" name="Freeform: Shape 2">
              <a:extLst>
                <a:ext uri="{FF2B5EF4-FFF2-40B4-BE49-F238E27FC236}">
                  <a16:creationId xmlns:a16="http://schemas.microsoft.com/office/drawing/2014/main" id="{5A5E078E-1ECE-CDAD-E309-B1201CB52DA1}"/>
                </a:ext>
              </a:extLst>
            </p:cNvPr>
            <p:cNvSpPr/>
            <p:nvPr/>
          </p:nvSpPr>
          <p:spPr>
            <a:xfrm>
              <a:off x="6336965" y="4084541"/>
              <a:ext cx="2379144" cy="1239613"/>
            </a:xfrm>
            <a:custGeom>
              <a:avLst/>
              <a:gdLst>
                <a:gd name="connsiteX0" fmla="*/ 0 w 2714312"/>
                <a:gd name="connsiteY0" fmla="*/ 175826 h 1758258"/>
                <a:gd name="connsiteX1" fmla="*/ 175826 w 2714312"/>
                <a:gd name="connsiteY1" fmla="*/ 0 h 1758258"/>
                <a:gd name="connsiteX2" fmla="*/ 2538486 w 2714312"/>
                <a:gd name="connsiteY2" fmla="*/ 0 h 1758258"/>
                <a:gd name="connsiteX3" fmla="*/ 2714312 w 2714312"/>
                <a:gd name="connsiteY3" fmla="*/ 175826 h 1758258"/>
                <a:gd name="connsiteX4" fmla="*/ 2714312 w 2714312"/>
                <a:gd name="connsiteY4" fmla="*/ 1582432 h 1758258"/>
                <a:gd name="connsiteX5" fmla="*/ 2538486 w 2714312"/>
                <a:gd name="connsiteY5" fmla="*/ 1758258 h 1758258"/>
                <a:gd name="connsiteX6" fmla="*/ 175826 w 2714312"/>
                <a:gd name="connsiteY6" fmla="*/ 1758258 h 1758258"/>
                <a:gd name="connsiteX7" fmla="*/ 0 w 2714312"/>
                <a:gd name="connsiteY7" fmla="*/ 1582432 h 1758258"/>
                <a:gd name="connsiteX8" fmla="*/ 0 w 2714312"/>
                <a:gd name="connsiteY8" fmla="*/ 175826 h 1758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4312" h="1758258">
                  <a:moveTo>
                    <a:pt x="0" y="175826"/>
                  </a:moveTo>
                  <a:cubicBezTo>
                    <a:pt x="0" y="78720"/>
                    <a:pt x="78720" y="0"/>
                    <a:pt x="175826" y="0"/>
                  </a:cubicBezTo>
                  <a:lnTo>
                    <a:pt x="2538486" y="0"/>
                  </a:lnTo>
                  <a:cubicBezTo>
                    <a:pt x="2635592" y="0"/>
                    <a:pt x="2714312" y="78720"/>
                    <a:pt x="2714312" y="175826"/>
                  </a:cubicBezTo>
                  <a:lnTo>
                    <a:pt x="2714312" y="1582432"/>
                  </a:lnTo>
                  <a:cubicBezTo>
                    <a:pt x="2714312" y="1679538"/>
                    <a:pt x="2635592" y="1758258"/>
                    <a:pt x="2538486" y="1758258"/>
                  </a:cubicBezTo>
                  <a:lnTo>
                    <a:pt x="175826" y="1758258"/>
                  </a:lnTo>
                  <a:cubicBezTo>
                    <a:pt x="78720" y="1758258"/>
                    <a:pt x="0" y="1679538"/>
                    <a:pt x="0" y="1582432"/>
                  </a:cubicBezTo>
                  <a:lnTo>
                    <a:pt x="0" y="175826"/>
                  </a:lnTo>
                  <a:close/>
                </a:path>
              </a:pathLst>
            </a:custGeom>
            <a:ln>
              <a:solidFill>
                <a:schemeClr val="accent6"/>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3877" tIns="539148" rIns="99583" bIns="99582" numCol="1" spcCol="1270" anchor="t" anchorCtr="0">
              <a:noAutofit/>
            </a:bodyPr>
            <a:lstStyle/>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2000" b="0" i="0" u="none" strike="noStrike" kern="1200" cap="none" spc="0" normalizeH="0" baseline="0" noProof="0">
                  <a:ln>
                    <a:noFill/>
                  </a:ln>
                  <a:solidFill>
                    <a:srgbClr val="000000"/>
                  </a:solidFill>
                  <a:effectLst/>
                  <a:uLnTx/>
                  <a:uFillTx/>
                  <a:latin typeface="Garamond" panose="02020404030301010803" pitchFamily="18" charset="0"/>
                </a:rPr>
                <a:t>Robust Provider Network</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2000" b="0" i="0" u="none" strike="noStrike" kern="1200" cap="none" spc="0" normalizeH="0" baseline="0" noProof="0">
                  <a:ln>
                    <a:noFill/>
                  </a:ln>
                  <a:solidFill>
                    <a:srgbClr val="000000"/>
                  </a:solidFill>
                  <a:effectLst/>
                  <a:uLnTx/>
                  <a:uFillTx/>
                  <a:latin typeface="Garamond" panose="02020404030301010803" pitchFamily="18" charset="0"/>
                </a:rPr>
                <a:t>MOC Training</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2000" b="0" i="0" u="none" strike="noStrike" kern="1200" cap="none" spc="0" normalizeH="0" baseline="0" noProof="0">
                  <a:ln>
                    <a:noFill/>
                  </a:ln>
                  <a:solidFill>
                    <a:srgbClr val="000000"/>
                  </a:solidFill>
                  <a:effectLst/>
                  <a:uLnTx/>
                  <a:uFillTx/>
                  <a:latin typeface="Garamond" panose="02020404030301010803" pitchFamily="18" charset="0"/>
                </a:rPr>
                <a:t>Clinical Practice Guidelines (CPGs)</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2000" b="0" i="0" u="none" strike="noStrike" kern="1200" cap="none" spc="0" normalizeH="0" baseline="0" noProof="0">
                  <a:ln>
                    <a:noFill/>
                  </a:ln>
                  <a:solidFill>
                    <a:srgbClr val="000000"/>
                  </a:solidFill>
                  <a:effectLst/>
                  <a:uLnTx/>
                  <a:uFillTx/>
                  <a:latin typeface="Garamond" panose="02020404030301010803" pitchFamily="18" charset="0"/>
                </a:rPr>
                <a:t>Transition of Care Protocols</a:t>
              </a:r>
            </a:p>
          </p:txBody>
        </p:sp>
        <p:sp>
          <p:nvSpPr>
            <p:cNvPr id="12" name="Freeform: Shape 11">
              <a:extLst>
                <a:ext uri="{FF2B5EF4-FFF2-40B4-BE49-F238E27FC236}">
                  <a16:creationId xmlns:a16="http://schemas.microsoft.com/office/drawing/2014/main" id="{B2932E30-410A-0DDB-3B2F-F94724C91C7B}"/>
                </a:ext>
              </a:extLst>
            </p:cNvPr>
            <p:cNvSpPr/>
            <p:nvPr/>
          </p:nvSpPr>
          <p:spPr>
            <a:xfrm>
              <a:off x="4568098" y="3491181"/>
              <a:ext cx="2379144" cy="2379145"/>
            </a:xfrm>
            <a:custGeom>
              <a:avLst/>
              <a:gdLst>
                <a:gd name="connsiteX0" fmla="*/ 0 w 2379144"/>
                <a:gd name="connsiteY0" fmla="*/ 2379144 h 2379144"/>
                <a:gd name="connsiteX1" fmla="*/ 2379144 w 2379144"/>
                <a:gd name="connsiteY1" fmla="*/ 0 h 2379144"/>
                <a:gd name="connsiteX2" fmla="*/ 2379144 w 2379144"/>
                <a:gd name="connsiteY2" fmla="*/ 2379144 h 2379144"/>
                <a:gd name="connsiteX3" fmla="*/ 0 w 2379144"/>
                <a:gd name="connsiteY3" fmla="*/ 2379144 h 2379144"/>
              </a:gdLst>
              <a:ahLst/>
              <a:cxnLst>
                <a:cxn ang="0">
                  <a:pos x="connsiteX0" y="connsiteY0"/>
                </a:cxn>
                <a:cxn ang="0">
                  <a:pos x="connsiteX1" y="connsiteY1"/>
                </a:cxn>
                <a:cxn ang="0">
                  <a:pos x="connsiteX2" y="connsiteY2"/>
                </a:cxn>
                <a:cxn ang="0">
                  <a:pos x="connsiteX3" y="connsiteY3"/>
                </a:cxn>
              </a:cxnLst>
              <a:rect l="l" t="t" r="r" b="b"/>
              <a:pathLst>
                <a:path w="2379144" h="2379144">
                  <a:moveTo>
                    <a:pt x="2379144" y="0"/>
                  </a:moveTo>
                  <a:cubicBezTo>
                    <a:pt x="2379144" y="1313965"/>
                    <a:pt x="1313965" y="2379144"/>
                    <a:pt x="0" y="2379144"/>
                  </a:cubicBezTo>
                  <a:lnTo>
                    <a:pt x="0" y="0"/>
                  </a:lnTo>
                  <a:lnTo>
                    <a:pt x="2379144" y="0"/>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2024" tIns="192025" rIns="888859" bIns="888859"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US" sz="3200" b="0" i="0" u="none" strike="noStrike" kern="1200" cap="none" spc="0" normalizeH="0" baseline="0" noProof="0">
                  <a:ln>
                    <a:noFill/>
                  </a:ln>
                  <a:solidFill>
                    <a:srgbClr val="FFFFFF"/>
                  </a:solidFill>
                  <a:effectLst/>
                  <a:uLnTx/>
                  <a:uFillTx/>
                  <a:latin typeface="Cabin" panose="00000500000000000000" pitchFamily="2" charset="0"/>
                </a:rPr>
                <a:t>MOC 3</a:t>
              </a:r>
              <a:r>
                <a:rPr kumimoji="0" lang="en-US" sz="2700" b="0" i="0" u="none" strike="noStrike" kern="1200" cap="none" spc="0" normalizeH="0" baseline="0" noProof="0">
                  <a:ln>
                    <a:noFill/>
                  </a:ln>
                  <a:solidFill>
                    <a:srgbClr val="FFFFFF"/>
                  </a:solidFill>
                  <a:effectLst/>
                  <a:uLnTx/>
                  <a:uFillTx/>
                  <a:latin typeface="Cabin" panose="00000500000000000000" pitchFamily="2" charset="0"/>
                </a:rPr>
                <a:t> </a:t>
              </a:r>
            </a:p>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US" sz="4400" b="0" i="0" u="none" strike="noStrike" kern="1200" cap="none" spc="0" normalizeH="0" baseline="0" noProof="0">
                  <a:ln>
                    <a:noFill/>
                  </a:ln>
                  <a:solidFill>
                    <a:srgbClr val="FFFFFF"/>
                  </a:solidFill>
                  <a:effectLst/>
                  <a:uLnTx/>
                  <a:uFillTx/>
                  <a:latin typeface="Cabin" panose="00000500000000000000" pitchFamily="2" charset="0"/>
                </a:rPr>
                <a:t>Provider Network</a:t>
              </a:r>
            </a:p>
          </p:txBody>
        </p:sp>
      </p:grpSp>
      <p:sp>
        <p:nvSpPr>
          <p:cNvPr id="13" name="TextBox 12">
            <a:extLst>
              <a:ext uri="{FF2B5EF4-FFF2-40B4-BE49-F238E27FC236}">
                <a16:creationId xmlns:a16="http://schemas.microsoft.com/office/drawing/2014/main" id="{1A2AC41A-3B3F-27C0-1F9C-F28CDE8BC328}"/>
              </a:ext>
            </a:extLst>
          </p:cNvPr>
          <p:cNvSpPr txBox="1"/>
          <p:nvPr/>
        </p:nvSpPr>
        <p:spPr>
          <a:xfrm>
            <a:off x="579422" y="117695"/>
            <a:ext cx="703454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69343"/>
                </a:solidFill>
                <a:effectLst/>
                <a:uLnTx/>
                <a:uFillTx/>
                <a:latin typeface="Cabin" panose="020B0803050202020004"/>
                <a:ea typeface="+mn-ea"/>
                <a:cs typeface="+mn-cs"/>
              </a:rPr>
              <a:t>Model of Care Elements</a:t>
            </a:r>
          </a:p>
        </p:txBody>
      </p:sp>
    </p:spTree>
    <p:extLst>
      <p:ext uri="{BB962C8B-B14F-4D97-AF65-F5344CB8AC3E}">
        <p14:creationId xmlns:p14="http://schemas.microsoft.com/office/powerpoint/2010/main" val="3470186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BAE05-C019-F607-F470-1779DF528C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6A1378-37F6-74FD-6A46-EE5876E63323}"/>
              </a:ext>
            </a:extLst>
          </p:cNvPr>
          <p:cNvSpPr>
            <a:spLocks noGrp="1"/>
          </p:cNvSpPr>
          <p:nvPr>
            <p:ph type="title" idx="4294967295"/>
          </p:nvPr>
        </p:nvSpPr>
        <p:spPr>
          <a:xfrm>
            <a:off x="0" y="84138"/>
            <a:ext cx="7886700" cy="985837"/>
          </a:xfrm>
        </p:spPr>
        <p:txBody>
          <a:bodyPr/>
          <a:lstStyle/>
          <a:p>
            <a:r>
              <a:rPr lang="en-US" dirty="0"/>
              <a:t>Speakers</a:t>
            </a:r>
          </a:p>
        </p:txBody>
      </p:sp>
      <p:sp>
        <p:nvSpPr>
          <p:cNvPr id="6" name="Content Placeholder 5">
            <a:extLst>
              <a:ext uri="{FF2B5EF4-FFF2-40B4-BE49-F238E27FC236}">
                <a16:creationId xmlns:a16="http://schemas.microsoft.com/office/drawing/2014/main" id="{AA224E7A-3BF5-A1C6-36D3-FBA02B68058E}"/>
              </a:ext>
            </a:extLst>
          </p:cNvPr>
          <p:cNvSpPr txBox="1">
            <a:spLocks noGrp="1"/>
          </p:cNvSpPr>
          <p:nvPr>
            <p:ph idx="4294967295"/>
          </p:nvPr>
        </p:nvSpPr>
        <p:spPr>
          <a:xfrm>
            <a:off x="528590" y="1502326"/>
            <a:ext cx="3171540" cy="4234172"/>
          </a:xfrm>
          <a:prstGeom prst="rect">
            <a:avLst/>
          </a:prstGeom>
          <a:noFill/>
        </p:spPr>
        <p:txBody>
          <a:bodyPr wrap="square" lIns="91440" tIns="45720" rIns="91440" bIns="45720" rtlCol="0" anchor="t">
            <a:spAutoFit/>
          </a:bodyPr>
          <a:lstStyle/>
          <a:p>
            <a:pPr marL="0" indent="0">
              <a:buNone/>
            </a:pPr>
            <a:r>
              <a:rPr lang="en-US" sz="2400" b="1" dirty="0">
                <a:latin typeface="Garamond"/>
              </a:rPr>
              <a:t>Marcos Sprovieri</a:t>
            </a:r>
          </a:p>
          <a:p>
            <a:pPr marL="0" indent="0">
              <a:buNone/>
            </a:pPr>
            <a:r>
              <a:rPr lang="en-US" sz="2400" dirty="0">
                <a:latin typeface="Garamond"/>
              </a:rPr>
              <a:t>Senior Provider Relations Representative</a:t>
            </a:r>
          </a:p>
          <a:p>
            <a:pPr marL="0" indent="0">
              <a:buNone/>
            </a:pPr>
            <a:endParaRPr lang="en-US" sz="2400" b="1" dirty="0">
              <a:solidFill>
                <a:srgbClr val="208F44"/>
              </a:solidFill>
              <a:latin typeface="Garamond"/>
            </a:endParaRPr>
          </a:p>
          <a:p>
            <a:pPr marL="0" indent="0">
              <a:buNone/>
            </a:pPr>
            <a:r>
              <a:rPr lang="en-US" sz="2400" b="1" dirty="0">
                <a:latin typeface="Garamond"/>
              </a:rPr>
              <a:t>Lindsay Sousa</a:t>
            </a:r>
          </a:p>
          <a:p>
            <a:pPr marL="0" indent="0">
              <a:buNone/>
            </a:pPr>
            <a:r>
              <a:rPr lang="en-US" sz="2400" dirty="0">
                <a:latin typeface="Garamond"/>
              </a:rPr>
              <a:t>Product Director - Medicare</a:t>
            </a:r>
          </a:p>
          <a:p>
            <a:pPr marL="0" indent="0">
              <a:buNone/>
            </a:pPr>
            <a:endParaRPr lang="en-US" sz="1800" dirty="0">
              <a:latin typeface="Garamond"/>
            </a:endParaRPr>
          </a:p>
          <a:p>
            <a:pPr marL="0" indent="0">
              <a:buNone/>
            </a:pPr>
            <a:endParaRPr lang="en-US" sz="2400" dirty="0">
              <a:latin typeface="Garamond"/>
            </a:endParaRPr>
          </a:p>
          <a:p>
            <a:pPr marL="0" indent="0">
              <a:buNone/>
            </a:pPr>
            <a:endParaRPr lang="en-US" sz="2400" dirty="0">
              <a:latin typeface="Garamond"/>
            </a:endParaRPr>
          </a:p>
        </p:txBody>
      </p:sp>
      <p:sp>
        <p:nvSpPr>
          <p:cNvPr id="4" name="TextBox 3">
            <a:extLst>
              <a:ext uri="{FF2B5EF4-FFF2-40B4-BE49-F238E27FC236}">
                <a16:creationId xmlns:a16="http://schemas.microsoft.com/office/drawing/2014/main" id="{903C05DA-0FD9-C9A5-9963-A2014FA746EF}"/>
              </a:ext>
            </a:extLst>
          </p:cNvPr>
          <p:cNvSpPr txBox="1"/>
          <p:nvPr/>
        </p:nvSpPr>
        <p:spPr>
          <a:xfrm>
            <a:off x="4460359" y="1502326"/>
            <a:ext cx="3426341" cy="2308324"/>
          </a:xfrm>
          <a:prstGeom prst="rect">
            <a:avLst/>
          </a:prstGeom>
          <a:noFill/>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aramond"/>
                <a:ea typeface="+mn-ea"/>
                <a:cs typeface="+mn-cs"/>
              </a:rPr>
              <a:t>Summer Short</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aramond"/>
                <a:ea typeface="+mn-ea"/>
                <a:cs typeface="+mn-cs"/>
              </a:rPr>
              <a:t>Case Management Program Auditor and Trainer</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Garamond"/>
              <a:ea typeface="+mn-ea"/>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Garamond"/>
              <a:ea typeface="+mn-ea"/>
              <a:cs typeface="+mn-cs"/>
            </a:endParaRPr>
          </a:p>
        </p:txBody>
      </p:sp>
    </p:spTree>
    <p:extLst>
      <p:ext uri="{BB962C8B-B14F-4D97-AF65-F5344CB8AC3E}">
        <p14:creationId xmlns:p14="http://schemas.microsoft.com/office/powerpoint/2010/main" val="594572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17386-0224-2B66-0F84-F79AA3774894}"/>
            </a:ext>
          </a:extLst>
        </p:cNvPr>
        <p:cNvGrpSpPr/>
        <p:nvPr/>
      </p:nvGrpSpPr>
      <p:grpSpPr>
        <a:xfrm>
          <a:off x="0" y="0"/>
          <a:ext cx="0" cy="0"/>
          <a:chOff x="0" y="0"/>
          <a:chExt cx="0" cy="0"/>
        </a:xfrm>
      </p:grpSpPr>
      <p:sp>
        <p:nvSpPr>
          <p:cNvPr id="7" name="Footer Placeholder 6">
            <a:extLst>
              <a:ext uri="{FF2B5EF4-FFF2-40B4-BE49-F238E27FC236}">
                <a16:creationId xmlns:a16="http://schemas.microsoft.com/office/drawing/2014/main" id="{D4D936F5-922D-1212-17E8-EF89956E4FF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FFFFFF"/>
                </a:solidFill>
                <a:effectLst/>
                <a:uLnTx/>
                <a:uFillTx/>
                <a:latin typeface="Cabin" panose="020B0803050202020004" pitchFamily="34" charset="0"/>
                <a:ea typeface="+mn-ea"/>
                <a:cs typeface="+mn-cs"/>
              </a:rPr>
              <a:t>Neighborhood Health Plan of Rhode Island © 2025  Confidential &amp; Not for Distribution</a:t>
            </a:r>
          </a:p>
        </p:txBody>
      </p:sp>
      <p:sp>
        <p:nvSpPr>
          <p:cNvPr id="8" name="Slide Number Placeholder 7">
            <a:extLst>
              <a:ext uri="{FF2B5EF4-FFF2-40B4-BE49-F238E27FC236}">
                <a16:creationId xmlns:a16="http://schemas.microsoft.com/office/drawing/2014/main" id="{0FB5711E-EEAC-5E83-45CB-9D966848BB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FD1F22-D6B5-40B7-B8FE-12A80B3FCD39}" type="slidenum">
              <a:rPr kumimoji="0" lang="en-US" sz="900" b="1" i="0" u="none" strike="noStrike" kern="1200" cap="none" spc="0" normalizeH="0" baseline="0" noProof="0" smtClean="0">
                <a:ln>
                  <a:noFill/>
                </a:ln>
                <a:solidFill>
                  <a:srgbClr val="FFFFFF"/>
                </a:solidFill>
                <a:effectLst/>
                <a:uLnTx/>
                <a:uFillTx/>
                <a:latin typeface="Cabin" panose="020B0803050202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a:ln>
                <a:noFill/>
              </a:ln>
              <a:solidFill>
                <a:srgbClr val="FFFFFF"/>
              </a:solidFill>
              <a:effectLst/>
              <a:uLnTx/>
              <a:uFillTx/>
              <a:latin typeface="Cabin" panose="020B0803050202020004" pitchFamily="34" charset="0"/>
              <a:ea typeface="+mn-ea"/>
              <a:cs typeface="+mn-cs"/>
            </a:endParaRPr>
          </a:p>
        </p:txBody>
      </p:sp>
      <p:grpSp>
        <p:nvGrpSpPr>
          <p:cNvPr id="17" name="Group 16">
            <a:extLst>
              <a:ext uri="{FF2B5EF4-FFF2-40B4-BE49-F238E27FC236}">
                <a16:creationId xmlns:a16="http://schemas.microsoft.com/office/drawing/2014/main" id="{233CD5BF-0A54-877C-7E70-08EB6273C26A}"/>
              </a:ext>
            </a:extLst>
          </p:cNvPr>
          <p:cNvGrpSpPr/>
          <p:nvPr/>
        </p:nvGrpSpPr>
        <p:grpSpPr>
          <a:xfrm>
            <a:off x="579422" y="956336"/>
            <a:ext cx="7684560" cy="4935606"/>
            <a:chOff x="666960" y="3491182"/>
            <a:chExt cx="3791246" cy="2379144"/>
          </a:xfrm>
        </p:grpSpPr>
        <p:sp>
          <p:nvSpPr>
            <p:cNvPr id="4" name="Freeform: Shape 3">
              <a:extLst>
                <a:ext uri="{FF2B5EF4-FFF2-40B4-BE49-F238E27FC236}">
                  <a16:creationId xmlns:a16="http://schemas.microsoft.com/office/drawing/2014/main" id="{7AB361B6-83C9-6222-7C24-71AC3BFCFCE7}"/>
                </a:ext>
              </a:extLst>
            </p:cNvPr>
            <p:cNvSpPr/>
            <p:nvPr/>
          </p:nvSpPr>
          <p:spPr>
            <a:xfrm>
              <a:off x="666960" y="4086451"/>
              <a:ext cx="2714312" cy="1344197"/>
            </a:xfrm>
            <a:custGeom>
              <a:avLst/>
              <a:gdLst>
                <a:gd name="connsiteX0" fmla="*/ 0 w 2714312"/>
                <a:gd name="connsiteY0" fmla="*/ 175826 h 1758258"/>
                <a:gd name="connsiteX1" fmla="*/ 175826 w 2714312"/>
                <a:gd name="connsiteY1" fmla="*/ 0 h 1758258"/>
                <a:gd name="connsiteX2" fmla="*/ 2538486 w 2714312"/>
                <a:gd name="connsiteY2" fmla="*/ 0 h 1758258"/>
                <a:gd name="connsiteX3" fmla="*/ 2714312 w 2714312"/>
                <a:gd name="connsiteY3" fmla="*/ 175826 h 1758258"/>
                <a:gd name="connsiteX4" fmla="*/ 2714312 w 2714312"/>
                <a:gd name="connsiteY4" fmla="*/ 1582432 h 1758258"/>
                <a:gd name="connsiteX5" fmla="*/ 2538486 w 2714312"/>
                <a:gd name="connsiteY5" fmla="*/ 1758258 h 1758258"/>
                <a:gd name="connsiteX6" fmla="*/ 175826 w 2714312"/>
                <a:gd name="connsiteY6" fmla="*/ 1758258 h 1758258"/>
                <a:gd name="connsiteX7" fmla="*/ 0 w 2714312"/>
                <a:gd name="connsiteY7" fmla="*/ 1582432 h 1758258"/>
                <a:gd name="connsiteX8" fmla="*/ 0 w 2714312"/>
                <a:gd name="connsiteY8" fmla="*/ 175826 h 1758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4312" h="1758258">
                  <a:moveTo>
                    <a:pt x="0" y="175826"/>
                  </a:moveTo>
                  <a:cubicBezTo>
                    <a:pt x="0" y="78720"/>
                    <a:pt x="78720" y="0"/>
                    <a:pt x="175826" y="0"/>
                  </a:cubicBezTo>
                  <a:lnTo>
                    <a:pt x="2538486" y="0"/>
                  </a:lnTo>
                  <a:cubicBezTo>
                    <a:pt x="2635592" y="0"/>
                    <a:pt x="2714312" y="78720"/>
                    <a:pt x="2714312" y="175826"/>
                  </a:cubicBezTo>
                  <a:lnTo>
                    <a:pt x="2714312" y="1582432"/>
                  </a:lnTo>
                  <a:cubicBezTo>
                    <a:pt x="2714312" y="1679538"/>
                    <a:pt x="2635592" y="1758258"/>
                    <a:pt x="2538486" y="1758258"/>
                  </a:cubicBezTo>
                  <a:lnTo>
                    <a:pt x="175826" y="1758258"/>
                  </a:lnTo>
                  <a:cubicBezTo>
                    <a:pt x="78720" y="1758258"/>
                    <a:pt x="0" y="1679538"/>
                    <a:pt x="0" y="1582432"/>
                  </a:cubicBezTo>
                  <a:lnTo>
                    <a:pt x="0" y="175826"/>
                  </a:lnTo>
                  <a:close/>
                </a:path>
              </a:pathLst>
            </a:custGeom>
            <a:ln>
              <a:solidFill>
                <a:schemeClr val="accent6"/>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583" tIns="539147" rIns="913877" bIns="99583" numCol="1" spcCol="1270" anchor="t" anchorCtr="0">
              <a:noAutofit/>
            </a:bodyPr>
            <a:lstStyle/>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2000" b="0" i="0" u="none" strike="noStrike" kern="1200" cap="none" spc="0" normalizeH="0" baseline="0" noProof="0">
                  <a:ln>
                    <a:noFill/>
                  </a:ln>
                  <a:solidFill>
                    <a:srgbClr val="000000"/>
                  </a:solidFill>
                  <a:effectLst/>
                  <a:uLnTx/>
                  <a:uFillTx/>
                  <a:latin typeface="Garamond" panose="02020404030301010803" pitchFamily="18" charset="0"/>
                </a:rPr>
                <a:t>Quality Performance </a:t>
              </a:r>
              <a:br>
                <a:rPr kumimoji="0" lang="en-US" sz="2000" b="0" i="0" u="none" strike="noStrike" kern="1200" cap="none" spc="0" normalizeH="0" baseline="0" noProof="0">
                  <a:ln>
                    <a:noFill/>
                  </a:ln>
                  <a:solidFill>
                    <a:srgbClr val="000000"/>
                  </a:solidFill>
                  <a:effectLst/>
                  <a:uLnTx/>
                  <a:uFillTx/>
                  <a:latin typeface="Garamond" panose="02020404030301010803" pitchFamily="18" charset="0"/>
                </a:rPr>
              </a:br>
              <a:r>
                <a:rPr kumimoji="0" lang="en-US" sz="2000" b="0" i="0" u="none" strike="noStrike" kern="1200" cap="none" spc="0" normalizeH="0" baseline="0" noProof="0">
                  <a:ln>
                    <a:noFill/>
                  </a:ln>
                  <a:solidFill>
                    <a:srgbClr val="000000"/>
                  </a:solidFill>
                  <a:effectLst/>
                  <a:uLnTx/>
                  <a:uFillTx/>
                  <a:latin typeface="Garamond" panose="02020404030301010803" pitchFamily="18" charset="0"/>
                </a:rPr>
                <a:t>Improvement Plan </a:t>
              </a:r>
              <a:br>
                <a:rPr kumimoji="0" lang="en-US" sz="2000" b="0" i="0" u="none" strike="noStrike" kern="1200" cap="none" spc="0" normalizeH="0" baseline="0" noProof="0">
                  <a:ln>
                    <a:noFill/>
                  </a:ln>
                  <a:solidFill>
                    <a:srgbClr val="000000"/>
                  </a:solidFill>
                  <a:effectLst/>
                  <a:uLnTx/>
                  <a:uFillTx/>
                  <a:latin typeface="Garamond" panose="02020404030301010803" pitchFamily="18" charset="0"/>
                </a:rPr>
              </a:br>
              <a:r>
                <a:rPr kumimoji="0" lang="en-US" sz="2000" b="0" i="0" u="none" strike="noStrike" kern="1200" cap="none" spc="0" normalizeH="0" baseline="0" noProof="0">
                  <a:ln>
                    <a:noFill/>
                  </a:ln>
                  <a:solidFill>
                    <a:srgbClr val="000000"/>
                  </a:solidFill>
                  <a:effectLst/>
                  <a:uLnTx/>
                  <a:uFillTx/>
                  <a:latin typeface="Garamond" panose="02020404030301010803" pitchFamily="18" charset="0"/>
                </a:rPr>
                <a:t>and Process</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2000" b="0" i="0" u="none" strike="noStrike" kern="1200" cap="none" spc="0" normalizeH="0" baseline="0" noProof="0">
                  <a:ln>
                    <a:noFill/>
                  </a:ln>
                  <a:solidFill>
                    <a:srgbClr val="000000"/>
                  </a:solidFill>
                  <a:effectLst/>
                  <a:uLnTx/>
                  <a:uFillTx/>
                  <a:latin typeface="Garamond" panose="02020404030301010803" pitchFamily="18" charset="0"/>
                </a:rPr>
                <a:t>Identification and </a:t>
              </a:r>
              <a:br>
                <a:rPr kumimoji="0" lang="en-US" sz="2000" b="0" i="0" u="none" strike="noStrike" kern="1200" cap="none" spc="0" normalizeH="0" baseline="0" noProof="0">
                  <a:ln>
                    <a:noFill/>
                  </a:ln>
                  <a:solidFill>
                    <a:srgbClr val="000000"/>
                  </a:solidFill>
                  <a:effectLst/>
                  <a:uLnTx/>
                  <a:uFillTx/>
                  <a:latin typeface="Garamond" panose="02020404030301010803" pitchFamily="18" charset="0"/>
                </a:rPr>
              </a:br>
              <a:r>
                <a:rPr kumimoji="0" lang="en-US" sz="2000" b="0" i="0" u="none" strike="noStrike" kern="1200" cap="none" spc="0" normalizeH="0" baseline="0" noProof="0">
                  <a:ln>
                    <a:noFill/>
                  </a:ln>
                  <a:solidFill>
                    <a:srgbClr val="000000"/>
                  </a:solidFill>
                  <a:effectLst/>
                  <a:uLnTx/>
                  <a:uFillTx/>
                  <a:latin typeface="Garamond" panose="02020404030301010803" pitchFamily="18" charset="0"/>
                </a:rPr>
                <a:t>Measurement of goals and health </a:t>
              </a:r>
            </a:p>
            <a:p>
              <a:pPr marL="0" marR="0" lvl="1" algn="l" defTabSz="533400" rtl="0" eaLnBrk="1" fontAlgn="auto" latinLnBrk="0" hangingPunct="1">
                <a:lnSpc>
                  <a:spcPct val="90000"/>
                </a:lnSpc>
                <a:spcBef>
                  <a:spcPct val="0"/>
                </a:spcBef>
                <a:spcAft>
                  <a:spcPct val="15000"/>
                </a:spcAft>
                <a:buClrTx/>
                <a:buSzTx/>
                <a:tabLst/>
                <a:defRPr/>
              </a:pPr>
              <a:r>
                <a:rPr kumimoji="0" lang="en-US" sz="2000" b="0" i="0" u="none" strike="noStrike" kern="1200" cap="none" spc="0" normalizeH="0" baseline="0" noProof="0">
                  <a:ln>
                    <a:noFill/>
                  </a:ln>
                  <a:solidFill>
                    <a:srgbClr val="000000"/>
                  </a:solidFill>
                  <a:effectLst/>
                  <a:uLnTx/>
                  <a:uFillTx/>
                  <a:latin typeface="Garamond" panose="02020404030301010803" pitchFamily="18" charset="0"/>
                </a:rPr>
                <a:t>outcomes</a:t>
              </a:r>
            </a:p>
          </p:txBody>
        </p:sp>
        <p:sp>
          <p:nvSpPr>
            <p:cNvPr id="14" name="Freeform: Shape 13">
              <a:extLst>
                <a:ext uri="{FF2B5EF4-FFF2-40B4-BE49-F238E27FC236}">
                  <a16:creationId xmlns:a16="http://schemas.microsoft.com/office/drawing/2014/main" id="{889EC9AA-D52A-6128-10D4-A0F298CF8030}"/>
                </a:ext>
              </a:extLst>
            </p:cNvPr>
            <p:cNvSpPr/>
            <p:nvPr/>
          </p:nvSpPr>
          <p:spPr>
            <a:xfrm>
              <a:off x="2079062" y="3491182"/>
              <a:ext cx="2379144" cy="2379144"/>
            </a:xfrm>
            <a:custGeom>
              <a:avLst/>
              <a:gdLst>
                <a:gd name="connsiteX0" fmla="*/ 0 w 2379144"/>
                <a:gd name="connsiteY0" fmla="*/ 2379144 h 2379144"/>
                <a:gd name="connsiteX1" fmla="*/ 2379144 w 2379144"/>
                <a:gd name="connsiteY1" fmla="*/ 0 h 2379144"/>
                <a:gd name="connsiteX2" fmla="*/ 2379144 w 2379144"/>
                <a:gd name="connsiteY2" fmla="*/ 2379144 h 2379144"/>
                <a:gd name="connsiteX3" fmla="*/ 0 w 2379144"/>
                <a:gd name="connsiteY3" fmla="*/ 2379144 h 2379144"/>
              </a:gdLst>
              <a:ahLst/>
              <a:cxnLst>
                <a:cxn ang="0">
                  <a:pos x="connsiteX0" y="connsiteY0"/>
                </a:cxn>
                <a:cxn ang="0">
                  <a:pos x="connsiteX1" y="connsiteY1"/>
                </a:cxn>
                <a:cxn ang="0">
                  <a:pos x="connsiteX2" y="connsiteY2"/>
                </a:cxn>
                <a:cxn ang="0">
                  <a:pos x="connsiteX3" y="connsiteY3"/>
                </a:cxn>
              </a:cxnLst>
              <a:rect l="l" t="t" r="r" b="b"/>
              <a:pathLst>
                <a:path w="2379144" h="2379144">
                  <a:moveTo>
                    <a:pt x="2379144" y="2379144"/>
                  </a:moveTo>
                  <a:cubicBezTo>
                    <a:pt x="1065179" y="2379144"/>
                    <a:pt x="0" y="1313965"/>
                    <a:pt x="0" y="0"/>
                  </a:cubicBezTo>
                  <a:lnTo>
                    <a:pt x="2379144" y="0"/>
                  </a:lnTo>
                  <a:lnTo>
                    <a:pt x="2379144" y="2379144"/>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4851" tIns="128016" rIns="128016" bIns="824851"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abin" panose="00000500000000000000" pitchFamily="2" charset="0"/>
                </a:rPr>
                <a:t>MOC 4 </a:t>
              </a: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4000" b="0" i="1" u="none" strike="noStrike" kern="1200" cap="none" spc="0" normalizeH="0" baseline="0" noProof="0">
                  <a:ln>
                    <a:noFill/>
                  </a:ln>
                  <a:solidFill>
                    <a:srgbClr val="FFFFFF"/>
                  </a:solidFill>
                  <a:effectLst/>
                  <a:uLnTx/>
                  <a:uFillTx/>
                  <a:latin typeface="Cabin" panose="00000500000000000000" pitchFamily="2" charset="0"/>
                </a:rPr>
                <a:t>Quality Measurement &amp; Performance Improvement</a:t>
              </a:r>
            </a:p>
          </p:txBody>
        </p:sp>
      </p:grpSp>
      <p:sp>
        <p:nvSpPr>
          <p:cNvPr id="13" name="TextBox 12">
            <a:extLst>
              <a:ext uri="{FF2B5EF4-FFF2-40B4-BE49-F238E27FC236}">
                <a16:creationId xmlns:a16="http://schemas.microsoft.com/office/drawing/2014/main" id="{2CEC01FA-99C2-E198-B9F4-48B4DD0335CB}"/>
              </a:ext>
            </a:extLst>
          </p:cNvPr>
          <p:cNvSpPr txBox="1"/>
          <p:nvPr/>
        </p:nvSpPr>
        <p:spPr>
          <a:xfrm>
            <a:off x="579422" y="117695"/>
            <a:ext cx="703454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69343"/>
                </a:solidFill>
                <a:effectLst/>
                <a:uLnTx/>
                <a:uFillTx/>
                <a:latin typeface="Cabin" panose="020B0803050202020004"/>
                <a:ea typeface="+mn-ea"/>
                <a:cs typeface="+mn-cs"/>
              </a:rPr>
              <a:t>Model of Care Elements</a:t>
            </a:r>
          </a:p>
        </p:txBody>
      </p:sp>
    </p:spTree>
    <p:extLst>
      <p:ext uri="{BB962C8B-B14F-4D97-AF65-F5344CB8AC3E}">
        <p14:creationId xmlns:p14="http://schemas.microsoft.com/office/powerpoint/2010/main" val="1212415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08C79C2-1C36-8AAC-1493-C7065AFCF9B7}"/>
              </a:ext>
            </a:extLst>
          </p:cNvPr>
          <p:cNvSpPr>
            <a:spLocks noGrp="1"/>
          </p:cNvSpPr>
          <p:nvPr>
            <p:ph type="title"/>
          </p:nvPr>
        </p:nvSpPr>
        <p:spPr>
          <a:xfrm>
            <a:off x="300038" y="143358"/>
            <a:ext cx="8634484" cy="1076039"/>
          </a:xfrm>
        </p:spPr>
        <p:txBody>
          <a:bodyPr>
            <a:normAutofit/>
          </a:bodyPr>
          <a:lstStyle/>
          <a:p>
            <a:r>
              <a:rPr lang="en-US" sz="3600" b="1" dirty="0">
                <a:solidFill>
                  <a:srgbClr val="069343"/>
                </a:solidFill>
              </a:rPr>
              <a:t>Care Manager Support</a:t>
            </a:r>
            <a:br>
              <a:rPr lang="en-US" sz="2800" dirty="0"/>
            </a:br>
            <a:r>
              <a:rPr lang="en-US" sz="2800" i="1" dirty="0">
                <a:solidFill>
                  <a:srgbClr val="00B050"/>
                </a:solidFill>
              </a:rPr>
              <a:t>Your </a:t>
            </a:r>
            <a:r>
              <a:rPr lang="en-US" sz="2800" b="1" i="1" dirty="0">
                <a:solidFill>
                  <a:srgbClr val="00B050"/>
                </a:solidFill>
              </a:rPr>
              <a:t>partner</a:t>
            </a:r>
            <a:r>
              <a:rPr lang="en-US" sz="2800" i="1" dirty="0">
                <a:solidFill>
                  <a:srgbClr val="00B050"/>
                </a:solidFill>
              </a:rPr>
              <a:t> in coordinating whole-person care </a:t>
            </a:r>
          </a:p>
        </p:txBody>
      </p:sp>
      <p:sp>
        <p:nvSpPr>
          <p:cNvPr id="3" name="Freeform: Shape 2">
            <a:extLst>
              <a:ext uri="{FF2B5EF4-FFF2-40B4-BE49-F238E27FC236}">
                <a16:creationId xmlns:a16="http://schemas.microsoft.com/office/drawing/2014/main" id="{A31FD5C0-71A0-145F-BDD8-DF7D21A9A7CE}"/>
              </a:ext>
            </a:extLst>
          </p:cNvPr>
          <p:cNvSpPr/>
          <p:nvPr/>
        </p:nvSpPr>
        <p:spPr>
          <a:xfrm>
            <a:off x="3245528" y="2629533"/>
            <a:ext cx="2629392" cy="2629392"/>
          </a:xfrm>
          <a:custGeom>
            <a:avLst/>
            <a:gdLst>
              <a:gd name="connsiteX0" fmla="*/ 0 w 2629392"/>
              <a:gd name="connsiteY0" fmla="*/ 1314696 h 2629392"/>
              <a:gd name="connsiteX1" fmla="*/ 1314696 w 2629392"/>
              <a:gd name="connsiteY1" fmla="*/ 0 h 2629392"/>
              <a:gd name="connsiteX2" fmla="*/ 2629392 w 2629392"/>
              <a:gd name="connsiteY2" fmla="*/ 1314696 h 2629392"/>
              <a:gd name="connsiteX3" fmla="*/ 1314696 w 2629392"/>
              <a:gd name="connsiteY3" fmla="*/ 2629392 h 2629392"/>
              <a:gd name="connsiteX4" fmla="*/ 0 w 2629392"/>
              <a:gd name="connsiteY4" fmla="*/ 1314696 h 262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9392" h="2629392">
                <a:moveTo>
                  <a:pt x="0" y="1314696"/>
                </a:moveTo>
                <a:cubicBezTo>
                  <a:pt x="0" y="588609"/>
                  <a:pt x="588609" y="0"/>
                  <a:pt x="1314696" y="0"/>
                </a:cubicBezTo>
                <a:cubicBezTo>
                  <a:pt x="2040783" y="0"/>
                  <a:pt x="2629392" y="588609"/>
                  <a:pt x="2629392" y="1314696"/>
                </a:cubicBezTo>
                <a:cubicBezTo>
                  <a:pt x="2629392" y="2040783"/>
                  <a:pt x="2040783" y="2629392"/>
                  <a:pt x="1314696" y="2629392"/>
                </a:cubicBezTo>
                <a:cubicBezTo>
                  <a:pt x="588609" y="2629392"/>
                  <a:pt x="0" y="2040783"/>
                  <a:pt x="0" y="1314696"/>
                </a:cubicBezTo>
                <a:close/>
              </a:path>
            </a:pathLst>
          </a:custGeom>
          <a:solidFill>
            <a:schemeClr val="accent6"/>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415546" tIns="415546" rIns="415546" bIns="415546"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bg1"/>
                </a:solidFill>
                <a:latin typeface="Cabin" panose="00000500000000000000" pitchFamily="2" charset="0"/>
              </a:rPr>
              <a:t>We Turn Your Clinical Plans into Coordinated Action</a:t>
            </a:r>
          </a:p>
        </p:txBody>
      </p:sp>
      <p:sp>
        <p:nvSpPr>
          <p:cNvPr id="4" name="Freeform: Shape 3">
            <a:extLst>
              <a:ext uri="{FF2B5EF4-FFF2-40B4-BE49-F238E27FC236}">
                <a16:creationId xmlns:a16="http://schemas.microsoft.com/office/drawing/2014/main" id="{1BAC3818-6956-5A9E-1E00-C4DED09F1BDD}"/>
              </a:ext>
            </a:extLst>
          </p:cNvPr>
          <p:cNvSpPr/>
          <p:nvPr/>
        </p:nvSpPr>
        <p:spPr>
          <a:xfrm>
            <a:off x="3672564" y="1219397"/>
            <a:ext cx="1798872" cy="1627028"/>
          </a:xfrm>
          <a:custGeom>
            <a:avLst/>
            <a:gdLst>
              <a:gd name="connsiteX0" fmla="*/ 0 w 1798872"/>
              <a:gd name="connsiteY0" fmla="*/ 813514 h 1627028"/>
              <a:gd name="connsiteX1" fmla="*/ 899436 w 1798872"/>
              <a:gd name="connsiteY1" fmla="*/ 0 h 1627028"/>
              <a:gd name="connsiteX2" fmla="*/ 1798872 w 1798872"/>
              <a:gd name="connsiteY2" fmla="*/ 813514 h 1627028"/>
              <a:gd name="connsiteX3" fmla="*/ 899436 w 1798872"/>
              <a:gd name="connsiteY3" fmla="*/ 1627028 h 1627028"/>
              <a:gd name="connsiteX4" fmla="*/ 0 w 1798872"/>
              <a:gd name="connsiteY4" fmla="*/ 813514 h 1627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872" h="1627028">
                <a:moveTo>
                  <a:pt x="0" y="813514"/>
                </a:moveTo>
                <a:cubicBezTo>
                  <a:pt x="0" y="364223"/>
                  <a:pt x="402691" y="0"/>
                  <a:pt x="899436" y="0"/>
                </a:cubicBezTo>
                <a:cubicBezTo>
                  <a:pt x="1396181" y="0"/>
                  <a:pt x="1798872" y="364223"/>
                  <a:pt x="1798872" y="813514"/>
                </a:cubicBezTo>
                <a:cubicBezTo>
                  <a:pt x="1798872" y="1262805"/>
                  <a:pt x="1396181" y="1627028"/>
                  <a:pt x="899436" y="1627028"/>
                </a:cubicBezTo>
                <a:cubicBezTo>
                  <a:pt x="402691" y="1627028"/>
                  <a:pt x="0" y="1262805"/>
                  <a:pt x="0" y="813514"/>
                </a:cubicBezTo>
                <a:close/>
              </a:path>
            </a:pathLst>
          </a:custGeom>
          <a:gradFill flip="none" rotWithShape="0">
            <a:gsLst>
              <a:gs pos="0">
                <a:schemeClr val="tx1">
                  <a:shade val="30000"/>
                  <a:satMod val="115000"/>
                </a:schemeClr>
              </a:gs>
              <a:gs pos="50000">
                <a:schemeClr val="tx1">
                  <a:shade val="67500"/>
                  <a:satMod val="115000"/>
                </a:schemeClr>
              </a:gs>
              <a:gs pos="100000">
                <a:schemeClr val="tx1">
                  <a:shade val="100000"/>
                  <a:satMod val="115000"/>
                </a:schemeClr>
              </a:gs>
            </a:gsLst>
            <a:lin ang="2700000" scaled="1"/>
            <a:tileRect/>
          </a:gra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839" tIns="263673" rIns="288839" bIns="263673" numCol="1" spcCol="1270" anchor="ctr" anchorCtr="0">
            <a:noAutofit/>
          </a:bodyPr>
          <a:lstStyle/>
          <a:p>
            <a:pPr marL="0" lvl="0" indent="0" algn="ctr" defTabSz="889000">
              <a:lnSpc>
                <a:spcPct val="90000"/>
              </a:lnSpc>
              <a:spcBef>
                <a:spcPct val="0"/>
              </a:spcBef>
              <a:spcAft>
                <a:spcPct val="35000"/>
              </a:spcAft>
              <a:buNone/>
            </a:pPr>
            <a:r>
              <a:rPr lang="en-US" sz="2000" b="0" kern="1200">
                <a:solidFill>
                  <a:schemeClr val="bg1"/>
                </a:solidFill>
                <a:latin typeface="Garamond" panose="02020404030301010803" pitchFamily="18" charset="0"/>
              </a:rPr>
              <a:t>We share HRA &amp; ICP insights</a:t>
            </a:r>
          </a:p>
        </p:txBody>
      </p:sp>
      <p:sp>
        <p:nvSpPr>
          <p:cNvPr id="5" name="Freeform: Shape 4">
            <a:extLst>
              <a:ext uri="{FF2B5EF4-FFF2-40B4-BE49-F238E27FC236}">
                <a16:creationId xmlns:a16="http://schemas.microsoft.com/office/drawing/2014/main" id="{D2D5AC16-51B2-841C-E355-C7EEBF7BFC2E}"/>
              </a:ext>
            </a:extLst>
          </p:cNvPr>
          <p:cNvSpPr/>
          <p:nvPr/>
        </p:nvSpPr>
        <p:spPr>
          <a:xfrm>
            <a:off x="5484725" y="2113214"/>
            <a:ext cx="1795941" cy="1627028"/>
          </a:xfrm>
          <a:custGeom>
            <a:avLst/>
            <a:gdLst>
              <a:gd name="connsiteX0" fmla="*/ 0 w 1795941"/>
              <a:gd name="connsiteY0" fmla="*/ 813514 h 1627028"/>
              <a:gd name="connsiteX1" fmla="*/ 897971 w 1795941"/>
              <a:gd name="connsiteY1" fmla="*/ 0 h 1627028"/>
              <a:gd name="connsiteX2" fmla="*/ 1795942 w 1795941"/>
              <a:gd name="connsiteY2" fmla="*/ 813514 h 1627028"/>
              <a:gd name="connsiteX3" fmla="*/ 897971 w 1795941"/>
              <a:gd name="connsiteY3" fmla="*/ 1627028 h 1627028"/>
              <a:gd name="connsiteX4" fmla="*/ 0 w 1795941"/>
              <a:gd name="connsiteY4" fmla="*/ 813514 h 1627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941" h="1627028">
                <a:moveTo>
                  <a:pt x="0" y="813514"/>
                </a:moveTo>
                <a:cubicBezTo>
                  <a:pt x="0" y="364223"/>
                  <a:pt x="402035" y="0"/>
                  <a:pt x="897971" y="0"/>
                </a:cubicBezTo>
                <a:cubicBezTo>
                  <a:pt x="1393907" y="0"/>
                  <a:pt x="1795942" y="364223"/>
                  <a:pt x="1795942" y="813514"/>
                </a:cubicBezTo>
                <a:cubicBezTo>
                  <a:pt x="1795942" y="1262805"/>
                  <a:pt x="1393907" y="1627028"/>
                  <a:pt x="897971" y="1627028"/>
                </a:cubicBezTo>
                <a:cubicBezTo>
                  <a:pt x="402035" y="1627028"/>
                  <a:pt x="0" y="1262805"/>
                  <a:pt x="0" y="813514"/>
                </a:cubicBezTo>
                <a:close/>
              </a:path>
            </a:pathLst>
          </a:custGeom>
          <a:gradFill flip="none" rotWithShape="0">
            <a:gsLst>
              <a:gs pos="0">
                <a:schemeClr val="tx1">
                  <a:shade val="30000"/>
                  <a:satMod val="115000"/>
                </a:schemeClr>
              </a:gs>
              <a:gs pos="50000">
                <a:schemeClr val="tx1">
                  <a:shade val="67500"/>
                  <a:satMod val="115000"/>
                </a:schemeClr>
              </a:gs>
              <a:gs pos="100000">
                <a:schemeClr val="tx1">
                  <a:shade val="100000"/>
                  <a:satMod val="115000"/>
                </a:schemeClr>
              </a:gs>
            </a:gsLst>
            <a:lin ang="2700000" scaled="1"/>
            <a:tileRect/>
          </a:gra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409" tIns="263673" rIns="288409" bIns="263673" numCol="1" spcCol="1270" anchor="ctr" anchorCtr="0">
            <a:noAutofit/>
          </a:bodyPr>
          <a:lstStyle/>
          <a:p>
            <a:pPr marL="0" lvl="0" indent="0" algn="ctr" defTabSz="889000">
              <a:lnSpc>
                <a:spcPct val="90000"/>
              </a:lnSpc>
              <a:spcBef>
                <a:spcPct val="0"/>
              </a:spcBef>
              <a:spcAft>
                <a:spcPct val="35000"/>
              </a:spcAft>
              <a:buNone/>
            </a:pPr>
            <a:r>
              <a:rPr lang="en-US" sz="2000" b="0" kern="1200">
                <a:solidFill>
                  <a:schemeClr val="bg1"/>
                </a:solidFill>
                <a:latin typeface="Garamond" panose="02020404030301010803" pitchFamily="18" charset="0"/>
              </a:rPr>
              <a:t>We </a:t>
            </a:r>
            <a:br>
              <a:rPr lang="en-US" sz="2000" b="0" kern="1200">
                <a:solidFill>
                  <a:schemeClr val="bg1"/>
                </a:solidFill>
                <a:latin typeface="Garamond" panose="02020404030301010803" pitchFamily="18" charset="0"/>
              </a:rPr>
            </a:br>
            <a:r>
              <a:rPr lang="en-US" sz="2000" b="0" kern="1200">
                <a:solidFill>
                  <a:schemeClr val="bg1"/>
                </a:solidFill>
                <a:latin typeface="Garamond" panose="02020404030301010803" pitchFamily="18" charset="0"/>
              </a:rPr>
              <a:t>coordinate  </a:t>
            </a:r>
            <a:br>
              <a:rPr lang="en-US" sz="2000" b="0" kern="1200">
                <a:solidFill>
                  <a:schemeClr val="bg1"/>
                </a:solidFill>
                <a:latin typeface="Garamond" panose="02020404030301010803" pitchFamily="18" charset="0"/>
              </a:rPr>
            </a:br>
            <a:r>
              <a:rPr lang="en-US" sz="2000" b="0" kern="1200">
                <a:solidFill>
                  <a:schemeClr val="bg1"/>
                </a:solidFill>
                <a:latin typeface="Garamond" panose="02020404030301010803" pitchFamily="18" charset="0"/>
              </a:rPr>
              <a:t>non-clinical needs</a:t>
            </a:r>
          </a:p>
        </p:txBody>
      </p:sp>
      <p:sp>
        <p:nvSpPr>
          <p:cNvPr id="6" name="Freeform: Shape 5">
            <a:extLst>
              <a:ext uri="{FF2B5EF4-FFF2-40B4-BE49-F238E27FC236}">
                <a16:creationId xmlns:a16="http://schemas.microsoft.com/office/drawing/2014/main" id="{EBBFF1B0-B293-A5F3-99BF-DBC7726DBC52}"/>
              </a:ext>
            </a:extLst>
          </p:cNvPr>
          <p:cNvSpPr/>
          <p:nvPr/>
        </p:nvSpPr>
        <p:spPr>
          <a:xfrm>
            <a:off x="5520244" y="4060462"/>
            <a:ext cx="1795941" cy="1627028"/>
          </a:xfrm>
          <a:custGeom>
            <a:avLst/>
            <a:gdLst>
              <a:gd name="connsiteX0" fmla="*/ 0 w 1795941"/>
              <a:gd name="connsiteY0" fmla="*/ 813514 h 1627028"/>
              <a:gd name="connsiteX1" fmla="*/ 897971 w 1795941"/>
              <a:gd name="connsiteY1" fmla="*/ 0 h 1627028"/>
              <a:gd name="connsiteX2" fmla="*/ 1795942 w 1795941"/>
              <a:gd name="connsiteY2" fmla="*/ 813514 h 1627028"/>
              <a:gd name="connsiteX3" fmla="*/ 897971 w 1795941"/>
              <a:gd name="connsiteY3" fmla="*/ 1627028 h 1627028"/>
              <a:gd name="connsiteX4" fmla="*/ 0 w 1795941"/>
              <a:gd name="connsiteY4" fmla="*/ 813514 h 1627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941" h="1627028">
                <a:moveTo>
                  <a:pt x="0" y="813514"/>
                </a:moveTo>
                <a:cubicBezTo>
                  <a:pt x="0" y="364223"/>
                  <a:pt x="402035" y="0"/>
                  <a:pt x="897971" y="0"/>
                </a:cubicBezTo>
                <a:cubicBezTo>
                  <a:pt x="1393907" y="0"/>
                  <a:pt x="1795942" y="364223"/>
                  <a:pt x="1795942" y="813514"/>
                </a:cubicBezTo>
                <a:cubicBezTo>
                  <a:pt x="1795942" y="1262805"/>
                  <a:pt x="1393907" y="1627028"/>
                  <a:pt x="897971" y="1627028"/>
                </a:cubicBezTo>
                <a:cubicBezTo>
                  <a:pt x="402035" y="1627028"/>
                  <a:pt x="0" y="1262805"/>
                  <a:pt x="0" y="813514"/>
                </a:cubicBezTo>
                <a:close/>
              </a:path>
            </a:pathLst>
          </a:custGeom>
          <a:gradFill flip="none" rotWithShape="0">
            <a:gsLst>
              <a:gs pos="0">
                <a:schemeClr val="tx1">
                  <a:shade val="30000"/>
                  <a:satMod val="115000"/>
                </a:schemeClr>
              </a:gs>
              <a:gs pos="50000">
                <a:schemeClr val="tx1">
                  <a:shade val="67500"/>
                  <a:satMod val="115000"/>
                </a:schemeClr>
              </a:gs>
              <a:gs pos="100000">
                <a:schemeClr val="tx1">
                  <a:shade val="100000"/>
                  <a:satMod val="115000"/>
                </a:schemeClr>
              </a:gs>
            </a:gsLst>
            <a:lin ang="2700000" scaled="1"/>
            <a:tileRect/>
          </a:gra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409" tIns="263673" rIns="288409" bIns="263673"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 </a:t>
            </a:r>
            <a:r>
              <a:rPr lang="en-US" sz="2000" kern="1200">
                <a:solidFill>
                  <a:schemeClr val="bg1"/>
                </a:solidFill>
                <a:latin typeface="Garamond" panose="02020404030301010803" pitchFamily="18" charset="0"/>
              </a:rPr>
              <a:t>We align   </a:t>
            </a:r>
            <a:br>
              <a:rPr lang="en-US" sz="2000" kern="1200">
                <a:solidFill>
                  <a:schemeClr val="bg1"/>
                </a:solidFill>
                <a:latin typeface="Garamond" panose="02020404030301010803" pitchFamily="18" charset="0"/>
              </a:rPr>
            </a:br>
            <a:r>
              <a:rPr lang="en-US" sz="2000" kern="1200">
                <a:solidFill>
                  <a:schemeClr val="bg1"/>
                </a:solidFill>
                <a:latin typeface="Garamond" panose="02020404030301010803" pitchFamily="18" charset="0"/>
              </a:rPr>
              <a:t> care plans</a:t>
            </a:r>
          </a:p>
        </p:txBody>
      </p:sp>
      <p:sp>
        <p:nvSpPr>
          <p:cNvPr id="10" name="Freeform: Shape 9">
            <a:extLst>
              <a:ext uri="{FF2B5EF4-FFF2-40B4-BE49-F238E27FC236}">
                <a16:creationId xmlns:a16="http://schemas.microsoft.com/office/drawing/2014/main" id="{CE99E8A5-70E5-AD71-BCE2-2AB33B7BC291}"/>
              </a:ext>
            </a:extLst>
          </p:cNvPr>
          <p:cNvSpPr/>
          <p:nvPr/>
        </p:nvSpPr>
        <p:spPr>
          <a:xfrm>
            <a:off x="3688296" y="5015609"/>
            <a:ext cx="1795941" cy="1627028"/>
          </a:xfrm>
          <a:custGeom>
            <a:avLst/>
            <a:gdLst>
              <a:gd name="connsiteX0" fmla="*/ 0 w 1795941"/>
              <a:gd name="connsiteY0" fmla="*/ 813514 h 1627028"/>
              <a:gd name="connsiteX1" fmla="*/ 897971 w 1795941"/>
              <a:gd name="connsiteY1" fmla="*/ 0 h 1627028"/>
              <a:gd name="connsiteX2" fmla="*/ 1795942 w 1795941"/>
              <a:gd name="connsiteY2" fmla="*/ 813514 h 1627028"/>
              <a:gd name="connsiteX3" fmla="*/ 897971 w 1795941"/>
              <a:gd name="connsiteY3" fmla="*/ 1627028 h 1627028"/>
              <a:gd name="connsiteX4" fmla="*/ 0 w 1795941"/>
              <a:gd name="connsiteY4" fmla="*/ 813514 h 1627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941" h="1627028">
                <a:moveTo>
                  <a:pt x="0" y="813514"/>
                </a:moveTo>
                <a:cubicBezTo>
                  <a:pt x="0" y="364223"/>
                  <a:pt x="402035" y="0"/>
                  <a:pt x="897971" y="0"/>
                </a:cubicBezTo>
                <a:cubicBezTo>
                  <a:pt x="1393907" y="0"/>
                  <a:pt x="1795942" y="364223"/>
                  <a:pt x="1795942" y="813514"/>
                </a:cubicBezTo>
                <a:cubicBezTo>
                  <a:pt x="1795942" y="1262805"/>
                  <a:pt x="1393907" y="1627028"/>
                  <a:pt x="897971" y="1627028"/>
                </a:cubicBezTo>
                <a:cubicBezTo>
                  <a:pt x="402035" y="1627028"/>
                  <a:pt x="0" y="1262805"/>
                  <a:pt x="0" y="813514"/>
                </a:cubicBezTo>
                <a:close/>
              </a:path>
            </a:pathLst>
          </a:custGeom>
          <a:gradFill flip="none" rotWithShape="0">
            <a:gsLst>
              <a:gs pos="0">
                <a:schemeClr val="tx1">
                  <a:shade val="30000"/>
                  <a:satMod val="115000"/>
                </a:schemeClr>
              </a:gs>
              <a:gs pos="50000">
                <a:schemeClr val="tx1">
                  <a:shade val="67500"/>
                  <a:satMod val="115000"/>
                </a:schemeClr>
              </a:gs>
              <a:gs pos="100000">
                <a:schemeClr val="tx1">
                  <a:shade val="100000"/>
                  <a:satMod val="115000"/>
                </a:schemeClr>
              </a:gs>
            </a:gsLst>
            <a:lin ang="2700000" scaled="1"/>
            <a:tileRect/>
          </a:gra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409" tIns="263673" rIns="288409" bIns="263673"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latin typeface="Garamond" panose="02020404030301010803" pitchFamily="18" charset="0"/>
              </a:rPr>
              <a:t>We close the loop on TOCs</a:t>
            </a:r>
          </a:p>
        </p:txBody>
      </p:sp>
      <p:sp>
        <p:nvSpPr>
          <p:cNvPr id="12" name="Freeform: Shape 11">
            <a:extLst>
              <a:ext uri="{FF2B5EF4-FFF2-40B4-BE49-F238E27FC236}">
                <a16:creationId xmlns:a16="http://schemas.microsoft.com/office/drawing/2014/main" id="{3BE632D4-8DC8-4451-6B5D-1593C54B0BA9}"/>
              </a:ext>
            </a:extLst>
          </p:cNvPr>
          <p:cNvSpPr/>
          <p:nvPr/>
        </p:nvSpPr>
        <p:spPr>
          <a:xfrm>
            <a:off x="1833064" y="4145194"/>
            <a:ext cx="1795941" cy="1627028"/>
          </a:xfrm>
          <a:custGeom>
            <a:avLst/>
            <a:gdLst>
              <a:gd name="connsiteX0" fmla="*/ 0 w 1795941"/>
              <a:gd name="connsiteY0" fmla="*/ 813514 h 1627028"/>
              <a:gd name="connsiteX1" fmla="*/ 897971 w 1795941"/>
              <a:gd name="connsiteY1" fmla="*/ 0 h 1627028"/>
              <a:gd name="connsiteX2" fmla="*/ 1795942 w 1795941"/>
              <a:gd name="connsiteY2" fmla="*/ 813514 h 1627028"/>
              <a:gd name="connsiteX3" fmla="*/ 897971 w 1795941"/>
              <a:gd name="connsiteY3" fmla="*/ 1627028 h 1627028"/>
              <a:gd name="connsiteX4" fmla="*/ 0 w 1795941"/>
              <a:gd name="connsiteY4" fmla="*/ 813514 h 1627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941" h="1627028">
                <a:moveTo>
                  <a:pt x="0" y="813514"/>
                </a:moveTo>
                <a:cubicBezTo>
                  <a:pt x="0" y="364223"/>
                  <a:pt x="402035" y="0"/>
                  <a:pt x="897971" y="0"/>
                </a:cubicBezTo>
                <a:cubicBezTo>
                  <a:pt x="1393907" y="0"/>
                  <a:pt x="1795942" y="364223"/>
                  <a:pt x="1795942" y="813514"/>
                </a:cubicBezTo>
                <a:cubicBezTo>
                  <a:pt x="1795942" y="1262805"/>
                  <a:pt x="1393907" y="1627028"/>
                  <a:pt x="897971" y="1627028"/>
                </a:cubicBezTo>
                <a:cubicBezTo>
                  <a:pt x="402035" y="1627028"/>
                  <a:pt x="0" y="1262805"/>
                  <a:pt x="0" y="813514"/>
                </a:cubicBezTo>
                <a:close/>
              </a:path>
            </a:pathLst>
          </a:custGeom>
          <a:gradFill flip="none" rotWithShape="0">
            <a:gsLst>
              <a:gs pos="0">
                <a:schemeClr val="tx1">
                  <a:shade val="30000"/>
                  <a:satMod val="115000"/>
                </a:schemeClr>
              </a:gs>
              <a:gs pos="50000">
                <a:schemeClr val="tx1">
                  <a:shade val="67500"/>
                  <a:satMod val="115000"/>
                </a:schemeClr>
              </a:gs>
              <a:gs pos="100000">
                <a:schemeClr val="tx1">
                  <a:shade val="100000"/>
                  <a:satMod val="115000"/>
                </a:schemeClr>
              </a:gs>
            </a:gsLst>
            <a:lin ang="2700000" scaled="1"/>
            <a:tileRect/>
          </a:gra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409" tIns="263673" rIns="288409" bIns="263673"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latin typeface="Garamond" panose="02020404030301010803" pitchFamily="18" charset="0"/>
              </a:rPr>
              <a:t>We reduce your admin burden</a:t>
            </a:r>
          </a:p>
        </p:txBody>
      </p:sp>
      <p:sp>
        <p:nvSpPr>
          <p:cNvPr id="13" name="Freeform: Shape 12">
            <a:extLst>
              <a:ext uri="{FF2B5EF4-FFF2-40B4-BE49-F238E27FC236}">
                <a16:creationId xmlns:a16="http://schemas.microsoft.com/office/drawing/2014/main" id="{D9F6BDFC-1B32-FA1B-2394-4A47975685D8}"/>
              </a:ext>
            </a:extLst>
          </p:cNvPr>
          <p:cNvSpPr/>
          <p:nvPr/>
        </p:nvSpPr>
        <p:spPr>
          <a:xfrm>
            <a:off x="1802829" y="2260007"/>
            <a:ext cx="1795941" cy="1627028"/>
          </a:xfrm>
          <a:custGeom>
            <a:avLst/>
            <a:gdLst>
              <a:gd name="connsiteX0" fmla="*/ 0 w 1795941"/>
              <a:gd name="connsiteY0" fmla="*/ 813514 h 1627028"/>
              <a:gd name="connsiteX1" fmla="*/ 897971 w 1795941"/>
              <a:gd name="connsiteY1" fmla="*/ 0 h 1627028"/>
              <a:gd name="connsiteX2" fmla="*/ 1795942 w 1795941"/>
              <a:gd name="connsiteY2" fmla="*/ 813514 h 1627028"/>
              <a:gd name="connsiteX3" fmla="*/ 897971 w 1795941"/>
              <a:gd name="connsiteY3" fmla="*/ 1627028 h 1627028"/>
              <a:gd name="connsiteX4" fmla="*/ 0 w 1795941"/>
              <a:gd name="connsiteY4" fmla="*/ 813514 h 1627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941" h="1627028">
                <a:moveTo>
                  <a:pt x="0" y="813514"/>
                </a:moveTo>
                <a:cubicBezTo>
                  <a:pt x="0" y="364223"/>
                  <a:pt x="402035" y="0"/>
                  <a:pt x="897971" y="0"/>
                </a:cubicBezTo>
                <a:cubicBezTo>
                  <a:pt x="1393907" y="0"/>
                  <a:pt x="1795942" y="364223"/>
                  <a:pt x="1795942" y="813514"/>
                </a:cubicBezTo>
                <a:cubicBezTo>
                  <a:pt x="1795942" y="1262805"/>
                  <a:pt x="1393907" y="1627028"/>
                  <a:pt x="897971" y="1627028"/>
                </a:cubicBezTo>
                <a:cubicBezTo>
                  <a:pt x="402035" y="1627028"/>
                  <a:pt x="0" y="1262805"/>
                  <a:pt x="0" y="813514"/>
                </a:cubicBezTo>
                <a:close/>
              </a:path>
            </a:pathLst>
          </a:custGeom>
          <a:gradFill flip="none" rotWithShape="0">
            <a:gsLst>
              <a:gs pos="0">
                <a:schemeClr val="tx1">
                  <a:shade val="30000"/>
                  <a:satMod val="115000"/>
                </a:schemeClr>
              </a:gs>
              <a:gs pos="50000">
                <a:schemeClr val="tx1">
                  <a:shade val="67500"/>
                  <a:satMod val="115000"/>
                </a:schemeClr>
              </a:gs>
              <a:gs pos="100000">
                <a:schemeClr val="tx1">
                  <a:shade val="100000"/>
                  <a:satMod val="115000"/>
                </a:schemeClr>
              </a:gs>
            </a:gsLst>
            <a:lin ang="2700000" scaled="1"/>
            <a:tileRect/>
          </a:gra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409" tIns="263673" rIns="288409" bIns="263673"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latin typeface="Garamond" panose="02020404030301010803" pitchFamily="18" charset="0"/>
              </a:rPr>
              <a:t> We </a:t>
            </a:r>
            <a:br>
              <a:rPr lang="en-US" sz="2000" kern="1200">
                <a:solidFill>
                  <a:schemeClr val="bg1"/>
                </a:solidFill>
                <a:latin typeface="Garamond" panose="02020404030301010803" pitchFamily="18" charset="0"/>
              </a:rPr>
            </a:br>
            <a:r>
              <a:rPr lang="en-US" sz="2000" kern="1200">
                <a:solidFill>
                  <a:schemeClr val="bg1"/>
                </a:solidFill>
                <a:latin typeface="Garamond" panose="02020404030301010803" pitchFamily="18" charset="0"/>
              </a:rPr>
              <a:t> participate </a:t>
            </a:r>
            <a:br>
              <a:rPr lang="en-US" sz="2000" kern="1200">
                <a:solidFill>
                  <a:schemeClr val="bg1"/>
                </a:solidFill>
                <a:latin typeface="Garamond" panose="02020404030301010803" pitchFamily="18" charset="0"/>
              </a:rPr>
            </a:br>
            <a:r>
              <a:rPr lang="en-US" sz="2000" kern="1200">
                <a:solidFill>
                  <a:schemeClr val="bg1"/>
                </a:solidFill>
                <a:latin typeface="Garamond" panose="02020404030301010803" pitchFamily="18" charset="0"/>
              </a:rPr>
              <a:t> in ICTs</a:t>
            </a:r>
          </a:p>
        </p:txBody>
      </p:sp>
      <p:sp>
        <p:nvSpPr>
          <p:cNvPr id="7" name="Footer Placeholder 6">
            <a:extLst>
              <a:ext uri="{FF2B5EF4-FFF2-40B4-BE49-F238E27FC236}">
                <a16:creationId xmlns:a16="http://schemas.microsoft.com/office/drawing/2014/main" id="{5F28E901-BBD4-868A-A39A-556469EA2A12}"/>
              </a:ext>
            </a:extLst>
          </p:cNvPr>
          <p:cNvSpPr>
            <a:spLocks noGrp="1"/>
          </p:cNvSpPr>
          <p:nvPr>
            <p:ph type="ftr" sz="quarter" idx="11"/>
          </p:nvPr>
        </p:nvSpPr>
        <p:spPr>
          <a:xfrm>
            <a:off x="6300173" y="6348483"/>
            <a:ext cx="2601543" cy="365125"/>
          </a:xfrm>
        </p:spPr>
        <p:txBody>
          <a:bodyPr/>
          <a:lstStyle/>
          <a:p>
            <a:r>
              <a:rPr lang="en-US"/>
              <a:t>Neighborhood Health Plan of Rhode Island © 2025  Confidential &amp; Not for Distribution</a:t>
            </a:r>
          </a:p>
        </p:txBody>
      </p:sp>
      <p:sp>
        <p:nvSpPr>
          <p:cNvPr id="8" name="Slide Number Placeholder 7">
            <a:extLst>
              <a:ext uri="{FF2B5EF4-FFF2-40B4-BE49-F238E27FC236}">
                <a16:creationId xmlns:a16="http://schemas.microsoft.com/office/drawing/2014/main" id="{5FE4A51C-0503-F197-3716-AD8FF13AEAE9}"/>
              </a:ext>
            </a:extLst>
          </p:cNvPr>
          <p:cNvSpPr>
            <a:spLocks noGrp="1"/>
          </p:cNvSpPr>
          <p:nvPr>
            <p:ph type="sldNum" sz="quarter" idx="12"/>
          </p:nvPr>
        </p:nvSpPr>
        <p:spPr>
          <a:xfrm>
            <a:off x="6839484" y="5935316"/>
            <a:ext cx="2057400" cy="365125"/>
          </a:xfrm>
        </p:spPr>
        <p:txBody>
          <a:bodyPr/>
          <a:lstStyle/>
          <a:p>
            <a:fld id="{C4FD1F22-D6B5-40B7-B8FE-12A80B3FCD39}" type="slidenum">
              <a:rPr lang="en-US" smtClean="0"/>
              <a:t>21</a:t>
            </a:fld>
            <a:endParaRPr lang="en-US"/>
          </a:p>
        </p:txBody>
      </p:sp>
    </p:spTree>
    <p:extLst>
      <p:ext uri="{BB962C8B-B14F-4D97-AF65-F5344CB8AC3E}">
        <p14:creationId xmlns:p14="http://schemas.microsoft.com/office/powerpoint/2010/main" val="1751764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632B1-0C05-F876-E262-D714CA10BE20}"/>
              </a:ext>
            </a:extLst>
          </p:cNvPr>
          <p:cNvSpPr>
            <a:spLocks noGrp="1"/>
          </p:cNvSpPr>
          <p:nvPr>
            <p:ph type="title"/>
          </p:nvPr>
        </p:nvSpPr>
        <p:spPr/>
        <p:txBody>
          <a:bodyPr>
            <a:normAutofit/>
          </a:bodyPr>
          <a:lstStyle/>
          <a:p>
            <a:r>
              <a:rPr lang="en-US" sz="3600" b="1" dirty="0">
                <a:solidFill>
                  <a:srgbClr val="069343"/>
                </a:solidFill>
              </a:rPr>
              <a:t>Provider Role in Care Coordination</a:t>
            </a:r>
            <a:br>
              <a:rPr lang="en-US" sz="4400" b="1" dirty="0">
                <a:solidFill>
                  <a:srgbClr val="069343"/>
                </a:solidFill>
              </a:rPr>
            </a:br>
            <a:r>
              <a:rPr lang="en-US" sz="2400" b="1" i="1" dirty="0">
                <a:solidFill>
                  <a:srgbClr val="069343"/>
                </a:solidFill>
              </a:rPr>
              <a:t>Partnering with the Care Manager</a:t>
            </a:r>
            <a:endParaRPr lang="en-US" sz="2400" b="1" dirty="0">
              <a:solidFill>
                <a:srgbClr val="069343"/>
              </a:solidFill>
            </a:endParaRPr>
          </a:p>
        </p:txBody>
      </p:sp>
      <p:sp>
        <p:nvSpPr>
          <p:cNvPr id="4" name="Footer Placeholder 3">
            <a:extLst>
              <a:ext uri="{FF2B5EF4-FFF2-40B4-BE49-F238E27FC236}">
                <a16:creationId xmlns:a16="http://schemas.microsoft.com/office/drawing/2014/main" id="{EFE36CB3-CF08-B993-6E1E-43540EB30AD2}"/>
              </a:ext>
            </a:extLst>
          </p:cNvPr>
          <p:cNvSpPr>
            <a:spLocks noGrp="1"/>
          </p:cNvSpPr>
          <p:nvPr>
            <p:ph type="ftr" sz="quarter" idx="11"/>
          </p:nvPr>
        </p:nvSpPr>
        <p:spPr/>
        <p:txBody>
          <a:bodyPr/>
          <a:lstStyle/>
          <a:p>
            <a:r>
              <a:rPr lang="en-US"/>
              <a:t>Neighborhood Health Plan of Rhode Island © 2025  Confidential &amp; Not for Distribution</a:t>
            </a:r>
          </a:p>
        </p:txBody>
      </p:sp>
      <p:sp>
        <p:nvSpPr>
          <p:cNvPr id="5" name="Slide Number Placeholder 4">
            <a:extLst>
              <a:ext uri="{FF2B5EF4-FFF2-40B4-BE49-F238E27FC236}">
                <a16:creationId xmlns:a16="http://schemas.microsoft.com/office/drawing/2014/main" id="{5004C152-D8C5-693E-8360-0081B914EA44}"/>
              </a:ext>
            </a:extLst>
          </p:cNvPr>
          <p:cNvSpPr>
            <a:spLocks noGrp="1"/>
          </p:cNvSpPr>
          <p:nvPr>
            <p:ph type="sldNum" sz="quarter" idx="12"/>
          </p:nvPr>
        </p:nvSpPr>
        <p:spPr/>
        <p:txBody>
          <a:bodyPr/>
          <a:lstStyle/>
          <a:p>
            <a:fld id="{C4FD1F22-D6B5-40B7-B8FE-12A80B3FCD39}" type="slidenum">
              <a:rPr lang="en-US" smtClean="0"/>
              <a:t>22</a:t>
            </a:fld>
            <a:endParaRPr lang="en-US"/>
          </a:p>
        </p:txBody>
      </p:sp>
      <p:sp>
        <p:nvSpPr>
          <p:cNvPr id="8" name="Rectangle 7">
            <a:extLst>
              <a:ext uri="{FF2B5EF4-FFF2-40B4-BE49-F238E27FC236}">
                <a16:creationId xmlns:a16="http://schemas.microsoft.com/office/drawing/2014/main" id="{5032AC35-2883-D00C-E710-EA18164BEEB0}"/>
              </a:ext>
            </a:extLst>
          </p:cNvPr>
          <p:cNvSpPr/>
          <p:nvPr/>
        </p:nvSpPr>
        <p:spPr>
          <a:xfrm>
            <a:off x="419451" y="1726519"/>
            <a:ext cx="2666120" cy="874068"/>
          </a:xfrm>
          <a:prstGeom prst="rect">
            <a:avLst/>
          </a:prstGeom>
          <a:solidFill>
            <a:srgbClr val="06934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latin typeface="Cabin" panose="00000500000000000000" pitchFamily="2" charset="0"/>
              </a:rPr>
              <a:t>HRA</a:t>
            </a:r>
          </a:p>
        </p:txBody>
      </p:sp>
      <p:sp>
        <p:nvSpPr>
          <p:cNvPr id="9" name="Rectangle 8">
            <a:extLst>
              <a:ext uri="{FF2B5EF4-FFF2-40B4-BE49-F238E27FC236}">
                <a16:creationId xmlns:a16="http://schemas.microsoft.com/office/drawing/2014/main" id="{2903A833-3B19-20C0-50F6-BB0AA46FDFF3}"/>
              </a:ext>
            </a:extLst>
          </p:cNvPr>
          <p:cNvSpPr/>
          <p:nvPr/>
        </p:nvSpPr>
        <p:spPr>
          <a:xfrm>
            <a:off x="3246804" y="1726519"/>
            <a:ext cx="2666120" cy="874068"/>
          </a:xfrm>
          <a:prstGeom prst="rect">
            <a:avLst/>
          </a:prstGeom>
          <a:solidFill>
            <a:srgbClr val="06934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latin typeface="Cabin" panose="00000500000000000000" pitchFamily="2" charset="0"/>
              </a:rPr>
              <a:t>ICP</a:t>
            </a:r>
          </a:p>
        </p:txBody>
      </p:sp>
      <p:sp>
        <p:nvSpPr>
          <p:cNvPr id="10" name="Rectangle 9">
            <a:extLst>
              <a:ext uri="{FF2B5EF4-FFF2-40B4-BE49-F238E27FC236}">
                <a16:creationId xmlns:a16="http://schemas.microsoft.com/office/drawing/2014/main" id="{E6D78861-3673-9CAA-7098-3C7AE9202470}"/>
              </a:ext>
            </a:extLst>
          </p:cNvPr>
          <p:cNvSpPr/>
          <p:nvPr/>
        </p:nvSpPr>
        <p:spPr>
          <a:xfrm>
            <a:off x="6033594" y="1726519"/>
            <a:ext cx="2666120" cy="874068"/>
          </a:xfrm>
          <a:prstGeom prst="rect">
            <a:avLst/>
          </a:prstGeom>
          <a:solidFill>
            <a:srgbClr val="06934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latin typeface="Cabin" panose="00000500000000000000" pitchFamily="2" charset="0"/>
              </a:rPr>
              <a:t>ICT</a:t>
            </a:r>
          </a:p>
        </p:txBody>
      </p:sp>
      <p:sp>
        <p:nvSpPr>
          <p:cNvPr id="11" name="Rectangle 10">
            <a:extLst>
              <a:ext uri="{FF2B5EF4-FFF2-40B4-BE49-F238E27FC236}">
                <a16:creationId xmlns:a16="http://schemas.microsoft.com/office/drawing/2014/main" id="{1BC17EEE-7E44-43EF-1168-411AC992B779}"/>
              </a:ext>
            </a:extLst>
          </p:cNvPr>
          <p:cNvSpPr/>
          <p:nvPr/>
        </p:nvSpPr>
        <p:spPr>
          <a:xfrm>
            <a:off x="419451" y="2600587"/>
            <a:ext cx="2666120" cy="341655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285750" indent="-285750">
              <a:buBlip>
                <a:blip r:embed="rId2">
                  <a:extLst>
                    <a:ext uri="{96DAC541-7B7A-43D3-8B79-37D633B846F1}">
                      <asvg:svgBlip xmlns:asvg="http://schemas.microsoft.com/office/drawing/2016/SVG/main" r:embed="rId3"/>
                    </a:ext>
                  </a:extLst>
                </a:blip>
              </a:buBlip>
            </a:pPr>
            <a:r>
              <a:rPr lang="en-US" sz="2000">
                <a:solidFill>
                  <a:srgbClr val="000000"/>
                </a:solidFill>
                <a:latin typeface="Garamond" panose="02020404030301010803" pitchFamily="18" charset="0"/>
              </a:rPr>
              <a:t>Encourage members to complete the HRA</a:t>
            </a:r>
          </a:p>
          <a:p>
            <a:pPr marL="285750" indent="-285750">
              <a:buBlip>
                <a:blip r:embed="rId2">
                  <a:extLst>
                    <a:ext uri="{96DAC541-7B7A-43D3-8B79-37D633B846F1}">
                      <asvg:svgBlip xmlns:asvg="http://schemas.microsoft.com/office/drawing/2016/SVG/main" r:embed="rId3"/>
                    </a:ext>
                  </a:extLst>
                </a:blip>
              </a:buBlip>
            </a:pPr>
            <a:r>
              <a:rPr lang="en-US" sz="2000">
                <a:solidFill>
                  <a:srgbClr val="000000"/>
                </a:solidFill>
                <a:latin typeface="Garamond" panose="02020404030301010803" pitchFamily="18" charset="0"/>
              </a:rPr>
              <a:t>Share relevant clinical updates (new diagnoses, hospitalizations)</a:t>
            </a:r>
          </a:p>
          <a:p>
            <a:pPr marL="285750" indent="-285750">
              <a:buBlip>
                <a:blip r:embed="rId2">
                  <a:extLst>
                    <a:ext uri="{96DAC541-7B7A-43D3-8B79-37D633B846F1}">
                      <asvg:svgBlip xmlns:asvg="http://schemas.microsoft.com/office/drawing/2016/SVG/main" r:embed="rId3"/>
                    </a:ext>
                  </a:extLst>
                </a:blip>
              </a:buBlip>
            </a:pPr>
            <a:r>
              <a:rPr lang="en-US" sz="2000">
                <a:solidFill>
                  <a:srgbClr val="000000"/>
                </a:solidFill>
                <a:latin typeface="Garamond" panose="02020404030301010803" pitchFamily="18" charset="0"/>
              </a:rPr>
              <a:t>Notify the Care Manager of concerns or condition changes</a:t>
            </a:r>
          </a:p>
        </p:txBody>
      </p:sp>
      <p:sp>
        <p:nvSpPr>
          <p:cNvPr id="12" name="Rectangle 11">
            <a:extLst>
              <a:ext uri="{FF2B5EF4-FFF2-40B4-BE49-F238E27FC236}">
                <a16:creationId xmlns:a16="http://schemas.microsoft.com/office/drawing/2014/main" id="{CF44072D-2CB7-3B6A-6CDA-0E6B4EE61EAA}"/>
              </a:ext>
            </a:extLst>
          </p:cNvPr>
          <p:cNvSpPr/>
          <p:nvPr/>
        </p:nvSpPr>
        <p:spPr>
          <a:xfrm>
            <a:off x="3246804" y="2600587"/>
            <a:ext cx="2666120" cy="341655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342900" indent="-342900">
              <a:buBlip>
                <a:blip r:embed="rId4">
                  <a:extLst>
                    <a:ext uri="{96DAC541-7B7A-43D3-8B79-37D633B846F1}">
                      <asvg:svgBlip xmlns:asvg="http://schemas.microsoft.com/office/drawing/2016/SVG/main" r:embed="rId5"/>
                    </a:ext>
                  </a:extLst>
                </a:blip>
              </a:buBlip>
            </a:pPr>
            <a:r>
              <a:rPr lang="en-US" sz="2000">
                <a:solidFill>
                  <a:srgbClr val="000000"/>
                </a:solidFill>
                <a:latin typeface="Garamond" panose="02020404030301010803" pitchFamily="18" charset="0"/>
              </a:rPr>
              <a:t>Review and update the ICP with the Care Manager</a:t>
            </a:r>
          </a:p>
          <a:p>
            <a:pPr marL="342900" indent="-342900">
              <a:buBlip>
                <a:blip r:embed="rId4">
                  <a:extLst>
                    <a:ext uri="{96DAC541-7B7A-43D3-8B79-37D633B846F1}">
                      <asvg:svgBlip xmlns:asvg="http://schemas.microsoft.com/office/drawing/2016/SVG/main" r:embed="rId5"/>
                    </a:ext>
                  </a:extLst>
                </a:blip>
              </a:buBlip>
            </a:pPr>
            <a:r>
              <a:rPr lang="en-US" sz="2000">
                <a:solidFill>
                  <a:srgbClr val="000000"/>
                </a:solidFill>
                <a:latin typeface="Garamond" panose="02020404030301010803" pitchFamily="18" charset="0"/>
              </a:rPr>
              <a:t>Ensure goals and treatment plans reflect patient priorities</a:t>
            </a:r>
          </a:p>
          <a:p>
            <a:pPr marL="342900" indent="-342900">
              <a:buBlip>
                <a:blip r:embed="rId4">
                  <a:extLst>
                    <a:ext uri="{96DAC541-7B7A-43D3-8B79-37D633B846F1}">
                      <asvg:svgBlip xmlns:asvg="http://schemas.microsoft.com/office/drawing/2016/SVG/main" r:embed="rId5"/>
                    </a:ext>
                  </a:extLst>
                </a:blip>
              </a:buBlip>
            </a:pPr>
            <a:r>
              <a:rPr lang="en-US" sz="2000">
                <a:solidFill>
                  <a:srgbClr val="000000"/>
                </a:solidFill>
                <a:latin typeface="Garamond" panose="02020404030301010803" pitchFamily="18" charset="0"/>
              </a:rPr>
              <a:t>Alert the Care Manager to adjust the plan when needed</a:t>
            </a:r>
          </a:p>
        </p:txBody>
      </p:sp>
      <p:sp>
        <p:nvSpPr>
          <p:cNvPr id="13" name="Rectangle 12">
            <a:extLst>
              <a:ext uri="{FF2B5EF4-FFF2-40B4-BE49-F238E27FC236}">
                <a16:creationId xmlns:a16="http://schemas.microsoft.com/office/drawing/2014/main" id="{2194D623-3527-A8A5-B714-450BE1D6EA48}"/>
              </a:ext>
            </a:extLst>
          </p:cNvPr>
          <p:cNvSpPr/>
          <p:nvPr/>
        </p:nvSpPr>
        <p:spPr>
          <a:xfrm>
            <a:off x="6033594" y="2600587"/>
            <a:ext cx="2666120" cy="341655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342900" indent="-342900">
              <a:buBlip>
                <a:blip r:embed="rId6">
                  <a:extLst>
                    <a:ext uri="{96DAC541-7B7A-43D3-8B79-37D633B846F1}">
                      <asvg:svgBlip xmlns:asvg="http://schemas.microsoft.com/office/drawing/2016/SVG/main" r:embed="rId7"/>
                    </a:ext>
                  </a:extLst>
                </a:blip>
              </a:buBlip>
            </a:pPr>
            <a:r>
              <a:rPr lang="en-US" sz="2000">
                <a:solidFill>
                  <a:srgbClr val="000000"/>
                </a:solidFill>
                <a:latin typeface="Garamond" panose="02020404030301010803" pitchFamily="18" charset="0"/>
              </a:rPr>
              <a:t>Participate in the ICT discussions for high-risk members</a:t>
            </a:r>
          </a:p>
          <a:p>
            <a:pPr marL="342900" indent="-342900">
              <a:buBlip>
                <a:blip r:embed="rId6">
                  <a:extLst>
                    <a:ext uri="{96DAC541-7B7A-43D3-8B79-37D633B846F1}">
                      <asvg:svgBlip xmlns:asvg="http://schemas.microsoft.com/office/drawing/2016/SVG/main" r:embed="rId7"/>
                    </a:ext>
                  </a:extLst>
                </a:blip>
              </a:buBlip>
            </a:pPr>
            <a:r>
              <a:rPr lang="en-US" sz="2000">
                <a:solidFill>
                  <a:srgbClr val="000000"/>
                </a:solidFill>
                <a:latin typeface="Garamond" panose="02020404030301010803" pitchFamily="18" charset="0"/>
              </a:rPr>
              <a:t>Share progress, barriers, and treatment recommendations</a:t>
            </a:r>
          </a:p>
          <a:p>
            <a:pPr marL="342900" indent="-342900">
              <a:buBlip>
                <a:blip r:embed="rId6">
                  <a:extLst>
                    <a:ext uri="{96DAC541-7B7A-43D3-8B79-37D633B846F1}">
                      <asvg:svgBlip xmlns:asvg="http://schemas.microsoft.com/office/drawing/2016/SVG/main" r:embed="rId7"/>
                    </a:ext>
                  </a:extLst>
                </a:blip>
              </a:buBlip>
            </a:pPr>
            <a:r>
              <a:rPr lang="en-US" sz="2000">
                <a:solidFill>
                  <a:srgbClr val="000000"/>
                </a:solidFill>
                <a:latin typeface="Garamond" panose="02020404030301010803" pitchFamily="18" charset="0"/>
              </a:rPr>
              <a:t>Help align care across providers involved in a member’s care</a:t>
            </a:r>
          </a:p>
        </p:txBody>
      </p:sp>
    </p:spTree>
    <p:extLst>
      <p:ext uri="{BB962C8B-B14F-4D97-AF65-F5344CB8AC3E}">
        <p14:creationId xmlns:p14="http://schemas.microsoft.com/office/powerpoint/2010/main" val="1301663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35B2B-4B49-BE47-272C-C6278F9A3E74}"/>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034BBBC6-482A-C9AF-42E6-F95827BD504D}"/>
              </a:ext>
            </a:extLst>
          </p:cNvPr>
          <p:cNvSpPr>
            <a:spLocks noGrp="1"/>
          </p:cNvSpPr>
          <p:nvPr>
            <p:ph type="title"/>
          </p:nvPr>
        </p:nvSpPr>
        <p:spPr>
          <a:xfrm>
            <a:off x="272064" y="283319"/>
            <a:ext cx="8634484" cy="1076039"/>
          </a:xfrm>
        </p:spPr>
        <p:txBody>
          <a:bodyPr>
            <a:noAutofit/>
          </a:bodyPr>
          <a:lstStyle/>
          <a:p>
            <a:r>
              <a:rPr lang="en-US" sz="3600" b="1" dirty="0">
                <a:solidFill>
                  <a:srgbClr val="069343"/>
                </a:solidFill>
              </a:rPr>
              <a:t>Care Coordination</a:t>
            </a:r>
            <a:br>
              <a:rPr lang="en-US" sz="3600" b="1" dirty="0">
                <a:solidFill>
                  <a:srgbClr val="069343"/>
                </a:solidFill>
              </a:rPr>
            </a:br>
            <a:r>
              <a:rPr lang="en-US" sz="2400" b="1" i="1" dirty="0">
                <a:solidFill>
                  <a:srgbClr val="069343"/>
                </a:solidFill>
              </a:rPr>
              <a:t>Face to Face Visits</a:t>
            </a:r>
          </a:p>
        </p:txBody>
      </p:sp>
      <p:sp>
        <p:nvSpPr>
          <p:cNvPr id="4" name="Footer Placeholder 3">
            <a:extLst>
              <a:ext uri="{FF2B5EF4-FFF2-40B4-BE49-F238E27FC236}">
                <a16:creationId xmlns:a16="http://schemas.microsoft.com/office/drawing/2014/main" id="{A55B0AC8-F908-97C3-B718-946DB24DD407}"/>
              </a:ext>
            </a:extLst>
          </p:cNvPr>
          <p:cNvSpPr>
            <a:spLocks noGrp="1"/>
          </p:cNvSpPr>
          <p:nvPr>
            <p:ph type="ftr" sz="quarter" idx="11"/>
          </p:nvPr>
        </p:nvSpPr>
        <p:spPr>
          <a:xfrm>
            <a:off x="6305005" y="6497420"/>
            <a:ext cx="2601543" cy="365125"/>
          </a:xfrm>
        </p:spPr>
        <p:txBody>
          <a:bodyPr anchor="ctr">
            <a:normAutofit/>
          </a:bodyPr>
          <a:lstStyle/>
          <a:p>
            <a:pPr>
              <a:spcAft>
                <a:spcPts val="600"/>
              </a:spcAft>
            </a:pPr>
            <a:r>
              <a:rPr lang="en-US"/>
              <a:t>Neighborhood Health Plan of Rhode Island © 2025  Confidential &amp; Not for Distribution</a:t>
            </a:r>
          </a:p>
        </p:txBody>
      </p:sp>
      <p:sp>
        <p:nvSpPr>
          <p:cNvPr id="5" name="Slide Number Placeholder 4">
            <a:extLst>
              <a:ext uri="{FF2B5EF4-FFF2-40B4-BE49-F238E27FC236}">
                <a16:creationId xmlns:a16="http://schemas.microsoft.com/office/drawing/2014/main" id="{36F6FD81-F96C-FBA8-C356-1068B2289D20}"/>
              </a:ext>
            </a:extLst>
          </p:cNvPr>
          <p:cNvSpPr>
            <a:spLocks noGrp="1"/>
          </p:cNvSpPr>
          <p:nvPr>
            <p:ph type="sldNum" sz="quarter" idx="12"/>
          </p:nvPr>
        </p:nvSpPr>
        <p:spPr>
          <a:xfrm>
            <a:off x="6844316" y="6084253"/>
            <a:ext cx="2057400" cy="365125"/>
          </a:xfrm>
        </p:spPr>
        <p:txBody>
          <a:bodyPr anchor="ctr">
            <a:normAutofit/>
          </a:bodyPr>
          <a:lstStyle/>
          <a:p>
            <a:pPr>
              <a:spcAft>
                <a:spcPts val="600"/>
              </a:spcAft>
            </a:pPr>
            <a:fld id="{C4FD1F22-D6B5-40B7-B8FE-12A80B3FCD39}" type="slidenum">
              <a:rPr lang="en-US" smtClean="0"/>
              <a:pPr>
                <a:spcAft>
                  <a:spcPts val="600"/>
                </a:spcAft>
              </a:pPr>
              <a:t>23</a:t>
            </a:fld>
            <a:endParaRPr lang="en-US"/>
          </a:p>
        </p:txBody>
      </p:sp>
      <p:sp>
        <p:nvSpPr>
          <p:cNvPr id="3" name="TextBox 2">
            <a:extLst>
              <a:ext uri="{FF2B5EF4-FFF2-40B4-BE49-F238E27FC236}">
                <a16:creationId xmlns:a16="http://schemas.microsoft.com/office/drawing/2014/main" id="{B3D64D90-DDEB-EAF1-104E-64D0AD7859C4}"/>
              </a:ext>
            </a:extLst>
          </p:cNvPr>
          <p:cNvSpPr txBox="1"/>
          <p:nvPr/>
        </p:nvSpPr>
        <p:spPr>
          <a:xfrm>
            <a:off x="749113" y="5696547"/>
            <a:ext cx="7345346" cy="338554"/>
          </a:xfrm>
          <a:prstGeom prst="rect">
            <a:avLst/>
          </a:prstGeom>
          <a:noFill/>
        </p:spPr>
        <p:txBody>
          <a:bodyPr wrap="square">
            <a:spAutoFit/>
          </a:bodyPr>
          <a:lstStyle/>
          <a:p>
            <a:pPr algn="ctr"/>
            <a:r>
              <a:rPr lang="en-US" sz="1600" b="1" i="1">
                <a:latin typeface="Garamond" panose="02020404030301010803" pitchFamily="18" charset="0"/>
              </a:rPr>
              <a:t>Required for both FIDE and Coordination-Only D-SNPs</a:t>
            </a:r>
            <a:endParaRPr lang="en-US" sz="1600" b="1">
              <a:latin typeface="Garamond" panose="02020404030301010803" pitchFamily="18" charset="0"/>
            </a:endParaRPr>
          </a:p>
        </p:txBody>
      </p:sp>
      <p:graphicFrame>
        <p:nvGraphicFramePr>
          <p:cNvPr id="11" name="Table 10">
            <a:extLst>
              <a:ext uri="{FF2B5EF4-FFF2-40B4-BE49-F238E27FC236}">
                <a16:creationId xmlns:a16="http://schemas.microsoft.com/office/drawing/2014/main" id="{624BE235-3661-6AE9-0DB6-651ED2E43D4B}"/>
              </a:ext>
            </a:extLst>
          </p:cNvPr>
          <p:cNvGraphicFramePr>
            <a:graphicFrameLocks noGrp="1"/>
          </p:cNvGraphicFramePr>
          <p:nvPr>
            <p:extLst>
              <p:ext uri="{D42A27DB-BD31-4B8C-83A1-F6EECF244321}">
                <p14:modId xmlns:p14="http://schemas.microsoft.com/office/powerpoint/2010/main" val="3763171086"/>
              </p:ext>
            </p:extLst>
          </p:nvPr>
        </p:nvGraphicFramePr>
        <p:xfrm>
          <a:off x="457200" y="1618023"/>
          <a:ext cx="8090807" cy="3794399"/>
        </p:xfrm>
        <a:graphic>
          <a:graphicData uri="http://schemas.openxmlformats.org/drawingml/2006/table">
            <a:tbl>
              <a:tblPr firstRow="1" bandRow="1">
                <a:tableStyleId>{5C22544A-7EE6-4342-B048-85BDC9FD1C3A}</a:tableStyleId>
              </a:tblPr>
              <a:tblGrid>
                <a:gridCol w="384259">
                  <a:extLst>
                    <a:ext uri="{9D8B030D-6E8A-4147-A177-3AD203B41FA5}">
                      <a16:colId xmlns:a16="http://schemas.microsoft.com/office/drawing/2014/main" val="2089141178"/>
                    </a:ext>
                  </a:extLst>
                </a:gridCol>
                <a:gridCol w="7706548">
                  <a:extLst>
                    <a:ext uri="{9D8B030D-6E8A-4147-A177-3AD203B41FA5}">
                      <a16:colId xmlns:a16="http://schemas.microsoft.com/office/drawing/2014/main" val="1987223305"/>
                    </a:ext>
                  </a:extLst>
                </a:gridCol>
              </a:tblGrid>
              <a:tr h="766538">
                <a:tc>
                  <a:txBody>
                    <a:bodyPr/>
                    <a:lstStyle/>
                    <a:p>
                      <a:r>
                        <a:rPr lang="en-US"/>
                        <a:t>🗓️</a:t>
                      </a:r>
                    </a:p>
                  </a:txBody>
                  <a:tcPr>
                    <a:solidFill>
                      <a:schemeClr val="bg1"/>
                    </a:solidFill>
                  </a:tcPr>
                </a:tc>
                <a:tc>
                  <a:txBody>
                    <a:bodyPr/>
                    <a:lstStyle/>
                    <a:p>
                      <a:r>
                        <a:rPr lang="en-US" sz="2000" b="0">
                          <a:solidFill>
                            <a:srgbClr val="000000"/>
                          </a:solidFill>
                          <a:latin typeface="Garamond" panose="02020404030301010803" pitchFamily="18" charset="0"/>
                        </a:rPr>
                        <a:t>Conducted at least annually to support care coordination and </a:t>
                      </a:r>
                      <a:br>
                        <a:rPr lang="en-US" sz="2000" b="0">
                          <a:solidFill>
                            <a:srgbClr val="000000"/>
                          </a:solidFill>
                          <a:latin typeface="Garamond" panose="02020404030301010803" pitchFamily="18" charset="0"/>
                        </a:rPr>
                      </a:br>
                      <a:r>
                        <a:rPr lang="en-US" sz="2000" b="0">
                          <a:solidFill>
                            <a:srgbClr val="000000"/>
                          </a:solidFill>
                          <a:latin typeface="Garamond" panose="02020404030301010803" pitchFamily="18" charset="0"/>
                        </a:rPr>
                        <a:t>care planning</a:t>
                      </a:r>
                    </a:p>
                  </a:txBody>
                  <a:tcPr>
                    <a:solidFill>
                      <a:schemeClr val="bg1"/>
                    </a:solidFill>
                  </a:tcPr>
                </a:tc>
                <a:extLst>
                  <a:ext uri="{0D108BD9-81ED-4DB2-BD59-A6C34878D82A}">
                    <a16:rowId xmlns:a16="http://schemas.microsoft.com/office/drawing/2014/main" val="3938531524"/>
                  </a:ext>
                </a:extLst>
              </a:tr>
              <a:tr h="800100">
                <a:tc>
                  <a:txBody>
                    <a:bodyPr/>
                    <a:lstStyle/>
                    <a:p>
                      <a:r>
                        <a:rPr lang="en-US"/>
                        <a:t>🧠</a:t>
                      </a:r>
                    </a:p>
                  </a:txBody>
                  <a:tcPr>
                    <a:solidFill>
                      <a:schemeClr val="bg1"/>
                    </a:solidFill>
                  </a:tcPr>
                </a:tc>
                <a:tc>
                  <a:txBody>
                    <a:bodyPr/>
                    <a:lstStyle/>
                    <a:p>
                      <a:r>
                        <a:rPr lang="en-US" sz="2000">
                          <a:solidFill>
                            <a:srgbClr val="000000"/>
                          </a:solidFill>
                          <a:latin typeface="Garamond" panose="02020404030301010803" pitchFamily="18" charset="0"/>
                        </a:rPr>
                        <a:t>Assesses member’s physical, mental, functional, and </a:t>
                      </a:r>
                      <a:br>
                        <a:rPr lang="en-US" sz="2000">
                          <a:solidFill>
                            <a:srgbClr val="000000"/>
                          </a:solidFill>
                          <a:latin typeface="Garamond" panose="02020404030301010803" pitchFamily="18" charset="0"/>
                        </a:rPr>
                      </a:br>
                      <a:r>
                        <a:rPr lang="en-US" sz="2000">
                          <a:solidFill>
                            <a:srgbClr val="000000"/>
                          </a:solidFill>
                          <a:latin typeface="Garamond" panose="02020404030301010803" pitchFamily="18" charset="0"/>
                        </a:rPr>
                        <a:t>environmental status</a:t>
                      </a:r>
                    </a:p>
                  </a:txBody>
                  <a:tcPr>
                    <a:solidFill>
                      <a:schemeClr val="bg1"/>
                    </a:solidFill>
                  </a:tcPr>
                </a:tc>
                <a:extLst>
                  <a:ext uri="{0D108BD9-81ED-4DB2-BD59-A6C34878D82A}">
                    <a16:rowId xmlns:a16="http://schemas.microsoft.com/office/drawing/2014/main" val="3648971435"/>
                  </a:ext>
                </a:extLst>
              </a:tr>
              <a:tr h="906235">
                <a:tc>
                  <a:txBody>
                    <a:bodyPr/>
                    <a:lstStyle/>
                    <a:p>
                      <a:r>
                        <a:rPr lang="en-US"/>
                        <a:t>📋</a:t>
                      </a:r>
                    </a:p>
                  </a:txBody>
                  <a:tcPr>
                    <a:solidFill>
                      <a:schemeClr val="bg1"/>
                    </a:solidFill>
                  </a:tcPr>
                </a:tc>
                <a:tc>
                  <a:txBody>
                    <a:bodyPr/>
                    <a:lstStyle/>
                    <a:p>
                      <a:r>
                        <a:rPr lang="en-US" sz="2000">
                          <a:solidFill>
                            <a:srgbClr val="000000"/>
                          </a:solidFill>
                          <a:latin typeface="Garamond" panose="02020404030301010803" pitchFamily="18" charset="0"/>
                        </a:rPr>
                        <a:t>Findings are used to validate and update the Health Risk Assessment (HRA) and individualized care plan (ICP)</a:t>
                      </a:r>
                      <a:endParaRPr lang="en-US" sz="2000">
                        <a:latin typeface="Garamond" panose="02020404030301010803" pitchFamily="18" charset="0"/>
                      </a:endParaRPr>
                    </a:p>
                  </a:txBody>
                  <a:tcPr>
                    <a:solidFill>
                      <a:schemeClr val="bg1"/>
                    </a:solidFill>
                  </a:tcPr>
                </a:tc>
                <a:extLst>
                  <a:ext uri="{0D108BD9-81ED-4DB2-BD59-A6C34878D82A}">
                    <a16:rowId xmlns:a16="http://schemas.microsoft.com/office/drawing/2014/main" val="1515528669"/>
                  </a:ext>
                </a:extLst>
              </a:tr>
              <a:tr h="620486">
                <a:tc>
                  <a:txBody>
                    <a:bodyPr/>
                    <a:lstStyle/>
                    <a:p>
                      <a:r>
                        <a:rPr lang="en-US"/>
                        <a:t>🔁</a:t>
                      </a:r>
                    </a:p>
                  </a:txBody>
                  <a:tcPr>
                    <a:solidFill>
                      <a:schemeClr val="bg1"/>
                    </a:solidFill>
                  </a:tcPr>
                </a:tc>
                <a:tc>
                  <a:txBody>
                    <a:bodyPr/>
                    <a:lstStyle/>
                    <a:p>
                      <a:r>
                        <a:rPr lang="en-US" sz="2000">
                          <a:solidFill>
                            <a:srgbClr val="000000"/>
                          </a:solidFill>
                          <a:latin typeface="Garamond" panose="02020404030301010803" pitchFamily="18" charset="0"/>
                        </a:rPr>
                        <a:t>Supports integrated care management across Medicare and Medicaid</a:t>
                      </a:r>
                    </a:p>
                  </a:txBody>
                  <a:tcPr>
                    <a:solidFill>
                      <a:schemeClr val="bg1"/>
                    </a:solidFill>
                  </a:tcPr>
                </a:tc>
                <a:extLst>
                  <a:ext uri="{0D108BD9-81ED-4DB2-BD59-A6C34878D82A}">
                    <a16:rowId xmlns:a16="http://schemas.microsoft.com/office/drawing/2014/main" val="3144458028"/>
                  </a:ext>
                </a:extLst>
              </a:tr>
              <a:tr h="647764">
                <a:tc>
                  <a:txBody>
                    <a:bodyPr/>
                    <a:lstStyle/>
                    <a:p>
                      <a:r>
                        <a:rPr lang="en-US"/>
                        <a:t>💻</a:t>
                      </a:r>
                    </a:p>
                  </a:txBody>
                  <a:tcPr>
                    <a:solidFill>
                      <a:schemeClr val="bg1"/>
                    </a:solidFill>
                  </a:tcPr>
                </a:tc>
                <a:tc>
                  <a:txBody>
                    <a:bodyPr/>
                    <a:lstStyle/>
                    <a:p>
                      <a:r>
                        <a:rPr lang="en-US" sz="2000">
                          <a:solidFill>
                            <a:srgbClr val="000000"/>
                          </a:solidFill>
                          <a:latin typeface="Garamond" panose="02020404030301010803" pitchFamily="18" charset="0"/>
                        </a:rPr>
                        <a:t>Telehealth is acceptable when clinically appropriate and aligned </a:t>
                      </a:r>
                      <a:br>
                        <a:rPr lang="en-US" sz="2000">
                          <a:solidFill>
                            <a:srgbClr val="000000"/>
                          </a:solidFill>
                          <a:latin typeface="Garamond" panose="02020404030301010803" pitchFamily="18" charset="0"/>
                        </a:rPr>
                      </a:br>
                      <a:r>
                        <a:rPr lang="en-US" sz="2000">
                          <a:solidFill>
                            <a:srgbClr val="000000"/>
                          </a:solidFill>
                          <a:latin typeface="Garamond" panose="02020404030301010803" pitchFamily="18" charset="0"/>
                        </a:rPr>
                        <a:t>with member</a:t>
                      </a:r>
                    </a:p>
                  </a:txBody>
                  <a:tcPr>
                    <a:solidFill>
                      <a:schemeClr val="bg1"/>
                    </a:solidFill>
                  </a:tcPr>
                </a:tc>
                <a:extLst>
                  <a:ext uri="{0D108BD9-81ED-4DB2-BD59-A6C34878D82A}">
                    <a16:rowId xmlns:a16="http://schemas.microsoft.com/office/drawing/2014/main" val="4175486967"/>
                  </a:ext>
                </a:extLst>
              </a:tr>
            </a:tbl>
          </a:graphicData>
        </a:graphic>
      </p:graphicFrame>
    </p:spTree>
    <p:extLst>
      <p:ext uri="{BB962C8B-B14F-4D97-AF65-F5344CB8AC3E}">
        <p14:creationId xmlns:p14="http://schemas.microsoft.com/office/powerpoint/2010/main" val="2263380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670E6-B23F-2B0F-2B11-B54B4D8E95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D078C7-B482-725B-BE7B-D920C806D3F6}"/>
              </a:ext>
            </a:extLst>
          </p:cNvPr>
          <p:cNvSpPr>
            <a:spLocks noGrp="1"/>
          </p:cNvSpPr>
          <p:nvPr>
            <p:ph type="title"/>
          </p:nvPr>
        </p:nvSpPr>
        <p:spPr>
          <a:xfrm>
            <a:off x="300235" y="408622"/>
            <a:ext cx="8634484" cy="1076039"/>
          </a:xfrm>
        </p:spPr>
        <p:txBody>
          <a:bodyPr anchor="ctr">
            <a:normAutofit/>
          </a:bodyPr>
          <a:lstStyle/>
          <a:p>
            <a:pPr lvl="0" defTabSz="889000">
              <a:spcAft>
                <a:spcPct val="35000"/>
              </a:spcAft>
            </a:pPr>
            <a:r>
              <a:rPr lang="en-US" sz="3600" b="1" dirty="0">
                <a:solidFill>
                  <a:srgbClr val="069343"/>
                </a:solidFill>
              </a:rPr>
              <a:t>Care Coordination Process</a:t>
            </a:r>
            <a:br>
              <a:rPr lang="en-US" sz="3600" b="1" dirty="0">
                <a:solidFill>
                  <a:srgbClr val="069343"/>
                </a:solidFill>
              </a:rPr>
            </a:br>
            <a:r>
              <a:rPr lang="en-US" sz="2400" b="1" i="1" dirty="0">
                <a:solidFill>
                  <a:srgbClr val="069343"/>
                </a:solidFill>
              </a:rPr>
              <a:t>Transitions of Care (TOC)</a:t>
            </a:r>
          </a:p>
        </p:txBody>
      </p:sp>
      <p:sp>
        <p:nvSpPr>
          <p:cNvPr id="4" name="Footer Placeholder 3">
            <a:extLst>
              <a:ext uri="{FF2B5EF4-FFF2-40B4-BE49-F238E27FC236}">
                <a16:creationId xmlns:a16="http://schemas.microsoft.com/office/drawing/2014/main" id="{02C5F365-9412-B1BC-6810-FEF974AFB329}"/>
              </a:ext>
            </a:extLst>
          </p:cNvPr>
          <p:cNvSpPr>
            <a:spLocks noGrp="1"/>
          </p:cNvSpPr>
          <p:nvPr>
            <p:ph type="ftr" sz="quarter" idx="11"/>
          </p:nvPr>
        </p:nvSpPr>
        <p:spPr>
          <a:xfrm>
            <a:off x="6305005" y="6497420"/>
            <a:ext cx="2601543" cy="365125"/>
          </a:xfrm>
        </p:spPr>
        <p:txBody>
          <a:bodyPr anchor="ctr">
            <a:normAutofit/>
          </a:bodyPr>
          <a:lstStyle/>
          <a:p>
            <a:pPr>
              <a:spcAft>
                <a:spcPts val="600"/>
              </a:spcAft>
            </a:pPr>
            <a:r>
              <a:rPr lang="en-US"/>
              <a:t>Neighborhood Health Plan of Rhode Island © 2025  Confidential &amp; Not for Distribution</a:t>
            </a:r>
          </a:p>
        </p:txBody>
      </p:sp>
      <p:sp>
        <p:nvSpPr>
          <p:cNvPr id="5" name="Slide Number Placeholder 4">
            <a:extLst>
              <a:ext uri="{FF2B5EF4-FFF2-40B4-BE49-F238E27FC236}">
                <a16:creationId xmlns:a16="http://schemas.microsoft.com/office/drawing/2014/main" id="{E37DB998-465A-6F8B-9C3A-320386680297}"/>
              </a:ext>
            </a:extLst>
          </p:cNvPr>
          <p:cNvSpPr>
            <a:spLocks noGrp="1"/>
          </p:cNvSpPr>
          <p:nvPr>
            <p:ph type="sldNum" sz="quarter" idx="12"/>
          </p:nvPr>
        </p:nvSpPr>
        <p:spPr>
          <a:xfrm>
            <a:off x="6844316" y="6084253"/>
            <a:ext cx="2057400" cy="365125"/>
          </a:xfrm>
        </p:spPr>
        <p:txBody>
          <a:bodyPr anchor="ctr">
            <a:normAutofit/>
          </a:bodyPr>
          <a:lstStyle/>
          <a:p>
            <a:pPr>
              <a:spcAft>
                <a:spcPts val="600"/>
              </a:spcAft>
            </a:pPr>
            <a:fld id="{C4FD1F22-D6B5-40B7-B8FE-12A80B3FCD39}" type="slidenum">
              <a:rPr lang="en-US" smtClean="0"/>
              <a:pPr>
                <a:spcAft>
                  <a:spcPts val="600"/>
                </a:spcAft>
              </a:pPr>
              <a:t>24</a:t>
            </a:fld>
            <a:endParaRPr lang="en-US"/>
          </a:p>
        </p:txBody>
      </p:sp>
      <p:sp>
        <p:nvSpPr>
          <p:cNvPr id="7" name="TextBox 6">
            <a:extLst>
              <a:ext uri="{FF2B5EF4-FFF2-40B4-BE49-F238E27FC236}">
                <a16:creationId xmlns:a16="http://schemas.microsoft.com/office/drawing/2014/main" id="{686A0684-B3DC-8F1C-7BE0-8CE389ECADCF}"/>
              </a:ext>
            </a:extLst>
          </p:cNvPr>
          <p:cNvSpPr txBox="1"/>
          <p:nvPr/>
        </p:nvSpPr>
        <p:spPr>
          <a:xfrm>
            <a:off x="300235" y="1891631"/>
            <a:ext cx="7837925" cy="1292662"/>
          </a:xfrm>
          <a:prstGeom prst="rect">
            <a:avLst/>
          </a:prstGeom>
          <a:noFill/>
        </p:spPr>
        <p:txBody>
          <a:bodyPr wrap="square">
            <a:spAutoFit/>
          </a:bodyPr>
          <a:lstStyle/>
          <a:p>
            <a:r>
              <a:rPr lang="en-US" sz="2000" b="1" u="sng"/>
              <a:t>Neighborhood’s TOC Team Leads Coordination</a:t>
            </a:r>
            <a:br>
              <a:rPr lang="en-US" sz="2000" b="1" u="sng"/>
            </a:br>
            <a:r>
              <a:rPr lang="en-US" sz="2000">
                <a:solidFill>
                  <a:schemeClr val="bg2">
                    <a:lumMod val="10000"/>
                  </a:schemeClr>
                </a:solidFill>
                <a:latin typeface="Garamond" panose="02020404030301010803" pitchFamily="18" charset="0"/>
              </a:rPr>
              <a:t>Manages and coordinates all aspects of member transitions, ensuring timely, safe, and seamless continuity of care.</a:t>
            </a:r>
            <a:br>
              <a:rPr lang="en-US" sz="1800" b="1">
                <a:latin typeface="Garamond" panose="02020404030301010803" pitchFamily="18" charset="0"/>
              </a:rPr>
            </a:br>
            <a:endParaRPr lang="en-US"/>
          </a:p>
        </p:txBody>
      </p:sp>
      <p:sp>
        <p:nvSpPr>
          <p:cNvPr id="10" name="TextBox 9">
            <a:extLst>
              <a:ext uri="{FF2B5EF4-FFF2-40B4-BE49-F238E27FC236}">
                <a16:creationId xmlns:a16="http://schemas.microsoft.com/office/drawing/2014/main" id="{EDB2EE0A-33EC-6515-22C9-3A287704BB66}"/>
              </a:ext>
            </a:extLst>
          </p:cNvPr>
          <p:cNvSpPr txBox="1"/>
          <p:nvPr/>
        </p:nvSpPr>
        <p:spPr>
          <a:xfrm>
            <a:off x="300235" y="3429000"/>
            <a:ext cx="8081765" cy="1587807"/>
          </a:xfrm>
          <a:prstGeom prst="rect">
            <a:avLst/>
          </a:prstGeom>
          <a:noFill/>
        </p:spPr>
        <p:txBody>
          <a:bodyPr wrap="square">
            <a:spAutoFit/>
          </a:bodyPr>
          <a:lstStyle/>
          <a:p>
            <a:pPr marL="0" lvl="0" indent="0" defTabSz="889000">
              <a:lnSpc>
                <a:spcPct val="90000"/>
              </a:lnSpc>
              <a:spcBef>
                <a:spcPct val="0"/>
              </a:spcBef>
              <a:spcAft>
                <a:spcPct val="35000"/>
              </a:spcAft>
              <a:buNone/>
            </a:pPr>
            <a:r>
              <a:rPr lang="en-US" sz="2000" b="1" u="sng" kern="1200"/>
              <a:t>Provider Partnership Is Critical</a:t>
            </a:r>
          </a:p>
          <a:p>
            <a:pPr marL="0" lvl="0" indent="0" algn="l" defTabSz="889000">
              <a:lnSpc>
                <a:spcPct val="90000"/>
              </a:lnSpc>
              <a:spcBef>
                <a:spcPct val="0"/>
              </a:spcBef>
              <a:spcAft>
                <a:spcPct val="35000"/>
              </a:spcAft>
              <a:buNone/>
            </a:pPr>
            <a:r>
              <a:rPr lang="en-US" sz="2000" kern="1200">
                <a:solidFill>
                  <a:schemeClr val="bg2">
                    <a:lumMod val="10000"/>
                  </a:schemeClr>
                </a:solidFill>
                <a:latin typeface="Garamond" panose="02020404030301010803" pitchFamily="18" charset="0"/>
              </a:rPr>
              <a:t>Although the TOC team initiates and facilitates the process, active provider collaboration is essential to success. Providers play a vital role in executing the care plan, closing gaps, and ensuring members remain supported through every step of the transition</a:t>
            </a:r>
            <a:r>
              <a:rPr lang="en-US" sz="1800" b="1" kern="1200">
                <a:solidFill>
                  <a:schemeClr val="bg2">
                    <a:lumMod val="10000"/>
                  </a:schemeClr>
                </a:solidFill>
                <a:latin typeface="Garamond" panose="02020404030301010803" pitchFamily="18" charset="0"/>
              </a:rPr>
              <a:t>.</a:t>
            </a:r>
          </a:p>
        </p:txBody>
      </p:sp>
    </p:spTree>
    <p:extLst>
      <p:ext uri="{BB962C8B-B14F-4D97-AF65-F5344CB8AC3E}">
        <p14:creationId xmlns:p14="http://schemas.microsoft.com/office/powerpoint/2010/main" val="1165264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830FB-14E6-43E3-7308-187A2D7A1A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9AC41C-1273-57F1-77BF-1CF38F39261B}"/>
              </a:ext>
            </a:extLst>
          </p:cNvPr>
          <p:cNvSpPr>
            <a:spLocks noGrp="1"/>
          </p:cNvSpPr>
          <p:nvPr>
            <p:ph type="title"/>
          </p:nvPr>
        </p:nvSpPr>
        <p:spPr/>
        <p:txBody>
          <a:bodyPr>
            <a:normAutofit/>
          </a:bodyPr>
          <a:lstStyle/>
          <a:p>
            <a:r>
              <a:rPr lang="en-US" sz="3600" b="1" dirty="0">
                <a:solidFill>
                  <a:srgbClr val="069343"/>
                </a:solidFill>
              </a:rPr>
              <a:t>Care Coordination Process</a:t>
            </a:r>
            <a:br>
              <a:rPr lang="en-US" sz="3600" b="1" dirty="0">
                <a:solidFill>
                  <a:srgbClr val="069343"/>
                </a:solidFill>
              </a:rPr>
            </a:br>
            <a:r>
              <a:rPr lang="en-US" sz="2800" b="1" i="1" dirty="0">
                <a:solidFill>
                  <a:srgbClr val="069343"/>
                </a:solidFill>
              </a:rPr>
              <a:t>Transitions of Care (TOC)</a:t>
            </a:r>
            <a:endParaRPr lang="en-US" sz="2800" b="1" dirty="0">
              <a:solidFill>
                <a:srgbClr val="069343"/>
              </a:solidFill>
            </a:endParaRPr>
          </a:p>
        </p:txBody>
      </p:sp>
      <p:sp>
        <p:nvSpPr>
          <p:cNvPr id="4" name="Footer Placeholder 3">
            <a:extLst>
              <a:ext uri="{FF2B5EF4-FFF2-40B4-BE49-F238E27FC236}">
                <a16:creationId xmlns:a16="http://schemas.microsoft.com/office/drawing/2014/main" id="{EB83A155-C396-C1DC-8C7D-86DE1196B119}"/>
              </a:ext>
            </a:extLst>
          </p:cNvPr>
          <p:cNvSpPr>
            <a:spLocks noGrp="1"/>
          </p:cNvSpPr>
          <p:nvPr>
            <p:ph type="ftr" sz="quarter" idx="11"/>
          </p:nvPr>
        </p:nvSpPr>
        <p:spPr/>
        <p:txBody>
          <a:bodyPr/>
          <a:lstStyle/>
          <a:p>
            <a:r>
              <a:rPr lang="en-US"/>
              <a:t>Neighborhood Health Plan of Rhode Island © 2025  Confidential &amp; Not for Distribution</a:t>
            </a:r>
          </a:p>
        </p:txBody>
      </p:sp>
      <p:sp>
        <p:nvSpPr>
          <p:cNvPr id="5" name="Slide Number Placeholder 4">
            <a:extLst>
              <a:ext uri="{FF2B5EF4-FFF2-40B4-BE49-F238E27FC236}">
                <a16:creationId xmlns:a16="http://schemas.microsoft.com/office/drawing/2014/main" id="{1A8EEE2D-1DF4-393A-81D7-44DB830CC81C}"/>
              </a:ext>
            </a:extLst>
          </p:cNvPr>
          <p:cNvSpPr>
            <a:spLocks noGrp="1"/>
          </p:cNvSpPr>
          <p:nvPr>
            <p:ph type="sldNum" sz="quarter" idx="12"/>
          </p:nvPr>
        </p:nvSpPr>
        <p:spPr/>
        <p:txBody>
          <a:bodyPr/>
          <a:lstStyle/>
          <a:p>
            <a:fld id="{C4FD1F22-D6B5-40B7-B8FE-12A80B3FCD39}" type="slidenum">
              <a:rPr lang="en-US" smtClean="0"/>
              <a:t>25</a:t>
            </a:fld>
            <a:endParaRPr lang="en-US"/>
          </a:p>
        </p:txBody>
      </p:sp>
      <p:sp>
        <p:nvSpPr>
          <p:cNvPr id="8" name="Rectangle 7">
            <a:extLst>
              <a:ext uri="{FF2B5EF4-FFF2-40B4-BE49-F238E27FC236}">
                <a16:creationId xmlns:a16="http://schemas.microsoft.com/office/drawing/2014/main" id="{876297C4-C2FE-9800-6410-3A45A3EE70F4}"/>
              </a:ext>
            </a:extLst>
          </p:cNvPr>
          <p:cNvSpPr/>
          <p:nvPr/>
        </p:nvSpPr>
        <p:spPr>
          <a:xfrm>
            <a:off x="419451" y="1555061"/>
            <a:ext cx="2666120" cy="874068"/>
          </a:xfrm>
          <a:prstGeom prst="rect">
            <a:avLst/>
          </a:prstGeom>
          <a:solidFill>
            <a:srgbClr val="06934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latin typeface="Cabin" panose="00000500000000000000" pitchFamily="2" charset="0"/>
              </a:rPr>
              <a:t>Triggers</a:t>
            </a:r>
          </a:p>
        </p:txBody>
      </p:sp>
      <p:sp>
        <p:nvSpPr>
          <p:cNvPr id="9" name="Rectangle 8">
            <a:extLst>
              <a:ext uri="{FF2B5EF4-FFF2-40B4-BE49-F238E27FC236}">
                <a16:creationId xmlns:a16="http://schemas.microsoft.com/office/drawing/2014/main" id="{63E0648D-89FC-F248-21A4-57A64A6A3D3E}"/>
              </a:ext>
            </a:extLst>
          </p:cNvPr>
          <p:cNvSpPr/>
          <p:nvPr/>
        </p:nvSpPr>
        <p:spPr>
          <a:xfrm>
            <a:off x="3246804" y="1555061"/>
            <a:ext cx="2666120" cy="874068"/>
          </a:xfrm>
          <a:prstGeom prst="rect">
            <a:avLst/>
          </a:prstGeom>
          <a:solidFill>
            <a:srgbClr val="06934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latin typeface="Cabin" panose="00000500000000000000" pitchFamily="2" charset="0"/>
              </a:rPr>
              <a:t>Actions</a:t>
            </a:r>
          </a:p>
        </p:txBody>
      </p:sp>
      <p:sp>
        <p:nvSpPr>
          <p:cNvPr id="10" name="Rectangle 9">
            <a:extLst>
              <a:ext uri="{FF2B5EF4-FFF2-40B4-BE49-F238E27FC236}">
                <a16:creationId xmlns:a16="http://schemas.microsoft.com/office/drawing/2014/main" id="{08AEB063-BA2B-95C1-3ACA-759C572F8C07}"/>
              </a:ext>
            </a:extLst>
          </p:cNvPr>
          <p:cNvSpPr/>
          <p:nvPr/>
        </p:nvSpPr>
        <p:spPr>
          <a:xfrm>
            <a:off x="6033594" y="1555061"/>
            <a:ext cx="2666120" cy="874068"/>
          </a:xfrm>
          <a:prstGeom prst="rect">
            <a:avLst/>
          </a:prstGeom>
          <a:solidFill>
            <a:srgbClr val="06934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latin typeface="Cabin" panose="00000500000000000000" pitchFamily="2" charset="0"/>
              </a:rPr>
              <a:t>Requirements</a:t>
            </a:r>
          </a:p>
        </p:txBody>
      </p:sp>
      <p:sp>
        <p:nvSpPr>
          <p:cNvPr id="11" name="Rectangle 10">
            <a:extLst>
              <a:ext uri="{FF2B5EF4-FFF2-40B4-BE49-F238E27FC236}">
                <a16:creationId xmlns:a16="http://schemas.microsoft.com/office/drawing/2014/main" id="{CB70199B-AA3B-B41D-A8CF-0C0CECB5CB70}"/>
              </a:ext>
            </a:extLst>
          </p:cNvPr>
          <p:cNvSpPr/>
          <p:nvPr/>
        </p:nvSpPr>
        <p:spPr>
          <a:xfrm>
            <a:off x="419451" y="2429129"/>
            <a:ext cx="2666120" cy="310240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285750" indent="-285750">
              <a:buBlip>
                <a:blip r:embed="rId2">
                  <a:extLst>
                    <a:ext uri="{96DAC541-7B7A-43D3-8B79-37D633B846F1}">
                      <asvg:svgBlip xmlns:asvg="http://schemas.microsoft.com/office/drawing/2016/SVG/main" r:embed="rId3"/>
                    </a:ext>
                  </a:extLst>
                </a:blip>
              </a:buBlip>
            </a:pPr>
            <a:r>
              <a:rPr lang="en-US">
                <a:solidFill>
                  <a:srgbClr val="000000"/>
                </a:solidFill>
                <a:latin typeface="Garamond" panose="02020404030301010803" pitchFamily="18" charset="0"/>
              </a:rPr>
              <a:t>Hospital admissions</a:t>
            </a:r>
          </a:p>
          <a:p>
            <a:pPr marL="285750" indent="-285750">
              <a:buBlip>
                <a:blip r:embed="rId2">
                  <a:extLst>
                    <a:ext uri="{96DAC541-7B7A-43D3-8B79-37D633B846F1}">
                      <asvg:svgBlip xmlns:asvg="http://schemas.microsoft.com/office/drawing/2016/SVG/main" r:embed="rId3"/>
                    </a:ext>
                  </a:extLst>
                </a:blip>
              </a:buBlip>
            </a:pPr>
            <a:r>
              <a:rPr lang="en-US">
                <a:solidFill>
                  <a:srgbClr val="000000"/>
                </a:solidFill>
                <a:latin typeface="Garamond" panose="02020404030301010803" pitchFamily="18" charset="0"/>
              </a:rPr>
              <a:t>Discharges</a:t>
            </a:r>
          </a:p>
          <a:p>
            <a:pPr marL="285750" indent="-285750">
              <a:buBlip>
                <a:blip r:embed="rId2">
                  <a:extLst>
                    <a:ext uri="{96DAC541-7B7A-43D3-8B79-37D633B846F1}">
                      <asvg:svgBlip xmlns:asvg="http://schemas.microsoft.com/office/drawing/2016/SVG/main" r:embed="rId3"/>
                    </a:ext>
                  </a:extLst>
                </a:blip>
              </a:buBlip>
            </a:pPr>
            <a:r>
              <a:rPr lang="en-US">
                <a:solidFill>
                  <a:srgbClr val="000000"/>
                </a:solidFill>
                <a:latin typeface="Garamond" panose="02020404030301010803" pitchFamily="18" charset="0"/>
              </a:rPr>
              <a:t>Changes in health status</a:t>
            </a:r>
          </a:p>
          <a:p>
            <a:pPr marL="285750" indent="-285750">
              <a:buBlip>
                <a:blip r:embed="rId2">
                  <a:extLst>
                    <a:ext uri="{96DAC541-7B7A-43D3-8B79-37D633B846F1}">
                      <asvg:svgBlip xmlns:asvg="http://schemas.microsoft.com/office/drawing/2016/SVG/main" r:embed="rId3"/>
                    </a:ext>
                  </a:extLst>
                </a:blip>
              </a:buBlip>
            </a:pPr>
            <a:endParaRPr lang="en-US" sz="2000">
              <a:solidFill>
                <a:srgbClr val="000000"/>
              </a:solidFill>
            </a:endParaRPr>
          </a:p>
        </p:txBody>
      </p:sp>
      <p:sp>
        <p:nvSpPr>
          <p:cNvPr id="12" name="Rectangle 11">
            <a:extLst>
              <a:ext uri="{FF2B5EF4-FFF2-40B4-BE49-F238E27FC236}">
                <a16:creationId xmlns:a16="http://schemas.microsoft.com/office/drawing/2014/main" id="{CE58AE1F-FBC9-0C76-4EA0-8610C0303756}"/>
              </a:ext>
            </a:extLst>
          </p:cNvPr>
          <p:cNvSpPr/>
          <p:nvPr/>
        </p:nvSpPr>
        <p:spPr>
          <a:xfrm>
            <a:off x="3246804" y="2429129"/>
            <a:ext cx="2666120" cy="310240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342900" indent="-342900">
              <a:buBlip>
                <a:blip r:embed="rId4">
                  <a:extLst>
                    <a:ext uri="{96DAC541-7B7A-43D3-8B79-37D633B846F1}">
                      <asvg:svgBlip xmlns:asvg="http://schemas.microsoft.com/office/drawing/2016/SVG/main" r:embed="rId5"/>
                    </a:ext>
                  </a:extLst>
                </a:blip>
              </a:buBlip>
            </a:pPr>
            <a:r>
              <a:rPr lang="en-US">
                <a:solidFill>
                  <a:srgbClr val="000000"/>
                </a:solidFill>
                <a:latin typeface="Garamond" panose="02020404030301010803" pitchFamily="18" charset="0"/>
              </a:rPr>
              <a:t>Providers are expected to collaborate with the care coordination team</a:t>
            </a:r>
          </a:p>
          <a:p>
            <a:pPr marL="342900" indent="-342900">
              <a:buBlip>
                <a:blip r:embed="rId4">
                  <a:extLst>
                    <a:ext uri="{96DAC541-7B7A-43D3-8B79-37D633B846F1}">
                      <asvg:svgBlip xmlns:asvg="http://schemas.microsoft.com/office/drawing/2016/SVG/main" r:embed="rId5"/>
                    </a:ext>
                  </a:extLst>
                </a:blip>
              </a:buBlip>
            </a:pPr>
            <a:r>
              <a:rPr lang="en-US">
                <a:solidFill>
                  <a:srgbClr val="000000"/>
                </a:solidFill>
                <a:latin typeface="Garamond" panose="02020404030301010803" pitchFamily="18" charset="0"/>
              </a:rPr>
              <a:t>Follow-up appointments</a:t>
            </a:r>
          </a:p>
          <a:p>
            <a:pPr marL="342900" indent="-342900">
              <a:buBlip>
                <a:blip r:embed="rId4">
                  <a:extLst>
                    <a:ext uri="{96DAC541-7B7A-43D3-8B79-37D633B846F1}">
                      <asvg:svgBlip xmlns:asvg="http://schemas.microsoft.com/office/drawing/2016/SVG/main" r:embed="rId5"/>
                    </a:ext>
                  </a:extLst>
                </a:blip>
              </a:buBlip>
            </a:pPr>
            <a:r>
              <a:rPr lang="en-US">
                <a:solidFill>
                  <a:srgbClr val="000000"/>
                </a:solidFill>
                <a:latin typeface="Garamond" panose="02020404030301010803" pitchFamily="18" charset="0"/>
              </a:rPr>
              <a:t>Timely post discharge outreach (48 hours)</a:t>
            </a:r>
          </a:p>
          <a:p>
            <a:pPr marL="342900" indent="-342900">
              <a:buBlip>
                <a:blip r:embed="rId4">
                  <a:extLst>
                    <a:ext uri="{96DAC541-7B7A-43D3-8B79-37D633B846F1}">
                      <asvg:svgBlip xmlns:asvg="http://schemas.microsoft.com/office/drawing/2016/SVG/main" r:embed="rId5"/>
                    </a:ext>
                  </a:extLst>
                </a:blip>
              </a:buBlip>
            </a:pPr>
            <a:r>
              <a:rPr lang="en-US">
                <a:solidFill>
                  <a:srgbClr val="000000"/>
                </a:solidFill>
                <a:latin typeface="Garamond" panose="02020404030301010803" pitchFamily="18" charset="0"/>
              </a:rPr>
              <a:t>Medication reconciliation</a:t>
            </a:r>
          </a:p>
          <a:p>
            <a:pPr marL="342900" indent="-342900">
              <a:buBlip>
                <a:blip r:embed="rId4">
                  <a:extLst>
                    <a:ext uri="{96DAC541-7B7A-43D3-8B79-37D633B846F1}">
                      <asvg:svgBlip xmlns:asvg="http://schemas.microsoft.com/office/drawing/2016/SVG/main" r:embed="rId5"/>
                    </a:ext>
                  </a:extLst>
                </a:blip>
              </a:buBlip>
            </a:pPr>
            <a:endParaRPr lang="en-US" sz="2000">
              <a:solidFill>
                <a:srgbClr val="000000"/>
              </a:solidFill>
            </a:endParaRPr>
          </a:p>
          <a:p>
            <a:pPr marL="342900" indent="-342900">
              <a:buBlip>
                <a:blip r:embed="rId4">
                  <a:extLst>
                    <a:ext uri="{96DAC541-7B7A-43D3-8B79-37D633B846F1}">
                      <asvg:svgBlip xmlns:asvg="http://schemas.microsoft.com/office/drawing/2016/SVG/main" r:embed="rId5"/>
                    </a:ext>
                  </a:extLst>
                </a:blip>
              </a:buBlip>
            </a:pPr>
            <a:endParaRPr lang="en-US" sz="2000">
              <a:solidFill>
                <a:srgbClr val="000000"/>
              </a:solidFill>
            </a:endParaRPr>
          </a:p>
        </p:txBody>
      </p:sp>
      <p:sp>
        <p:nvSpPr>
          <p:cNvPr id="13" name="Rectangle 12">
            <a:extLst>
              <a:ext uri="{FF2B5EF4-FFF2-40B4-BE49-F238E27FC236}">
                <a16:creationId xmlns:a16="http://schemas.microsoft.com/office/drawing/2014/main" id="{4C77997A-228D-3752-878D-B64D7097ABB5}"/>
              </a:ext>
            </a:extLst>
          </p:cNvPr>
          <p:cNvSpPr/>
          <p:nvPr/>
        </p:nvSpPr>
        <p:spPr>
          <a:xfrm>
            <a:off x="6033594" y="2429129"/>
            <a:ext cx="2666120" cy="310240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342900" indent="-342900">
              <a:buBlip>
                <a:blip r:embed="rId6">
                  <a:extLst>
                    <a:ext uri="{96DAC541-7B7A-43D3-8B79-37D633B846F1}">
                      <asvg:svgBlip xmlns:asvg="http://schemas.microsoft.com/office/drawing/2016/SVG/main" r:embed="rId7"/>
                    </a:ext>
                  </a:extLst>
                </a:blip>
              </a:buBlip>
            </a:pPr>
            <a:r>
              <a:rPr lang="en-US" sz="2000">
                <a:solidFill>
                  <a:srgbClr val="000000"/>
                </a:solidFill>
                <a:latin typeface="Garamond" panose="02020404030301010803" pitchFamily="18" charset="0"/>
              </a:rPr>
              <a:t>Must address both Medicare and Medicaid services, especially for LTSS or behavioral health needs</a:t>
            </a:r>
          </a:p>
          <a:p>
            <a:pPr marL="342900" indent="-342900">
              <a:buBlip>
                <a:blip r:embed="rId6">
                  <a:extLst>
                    <a:ext uri="{96DAC541-7B7A-43D3-8B79-37D633B846F1}">
                      <asvg:svgBlip xmlns:asvg="http://schemas.microsoft.com/office/drawing/2016/SVG/main" r:embed="rId7"/>
                    </a:ext>
                  </a:extLst>
                </a:blip>
              </a:buBlip>
            </a:pPr>
            <a:r>
              <a:rPr lang="en-US">
                <a:solidFill>
                  <a:srgbClr val="000000"/>
                </a:solidFill>
                <a:latin typeface="Garamond" panose="02020404030301010803" pitchFamily="18" charset="0"/>
              </a:rPr>
              <a:t>Notify care manager when aware of a member’s admission or discharge</a:t>
            </a:r>
          </a:p>
        </p:txBody>
      </p:sp>
      <p:sp>
        <p:nvSpPr>
          <p:cNvPr id="6" name="TextBox 5">
            <a:extLst>
              <a:ext uri="{FF2B5EF4-FFF2-40B4-BE49-F238E27FC236}">
                <a16:creationId xmlns:a16="http://schemas.microsoft.com/office/drawing/2014/main" id="{19C07D8C-E26C-9239-056C-B254C66511E3}"/>
              </a:ext>
            </a:extLst>
          </p:cNvPr>
          <p:cNvSpPr txBox="1"/>
          <p:nvPr/>
        </p:nvSpPr>
        <p:spPr>
          <a:xfrm>
            <a:off x="381707" y="5645143"/>
            <a:ext cx="8490857" cy="338554"/>
          </a:xfrm>
          <a:prstGeom prst="rect">
            <a:avLst/>
          </a:prstGeom>
          <a:noFill/>
        </p:spPr>
        <p:txBody>
          <a:bodyPr wrap="square">
            <a:spAutoFit/>
          </a:bodyPr>
          <a:lstStyle/>
          <a:p>
            <a:pPr marL="342900" lvl="1" indent="0">
              <a:buNone/>
            </a:pPr>
            <a:r>
              <a:rPr lang="en-US" sz="1600" b="1" i="1">
                <a:latin typeface="Garamond" panose="02020404030301010803" pitchFamily="18" charset="0"/>
              </a:rPr>
              <a:t>Enhanced requirements for FIDE SNPs; still required for Coordination-Only D-SNPs</a:t>
            </a:r>
          </a:p>
        </p:txBody>
      </p:sp>
    </p:spTree>
    <p:extLst>
      <p:ext uri="{BB962C8B-B14F-4D97-AF65-F5344CB8AC3E}">
        <p14:creationId xmlns:p14="http://schemas.microsoft.com/office/powerpoint/2010/main" val="1419741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69D54-AF21-E234-FCDF-C0640BEB6A9A}"/>
              </a:ext>
            </a:extLst>
          </p:cNvPr>
          <p:cNvSpPr>
            <a:spLocks noGrp="1"/>
          </p:cNvSpPr>
          <p:nvPr>
            <p:ph type="title"/>
          </p:nvPr>
        </p:nvSpPr>
        <p:spPr>
          <a:xfrm>
            <a:off x="309894" y="373487"/>
            <a:ext cx="8634484" cy="1076039"/>
          </a:xfrm>
        </p:spPr>
        <p:txBody>
          <a:bodyPr anchor="ctr">
            <a:normAutofit/>
          </a:bodyPr>
          <a:lstStyle/>
          <a:p>
            <a:r>
              <a:rPr lang="en-US" b="1" dirty="0">
                <a:solidFill>
                  <a:srgbClr val="069343"/>
                </a:solidFill>
              </a:rPr>
              <a:t>TOC Team Responsibilities</a:t>
            </a:r>
          </a:p>
        </p:txBody>
      </p:sp>
      <p:sp>
        <p:nvSpPr>
          <p:cNvPr id="4" name="Footer Placeholder 3">
            <a:extLst>
              <a:ext uri="{FF2B5EF4-FFF2-40B4-BE49-F238E27FC236}">
                <a16:creationId xmlns:a16="http://schemas.microsoft.com/office/drawing/2014/main" id="{BC716AEC-2179-9B0E-68FD-5529DAC37430}"/>
              </a:ext>
            </a:extLst>
          </p:cNvPr>
          <p:cNvSpPr>
            <a:spLocks noGrp="1"/>
          </p:cNvSpPr>
          <p:nvPr>
            <p:ph type="ftr" sz="quarter" idx="11"/>
          </p:nvPr>
        </p:nvSpPr>
        <p:spPr>
          <a:xfrm>
            <a:off x="6305005" y="6497420"/>
            <a:ext cx="2601543" cy="365125"/>
          </a:xfrm>
        </p:spPr>
        <p:txBody>
          <a:bodyPr anchor="ctr">
            <a:normAutofit/>
          </a:bodyPr>
          <a:lstStyle/>
          <a:p>
            <a:pPr>
              <a:spcAft>
                <a:spcPts val="600"/>
              </a:spcAft>
            </a:pPr>
            <a:r>
              <a:rPr lang="en-US"/>
              <a:t>Neighborhood Health Plan of Rhode Island © 2025  Confidential &amp; Not for Distribution</a:t>
            </a:r>
          </a:p>
        </p:txBody>
      </p:sp>
      <p:sp>
        <p:nvSpPr>
          <p:cNvPr id="5" name="Slide Number Placeholder 4">
            <a:extLst>
              <a:ext uri="{FF2B5EF4-FFF2-40B4-BE49-F238E27FC236}">
                <a16:creationId xmlns:a16="http://schemas.microsoft.com/office/drawing/2014/main" id="{8577AD4F-6812-0C1B-F439-6FE69592CC70}"/>
              </a:ext>
            </a:extLst>
          </p:cNvPr>
          <p:cNvSpPr>
            <a:spLocks noGrp="1"/>
          </p:cNvSpPr>
          <p:nvPr>
            <p:ph type="sldNum" sz="quarter" idx="12"/>
          </p:nvPr>
        </p:nvSpPr>
        <p:spPr>
          <a:xfrm>
            <a:off x="6844316" y="6084253"/>
            <a:ext cx="2057400" cy="365125"/>
          </a:xfrm>
        </p:spPr>
        <p:txBody>
          <a:bodyPr anchor="ctr">
            <a:normAutofit/>
          </a:bodyPr>
          <a:lstStyle/>
          <a:p>
            <a:pPr>
              <a:spcAft>
                <a:spcPts val="600"/>
              </a:spcAft>
            </a:pPr>
            <a:fld id="{C4FD1F22-D6B5-40B7-B8FE-12A80B3FCD39}" type="slidenum">
              <a:rPr lang="en-US" smtClean="0"/>
              <a:pPr>
                <a:spcAft>
                  <a:spcPts val="600"/>
                </a:spcAft>
              </a:pPr>
              <a:t>26</a:t>
            </a:fld>
            <a:endParaRPr lang="en-US"/>
          </a:p>
        </p:txBody>
      </p:sp>
      <p:sp>
        <p:nvSpPr>
          <p:cNvPr id="6" name="Straight Connector 5">
            <a:extLst>
              <a:ext uri="{FF2B5EF4-FFF2-40B4-BE49-F238E27FC236}">
                <a16:creationId xmlns:a16="http://schemas.microsoft.com/office/drawing/2014/main" id="{5F96DE76-DE66-D6F2-164C-54F004F8184B}"/>
              </a:ext>
            </a:extLst>
          </p:cNvPr>
          <p:cNvSpPr/>
          <p:nvPr/>
        </p:nvSpPr>
        <p:spPr>
          <a:xfrm>
            <a:off x="300235" y="1570169"/>
            <a:ext cx="8601481"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8" name="Freeform: Shape 7">
            <a:extLst>
              <a:ext uri="{FF2B5EF4-FFF2-40B4-BE49-F238E27FC236}">
                <a16:creationId xmlns:a16="http://schemas.microsoft.com/office/drawing/2014/main" id="{AD11B361-8969-74B6-193F-29DAD2AC6D2E}"/>
              </a:ext>
            </a:extLst>
          </p:cNvPr>
          <p:cNvSpPr/>
          <p:nvPr/>
        </p:nvSpPr>
        <p:spPr>
          <a:xfrm>
            <a:off x="300235" y="1570169"/>
            <a:ext cx="8601481" cy="1449029"/>
          </a:xfrm>
          <a:custGeom>
            <a:avLst/>
            <a:gdLst>
              <a:gd name="connsiteX0" fmla="*/ 0 w 8601481"/>
              <a:gd name="connsiteY0" fmla="*/ 0 h 1449029"/>
              <a:gd name="connsiteX1" fmla="*/ 8601481 w 8601481"/>
              <a:gd name="connsiteY1" fmla="*/ 0 h 1449029"/>
              <a:gd name="connsiteX2" fmla="*/ 8601481 w 8601481"/>
              <a:gd name="connsiteY2" fmla="*/ 1449029 h 1449029"/>
              <a:gd name="connsiteX3" fmla="*/ 0 w 8601481"/>
              <a:gd name="connsiteY3" fmla="*/ 1449029 h 1449029"/>
              <a:gd name="connsiteX4" fmla="*/ 0 w 8601481"/>
              <a:gd name="connsiteY4" fmla="*/ 0 h 1449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1481" h="1449029">
                <a:moveTo>
                  <a:pt x="0" y="0"/>
                </a:moveTo>
                <a:lnTo>
                  <a:pt x="8601481" y="0"/>
                </a:lnTo>
                <a:lnTo>
                  <a:pt x="8601481" y="1449029"/>
                </a:lnTo>
                <a:lnTo>
                  <a:pt x="0" y="14490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Transitions of Care Protocols</a:t>
            </a:r>
            <a:br>
              <a:rPr lang="en-US" sz="2200" kern="1200"/>
            </a:br>
            <a:r>
              <a:rPr lang="en-US" sz="2000" kern="1200">
                <a:solidFill>
                  <a:srgbClr val="000000"/>
                </a:solidFill>
                <a:latin typeface="Garamond" panose="02020404030301010803" pitchFamily="18" charset="0"/>
              </a:rPr>
              <a:t>Shares relevant ICP and discharge info with the PCP and receiving providers (e.g., SNF, HHA) to ensure smooth hand-offs and continuity</a:t>
            </a:r>
            <a:r>
              <a:rPr lang="en-US" sz="2200" kern="1200">
                <a:solidFill>
                  <a:srgbClr val="000000"/>
                </a:solidFill>
                <a:latin typeface="Garamond" panose="02020404030301010803" pitchFamily="18" charset="0"/>
              </a:rPr>
              <a:t>.</a:t>
            </a:r>
          </a:p>
        </p:txBody>
      </p:sp>
      <p:sp>
        <p:nvSpPr>
          <p:cNvPr id="9" name="Straight Connector 8">
            <a:extLst>
              <a:ext uri="{FF2B5EF4-FFF2-40B4-BE49-F238E27FC236}">
                <a16:creationId xmlns:a16="http://schemas.microsoft.com/office/drawing/2014/main" id="{F5D83CF1-335C-7C62-9997-F79331401D2D}"/>
              </a:ext>
            </a:extLst>
          </p:cNvPr>
          <p:cNvSpPr/>
          <p:nvPr/>
        </p:nvSpPr>
        <p:spPr>
          <a:xfrm>
            <a:off x="300235" y="3019199"/>
            <a:ext cx="8601481"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 name="Freeform: Shape 9">
            <a:extLst>
              <a:ext uri="{FF2B5EF4-FFF2-40B4-BE49-F238E27FC236}">
                <a16:creationId xmlns:a16="http://schemas.microsoft.com/office/drawing/2014/main" id="{50D54FC2-1F84-F494-E1CA-C5947927A060}"/>
              </a:ext>
            </a:extLst>
          </p:cNvPr>
          <p:cNvSpPr/>
          <p:nvPr/>
        </p:nvSpPr>
        <p:spPr>
          <a:xfrm>
            <a:off x="300235" y="3019199"/>
            <a:ext cx="8601481" cy="1449029"/>
          </a:xfrm>
          <a:custGeom>
            <a:avLst/>
            <a:gdLst>
              <a:gd name="connsiteX0" fmla="*/ 0 w 8601481"/>
              <a:gd name="connsiteY0" fmla="*/ 0 h 1449029"/>
              <a:gd name="connsiteX1" fmla="*/ 8601481 w 8601481"/>
              <a:gd name="connsiteY1" fmla="*/ 0 h 1449029"/>
              <a:gd name="connsiteX2" fmla="*/ 8601481 w 8601481"/>
              <a:gd name="connsiteY2" fmla="*/ 1449029 h 1449029"/>
              <a:gd name="connsiteX3" fmla="*/ 0 w 8601481"/>
              <a:gd name="connsiteY3" fmla="*/ 1449029 h 1449029"/>
              <a:gd name="connsiteX4" fmla="*/ 0 w 8601481"/>
              <a:gd name="connsiteY4" fmla="*/ 0 h 1449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1481" h="1449029">
                <a:moveTo>
                  <a:pt x="0" y="0"/>
                </a:moveTo>
                <a:lnTo>
                  <a:pt x="8601481" y="0"/>
                </a:lnTo>
                <a:lnTo>
                  <a:pt x="8601481" y="1449029"/>
                </a:lnTo>
                <a:lnTo>
                  <a:pt x="0" y="14490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Routine Follow-Up</a:t>
            </a:r>
            <a:br>
              <a:rPr lang="en-US" sz="2200" kern="1200"/>
            </a:br>
            <a:r>
              <a:rPr lang="en-US" sz="2000" b="0" kern="1200">
                <a:solidFill>
                  <a:srgbClr val="000000"/>
                </a:solidFill>
                <a:latin typeface="Garamond" panose="02020404030301010803" pitchFamily="18" charset="0"/>
              </a:rPr>
              <a:t>Coordinates follow-ups with providers and members post-discharge. Helps ensure care appointments are scheduled, and necessary tests are ordered.</a:t>
            </a:r>
          </a:p>
        </p:txBody>
      </p:sp>
      <p:sp>
        <p:nvSpPr>
          <p:cNvPr id="11" name="Straight Connector 10">
            <a:extLst>
              <a:ext uri="{FF2B5EF4-FFF2-40B4-BE49-F238E27FC236}">
                <a16:creationId xmlns:a16="http://schemas.microsoft.com/office/drawing/2014/main" id="{E56E612E-C932-6176-DF92-6E528BFC36C4}"/>
              </a:ext>
            </a:extLst>
          </p:cNvPr>
          <p:cNvSpPr/>
          <p:nvPr/>
        </p:nvSpPr>
        <p:spPr>
          <a:xfrm>
            <a:off x="300235" y="4468228"/>
            <a:ext cx="8601481"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948F3A99-AB32-F06F-7E73-824E96FB8B88}"/>
              </a:ext>
            </a:extLst>
          </p:cNvPr>
          <p:cNvSpPr/>
          <p:nvPr/>
        </p:nvSpPr>
        <p:spPr>
          <a:xfrm>
            <a:off x="300235" y="4468228"/>
            <a:ext cx="8601481" cy="1449029"/>
          </a:xfrm>
          <a:custGeom>
            <a:avLst/>
            <a:gdLst>
              <a:gd name="connsiteX0" fmla="*/ 0 w 8601481"/>
              <a:gd name="connsiteY0" fmla="*/ 0 h 1449029"/>
              <a:gd name="connsiteX1" fmla="*/ 8601481 w 8601481"/>
              <a:gd name="connsiteY1" fmla="*/ 0 h 1449029"/>
              <a:gd name="connsiteX2" fmla="*/ 8601481 w 8601481"/>
              <a:gd name="connsiteY2" fmla="*/ 1449029 h 1449029"/>
              <a:gd name="connsiteX3" fmla="*/ 0 w 8601481"/>
              <a:gd name="connsiteY3" fmla="*/ 1449029 h 1449029"/>
              <a:gd name="connsiteX4" fmla="*/ 0 w 8601481"/>
              <a:gd name="connsiteY4" fmla="*/ 0 h 1449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1481" h="1449029">
                <a:moveTo>
                  <a:pt x="0" y="0"/>
                </a:moveTo>
                <a:lnTo>
                  <a:pt x="8601481" y="0"/>
                </a:lnTo>
                <a:lnTo>
                  <a:pt x="8601481" y="1449029"/>
                </a:lnTo>
                <a:lnTo>
                  <a:pt x="0" y="14490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Care Manager Contact Information</a:t>
            </a:r>
            <a:br>
              <a:rPr lang="en-US" sz="2900" kern="1200"/>
            </a:br>
            <a:r>
              <a:rPr lang="en-US" sz="2000" b="0" kern="1200">
                <a:solidFill>
                  <a:srgbClr val="000000"/>
                </a:solidFill>
                <a:latin typeface="Garamond" panose="02020404030301010803" pitchFamily="18" charset="0"/>
              </a:rPr>
              <a:t>Provides direct contact information to for any care coordination questions or urgent needs.</a:t>
            </a:r>
          </a:p>
        </p:txBody>
      </p:sp>
    </p:spTree>
    <p:extLst>
      <p:ext uri="{BB962C8B-B14F-4D97-AF65-F5344CB8AC3E}">
        <p14:creationId xmlns:p14="http://schemas.microsoft.com/office/powerpoint/2010/main" val="3122941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99DD1-C630-3CD6-B9EC-F692AD6A08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1DAB52-2633-666A-EFDF-45143F1EED4D}"/>
              </a:ext>
            </a:extLst>
          </p:cNvPr>
          <p:cNvSpPr>
            <a:spLocks noGrp="1"/>
          </p:cNvSpPr>
          <p:nvPr>
            <p:ph type="title"/>
          </p:nvPr>
        </p:nvSpPr>
        <p:spPr>
          <a:xfrm>
            <a:off x="309894" y="373487"/>
            <a:ext cx="8634484" cy="1076039"/>
          </a:xfrm>
        </p:spPr>
        <p:txBody>
          <a:bodyPr anchor="ctr">
            <a:normAutofit/>
          </a:bodyPr>
          <a:lstStyle/>
          <a:p>
            <a:r>
              <a:rPr lang="en-US" b="1" dirty="0">
                <a:solidFill>
                  <a:srgbClr val="069343"/>
                </a:solidFill>
              </a:rPr>
              <a:t>TOC Provider Responsibilities</a:t>
            </a:r>
          </a:p>
        </p:txBody>
      </p:sp>
      <p:sp>
        <p:nvSpPr>
          <p:cNvPr id="4" name="Footer Placeholder 3">
            <a:extLst>
              <a:ext uri="{FF2B5EF4-FFF2-40B4-BE49-F238E27FC236}">
                <a16:creationId xmlns:a16="http://schemas.microsoft.com/office/drawing/2014/main" id="{1037A66A-8880-C9D7-B87C-4DE28A28B478}"/>
              </a:ext>
            </a:extLst>
          </p:cNvPr>
          <p:cNvSpPr>
            <a:spLocks noGrp="1"/>
          </p:cNvSpPr>
          <p:nvPr>
            <p:ph type="ftr" sz="quarter" idx="11"/>
          </p:nvPr>
        </p:nvSpPr>
        <p:spPr>
          <a:xfrm>
            <a:off x="6305005" y="6497420"/>
            <a:ext cx="2601543" cy="365125"/>
          </a:xfrm>
        </p:spPr>
        <p:txBody>
          <a:bodyPr anchor="ctr">
            <a:normAutofit/>
          </a:bodyPr>
          <a:lstStyle/>
          <a:p>
            <a:pPr>
              <a:spcAft>
                <a:spcPts val="600"/>
              </a:spcAft>
            </a:pPr>
            <a:r>
              <a:rPr lang="en-US"/>
              <a:t>Neighborhood Health Plan of Rhode Island © 2025  Confidential &amp; Not for Distribution</a:t>
            </a:r>
          </a:p>
        </p:txBody>
      </p:sp>
      <p:sp>
        <p:nvSpPr>
          <p:cNvPr id="5" name="Slide Number Placeholder 4">
            <a:extLst>
              <a:ext uri="{FF2B5EF4-FFF2-40B4-BE49-F238E27FC236}">
                <a16:creationId xmlns:a16="http://schemas.microsoft.com/office/drawing/2014/main" id="{2D5EF829-2467-D165-2F78-6773B0D8A940}"/>
              </a:ext>
            </a:extLst>
          </p:cNvPr>
          <p:cNvSpPr>
            <a:spLocks noGrp="1"/>
          </p:cNvSpPr>
          <p:nvPr>
            <p:ph type="sldNum" sz="quarter" idx="12"/>
          </p:nvPr>
        </p:nvSpPr>
        <p:spPr>
          <a:xfrm>
            <a:off x="6844316" y="6084253"/>
            <a:ext cx="2057400" cy="365125"/>
          </a:xfrm>
        </p:spPr>
        <p:txBody>
          <a:bodyPr anchor="ctr">
            <a:normAutofit/>
          </a:bodyPr>
          <a:lstStyle/>
          <a:p>
            <a:pPr>
              <a:spcAft>
                <a:spcPts val="600"/>
              </a:spcAft>
            </a:pPr>
            <a:fld id="{C4FD1F22-D6B5-40B7-B8FE-12A80B3FCD39}" type="slidenum">
              <a:rPr lang="en-US" smtClean="0"/>
              <a:pPr>
                <a:spcAft>
                  <a:spcPts val="600"/>
                </a:spcAft>
              </a:pPr>
              <a:t>27</a:t>
            </a:fld>
            <a:endParaRPr lang="en-US"/>
          </a:p>
        </p:txBody>
      </p:sp>
      <p:graphicFrame>
        <p:nvGraphicFramePr>
          <p:cNvPr id="10" name="Content Placeholder 2">
            <a:extLst>
              <a:ext uri="{FF2B5EF4-FFF2-40B4-BE49-F238E27FC236}">
                <a16:creationId xmlns:a16="http://schemas.microsoft.com/office/drawing/2014/main" id="{A7C47174-9E7A-8ABC-4ECE-3259A0E5634E}"/>
              </a:ext>
            </a:extLst>
          </p:cNvPr>
          <p:cNvGraphicFramePr>
            <a:graphicFrameLocks noGrp="1"/>
          </p:cNvGraphicFramePr>
          <p:nvPr>
            <p:ph idx="1"/>
          </p:nvPr>
        </p:nvGraphicFramePr>
        <p:xfrm>
          <a:off x="300235" y="1568045"/>
          <a:ext cx="860148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7404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C5CFB-886A-BB6D-23C2-8DE09EE828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A48CA0-FC35-9A49-C25E-E319710EF59D}"/>
              </a:ext>
            </a:extLst>
          </p:cNvPr>
          <p:cNvSpPr>
            <a:spLocks noGrp="1"/>
          </p:cNvSpPr>
          <p:nvPr>
            <p:ph type="title"/>
          </p:nvPr>
        </p:nvSpPr>
        <p:spPr>
          <a:xfrm>
            <a:off x="309894" y="373487"/>
            <a:ext cx="8634484" cy="1076039"/>
          </a:xfrm>
        </p:spPr>
        <p:txBody>
          <a:bodyPr anchor="ctr">
            <a:normAutofit/>
          </a:bodyPr>
          <a:lstStyle/>
          <a:p>
            <a:r>
              <a:rPr lang="en-US" b="1" dirty="0">
                <a:solidFill>
                  <a:srgbClr val="069343"/>
                </a:solidFill>
              </a:rPr>
              <a:t>TOC Provider Responsibilities</a:t>
            </a:r>
          </a:p>
        </p:txBody>
      </p:sp>
      <p:sp>
        <p:nvSpPr>
          <p:cNvPr id="4" name="Footer Placeholder 3">
            <a:extLst>
              <a:ext uri="{FF2B5EF4-FFF2-40B4-BE49-F238E27FC236}">
                <a16:creationId xmlns:a16="http://schemas.microsoft.com/office/drawing/2014/main" id="{49BA071C-13A0-1F02-9924-818E9ED45AC0}"/>
              </a:ext>
            </a:extLst>
          </p:cNvPr>
          <p:cNvSpPr>
            <a:spLocks noGrp="1"/>
          </p:cNvSpPr>
          <p:nvPr>
            <p:ph type="ftr" sz="quarter" idx="11"/>
          </p:nvPr>
        </p:nvSpPr>
        <p:spPr>
          <a:xfrm>
            <a:off x="6305005" y="6497420"/>
            <a:ext cx="2601543" cy="365125"/>
          </a:xfrm>
        </p:spPr>
        <p:txBody>
          <a:bodyPr anchor="ctr">
            <a:normAutofit/>
          </a:bodyPr>
          <a:lstStyle/>
          <a:p>
            <a:pPr>
              <a:spcAft>
                <a:spcPts val="600"/>
              </a:spcAft>
            </a:pPr>
            <a:r>
              <a:rPr lang="en-US"/>
              <a:t>Neighborhood Health Plan of Rhode Island © 2025  Confidential &amp; Not for Distribution</a:t>
            </a:r>
          </a:p>
        </p:txBody>
      </p:sp>
      <p:sp>
        <p:nvSpPr>
          <p:cNvPr id="5" name="Slide Number Placeholder 4">
            <a:extLst>
              <a:ext uri="{FF2B5EF4-FFF2-40B4-BE49-F238E27FC236}">
                <a16:creationId xmlns:a16="http://schemas.microsoft.com/office/drawing/2014/main" id="{C7CF0127-8BF0-7A50-9D15-D1D6B8352634}"/>
              </a:ext>
            </a:extLst>
          </p:cNvPr>
          <p:cNvSpPr>
            <a:spLocks noGrp="1"/>
          </p:cNvSpPr>
          <p:nvPr>
            <p:ph type="sldNum" sz="quarter" idx="12"/>
          </p:nvPr>
        </p:nvSpPr>
        <p:spPr>
          <a:xfrm>
            <a:off x="6844316" y="6084253"/>
            <a:ext cx="2057400" cy="365125"/>
          </a:xfrm>
        </p:spPr>
        <p:txBody>
          <a:bodyPr anchor="ctr">
            <a:normAutofit/>
          </a:bodyPr>
          <a:lstStyle/>
          <a:p>
            <a:pPr>
              <a:spcAft>
                <a:spcPts val="600"/>
              </a:spcAft>
            </a:pPr>
            <a:fld id="{C4FD1F22-D6B5-40B7-B8FE-12A80B3FCD39}" type="slidenum">
              <a:rPr lang="en-US" smtClean="0"/>
              <a:pPr>
                <a:spcAft>
                  <a:spcPts val="600"/>
                </a:spcAft>
              </a:pPr>
              <a:t>28</a:t>
            </a:fld>
            <a:endParaRPr lang="en-US"/>
          </a:p>
        </p:txBody>
      </p:sp>
      <p:graphicFrame>
        <p:nvGraphicFramePr>
          <p:cNvPr id="10" name="Content Placeholder 2">
            <a:extLst>
              <a:ext uri="{FF2B5EF4-FFF2-40B4-BE49-F238E27FC236}">
                <a16:creationId xmlns:a16="http://schemas.microsoft.com/office/drawing/2014/main" id="{06685E0B-BB73-02C7-A2D8-68A90FAAF270}"/>
              </a:ext>
            </a:extLst>
          </p:cNvPr>
          <p:cNvGraphicFramePr>
            <a:graphicFrameLocks noGrp="1"/>
          </p:cNvGraphicFramePr>
          <p:nvPr>
            <p:ph idx="1"/>
          </p:nvPr>
        </p:nvGraphicFramePr>
        <p:xfrm>
          <a:off x="300235" y="1568045"/>
          <a:ext cx="8601481" cy="3764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AF1A2083-B159-22A0-B47C-F14BE1CE3312}"/>
              </a:ext>
            </a:extLst>
          </p:cNvPr>
          <p:cNvSpPr txBox="1"/>
          <p:nvPr/>
        </p:nvSpPr>
        <p:spPr>
          <a:xfrm>
            <a:off x="479834" y="5540721"/>
            <a:ext cx="7876515" cy="584775"/>
          </a:xfrm>
          <a:prstGeom prst="rect">
            <a:avLst/>
          </a:prstGeom>
          <a:noFill/>
        </p:spPr>
        <p:txBody>
          <a:bodyPr wrap="square" rtlCol="0">
            <a:spAutoFit/>
          </a:bodyPr>
          <a:lstStyle/>
          <a:p>
            <a:pPr algn="ctr"/>
            <a:r>
              <a:rPr lang="en-US" sz="1600" b="1" i="1">
                <a:latin typeface="Garamond" panose="02020404030301010803" pitchFamily="18" charset="0"/>
              </a:rPr>
              <a:t>By engaging fully in these responsibilities, providers help deliver safe, effective, and person-centered care aligned with the Model of Care.</a:t>
            </a:r>
          </a:p>
        </p:txBody>
      </p:sp>
    </p:spTree>
    <p:extLst>
      <p:ext uri="{BB962C8B-B14F-4D97-AF65-F5344CB8AC3E}">
        <p14:creationId xmlns:p14="http://schemas.microsoft.com/office/powerpoint/2010/main" val="3904453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97B80-5862-8182-85CE-8D5B0A407258}"/>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BFC3532D-E721-6502-6CC3-6C663F46F44A}"/>
              </a:ext>
            </a:extLst>
          </p:cNvPr>
          <p:cNvSpPr txBox="1">
            <a:spLocks/>
          </p:cNvSpPr>
          <p:nvPr/>
        </p:nvSpPr>
        <p:spPr>
          <a:xfrm>
            <a:off x="402093" y="155463"/>
            <a:ext cx="7886700" cy="993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r>
              <a:rPr lang="en-US" dirty="0">
                <a:solidFill>
                  <a:srgbClr val="069343"/>
                </a:solidFill>
              </a:rPr>
              <a:t>Advance Directives</a:t>
            </a:r>
          </a:p>
        </p:txBody>
      </p:sp>
      <p:sp>
        <p:nvSpPr>
          <p:cNvPr id="7" name="Rectangle 3">
            <a:extLst>
              <a:ext uri="{FF2B5EF4-FFF2-40B4-BE49-F238E27FC236}">
                <a16:creationId xmlns:a16="http://schemas.microsoft.com/office/drawing/2014/main" id="{2445A584-688A-8F3F-9B14-6F58E421731D}"/>
              </a:ext>
            </a:extLst>
          </p:cNvPr>
          <p:cNvSpPr>
            <a:spLocks noChangeArrowheads="1"/>
          </p:cNvSpPr>
          <p:nvPr/>
        </p:nvSpPr>
        <p:spPr bwMode="auto">
          <a:xfrm>
            <a:off x="866138" y="2845637"/>
            <a:ext cx="7886701"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33363" marR="0" lvl="0" indent="-233363"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233363" marR="0" lvl="0" indent="-233363" algn="l" defTabSz="914400" rtl="0" eaLnBrk="0" fontAlgn="base" latinLnBrk="0" hangingPunct="0">
              <a:lnSpc>
                <a:spcPct val="100000"/>
              </a:lnSpc>
              <a:spcBef>
                <a:spcPct val="0"/>
              </a:spcBef>
              <a:spcAft>
                <a:spcPct val="0"/>
              </a:spcAft>
              <a:buClrTx/>
              <a:buSzTx/>
              <a:buFontTx/>
              <a:buChar char="•"/>
              <a:tabLst/>
            </a:pPr>
            <a:endParaRPr kumimoji="0" lang="en-US" altLang="en-US" sz="2400" i="0" u="none" strike="noStrike" cap="none" normalizeH="0" baseline="0">
              <a:ln>
                <a:noFill/>
              </a:ln>
              <a:solidFill>
                <a:srgbClr val="000000"/>
              </a:solidFill>
              <a:effectLst/>
              <a:latin typeface="Garamond" panose="02020404030301010803" pitchFamily="18" charset="0"/>
            </a:endParaRPr>
          </a:p>
          <a:p>
            <a:pPr marL="233363" marR="0" lvl="0" indent="-233363" algn="l" defTabSz="914400" rtl="0" eaLnBrk="0" fontAlgn="base" latinLnBrk="0" hangingPunct="0">
              <a:lnSpc>
                <a:spcPct val="100000"/>
              </a:lnSpc>
              <a:spcBef>
                <a:spcPct val="0"/>
              </a:spcBef>
              <a:spcAft>
                <a:spcPct val="0"/>
              </a:spcAft>
              <a:buClrTx/>
              <a:buSzTx/>
              <a:buFontTx/>
              <a:buChar char="•"/>
              <a:tabLst/>
            </a:pPr>
            <a:endParaRPr kumimoji="0" lang="en-US" altLang="en-US" sz="2400" i="0" u="none" strike="noStrike" cap="none" normalizeH="0" baseline="0">
              <a:ln>
                <a:noFill/>
              </a:ln>
              <a:solidFill>
                <a:srgbClr val="000000"/>
              </a:solidFill>
              <a:effectLst/>
              <a:latin typeface="Garamond" panose="02020404030301010803" pitchFamily="18" charset="0"/>
            </a:endParaRPr>
          </a:p>
          <a:p>
            <a:pPr marL="233363" marR="0" lvl="0" indent="-233363" algn="l" defTabSz="914400" rtl="0" eaLnBrk="0" fontAlgn="base" latinLnBrk="0" hangingPunct="0">
              <a:lnSpc>
                <a:spcPct val="100000"/>
              </a:lnSpc>
              <a:spcBef>
                <a:spcPct val="0"/>
              </a:spcBef>
              <a:spcAft>
                <a:spcPct val="0"/>
              </a:spcAft>
              <a:buClrTx/>
              <a:buSzTx/>
              <a:buFontTx/>
              <a:buChar char="•"/>
              <a:tabLst/>
            </a:pPr>
            <a:endParaRPr kumimoji="0" lang="en-US" altLang="en-US" sz="2400" i="0" u="none" strike="noStrike" cap="none" normalizeH="0" baseline="0">
              <a:ln>
                <a:noFill/>
              </a:ln>
              <a:solidFill>
                <a:srgbClr val="000000"/>
              </a:solidFill>
              <a:effectLst/>
              <a:latin typeface="Garamond" panose="02020404030301010803" pitchFamily="18" charset="0"/>
            </a:endParaRPr>
          </a:p>
        </p:txBody>
      </p:sp>
      <p:graphicFrame>
        <p:nvGraphicFramePr>
          <p:cNvPr id="3" name="Diagram 2">
            <a:extLst>
              <a:ext uri="{FF2B5EF4-FFF2-40B4-BE49-F238E27FC236}">
                <a16:creationId xmlns:a16="http://schemas.microsoft.com/office/drawing/2014/main" id="{ABC0864E-811C-AFB3-F0D4-61AFE557BB19}"/>
              </a:ext>
            </a:extLst>
          </p:cNvPr>
          <p:cNvGraphicFramePr/>
          <p:nvPr>
            <p:extLst>
              <p:ext uri="{D42A27DB-BD31-4B8C-83A1-F6EECF244321}">
                <p14:modId xmlns:p14="http://schemas.microsoft.com/office/powerpoint/2010/main" val="4098314001"/>
              </p:ext>
            </p:extLst>
          </p:nvPr>
        </p:nvGraphicFramePr>
        <p:xfrm>
          <a:off x="1397000" y="1397000"/>
          <a:ext cx="6350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285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B8125-5962-34FB-E1B9-B0414865501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BA102BD-6879-5A6D-9FF7-842E029DA340}"/>
              </a:ext>
            </a:extLst>
          </p:cNvPr>
          <p:cNvSpPr/>
          <p:nvPr/>
        </p:nvSpPr>
        <p:spPr>
          <a:xfrm>
            <a:off x="-16328" y="72828"/>
            <a:ext cx="1772155" cy="1440383"/>
          </a:xfrm>
          <a:prstGeom prst="rect">
            <a:avLst/>
          </a:prstGeom>
          <a:solidFill>
            <a:srgbClr val="0693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E5A253-1EAD-6941-959A-0251040CAA57}"/>
              </a:ext>
            </a:extLst>
          </p:cNvPr>
          <p:cNvSpPr>
            <a:spLocks noGrp="1"/>
          </p:cNvSpPr>
          <p:nvPr>
            <p:ph type="title"/>
          </p:nvPr>
        </p:nvSpPr>
        <p:spPr>
          <a:xfrm>
            <a:off x="575732" y="289562"/>
            <a:ext cx="620690" cy="1076039"/>
          </a:xfrm>
        </p:spPr>
        <p:txBody>
          <a:bodyPr>
            <a:noAutofit/>
          </a:bodyPr>
          <a:lstStyle/>
          <a:p>
            <a:r>
              <a:rPr lang="en-US" sz="7200">
                <a:solidFill>
                  <a:schemeClr val="bg1"/>
                </a:solidFill>
              </a:rPr>
              <a:t>1</a:t>
            </a:r>
          </a:p>
        </p:txBody>
      </p:sp>
      <p:sp>
        <p:nvSpPr>
          <p:cNvPr id="4" name="Footer Placeholder 3">
            <a:extLst>
              <a:ext uri="{FF2B5EF4-FFF2-40B4-BE49-F238E27FC236}">
                <a16:creationId xmlns:a16="http://schemas.microsoft.com/office/drawing/2014/main" id="{2245BDC8-8605-4956-FA7A-C8435396EFFE}"/>
              </a:ext>
            </a:extLst>
          </p:cNvPr>
          <p:cNvSpPr>
            <a:spLocks noGrp="1"/>
          </p:cNvSpPr>
          <p:nvPr>
            <p:ph type="ftr" sz="quarter" idx="11"/>
          </p:nvPr>
        </p:nvSpPr>
        <p:spPr/>
        <p:txBody>
          <a:bodyPr/>
          <a:lstStyle/>
          <a:p>
            <a:r>
              <a:rPr lang="en-US"/>
              <a:t>Neighborhood Health Plan of Rhode Island © 2025  Confidential &amp; Not for Distribution</a:t>
            </a:r>
          </a:p>
        </p:txBody>
      </p:sp>
      <p:sp>
        <p:nvSpPr>
          <p:cNvPr id="5" name="Slide Number Placeholder 4">
            <a:extLst>
              <a:ext uri="{FF2B5EF4-FFF2-40B4-BE49-F238E27FC236}">
                <a16:creationId xmlns:a16="http://schemas.microsoft.com/office/drawing/2014/main" id="{E488859C-20D8-898E-6091-60512766B1B2}"/>
              </a:ext>
            </a:extLst>
          </p:cNvPr>
          <p:cNvSpPr>
            <a:spLocks noGrp="1"/>
          </p:cNvSpPr>
          <p:nvPr>
            <p:ph type="sldNum" sz="quarter" idx="12"/>
          </p:nvPr>
        </p:nvSpPr>
        <p:spPr/>
        <p:txBody>
          <a:bodyPr/>
          <a:lstStyle/>
          <a:p>
            <a:fld id="{C4FD1F22-D6B5-40B7-B8FE-12A80B3FCD39}" type="slidenum">
              <a:rPr lang="en-US" smtClean="0"/>
              <a:t>3</a:t>
            </a:fld>
            <a:endParaRPr lang="en-US"/>
          </a:p>
        </p:txBody>
      </p:sp>
      <p:sp>
        <p:nvSpPr>
          <p:cNvPr id="7" name="TextBox 6">
            <a:extLst>
              <a:ext uri="{FF2B5EF4-FFF2-40B4-BE49-F238E27FC236}">
                <a16:creationId xmlns:a16="http://schemas.microsoft.com/office/drawing/2014/main" id="{4CE8FE99-6965-97CA-9715-840DC255A3E9}"/>
              </a:ext>
            </a:extLst>
          </p:cNvPr>
          <p:cNvSpPr txBox="1"/>
          <p:nvPr/>
        </p:nvSpPr>
        <p:spPr>
          <a:xfrm>
            <a:off x="1480785" y="2921168"/>
            <a:ext cx="6392231" cy="1015663"/>
          </a:xfrm>
          <a:prstGeom prst="rect">
            <a:avLst/>
          </a:prstGeom>
          <a:noFill/>
        </p:spPr>
        <p:txBody>
          <a:bodyPr wrap="square" lIns="91440" tIns="45720" rIns="91440" bIns="45720" rtlCol="0" anchor="t">
            <a:spAutoFit/>
          </a:bodyPr>
          <a:lstStyle/>
          <a:p>
            <a:r>
              <a:rPr lang="en-US" sz="6000">
                <a:latin typeface="Cabin SemiBold"/>
              </a:rPr>
              <a:t>Training Overview</a:t>
            </a:r>
          </a:p>
        </p:txBody>
      </p:sp>
    </p:spTree>
    <p:extLst>
      <p:ext uri="{BB962C8B-B14F-4D97-AF65-F5344CB8AC3E}">
        <p14:creationId xmlns:p14="http://schemas.microsoft.com/office/powerpoint/2010/main" val="2387152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F019-1B02-0D3D-198C-0FA71CFE012A}"/>
              </a:ext>
            </a:extLst>
          </p:cNvPr>
          <p:cNvSpPr>
            <a:spLocks noGrp="1"/>
          </p:cNvSpPr>
          <p:nvPr>
            <p:ph type="title"/>
          </p:nvPr>
        </p:nvSpPr>
        <p:spPr>
          <a:xfrm>
            <a:off x="348343" y="316142"/>
            <a:ext cx="8377646" cy="1325563"/>
          </a:xfrm>
        </p:spPr>
        <p:txBody>
          <a:bodyPr>
            <a:normAutofit/>
          </a:bodyPr>
          <a:lstStyle/>
          <a:p>
            <a:r>
              <a:rPr lang="en-US" b="1" dirty="0">
                <a:solidFill>
                  <a:srgbClr val="069343"/>
                </a:solidFill>
              </a:rPr>
              <a:t>Enhanced Integration of LTSS and Behavioral Health</a:t>
            </a:r>
          </a:p>
        </p:txBody>
      </p:sp>
      <p:sp>
        <p:nvSpPr>
          <p:cNvPr id="3" name="Text Placeholder 2">
            <a:extLst>
              <a:ext uri="{FF2B5EF4-FFF2-40B4-BE49-F238E27FC236}">
                <a16:creationId xmlns:a16="http://schemas.microsoft.com/office/drawing/2014/main" id="{8BDC3A34-4540-542E-2549-4796A38CD150}"/>
              </a:ext>
            </a:extLst>
          </p:cNvPr>
          <p:cNvSpPr>
            <a:spLocks noGrp="1"/>
          </p:cNvSpPr>
          <p:nvPr>
            <p:ph type="body" idx="1"/>
          </p:nvPr>
        </p:nvSpPr>
        <p:spPr>
          <a:xfrm>
            <a:off x="348344" y="1681163"/>
            <a:ext cx="3670998" cy="609861"/>
          </a:xfrm>
          <a:ln>
            <a:solidFill>
              <a:srgbClr val="069343"/>
            </a:solidFill>
          </a:ln>
        </p:spPr>
        <p:txBody>
          <a:bodyPr>
            <a:normAutofit/>
          </a:bodyPr>
          <a:lstStyle/>
          <a:p>
            <a:pPr algn="ctr"/>
            <a:r>
              <a:rPr lang="en-US" sz="2300">
                <a:solidFill>
                  <a:srgbClr val="069343"/>
                </a:solidFill>
              </a:rPr>
              <a:t>LTSS</a:t>
            </a:r>
          </a:p>
        </p:txBody>
      </p:sp>
      <p:sp>
        <p:nvSpPr>
          <p:cNvPr id="4" name="Content Placeholder 3">
            <a:extLst>
              <a:ext uri="{FF2B5EF4-FFF2-40B4-BE49-F238E27FC236}">
                <a16:creationId xmlns:a16="http://schemas.microsoft.com/office/drawing/2014/main" id="{2E8EA414-432C-EAB8-F98A-C63E3689C234}"/>
              </a:ext>
            </a:extLst>
          </p:cNvPr>
          <p:cNvSpPr>
            <a:spLocks noGrp="1"/>
          </p:cNvSpPr>
          <p:nvPr>
            <p:ph sz="half" idx="2"/>
          </p:nvPr>
        </p:nvSpPr>
        <p:spPr>
          <a:xfrm>
            <a:off x="348343" y="2455405"/>
            <a:ext cx="3982497" cy="3684588"/>
          </a:xfrm>
        </p:spPr>
        <p:txBody>
          <a:bodyPr>
            <a:normAutofit/>
          </a:bodyPr>
          <a:lstStyle/>
          <a:p>
            <a:r>
              <a:rPr lang="en-US" sz="2000"/>
              <a:t>Manages &amp; authorizes Medicaid LTSS (home health, adult day)</a:t>
            </a:r>
          </a:p>
          <a:p>
            <a:r>
              <a:rPr lang="en-US" sz="2000"/>
              <a:t>Coordinates with waiver agents, HCBS providers, caregivers</a:t>
            </a:r>
          </a:p>
          <a:p>
            <a:r>
              <a:rPr lang="en-US" sz="2000"/>
              <a:t>Ensures in home supports &amp; equipment during transitions</a:t>
            </a:r>
          </a:p>
          <a:p>
            <a:endParaRPr lang="en-US" sz="2000"/>
          </a:p>
          <a:p>
            <a:pPr marL="0" indent="0">
              <a:buNone/>
            </a:pPr>
            <a:r>
              <a:rPr lang="en-US" sz="2000"/>
              <a:t>Who’s Involved?</a:t>
            </a:r>
          </a:p>
          <a:p>
            <a:pPr lvl="1">
              <a:buBlip>
                <a:blip r:embed="rId3">
                  <a:extLst>
                    <a:ext uri="{96DAC541-7B7A-43D3-8B79-37D633B846F1}">
                      <asvg:svgBlip xmlns:asvg="http://schemas.microsoft.com/office/drawing/2016/SVG/main" r:embed="rId4"/>
                    </a:ext>
                  </a:extLst>
                </a:blip>
              </a:buBlip>
            </a:pPr>
            <a:r>
              <a:rPr lang="en-US" sz="1800"/>
              <a:t>LTSS Providers</a:t>
            </a:r>
          </a:p>
          <a:p>
            <a:pPr lvl="1">
              <a:buBlip>
                <a:blip r:embed="rId3">
                  <a:extLst>
                    <a:ext uri="{96DAC541-7B7A-43D3-8B79-37D633B846F1}">
                      <asvg:svgBlip xmlns:asvg="http://schemas.microsoft.com/office/drawing/2016/SVG/main" r:embed="rId4"/>
                    </a:ext>
                  </a:extLst>
                </a:blip>
              </a:buBlip>
            </a:pPr>
            <a:r>
              <a:rPr lang="en-US" sz="1800"/>
              <a:t>Care Coordinators</a:t>
            </a:r>
          </a:p>
          <a:p>
            <a:pPr lvl="1">
              <a:buBlip>
                <a:blip r:embed="rId3">
                  <a:extLst>
                    <a:ext uri="{96DAC541-7B7A-43D3-8B79-37D633B846F1}">
                      <asvg:svgBlip xmlns:asvg="http://schemas.microsoft.com/office/drawing/2016/SVG/main" r:embed="rId4"/>
                    </a:ext>
                  </a:extLst>
                </a:blip>
              </a:buBlip>
            </a:pPr>
            <a:r>
              <a:rPr lang="en-US" sz="1800"/>
              <a:t>Family/Caregivers</a:t>
            </a:r>
          </a:p>
        </p:txBody>
      </p:sp>
      <p:sp>
        <p:nvSpPr>
          <p:cNvPr id="5" name="Text Placeholder 4">
            <a:extLst>
              <a:ext uri="{FF2B5EF4-FFF2-40B4-BE49-F238E27FC236}">
                <a16:creationId xmlns:a16="http://schemas.microsoft.com/office/drawing/2014/main" id="{C36E20FA-FF4C-4788-144B-4F6734A8A9F8}"/>
              </a:ext>
            </a:extLst>
          </p:cNvPr>
          <p:cNvSpPr>
            <a:spLocks noGrp="1"/>
          </p:cNvSpPr>
          <p:nvPr>
            <p:ph type="body" sz="quarter" idx="3"/>
          </p:nvPr>
        </p:nvSpPr>
        <p:spPr>
          <a:xfrm>
            <a:off x="4772967" y="1681163"/>
            <a:ext cx="3953022" cy="609861"/>
          </a:xfrm>
          <a:ln>
            <a:solidFill>
              <a:srgbClr val="069343"/>
            </a:solidFill>
          </a:ln>
        </p:spPr>
        <p:txBody>
          <a:bodyPr>
            <a:normAutofit/>
          </a:bodyPr>
          <a:lstStyle/>
          <a:p>
            <a:pPr algn="ctr"/>
            <a:r>
              <a:rPr lang="en-US" sz="2300">
                <a:solidFill>
                  <a:srgbClr val="069343"/>
                </a:solidFill>
              </a:rPr>
              <a:t>Behavioral Health</a:t>
            </a:r>
          </a:p>
        </p:txBody>
      </p:sp>
      <p:sp>
        <p:nvSpPr>
          <p:cNvPr id="6" name="Content Placeholder 5">
            <a:extLst>
              <a:ext uri="{FF2B5EF4-FFF2-40B4-BE49-F238E27FC236}">
                <a16:creationId xmlns:a16="http://schemas.microsoft.com/office/drawing/2014/main" id="{21F5E5B9-588D-4C59-6012-5C278977B363}"/>
              </a:ext>
            </a:extLst>
          </p:cNvPr>
          <p:cNvSpPr>
            <a:spLocks noGrp="1"/>
          </p:cNvSpPr>
          <p:nvPr>
            <p:ph sz="quarter" idx="4"/>
          </p:nvPr>
        </p:nvSpPr>
        <p:spPr>
          <a:xfrm>
            <a:off x="4629150" y="2455405"/>
            <a:ext cx="4096839" cy="3684588"/>
          </a:xfrm>
        </p:spPr>
        <p:txBody>
          <a:bodyPr>
            <a:normAutofit/>
          </a:bodyPr>
          <a:lstStyle/>
          <a:p>
            <a:r>
              <a:rPr lang="en-US" sz="2000"/>
              <a:t>Coordinates Medicaid BH services (CMHSP &amp; contracted providers)</a:t>
            </a:r>
          </a:p>
          <a:p>
            <a:r>
              <a:rPr lang="en-US" sz="2000"/>
              <a:t>Collects BH information via HRA and adds to ICP</a:t>
            </a:r>
          </a:p>
          <a:p>
            <a:r>
              <a:rPr lang="en-US" sz="2000"/>
              <a:t>Collaborates on crisis planning, medication management, &amp; referrals </a:t>
            </a:r>
          </a:p>
          <a:p>
            <a:pPr marL="0" indent="0">
              <a:buNone/>
            </a:pPr>
            <a:endParaRPr lang="en-US" sz="2000"/>
          </a:p>
          <a:p>
            <a:pPr marL="0" indent="0">
              <a:buNone/>
            </a:pPr>
            <a:r>
              <a:rPr lang="en-US" sz="2000"/>
              <a:t>Who’s Involved?</a:t>
            </a:r>
          </a:p>
          <a:p>
            <a:pPr lvl="1">
              <a:buBlip>
                <a:blip r:embed="rId3">
                  <a:extLst>
                    <a:ext uri="{96DAC541-7B7A-43D3-8B79-37D633B846F1}">
                      <asvg:svgBlip xmlns:asvg="http://schemas.microsoft.com/office/drawing/2016/SVG/main" r:embed="rId4"/>
                    </a:ext>
                  </a:extLst>
                </a:blip>
              </a:buBlip>
            </a:pPr>
            <a:r>
              <a:rPr lang="en-US" sz="2000"/>
              <a:t>BH Providers/CMHSP</a:t>
            </a:r>
          </a:p>
          <a:p>
            <a:pPr lvl="1">
              <a:buBlip>
                <a:blip r:embed="rId3">
                  <a:extLst>
                    <a:ext uri="{96DAC541-7B7A-43D3-8B79-37D633B846F1}">
                      <asvg:svgBlip xmlns:asvg="http://schemas.microsoft.com/office/drawing/2016/SVG/main" r:embed="rId4"/>
                    </a:ext>
                  </a:extLst>
                </a:blip>
              </a:buBlip>
            </a:pPr>
            <a:r>
              <a:rPr lang="en-US" sz="2000"/>
              <a:t>PCPs &amp; Specialists</a:t>
            </a:r>
          </a:p>
          <a:p>
            <a:pPr lvl="1">
              <a:buBlip>
                <a:blip r:embed="rId3">
                  <a:extLst>
                    <a:ext uri="{96DAC541-7B7A-43D3-8B79-37D633B846F1}">
                      <asvg:svgBlip xmlns:asvg="http://schemas.microsoft.com/office/drawing/2016/SVG/main" r:embed="rId4"/>
                    </a:ext>
                  </a:extLst>
                </a:blip>
              </a:buBlip>
            </a:pPr>
            <a:r>
              <a:rPr lang="en-US" sz="2000"/>
              <a:t>ICT Team</a:t>
            </a:r>
          </a:p>
          <a:p>
            <a:pPr marL="0" indent="0">
              <a:buNone/>
            </a:pPr>
            <a:endParaRPr lang="en-US" sz="2000"/>
          </a:p>
          <a:p>
            <a:endParaRPr lang="en-US" sz="2000"/>
          </a:p>
        </p:txBody>
      </p:sp>
      <p:sp>
        <p:nvSpPr>
          <p:cNvPr id="7" name="Footer Placeholder 6">
            <a:extLst>
              <a:ext uri="{FF2B5EF4-FFF2-40B4-BE49-F238E27FC236}">
                <a16:creationId xmlns:a16="http://schemas.microsoft.com/office/drawing/2014/main" id="{19972140-48B2-FF95-4730-AF06A496CF81}"/>
              </a:ext>
            </a:extLst>
          </p:cNvPr>
          <p:cNvSpPr>
            <a:spLocks noGrp="1"/>
          </p:cNvSpPr>
          <p:nvPr>
            <p:ph type="ftr" sz="quarter" idx="11"/>
          </p:nvPr>
        </p:nvSpPr>
        <p:spPr/>
        <p:txBody>
          <a:bodyPr/>
          <a:lstStyle/>
          <a:p>
            <a:r>
              <a:rPr lang="en-US"/>
              <a:t>Neighborhood Health Plan of Rhode Island © 2025  Confidential &amp; Not for Distribution</a:t>
            </a:r>
          </a:p>
        </p:txBody>
      </p:sp>
      <p:sp>
        <p:nvSpPr>
          <p:cNvPr id="8" name="Slide Number Placeholder 7">
            <a:extLst>
              <a:ext uri="{FF2B5EF4-FFF2-40B4-BE49-F238E27FC236}">
                <a16:creationId xmlns:a16="http://schemas.microsoft.com/office/drawing/2014/main" id="{571A1778-D962-5F75-11CE-977397290245}"/>
              </a:ext>
            </a:extLst>
          </p:cNvPr>
          <p:cNvSpPr>
            <a:spLocks noGrp="1"/>
          </p:cNvSpPr>
          <p:nvPr>
            <p:ph type="sldNum" sz="quarter" idx="12"/>
          </p:nvPr>
        </p:nvSpPr>
        <p:spPr/>
        <p:txBody>
          <a:bodyPr/>
          <a:lstStyle/>
          <a:p>
            <a:fld id="{C4FD1F22-D6B5-40B7-B8FE-12A80B3FCD39}" type="slidenum">
              <a:rPr lang="en-US" smtClean="0"/>
              <a:t>30</a:t>
            </a:fld>
            <a:endParaRPr lang="en-US"/>
          </a:p>
        </p:txBody>
      </p:sp>
      <p:sp>
        <p:nvSpPr>
          <p:cNvPr id="19" name="Plus Sign 18">
            <a:extLst>
              <a:ext uri="{FF2B5EF4-FFF2-40B4-BE49-F238E27FC236}">
                <a16:creationId xmlns:a16="http://schemas.microsoft.com/office/drawing/2014/main" id="{F4EE1943-745C-8F16-B6D8-584DF6319375}"/>
              </a:ext>
            </a:extLst>
          </p:cNvPr>
          <p:cNvSpPr/>
          <p:nvPr/>
        </p:nvSpPr>
        <p:spPr>
          <a:xfrm>
            <a:off x="4149969" y="1760005"/>
            <a:ext cx="422031" cy="452176"/>
          </a:xfrm>
          <a:prstGeom prst="mathPlus">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7960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0E483-6BE5-42CF-0188-5DCA145AEB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34BE6A-80ED-1E61-33F4-7B4CDE8DC057}"/>
              </a:ext>
            </a:extLst>
          </p:cNvPr>
          <p:cNvSpPr>
            <a:spLocks noGrp="1"/>
          </p:cNvSpPr>
          <p:nvPr>
            <p:ph type="title"/>
          </p:nvPr>
        </p:nvSpPr>
        <p:spPr>
          <a:xfrm>
            <a:off x="309359" y="99445"/>
            <a:ext cx="8377646" cy="1325563"/>
          </a:xfrm>
        </p:spPr>
        <p:txBody>
          <a:bodyPr>
            <a:normAutofit/>
          </a:bodyPr>
          <a:lstStyle/>
          <a:p>
            <a:r>
              <a:rPr lang="en-US" b="1" dirty="0">
                <a:solidFill>
                  <a:srgbClr val="069343"/>
                </a:solidFill>
              </a:rPr>
              <a:t>State Integration and Member Education</a:t>
            </a:r>
          </a:p>
        </p:txBody>
      </p:sp>
      <p:sp>
        <p:nvSpPr>
          <p:cNvPr id="3" name="Text Placeholder 2">
            <a:extLst>
              <a:ext uri="{FF2B5EF4-FFF2-40B4-BE49-F238E27FC236}">
                <a16:creationId xmlns:a16="http://schemas.microsoft.com/office/drawing/2014/main" id="{3B5F3614-8D7F-D3EB-60F7-3CB79E67E903}"/>
              </a:ext>
            </a:extLst>
          </p:cNvPr>
          <p:cNvSpPr>
            <a:spLocks noGrp="1"/>
          </p:cNvSpPr>
          <p:nvPr>
            <p:ph type="body" idx="1"/>
          </p:nvPr>
        </p:nvSpPr>
        <p:spPr>
          <a:xfrm>
            <a:off x="341469" y="1279231"/>
            <a:ext cx="4149839" cy="823912"/>
          </a:xfrm>
        </p:spPr>
        <p:txBody>
          <a:bodyPr>
            <a:normAutofit/>
          </a:bodyPr>
          <a:lstStyle/>
          <a:p>
            <a:pPr algn="ctr"/>
            <a:r>
              <a:rPr lang="en-US" sz="2300">
                <a:solidFill>
                  <a:srgbClr val="069343"/>
                </a:solidFill>
              </a:rPr>
              <a:t>State Integration</a:t>
            </a:r>
          </a:p>
        </p:txBody>
      </p:sp>
      <p:sp>
        <p:nvSpPr>
          <p:cNvPr id="4" name="Content Placeholder 3">
            <a:extLst>
              <a:ext uri="{FF2B5EF4-FFF2-40B4-BE49-F238E27FC236}">
                <a16:creationId xmlns:a16="http://schemas.microsoft.com/office/drawing/2014/main" id="{0D10CC69-CB8F-95C4-6171-CF61447523DE}"/>
              </a:ext>
            </a:extLst>
          </p:cNvPr>
          <p:cNvSpPr>
            <a:spLocks noGrp="1"/>
          </p:cNvSpPr>
          <p:nvPr>
            <p:ph sz="half" idx="2"/>
          </p:nvPr>
        </p:nvSpPr>
        <p:spPr>
          <a:xfrm>
            <a:off x="205727" y="2103143"/>
            <a:ext cx="4542762" cy="4282212"/>
          </a:xfrm>
        </p:spPr>
        <p:txBody>
          <a:bodyPr>
            <a:noAutofit/>
          </a:bodyPr>
          <a:lstStyle/>
          <a:p>
            <a:pPr marL="171450" lvl="1"/>
            <a:r>
              <a:rPr lang="en-US" sz="1800"/>
              <a:t>Collaboration with the State to meet requirements for:</a:t>
            </a:r>
          </a:p>
          <a:p>
            <a:pPr marL="628650" lvl="3" indent="-285750">
              <a:buFont typeface="Wingdings" panose="05000000000000000000" pitchFamily="2" charset="2"/>
              <a:buChar char="q"/>
            </a:pPr>
            <a:r>
              <a:rPr lang="en-US" sz="1600" b="1">
                <a:solidFill>
                  <a:schemeClr val="tx1"/>
                </a:solidFill>
              </a:rPr>
              <a:t>Person-centered planning</a:t>
            </a:r>
          </a:p>
          <a:p>
            <a:pPr marL="628650" lvl="3" indent="-285750">
              <a:buFont typeface="Wingdings" panose="05000000000000000000" pitchFamily="2" charset="2"/>
              <a:buChar char="q"/>
            </a:pPr>
            <a:r>
              <a:rPr lang="en-US" sz="1600" b="1">
                <a:solidFill>
                  <a:schemeClr val="tx1"/>
                </a:solidFill>
              </a:rPr>
              <a:t>Freedom of choice</a:t>
            </a:r>
          </a:p>
          <a:p>
            <a:pPr marL="628650" lvl="3" indent="-285750">
              <a:buFont typeface="Wingdings" panose="05000000000000000000" pitchFamily="2" charset="2"/>
              <a:buChar char="q"/>
            </a:pPr>
            <a:r>
              <a:rPr lang="en-US" sz="1600" b="1">
                <a:solidFill>
                  <a:schemeClr val="tx1"/>
                </a:solidFill>
              </a:rPr>
              <a:t>Level of Care Determination (LOCD</a:t>
            </a:r>
            <a:r>
              <a:rPr lang="en-US"/>
              <a:t>)</a:t>
            </a:r>
          </a:p>
          <a:p>
            <a:pPr marL="171450" lvl="1"/>
            <a:endParaRPr lang="en-US" sz="1100"/>
          </a:p>
          <a:p>
            <a:pPr marL="171450" lvl="1"/>
            <a:r>
              <a:rPr lang="en-US" sz="1800"/>
              <a:t>Medicare and Medicaid services are integrated, reducing duplication in:</a:t>
            </a:r>
          </a:p>
          <a:p>
            <a:pPr marL="628650" lvl="3" indent="-285750">
              <a:buFont typeface="Wingdings" panose="05000000000000000000" pitchFamily="2" charset="2"/>
              <a:buChar char="q"/>
            </a:pPr>
            <a:r>
              <a:rPr lang="en-US" sz="1600" b="1">
                <a:solidFill>
                  <a:schemeClr val="tx1"/>
                </a:solidFill>
              </a:rPr>
              <a:t>Authorizations</a:t>
            </a:r>
          </a:p>
          <a:p>
            <a:pPr marL="628650" lvl="3" indent="-285750">
              <a:buFont typeface="Wingdings" panose="05000000000000000000" pitchFamily="2" charset="2"/>
              <a:buChar char="q"/>
            </a:pPr>
            <a:r>
              <a:rPr lang="en-US" sz="1600" b="1">
                <a:solidFill>
                  <a:schemeClr val="tx1"/>
                </a:solidFill>
              </a:rPr>
              <a:t>Care coordination</a:t>
            </a:r>
          </a:p>
          <a:p>
            <a:pPr marL="628650" lvl="3" indent="-285750">
              <a:buFont typeface="Wingdings" panose="05000000000000000000" pitchFamily="2" charset="2"/>
              <a:buChar char="q"/>
            </a:pPr>
            <a:r>
              <a:rPr lang="en-US" sz="1600" b="1">
                <a:solidFill>
                  <a:schemeClr val="tx1"/>
                </a:solidFill>
              </a:rPr>
              <a:t>Service delivery</a:t>
            </a:r>
          </a:p>
          <a:p>
            <a:pPr marL="171450" lvl="1"/>
            <a:endParaRPr lang="en-US" sz="1100"/>
          </a:p>
          <a:p>
            <a:pPr marL="171450" lvl="1"/>
            <a:r>
              <a:rPr lang="en-US" sz="1800"/>
              <a:t>Coordination includes Medicaid-only benefits like dental, vision, non-emergency rides, etc.</a:t>
            </a:r>
          </a:p>
        </p:txBody>
      </p:sp>
      <p:sp>
        <p:nvSpPr>
          <p:cNvPr id="5" name="Text Placeholder 4">
            <a:extLst>
              <a:ext uri="{FF2B5EF4-FFF2-40B4-BE49-F238E27FC236}">
                <a16:creationId xmlns:a16="http://schemas.microsoft.com/office/drawing/2014/main" id="{209413CA-CD5E-62AC-189D-6AFED892740B}"/>
              </a:ext>
            </a:extLst>
          </p:cNvPr>
          <p:cNvSpPr>
            <a:spLocks noGrp="1"/>
          </p:cNvSpPr>
          <p:nvPr>
            <p:ph type="body" sz="quarter" idx="3"/>
          </p:nvPr>
        </p:nvSpPr>
        <p:spPr>
          <a:xfrm>
            <a:off x="4846828" y="1296922"/>
            <a:ext cx="4207730" cy="823912"/>
          </a:xfrm>
        </p:spPr>
        <p:txBody>
          <a:bodyPr>
            <a:normAutofit/>
          </a:bodyPr>
          <a:lstStyle/>
          <a:p>
            <a:r>
              <a:rPr lang="en-US" sz="2300">
                <a:solidFill>
                  <a:srgbClr val="069343"/>
                </a:solidFill>
              </a:rPr>
              <a:t>Member Education/Advocacy</a:t>
            </a:r>
          </a:p>
        </p:txBody>
      </p:sp>
      <p:sp>
        <p:nvSpPr>
          <p:cNvPr id="6" name="Content Placeholder 5">
            <a:extLst>
              <a:ext uri="{FF2B5EF4-FFF2-40B4-BE49-F238E27FC236}">
                <a16:creationId xmlns:a16="http://schemas.microsoft.com/office/drawing/2014/main" id="{2E84611E-83E2-2E2A-BA9E-193E2791D7EE}"/>
              </a:ext>
            </a:extLst>
          </p:cNvPr>
          <p:cNvSpPr>
            <a:spLocks noGrp="1"/>
          </p:cNvSpPr>
          <p:nvPr>
            <p:ph sz="quarter" idx="4"/>
          </p:nvPr>
        </p:nvSpPr>
        <p:spPr>
          <a:xfrm>
            <a:off x="4907547" y="2120834"/>
            <a:ext cx="4030726" cy="3684588"/>
          </a:xfrm>
        </p:spPr>
        <p:txBody>
          <a:bodyPr>
            <a:normAutofit/>
          </a:bodyPr>
          <a:lstStyle/>
          <a:p>
            <a:pPr marL="173038" lvl="1"/>
            <a:r>
              <a:rPr lang="en-US" sz="2000"/>
              <a:t>D-SNP Care Managers help members:</a:t>
            </a:r>
          </a:p>
          <a:p>
            <a:pPr marL="515938" lvl="3"/>
            <a:r>
              <a:rPr lang="en-US"/>
              <a:t>Understand and navigate both Medicare and Medicaid benefits</a:t>
            </a:r>
          </a:p>
          <a:p>
            <a:pPr marL="515938" lvl="3"/>
            <a:r>
              <a:rPr lang="en-US"/>
              <a:t>Identify service options across funding streams</a:t>
            </a:r>
          </a:p>
          <a:p>
            <a:pPr marL="173038" lvl="1"/>
            <a:endParaRPr lang="en-US" sz="1100"/>
          </a:p>
          <a:p>
            <a:pPr marL="173038" lvl="1"/>
            <a:r>
              <a:rPr lang="en-US" sz="2000"/>
              <a:t>The care model reinforces the member’s right to:</a:t>
            </a:r>
          </a:p>
          <a:p>
            <a:pPr marL="515938" lvl="3"/>
            <a:r>
              <a:rPr lang="en-US"/>
              <a:t>Choose their providers</a:t>
            </a:r>
          </a:p>
          <a:p>
            <a:pPr marL="515938" lvl="3"/>
            <a:r>
              <a:rPr lang="en-US"/>
              <a:t>Decide where care is received</a:t>
            </a:r>
          </a:p>
          <a:p>
            <a:pPr marL="0" indent="0">
              <a:buNone/>
            </a:pPr>
            <a:endParaRPr lang="en-US" sz="2000"/>
          </a:p>
          <a:p>
            <a:endParaRPr lang="en-US" sz="2000"/>
          </a:p>
        </p:txBody>
      </p:sp>
      <p:sp>
        <p:nvSpPr>
          <p:cNvPr id="7" name="Footer Placeholder 6">
            <a:extLst>
              <a:ext uri="{FF2B5EF4-FFF2-40B4-BE49-F238E27FC236}">
                <a16:creationId xmlns:a16="http://schemas.microsoft.com/office/drawing/2014/main" id="{F4DA27FA-897A-2C51-8C5B-ADAD02E58E76}"/>
              </a:ext>
            </a:extLst>
          </p:cNvPr>
          <p:cNvSpPr>
            <a:spLocks noGrp="1"/>
          </p:cNvSpPr>
          <p:nvPr>
            <p:ph type="ftr" sz="quarter" idx="11"/>
          </p:nvPr>
        </p:nvSpPr>
        <p:spPr>
          <a:xfrm>
            <a:off x="6578789" y="5949710"/>
            <a:ext cx="2601543" cy="365125"/>
          </a:xfrm>
        </p:spPr>
        <p:txBody>
          <a:bodyPr/>
          <a:lstStyle/>
          <a:p>
            <a:r>
              <a:rPr lang="en-US"/>
              <a:t>Neighborhood Health Plan of Rhode Island © 2025  Confidential &amp; Not for Distribution</a:t>
            </a:r>
          </a:p>
        </p:txBody>
      </p:sp>
      <p:sp>
        <p:nvSpPr>
          <p:cNvPr id="8" name="Slide Number Placeholder 7">
            <a:extLst>
              <a:ext uri="{FF2B5EF4-FFF2-40B4-BE49-F238E27FC236}">
                <a16:creationId xmlns:a16="http://schemas.microsoft.com/office/drawing/2014/main" id="{E77F4B5E-00B0-BEF3-F731-4D2D12E3ED82}"/>
              </a:ext>
            </a:extLst>
          </p:cNvPr>
          <p:cNvSpPr>
            <a:spLocks noGrp="1"/>
          </p:cNvSpPr>
          <p:nvPr>
            <p:ph type="sldNum" sz="quarter" idx="12"/>
          </p:nvPr>
        </p:nvSpPr>
        <p:spPr>
          <a:xfrm>
            <a:off x="7118100" y="5536543"/>
            <a:ext cx="2057400" cy="365125"/>
          </a:xfrm>
        </p:spPr>
        <p:txBody>
          <a:bodyPr/>
          <a:lstStyle/>
          <a:p>
            <a:fld id="{C4FD1F22-D6B5-40B7-B8FE-12A80B3FCD39}" type="slidenum">
              <a:rPr lang="en-US" smtClean="0"/>
              <a:t>31</a:t>
            </a:fld>
            <a:endParaRPr lang="en-US"/>
          </a:p>
        </p:txBody>
      </p:sp>
      <p:cxnSp>
        <p:nvCxnSpPr>
          <p:cNvPr id="10" name="Straight Connector 9">
            <a:extLst>
              <a:ext uri="{FF2B5EF4-FFF2-40B4-BE49-F238E27FC236}">
                <a16:creationId xmlns:a16="http://schemas.microsoft.com/office/drawing/2014/main" id="{B8079CB3-AA3F-DE79-29B4-0A1595FADEE4}"/>
              </a:ext>
            </a:extLst>
          </p:cNvPr>
          <p:cNvCxnSpPr>
            <a:cxnSpLocks/>
          </p:cNvCxnSpPr>
          <p:nvPr/>
        </p:nvCxnSpPr>
        <p:spPr>
          <a:xfrm>
            <a:off x="4687769" y="1605280"/>
            <a:ext cx="0" cy="470955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3248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32869-7461-138D-1364-C2E17437DD78}"/>
              </a:ext>
            </a:extLst>
          </p:cNvPr>
          <p:cNvSpPr>
            <a:spLocks noGrp="1"/>
          </p:cNvSpPr>
          <p:nvPr>
            <p:ph type="title"/>
          </p:nvPr>
        </p:nvSpPr>
        <p:spPr>
          <a:xfrm>
            <a:off x="309894" y="200592"/>
            <a:ext cx="8634484" cy="1076039"/>
          </a:xfrm>
        </p:spPr>
        <p:txBody>
          <a:bodyPr anchor="ctr">
            <a:normAutofit/>
          </a:bodyPr>
          <a:lstStyle/>
          <a:p>
            <a:r>
              <a:rPr lang="en-US" b="1" dirty="0">
                <a:solidFill>
                  <a:srgbClr val="069343"/>
                </a:solidFill>
              </a:rPr>
              <a:t>Clinical Practice Guidelines (CPGs)</a:t>
            </a:r>
          </a:p>
        </p:txBody>
      </p:sp>
      <p:sp>
        <p:nvSpPr>
          <p:cNvPr id="4" name="Footer Placeholder 3">
            <a:extLst>
              <a:ext uri="{FF2B5EF4-FFF2-40B4-BE49-F238E27FC236}">
                <a16:creationId xmlns:a16="http://schemas.microsoft.com/office/drawing/2014/main" id="{F64BDD9D-3588-D7DC-6451-A7C6C2B1825D}"/>
              </a:ext>
            </a:extLst>
          </p:cNvPr>
          <p:cNvSpPr>
            <a:spLocks noGrp="1"/>
          </p:cNvSpPr>
          <p:nvPr>
            <p:ph type="ftr" sz="quarter" idx="11"/>
          </p:nvPr>
        </p:nvSpPr>
        <p:spPr>
          <a:xfrm>
            <a:off x="6305005" y="6497420"/>
            <a:ext cx="2601543" cy="365125"/>
          </a:xfrm>
        </p:spPr>
        <p:txBody>
          <a:bodyPr anchor="ctr">
            <a:normAutofit/>
          </a:bodyPr>
          <a:lstStyle/>
          <a:p>
            <a:pPr>
              <a:spcAft>
                <a:spcPts val="600"/>
              </a:spcAft>
            </a:pPr>
            <a:r>
              <a:rPr lang="en-US"/>
              <a:t>Neighborhood Health Plan of Rhode Island © 2025  Confidential &amp; Not for Distribution</a:t>
            </a:r>
          </a:p>
        </p:txBody>
      </p:sp>
      <p:sp>
        <p:nvSpPr>
          <p:cNvPr id="5" name="Slide Number Placeholder 4">
            <a:extLst>
              <a:ext uri="{FF2B5EF4-FFF2-40B4-BE49-F238E27FC236}">
                <a16:creationId xmlns:a16="http://schemas.microsoft.com/office/drawing/2014/main" id="{24472F0F-A55C-F89B-9DD8-312E151B2245}"/>
              </a:ext>
            </a:extLst>
          </p:cNvPr>
          <p:cNvSpPr>
            <a:spLocks noGrp="1"/>
          </p:cNvSpPr>
          <p:nvPr>
            <p:ph type="sldNum" sz="quarter" idx="12"/>
          </p:nvPr>
        </p:nvSpPr>
        <p:spPr>
          <a:xfrm>
            <a:off x="6844316" y="6084253"/>
            <a:ext cx="2057400" cy="365125"/>
          </a:xfrm>
        </p:spPr>
        <p:txBody>
          <a:bodyPr anchor="ctr">
            <a:normAutofit/>
          </a:bodyPr>
          <a:lstStyle/>
          <a:p>
            <a:pPr>
              <a:spcAft>
                <a:spcPts val="600"/>
              </a:spcAft>
            </a:pPr>
            <a:fld id="{C4FD1F22-D6B5-40B7-B8FE-12A80B3FCD39}" type="slidenum">
              <a:rPr lang="en-US" smtClean="0"/>
              <a:pPr>
                <a:spcAft>
                  <a:spcPts val="600"/>
                </a:spcAft>
              </a:pPr>
              <a:t>32</a:t>
            </a:fld>
            <a:endParaRPr lang="en-US"/>
          </a:p>
        </p:txBody>
      </p:sp>
      <p:sp>
        <p:nvSpPr>
          <p:cNvPr id="6" name="Rectangle 5" descr="Books">
            <a:extLst>
              <a:ext uri="{FF2B5EF4-FFF2-40B4-BE49-F238E27FC236}">
                <a16:creationId xmlns:a16="http://schemas.microsoft.com/office/drawing/2014/main" id="{16384F33-BDC9-6F20-DC2E-20F6A02CBD97}"/>
              </a:ext>
            </a:extLst>
          </p:cNvPr>
          <p:cNvSpPr/>
          <p:nvPr/>
        </p:nvSpPr>
        <p:spPr>
          <a:xfrm>
            <a:off x="1623927" y="1258083"/>
            <a:ext cx="1367529" cy="1220957"/>
          </a:xfrm>
          <a:prstGeom prst="rect">
            <a:avLst/>
          </a:prstGeom>
          <a:blipFill>
            <a:blip r:embed="rId2">
              <a:duotone>
                <a:prstClr val="black"/>
                <a:schemeClr val="accent6">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8" name="Freeform: Shape 7">
            <a:extLst>
              <a:ext uri="{FF2B5EF4-FFF2-40B4-BE49-F238E27FC236}">
                <a16:creationId xmlns:a16="http://schemas.microsoft.com/office/drawing/2014/main" id="{E8CC8FF2-9E66-0A5D-9C91-1EADA997897A}"/>
              </a:ext>
            </a:extLst>
          </p:cNvPr>
          <p:cNvSpPr/>
          <p:nvPr/>
        </p:nvSpPr>
        <p:spPr>
          <a:xfrm>
            <a:off x="302121" y="2797090"/>
            <a:ext cx="4129202" cy="592945"/>
          </a:xfrm>
          <a:custGeom>
            <a:avLst/>
            <a:gdLst>
              <a:gd name="connsiteX0" fmla="*/ 0 w 3952968"/>
              <a:gd name="connsiteY0" fmla="*/ 0 h 592945"/>
              <a:gd name="connsiteX1" fmla="*/ 3952968 w 3952968"/>
              <a:gd name="connsiteY1" fmla="*/ 0 h 592945"/>
              <a:gd name="connsiteX2" fmla="*/ 3952968 w 3952968"/>
              <a:gd name="connsiteY2" fmla="*/ 592945 h 592945"/>
              <a:gd name="connsiteX3" fmla="*/ 0 w 3952968"/>
              <a:gd name="connsiteY3" fmla="*/ 592945 h 592945"/>
              <a:gd name="connsiteX4" fmla="*/ 0 w 3952968"/>
              <a:gd name="connsiteY4" fmla="*/ 0 h 592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2968" h="592945">
                <a:moveTo>
                  <a:pt x="0" y="0"/>
                </a:moveTo>
                <a:lnTo>
                  <a:pt x="3952968" y="0"/>
                </a:lnTo>
                <a:lnTo>
                  <a:pt x="3952968" y="592945"/>
                </a:lnTo>
                <a:lnTo>
                  <a:pt x="0" y="5929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n-US" sz="2400" kern="1200"/>
              <a:t>What Are CPGs</a:t>
            </a:r>
            <a:r>
              <a:rPr lang="en-US" sz="2400" kern="1200">
                <a:latin typeface="Garamond" panose="02020404030301010803" pitchFamily="18" charset="0"/>
              </a:rPr>
              <a:t>?</a:t>
            </a:r>
          </a:p>
        </p:txBody>
      </p:sp>
      <p:sp>
        <p:nvSpPr>
          <p:cNvPr id="9" name="Freeform: Shape 8">
            <a:extLst>
              <a:ext uri="{FF2B5EF4-FFF2-40B4-BE49-F238E27FC236}">
                <a16:creationId xmlns:a16="http://schemas.microsoft.com/office/drawing/2014/main" id="{4D7B1F92-38AB-F557-AA9D-7EC0A7DA9A8D}"/>
              </a:ext>
            </a:extLst>
          </p:cNvPr>
          <p:cNvSpPr/>
          <p:nvPr/>
        </p:nvSpPr>
        <p:spPr>
          <a:xfrm>
            <a:off x="390237" y="3294253"/>
            <a:ext cx="4322441" cy="2620254"/>
          </a:xfrm>
          <a:custGeom>
            <a:avLst/>
            <a:gdLst>
              <a:gd name="connsiteX0" fmla="*/ 0 w 3952968"/>
              <a:gd name="connsiteY0" fmla="*/ 0 h 1488740"/>
              <a:gd name="connsiteX1" fmla="*/ 3952968 w 3952968"/>
              <a:gd name="connsiteY1" fmla="*/ 0 h 1488740"/>
              <a:gd name="connsiteX2" fmla="*/ 3952968 w 3952968"/>
              <a:gd name="connsiteY2" fmla="*/ 1488740 h 1488740"/>
              <a:gd name="connsiteX3" fmla="*/ 0 w 3952968"/>
              <a:gd name="connsiteY3" fmla="*/ 1488740 h 1488740"/>
              <a:gd name="connsiteX4" fmla="*/ 0 w 3952968"/>
              <a:gd name="connsiteY4" fmla="*/ 0 h 1488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2968" h="1488740">
                <a:moveTo>
                  <a:pt x="0" y="0"/>
                </a:moveTo>
                <a:lnTo>
                  <a:pt x="3952968" y="0"/>
                </a:lnTo>
                <a:lnTo>
                  <a:pt x="3952968" y="1488740"/>
                </a:lnTo>
                <a:lnTo>
                  <a:pt x="0" y="14887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342900" lvl="0" indent="-342900" algn="l" defTabSz="622300">
              <a:lnSpc>
                <a:spcPct val="100000"/>
              </a:lnSpc>
              <a:spcBef>
                <a:spcPct val="0"/>
              </a:spcBef>
              <a:spcAft>
                <a:spcPct val="35000"/>
              </a:spcAft>
              <a:buFont typeface="Arial" panose="020B0604020202020204" pitchFamily="34" charset="0"/>
              <a:buChar char="•"/>
            </a:pPr>
            <a:r>
              <a:rPr lang="en-US" kern="1200">
                <a:solidFill>
                  <a:srgbClr val="000000"/>
                </a:solidFill>
                <a:latin typeface="Garamond" panose="02020404030301010803" pitchFamily="18" charset="0"/>
              </a:rPr>
              <a:t>Evidence-based recommendations for managing specific health conditions</a:t>
            </a:r>
          </a:p>
          <a:p>
            <a:pPr marL="342900" lvl="0" indent="-342900" algn="l" defTabSz="622300">
              <a:lnSpc>
                <a:spcPct val="100000"/>
              </a:lnSpc>
              <a:spcBef>
                <a:spcPct val="0"/>
              </a:spcBef>
              <a:spcAft>
                <a:spcPct val="35000"/>
              </a:spcAft>
              <a:buFont typeface="Arial" panose="020B0604020202020204" pitchFamily="34" charset="0"/>
              <a:buChar char="•"/>
            </a:pPr>
            <a:r>
              <a:rPr lang="en-US" kern="1200">
                <a:solidFill>
                  <a:srgbClr val="000000"/>
                </a:solidFill>
                <a:latin typeface="Garamond" panose="02020404030301010803" pitchFamily="18" charset="0"/>
              </a:rPr>
              <a:t>Developed from research and national protocols (e.g., ADA, AHA, GOLD, CDC)</a:t>
            </a:r>
          </a:p>
          <a:p>
            <a:pPr marL="342900" lvl="0" indent="-342900" algn="l" defTabSz="622300">
              <a:lnSpc>
                <a:spcPct val="100000"/>
              </a:lnSpc>
              <a:spcBef>
                <a:spcPct val="0"/>
              </a:spcBef>
              <a:spcAft>
                <a:spcPct val="35000"/>
              </a:spcAft>
              <a:buFont typeface="Arial" panose="020B0604020202020204" pitchFamily="34" charset="0"/>
              <a:buChar char="•"/>
            </a:pPr>
            <a:r>
              <a:rPr lang="en-US" kern="1200">
                <a:solidFill>
                  <a:srgbClr val="000000"/>
                </a:solidFill>
                <a:latin typeface="Garamond" panose="02020404030301010803" pitchFamily="18" charset="0"/>
              </a:rPr>
              <a:t>Ensure consistent, high-quality, and effective care across the provider network</a:t>
            </a:r>
          </a:p>
        </p:txBody>
      </p:sp>
      <p:sp>
        <p:nvSpPr>
          <p:cNvPr id="10" name="Rectangle 9" descr="Doctor">
            <a:extLst>
              <a:ext uri="{FF2B5EF4-FFF2-40B4-BE49-F238E27FC236}">
                <a16:creationId xmlns:a16="http://schemas.microsoft.com/office/drawing/2014/main" id="{9FDCAE51-B576-ABE8-3F4E-642611FA926C}"/>
              </a:ext>
            </a:extLst>
          </p:cNvPr>
          <p:cNvSpPr/>
          <p:nvPr/>
        </p:nvSpPr>
        <p:spPr>
          <a:xfrm>
            <a:off x="6152545" y="1258083"/>
            <a:ext cx="1383539" cy="1220957"/>
          </a:xfrm>
          <a:prstGeom prst="rect">
            <a:avLst/>
          </a:prstGeom>
          <a:blipFill>
            <a:blip r:embed="rId4">
              <a:duotone>
                <a:prstClr val="black"/>
                <a:schemeClr val="accent6">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1" name="Freeform: Shape 10">
            <a:extLst>
              <a:ext uri="{FF2B5EF4-FFF2-40B4-BE49-F238E27FC236}">
                <a16:creationId xmlns:a16="http://schemas.microsoft.com/office/drawing/2014/main" id="{9FA7E8A1-D499-D5B0-C36D-47D37FB2A33F}"/>
              </a:ext>
            </a:extLst>
          </p:cNvPr>
          <p:cNvSpPr/>
          <p:nvPr/>
        </p:nvSpPr>
        <p:spPr>
          <a:xfrm>
            <a:off x="4867830" y="2784587"/>
            <a:ext cx="3952968" cy="592945"/>
          </a:xfrm>
          <a:custGeom>
            <a:avLst/>
            <a:gdLst>
              <a:gd name="connsiteX0" fmla="*/ 0 w 3952968"/>
              <a:gd name="connsiteY0" fmla="*/ 0 h 592945"/>
              <a:gd name="connsiteX1" fmla="*/ 3952968 w 3952968"/>
              <a:gd name="connsiteY1" fmla="*/ 0 h 592945"/>
              <a:gd name="connsiteX2" fmla="*/ 3952968 w 3952968"/>
              <a:gd name="connsiteY2" fmla="*/ 592945 h 592945"/>
              <a:gd name="connsiteX3" fmla="*/ 0 w 3952968"/>
              <a:gd name="connsiteY3" fmla="*/ 592945 h 592945"/>
              <a:gd name="connsiteX4" fmla="*/ 0 w 3952968"/>
              <a:gd name="connsiteY4" fmla="*/ 0 h 592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2968" h="592945">
                <a:moveTo>
                  <a:pt x="0" y="0"/>
                </a:moveTo>
                <a:lnTo>
                  <a:pt x="3952968" y="0"/>
                </a:lnTo>
                <a:lnTo>
                  <a:pt x="3952968" y="592945"/>
                </a:lnTo>
                <a:lnTo>
                  <a:pt x="0" y="5929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n-US" sz="2400" kern="1200"/>
              <a:t>Neighborhood's Use of CPGs</a:t>
            </a:r>
          </a:p>
        </p:txBody>
      </p:sp>
      <p:sp>
        <p:nvSpPr>
          <p:cNvPr id="12" name="Freeform: Shape 11">
            <a:extLst>
              <a:ext uri="{FF2B5EF4-FFF2-40B4-BE49-F238E27FC236}">
                <a16:creationId xmlns:a16="http://schemas.microsoft.com/office/drawing/2014/main" id="{770B790C-1581-F6F8-A1D6-B4E232EC373E}"/>
              </a:ext>
            </a:extLst>
          </p:cNvPr>
          <p:cNvSpPr/>
          <p:nvPr/>
        </p:nvSpPr>
        <p:spPr>
          <a:xfrm>
            <a:off x="4901460" y="3288722"/>
            <a:ext cx="3952968" cy="2765979"/>
          </a:xfrm>
          <a:custGeom>
            <a:avLst/>
            <a:gdLst>
              <a:gd name="connsiteX0" fmla="*/ 0 w 3952968"/>
              <a:gd name="connsiteY0" fmla="*/ 0 h 1488740"/>
              <a:gd name="connsiteX1" fmla="*/ 3952968 w 3952968"/>
              <a:gd name="connsiteY1" fmla="*/ 0 h 1488740"/>
              <a:gd name="connsiteX2" fmla="*/ 3952968 w 3952968"/>
              <a:gd name="connsiteY2" fmla="*/ 1488740 h 1488740"/>
              <a:gd name="connsiteX3" fmla="*/ 0 w 3952968"/>
              <a:gd name="connsiteY3" fmla="*/ 1488740 h 1488740"/>
              <a:gd name="connsiteX4" fmla="*/ 0 w 3952968"/>
              <a:gd name="connsiteY4" fmla="*/ 0 h 1488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2968" h="1488740">
                <a:moveTo>
                  <a:pt x="0" y="0"/>
                </a:moveTo>
                <a:lnTo>
                  <a:pt x="3952968" y="0"/>
                </a:lnTo>
                <a:lnTo>
                  <a:pt x="3952968" y="1488740"/>
                </a:lnTo>
                <a:lnTo>
                  <a:pt x="0" y="14887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342900" lvl="0" indent="-342900" algn="l" defTabSz="622300">
              <a:lnSpc>
                <a:spcPct val="100000"/>
              </a:lnSpc>
              <a:spcBef>
                <a:spcPct val="0"/>
              </a:spcBef>
              <a:spcAft>
                <a:spcPct val="35000"/>
              </a:spcAft>
              <a:buFont typeface="Arial" panose="020B0604020202020204" pitchFamily="34" charset="0"/>
              <a:buChar char="•"/>
            </a:pPr>
            <a:r>
              <a:rPr lang="en-US" kern="1200" dirty="0">
                <a:solidFill>
                  <a:srgbClr val="000000"/>
                </a:solidFill>
                <a:latin typeface="Garamond" panose="02020404030301010803" pitchFamily="18" charset="0"/>
              </a:rPr>
              <a:t>Guidelines publicly available on NHPRI.org and in Provider Manual</a:t>
            </a:r>
          </a:p>
          <a:p>
            <a:pPr marL="342900" lvl="0" indent="-342900" algn="l" defTabSz="622300">
              <a:lnSpc>
                <a:spcPct val="100000"/>
              </a:lnSpc>
              <a:spcBef>
                <a:spcPct val="0"/>
              </a:spcBef>
              <a:spcAft>
                <a:spcPct val="35000"/>
              </a:spcAft>
              <a:buFont typeface="Arial" panose="020B0604020202020204" pitchFamily="34" charset="0"/>
              <a:buChar char="•"/>
            </a:pPr>
            <a:r>
              <a:rPr lang="en-US" kern="1200" dirty="0">
                <a:solidFill>
                  <a:srgbClr val="000000"/>
                </a:solidFill>
                <a:latin typeface="Garamond" panose="02020404030301010803" pitchFamily="18" charset="0"/>
              </a:rPr>
              <a:t>Include Medicare NCDs/LCDs, Medicaid guidelines, and Milliman/InterQual criteria</a:t>
            </a:r>
          </a:p>
          <a:p>
            <a:pPr marL="342900" lvl="0" indent="-342900" algn="l" defTabSz="622300">
              <a:lnSpc>
                <a:spcPct val="100000"/>
              </a:lnSpc>
              <a:spcBef>
                <a:spcPct val="0"/>
              </a:spcBef>
              <a:spcAft>
                <a:spcPct val="35000"/>
              </a:spcAft>
              <a:buFont typeface="Arial" panose="020B0604020202020204" pitchFamily="34" charset="0"/>
              <a:buChar char="•"/>
            </a:pPr>
            <a:r>
              <a:rPr lang="en-US" kern="1200" dirty="0">
                <a:solidFill>
                  <a:srgbClr val="000000"/>
                </a:solidFill>
                <a:latin typeface="Garamond" panose="02020404030301010803" pitchFamily="18" charset="0"/>
              </a:rPr>
              <a:t>Reviewed and approved by the Clinical Affairs Committee and Medical Directors</a:t>
            </a:r>
          </a:p>
        </p:txBody>
      </p:sp>
    </p:spTree>
    <p:extLst>
      <p:ext uri="{BB962C8B-B14F-4D97-AF65-F5344CB8AC3E}">
        <p14:creationId xmlns:p14="http://schemas.microsoft.com/office/powerpoint/2010/main" val="2812700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CD0AD-B509-2806-8DCA-C211D646BD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7D63D4-0F59-AB38-F92C-825A962A0879}"/>
              </a:ext>
            </a:extLst>
          </p:cNvPr>
          <p:cNvSpPr>
            <a:spLocks noGrp="1"/>
          </p:cNvSpPr>
          <p:nvPr>
            <p:ph type="title"/>
          </p:nvPr>
        </p:nvSpPr>
        <p:spPr>
          <a:xfrm>
            <a:off x="254758" y="40205"/>
            <a:ext cx="8634484" cy="1076039"/>
          </a:xfrm>
        </p:spPr>
        <p:txBody>
          <a:bodyPr anchor="ctr">
            <a:noAutofit/>
          </a:bodyPr>
          <a:lstStyle/>
          <a:p>
            <a:r>
              <a:rPr lang="en-US" b="1" dirty="0">
                <a:solidFill>
                  <a:srgbClr val="069343"/>
                </a:solidFill>
              </a:rPr>
              <a:t>CPG Provider Responsibilities</a:t>
            </a:r>
          </a:p>
        </p:txBody>
      </p:sp>
      <p:sp>
        <p:nvSpPr>
          <p:cNvPr id="4" name="Footer Placeholder 3">
            <a:extLst>
              <a:ext uri="{FF2B5EF4-FFF2-40B4-BE49-F238E27FC236}">
                <a16:creationId xmlns:a16="http://schemas.microsoft.com/office/drawing/2014/main" id="{FCADDA20-4D5F-E17C-CE16-0C3E7F2C402E}"/>
              </a:ext>
            </a:extLst>
          </p:cNvPr>
          <p:cNvSpPr>
            <a:spLocks noGrp="1"/>
          </p:cNvSpPr>
          <p:nvPr>
            <p:ph type="ftr" sz="quarter" idx="11"/>
          </p:nvPr>
        </p:nvSpPr>
        <p:spPr>
          <a:xfrm>
            <a:off x="6309837" y="6306501"/>
            <a:ext cx="2601543" cy="365125"/>
          </a:xfrm>
        </p:spPr>
        <p:txBody>
          <a:bodyPr anchor="ctr">
            <a:normAutofit/>
          </a:bodyPr>
          <a:lstStyle/>
          <a:p>
            <a:pPr>
              <a:spcAft>
                <a:spcPts val="600"/>
              </a:spcAft>
            </a:pPr>
            <a:r>
              <a:rPr lang="en-US"/>
              <a:t>Neighborhood Health Plan of Rhode Island © 2025  Confidential &amp; Not for Distribution</a:t>
            </a:r>
          </a:p>
        </p:txBody>
      </p:sp>
      <p:sp>
        <p:nvSpPr>
          <p:cNvPr id="5" name="Slide Number Placeholder 4">
            <a:extLst>
              <a:ext uri="{FF2B5EF4-FFF2-40B4-BE49-F238E27FC236}">
                <a16:creationId xmlns:a16="http://schemas.microsoft.com/office/drawing/2014/main" id="{8B27A4C5-5877-9A64-9424-315C515F50AB}"/>
              </a:ext>
            </a:extLst>
          </p:cNvPr>
          <p:cNvSpPr>
            <a:spLocks noGrp="1"/>
          </p:cNvSpPr>
          <p:nvPr>
            <p:ph type="sldNum" sz="quarter" idx="12"/>
          </p:nvPr>
        </p:nvSpPr>
        <p:spPr>
          <a:xfrm>
            <a:off x="6849148" y="5893334"/>
            <a:ext cx="2057400" cy="365125"/>
          </a:xfrm>
        </p:spPr>
        <p:txBody>
          <a:bodyPr anchor="ctr">
            <a:normAutofit/>
          </a:bodyPr>
          <a:lstStyle/>
          <a:p>
            <a:pPr>
              <a:spcAft>
                <a:spcPts val="600"/>
              </a:spcAft>
            </a:pPr>
            <a:fld id="{C4FD1F22-D6B5-40B7-B8FE-12A80B3FCD39}" type="slidenum">
              <a:rPr lang="en-US" smtClean="0"/>
              <a:pPr>
                <a:spcAft>
                  <a:spcPts val="600"/>
                </a:spcAft>
              </a:pPr>
              <a:t>33</a:t>
            </a:fld>
            <a:endParaRPr lang="en-US"/>
          </a:p>
        </p:txBody>
      </p:sp>
      <p:sp>
        <p:nvSpPr>
          <p:cNvPr id="6" name="Freeform: Shape 5">
            <a:extLst>
              <a:ext uri="{FF2B5EF4-FFF2-40B4-BE49-F238E27FC236}">
                <a16:creationId xmlns:a16="http://schemas.microsoft.com/office/drawing/2014/main" id="{3E554A33-BFD9-9182-2660-9E3E5FA6F952}"/>
              </a:ext>
            </a:extLst>
          </p:cNvPr>
          <p:cNvSpPr/>
          <p:nvPr/>
        </p:nvSpPr>
        <p:spPr>
          <a:xfrm>
            <a:off x="305067" y="1651502"/>
            <a:ext cx="8601481" cy="1096200"/>
          </a:xfrm>
          <a:custGeom>
            <a:avLst/>
            <a:gdLst>
              <a:gd name="connsiteX0" fmla="*/ 0 w 8601481"/>
              <a:gd name="connsiteY0" fmla="*/ 0 h 1096200"/>
              <a:gd name="connsiteX1" fmla="*/ 8601481 w 8601481"/>
              <a:gd name="connsiteY1" fmla="*/ 0 h 1096200"/>
              <a:gd name="connsiteX2" fmla="*/ 8601481 w 8601481"/>
              <a:gd name="connsiteY2" fmla="*/ 1096200 h 1096200"/>
              <a:gd name="connsiteX3" fmla="*/ 0 w 8601481"/>
              <a:gd name="connsiteY3" fmla="*/ 1096200 h 1096200"/>
              <a:gd name="connsiteX4" fmla="*/ 0 w 8601481"/>
              <a:gd name="connsiteY4" fmla="*/ 0 h 109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1481" h="1096200">
                <a:moveTo>
                  <a:pt x="0" y="0"/>
                </a:moveTo>
                <a:lnTo>
                  <a:pt x="8601481" y="0"/>
                </a:lnTo>
                <a:lnTo>
                  <a:pt x="8601481" y="1096200"/>
                </a:lnTo>
                <a:lnTo>
                  <a:pt x="0" y="1096200"/>
                </a:lnTo>
                <a:lnTo>
                  <a:pt x="0" y="0"/>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67570" tIns="124968" rIns="66757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solidFill>
                  <a:srgbClr val="000000"/>
                </a:solidFill>
                <a:latin typeface="Garamond" panose="02020404030301010803" pitchFamily="18" charset="0"/>
              </a:rPr>
              <a:t>Integrate into care planning and decision-making</a:t>
            </a:r>
          </a:p>
          <a:p>
            <a:pPr marL="171450" lvl="1" indent="-171450" algn="l" defTabSz="800100">
              <a:lnSpc>
                <a:spcPct val="90000"/>
              </a:lnSpc>
              <a:spcBef>
                <a:spcPct val="0"/>
              </a:spcBef>
              <a:spcAft>
                <a:spcPct val="15000"/>
              </a:spcAft>
              <a:buChar char="•"/>
            </a:pPr>
            <a:r>
              <a:rPr lang="en-US" sz="1800" kern="1200">
                <a:solidFill>
                  <a:srgbClr val="000000"/>
                </a:solidFill>
                <a:latin typeface="Garamond" panose="02020404030301010803" pitchFamily="18" charset="0"/>
              </a:rPr>
              <a:t>Used in Utilization Management reviews to determine medical necessity</a:t>
            </a:r>
          </a:p>
          <a:p>
            <a:pPr marL="171450" lvl="1" indent="-171450" algn="l" defTabSz="800100">
              <a:lnSpc>
                <a:spcPct val="90000"/>
              </a:lnSpc>
              <a:spcBef>
                <a:spcPct val="0"/>
              </a:spcBef>
              <a:spcAft>
                <a:spcPct val="15000"/>
              </a:spcAft>
              <a:buChar char="•"/>
            </a:pPr>
            <a:r>
              <a:rPr lang="en-US" sz="1800" kern="1200">
                <a:solidFill>
                  <a:srgbClr val="000000"/>
                </a:solidFill>
                <a:latin typeface="Garamond" panose="02020404030301010803" pitchFamily="18" charset="0"/>
              </a:rPr>
              <a:t>Guide treatment plans, preventive care, and chronic condition management</a:t>
            </a:r>
          </a:p>
        </p:txBody>
      </p:sp>
      <p:sp>
        <p:nvSpPr>
          <p:cNvPr id="8" name="Freeform: Shape 7">
            <a:extLst>
              <a:ext uri="{FF2B5EF4-FFF2-40B4-BE49-F238E27FC236}">
                <a16:creationId xmlns:a16="http://schemas.microsoft.com/office/drawing/2014/main" id="{11882F6E-A3A3-D599-F30B-1D81FA43989B}"/>
              </a:ext>
            </a:extLst>
          </p:cNvPr>
          <p:cNvSpPr/>
          <p:nvPr/>
        </p:nvSpPr>
        <p:spPr>
          <a:xfrm>
            <a:off x="734721" y="1258607"/>
            <a:ext cx="6015156" cy="481454"/>
          </a:xfrm>
          <a:custGeom>
            <a:avLst/>
            <a:gdLst>
              <a:gd name="connsiteX0" fmla="*/ 0 w 6015156"/>
              <a:gd name="connsiteY0" fmla="*/ 80244 h 481454"/>
              <a:gd name="connsiteX1" fmla="*/ 80244 w 6015156"/>
              <a:gd name="connsiteY1" fmla="*/ 0 h 481454"/>
              <a:gd name="connsiteX2" fmla="*/ 5934912 w 6015156"/>
              <a:gd name="connsiteY2" fmla="*/ 0 h 481454"/>
              <a:gd name="connsiteX3" fmla="*/ 6015156 w 6015156"/>
              <a:gd name="connsiteY3" fmla="*/ 80244 h 481454"/>
              <a:gd name="connsiteX4" fmla="*/ 6015156 w 6015156"/>
              <a:gd name="connsiteY4" fmla="*/ 401210 h 481454"/>
              <a:gd name="connsiteX5" fmla="*/ 5934912 w 6015156"/>
              <a:gd name="connsiteY5" fmla="*/ 481454 h 481454"/>
              <a:gd name="connsiteX6" fmla="*/ 80244 w 6015156"/>
              <a:gd name="connsiteY6" fmla="*/ 481454 h 481454"/>
              <a:gd name="connsiteX7" fmla="*/ 0 w 6015156"/>
              <a:gd name="connsiteY7" fmla="*/ 401210 h 481454"/>
              <a:gd name="connsiteX8" fmla="*/ 0 w 6015156"/>
              <a:gd name="connsiteY8" fmla="*/ 80244 h 481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15156" h="481454">
                <a:moveTo>
                  <a:pt x="0" y="80244"/>
                </a:moveTo>
                <a:cubicBezTo>
                  <a:pt x="0" y="35926"/>
                  <a:pt x="35926" y="0"/>
                  <a:pt x="80244" y="0"/>
                </a:cubicBezTo>
                <a:lnTo>
                  <a:pt x="5934912" y="0"/>
                </a:lnTo>
                <a:cubicBezTo>
                  <a:pt x="5979230" y="0"/>
                  <a:pt x="6015156" y="35926"/>
                  <a:pt x="6015156" y="80244"/>
                </a:cubicBezTo>
                <a:lnTo>
                  <a:pt x="6015156" y="401210"/>
                </a:lnTo>
                <a:cubicBezTo>
                  <a:pt x="6015156" y="445528"/>
                  <a:pt x="5979230" y="481454"/>
                  <a:pt x="5934912" y="481454"/>
                </a:cubicBezTo>
                <a:lnTo>
                  <a:pt x="80244" y="481454"/>
                </a:lnTo>
                <a:cubicBezTo>
                  <a:pt x="35926" y="481454"/>
                  <a:pt x="0" y="445528"/>
                  <a:pt x="0" y="401210"/>
                </a:cubicBezTo>
                <a:lnTo>
                  <a:pt x="0" y="80244"/>
                </a:lnTo>
                <a:close/>
              </a:path>
            </a:pathLst>
          </a:custGeom>
          <a:solidFill>
            <a:schemeClr val="tx1"/>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251084" tIns="23503" rIns="251084" bIns="23503" numCol="1" spcCol="1270" anchor="ctr" anchorCtr="0">
            <a:noAutofit/>
          </a:bodyPr>
          <a:lstStyle/>
          <a:p>
            <a:pPr marL="0" lvl="0" indent="0" algn="l" defTabSz="889000">
              <a:lnSpc>
                <a:spcPct val="90000"/>
              </a:lnSpc>
              <a:spcBef>
                <a:spcPct val="0"/>
              </a:spcBef>
              <a:spcAft>
                <a:spcPct val="35000"/>
              </a:spcAft>
              <a:buNone/>
            </a:pPr>
            <a:r>
              <a:rPr lang="en-US" sz="2000" b="1" kern="1200"/>
              <a:t>How Providers Use CPGs</a:t>
            </a:r>
            <a:r>
              <a:rPr lang="en-US" sz="1400" kern="1200"/>
              <a:t>:</a:t>
            </a:r>
          </a:p>
        </p:txBody>
      </p:sp>
      <p:sp>
        <p:nvSpPr>
          <p:cNvPr id="9" name="Freeform: Shape 8">
            <a:extLst>
              <a:ext uri="{FF2B5EF4-FFF2-40B4-BE49-F238E27FC236}">
                <a16:creationId xmlns:a16="http://schemas.microsoft.com/office/drawing/2014/main" id="{4CB48C6B-C8DA-BA13-AAD3-D2D7A138531B}"/>
              </a:ext>
            </a:extLst>
          </p:cNvPr>
          <p:cNvSpPr/>
          <p:nvPr/>
        </p:nvSpPr>
        <p:spPr>
          <a:xfrm>
            <a:off x="305067" y="3053639"/>
            <a:ext cx="8601481" cy="1096200"/>
          </a:xfrm>
          <a:custGeom>
            <a:avLst/>
            <a:gdLst>
              <a:gd name="connsiteX0" fmla="*/ 0 w 8601481"/>
              <a:gd name="connsiteY0" fmla="*/ 0 h 1096200"/>
              <a:gd name="connsiteX1" fmla="*/ 8601481 w 8601481"/>
              <a:gd name="connsiteY1" fmla="*/ 0 h 1096200"/>
              <a:gd name="connsiteX2" fmla="*/ 8601481 w 8601481"/>
              <a:gd name="connsiteY2" fmla="*/ 1096200 h 1096200"/>
              <a:gd name="connsiteX3" fmla="*/ 0 w 8601481"/>
              <a:gd name="connsiteY3" fmla="*/ 1096200 h 1096200"/>
              <a:gd name="connsiteX4" fmla="*/ 0 w 8601481"/>
              <a:gd name="connsiteY4" fmla="*/ 0 h 109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1481" h="1096200">
                <a:moveTo>
                  <a:pt x="0" y="0"/>
                </a:moveTo>
                <a:lnTo>
                  <a:pt x="8601481" y="0"/>
                </a:lnTo>
                <a:lnTo>
                  <a:pt x="8601481" y="1096200"/>
                </a:lnTo>
                <a:lnTo>
                  <a:pt x="0" y="1096200"/>
                </a:lnTo>
                <a:lnTo>
                  <a:pt x="0" y="0"/>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67570" tIns="124968" rIns="66757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solidFill>
                  <a:srgbClr val="000000"/>
                </a:solidFill>
                <a:latin typeface="Garamond" panose="02020404030301010803" pitchFamily="18" charset="0"/>
              </a:rPr>
              <a:t>Complex comorbidities or contraindications</a:t>
            </a:r>
          </a:p>
          <a:p>
            <a:pPr marL="171450" lvl="1" indent="-171450" algn="l" defTabSz="800100">
              <a:lnSpc>
                <a:spcPct val="90000"/>
              </a:lnSpc>
              <a:spcBef>
                <a:spcPct val="0"/>
              </a:spcBef>
              <a:spcAft>
                <a:spcPct val="15000"/>
              </a:spcAft>
              <a:buChar char="•"/>
            </a:pPr>
            <a:r>
              <a:rPr lang="en-US" sz="1800" kern="1200">
                <a:solidFill>
                  <a:srgbClr val="000000"/>
                </a:solidFill>
                <a:latin typeface="Garamond" panose="02020404030301010803" pitchFamily="18" charset="0"/>
              </a:rPr>
              <a:t>Member preferences, religious/cultural factors, or end-of-life considerations</a:t>
            </a:r>
          </a:p>
          <a:p>
            <a:pPr marL="171450" lvl="1" indent="-171450" algn="l" defTabSz="800100">
              <a:lnSpc>
                <a:spcPct val="90000"/>
              </a:lnSpc>
              <a:spcBef>
                <a:spcPct val="0"/>
              </a:spcBef>
              <a:spcAft>
                <a:spcPct val="15000"/>
              </a:spcAft>
              <a:buChar char="•"/>
            </a:pPr>
            <a:r>
              <a:rPr lang="en-US" sz="1800" kern="1200">
                <a:solidFill>
                  <a:srgbClr val="000000"/>
                </a:solidFill>
                <a:latin typeface="Garamond" panose="02020404030301010803" pitchFamily="18" charset="0"/>
              </a:rPr>
              <a:t>Frailty or clinical needs of older adults not addressed in standard guidelines</a:t>
            </a:r>
          </a:p>
        </p:txBody>
      </p:sp>
      <p:sp>
        <p:nvSpPr>
          <p:cNvPr id="10" name="Freeform: Shape 9">
            <a:extLst>
              <a:ext uri="{FF2B5EF4-FFF2-40B4-BE49-F238E27FC236}">
                <a16:creationId xmlns:a16="http://schemas.microsoft.com/office/drawing/2014/main" id="{ACAAAE0D-4754-36AB-16A8-E8288ABF55A4}"/>
              </a:ext>
            </a:extLst>
          </p:cNvPr>
          <p:cNvSpPr/>
          <p:nvPr/>
        </p:nvSpPr>
        <p:spPr>
          <a:xfrm>
            <a:off x="735141" y="2780102"/>
            <a:ext cx="6021036" cy="362097"/>
          </a:xfrm>
          <a:custGeom>
            <a:avLst/>
            <a:gdLst>
              <a:gd name="connsiteX0" fmla="*/ 0 w 6021036"/>
              <a:gd name="connsiteY0" fmla="*/ 60351 h 362097"/>
              <a:gd name="connsiteX1" fmla="*/ 60351 w 6021036"/>
              <a:gd name="connsiteY1" fmla="*/ 0 h 362097"/>
              <a:gd name="connsiteX2" fmla="*/ 5960685 w 6021036"/>
              <a:gd name="connsiteY2" fmla="*/ 0 h 362097"/>
              <a:gd name="connsiteX3" fmla="*/ 6021036 w 6021036"/>
              <a:gd name="connsiteY3" fmla="*/ 60351 h 362097"/>
              <a:gd name="connsiteX4" fmla="*/ 6021036 w 6021036"/>
              <a:gd name="connsiteY4" fmla="*/ 301746 h 362097"/>
              <a:gd name="connsiteX5" fmla="*/ 5960685 w 6021036"/>
              <a:gd name="connsiteY5" fmla="*/ 362097 h 362097"/>
              <a:gd name="connsiteX6" fmla="*/ 60351 w 6021036"/>
              <a:gd name="connsiteY6" fmla="*/ 362097 h 362097"/>
              <a:gd name="connsiteX7" fmla="*/ 0 w 6021036"/>
              <a:gd name="connsiteY7" fmla="*/ 301746 h 362097"/>
              <a:gd name="connsiteX8" fmla="*/ 0 w 6021036"/>
              <a:gd name="connsiteY8" fmla="*/ 60351 h 362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1036" h="362097">
                <a:moveTo>
                  <a:pt x="0" y="60351"/>
                </a:moveTo>
                <a:cubicBezTo>
                  <a:pt x="0" y="27020"/>
                  <a:pt x="27020" y="0"/>
                  <a:pt x="60351" y="0"/>
                </a:cubicBezTo>
                <a:lnTo>
                  <a:pt x="5960685" y="0"/>
                </a:lnTo>
                <a:cubicBezTo>
                  <a:pt x="5994016" y="0"/>
                  <a:pt x="6021036" y="27020"/>
                  <a:pt x="6021036" y="60351"/>
                </a:cubicBezTo>
                <a:lnTo>
                  <a:pt x="6021036" y="301746"/>
                </a:lnTo>
                <a:cubicBezTo>
                  <a:pt x="6021036" y="335077"/>
                  <a:pt x="5994016" y="362097"/>
                  <a:pt x="5960685" y="362097"/>
                </a:cubicBezTo>
                <a:lnTo>
                  <a:pt x="60351" y="362097"/>
                </a:lnTo>
                <a:cubicBezTo>
                  <a:pt x="27020" y="362097"/>
                  <a:pt x="0" y="335077"/>
                  <a:pt x="0" y="301746"/>
                </a:cubicBezTo>
                <a:lnTo>
                  <a:pt x="0" y="60351"/>
                </a:lnTo>
                <a:close/>
              </a:path>
            </a:pathLst>
          </a:custGeom>
          <a:solidFill>
            <a:schemeClr val="tx1"/>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245257" tIns="17676" rIns="245257" bIns="17676" numCol="1" spcCol="1270" anchor="ctr" anchorCtr="0">
            <a:noAutofit/>
          </a:bodyPr>
          <a:lstStyle/>
          <a:p>
            <a:pPr marL="0" lvl="0" indent="0" algn="l" defTabSz="889000">
              <a:lnSpc>
                <a:spcPct val="90000"/>
              </a:lnSpc>
              <a:spcBef>
                <a:spcPct val="0"/>
              </a:spcBef>
              <a:spcAft>
                <a:spcPct val="35000"/>
              </a:spcAft>
              <a:buNone/>
            </a:pPr>
            <a:r>
              <a:rPr lang="en-US" sz="2000" b="1" kern="1200"/>
              <a:t>When Guidelines May Be Modified</a:t>
            </a:r>
            <a:r>
              <a:rPr lang="en-US" sz="2000" kern="1200"/>
              <a:t>:</a:t>
            </a:r>
          </a:p>
        </p:txBody>
      </p:sp>
      <p:sp>
        <p:nvSpPr>
          <p:cNvPr id="11" name="Freeform: Shape 10">
            <a:extLst>
              <a:ext uri="{FF2B5EF4-FFF2-40B4-BE49-F238E27FC236}">
                <a16:creationId xmlns:a16="http://schemas.microsoft.com/office/drawing/2014/main" id="{AF959562-9B2D-0EE0-CDA0-E1885A07585A}"/>
              </a:ext>
            </a:extLst>
          </p:cNvPr>
          <p:cNvSpPr/>
          <p:nvPr/>
        </p:nvSpPr>
        <p:spPr>
          <a:xfrm>
            <a:off x="305067" y="4494733"/>
            <a:ext cx="8601481" cy="1398600"/>
          </a:xfrm>
          <a:custGeom>
            <a:avLst/>
            <a:gdLst>
              <a:gd name="connsiteX0" fmla="*/ 0 w 8601481"/>
              <a:gd name="connsiteY0" fmla="*/ 0 h 1398600"/>
              <a:gd name="connsiteX1" fmla="*/ 8601481 w 8601481"/>
              <a:gd name="connsiteY1" fmla="*/ 0 h 1398600"/>
              <a:gd name="connsiteX2" fmla="*/ 8601481 w 8601481"/>
              <a:gd name="connsiteY2" fmla="*/ 1398600 h 1398600"/>
              <a:gd name="connsiteX3" fmla="*/ 0 w 8601481"/>
              <a:gd name="connsiteY3" fmla="*/ 1398600 h 1398600"/>
              <a:gd name="connsiteX4" fmla="*/ 0 w 8601481"/>
              <a:gd name="connsiteY4" fmla="*/ 0 h 139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1481" h="1398600">
                <a:moveTo>
                  <a:pt x="0" y="0"/>
                </a:moveTo>
                <a:lnTo>
                  <a:pt x="8601481" y="0"/>
                </a:lnTo>
                <a:lnTo>
                  <a:pt x="8601481" y="1398600"/>
                </a:lnTo>
                <a:lnTo>
                  <a:pt x="0" y="1398600"/>
                </a:lnTo>
                <a:lnTo>
                  <a:pt x="0" y="0"/>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67570" tIns="124968" rIns="66757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solidFill>
                  <a:srgbClr val="000000"/>
                </a:solidFill>
                <a:latin typeface="Garamond" panose="02020404030301010803" pitchFamily="18" charset="0"/>
              </a:rPr>
              <a:t>Document the reason for deviation in the care plan</a:t>
            </a:r>
          </a:p>
          <a:p>
            <a:pPr marL="171450" lvl="1" indent="-171450" algn="l" defTabSz="800100">
              <a:lnSpc>
                <a:spcPct val="90000"/>
              </a:lnSpc>
              <a:spcBef>
                <a:spcPct val="0"/>
              </a:spcBef>
              <a:spcAft>
                <a:spcPct val="15000"/>
              </a:spcAft>
              <a:buChar char="•"/>
            </a:pPr>
            <a:r>
              <a:rPr lang="en-US" sz="1800" kern="1200">
                <a:solidFill>
                  <a:srgbClr val="000000"/>
                </a:solidFill>
                <a:latin typeface="Garamond" panose="02020404030301010803" pitchFamily="18" charset="0"/>
              </a:rPr>
              <a:t>Justify the decision based on clinical need and member goals</a:t>
            </a:r>
          </a:p>
          <a:p>
            <a:pPr marL="171450" lvl="1" indent="-171450" algn="l" defTabSz="800100">
              <a:lnSpc>
                <a:spcPct val="90000"/>
              </a:lnSpc>
              <a:spcBef>
                <a:spcPct val="0"/>
              </a:spcBef>
              <a:spcAft>
                <a:spcPct val="15000"/>
              </a:spcAft>
              <a:buChar char="•"/>
            </a:pPr>
            <a:r>
              <a:rPr lang="en-US" sz="1800" kern="1200">
                <a:solidFill>
                  <a:srgbClr val="000000"/>
                </a:solidFill>
                <a:latin typeface="Garamond" panose="02020404030301010803" pitchFamily="18" charset="0"/>
              </a:rPr>
              <a:t>Discuss and align with the ICT and member/family</a:t>
            </a:r>
          </a:p>
          <a:p>
            <a:pPr marL="171450" lvl="1" indent="-171450" algn="l" defTabSz="800100">
              <a:lnSpc>
                <a:spcPct val="90000"/>
              </a:lnSpc>
              <a:spcBef>
                <a:spcPct val="0"/>
              </a:spcBef>
              <a:spcAft>
                <a:spcPct val="15000"/>
              </a:spcAft>
              <a:buChar char="•"/>
            </a:pPr>
            <a:r>
              <a:rPr lang="en-US" sz="1800" kern="1200">
                <a:solidFill>
                  <a:srgbClr val="000000"/>
                </a:solidFill>
                <a:latin typeface="Garamond" panose="02020404030301010803" pitchFamily="18" charset="0"/>
              </a:rPr>
              <a:t>Monitor and adjust care based on outcomes and safety</a:t>
            </a:r>
          </a:p>
        </p:txBody>
      </p:sp>
      <p:sp>
        <p:nvSpPr>
          <p:cNvPr id="12" name="Freeform: Shape 11">
            <a:extLst>
              <a:ext uri="{FF2B5EF4-FFF2-40B4-BE49-F238E27FC236}">
                <a16:creationId xmlns:a16="http://schemas.microsoft.com/office/drawing/2014/main" id="{2ACCE1C2-5A12-F955-8C8D-9F7A0F8550AF}"/>
              </a:ext>
            </a:extLst>
          </p:cNvPr>
          <p:cNvSpPr/>
          <p:nvPr/>
        </p:nvSpPr>
        <p:spPr>
          <a:xfrm>
            <a:off x="735141" y="4182239"/>
            <a:ext cx="6021036" cy="401054"/>
          </a:xfrm>
          <a:custGeom>
            <a:avLst/>
            <a:gdLst>
              <a:gd name="connsiteX0" fmla="*/ 0 w 6021036"/>
              <a:gd name="connsiteY0" fmla="*/ 66844 h 401054"/>
              <a:gd name="connsiteX1" fmla="*/ 66844 w 6021036"/>
              <a:gd name="connsiteY1" fmla="*/ 0 h 401054"/>
              <a:gd name="connsiteX2" fmla="*/ 5954192 w 6021036"/>
              <a:gd name="connsiteY2" fmla="*/ 0 h 401054"/>
              <a:gd name="connsiteX3" fmla="*/ 6021036 w 6021036"/>
              <a:gd name="connsiteY3" fmla="*/ 66844 h 401054"/>
              <a:gd name="connsiteX4" fmla="*/ 6021036 w 6021036"/>
              <a:gd name="connsiteY4" fmla="*/ 334210 h 401054"/>
              <a:gd name="connsiteX5" fmla="*/ 5954192 w 6021036"/>
              <a:gd name="connsiteY5" fmla="*/ 401054 h 401054"/>
              <a:gd name="connsiteX6" fmla="*/ 66844 w 6021036"/>
              <a:gd name="connsiteY6" fmla="*/ 401054 h 401054"/>
              <a:gd name="connsiteX7" fmla="*/ 0 w 6021036"/>
              <a:gd name="connsiteY7" fmla="*/ 334210 h 401054"/>
              <a:gd name="connsiteX8" fmla="*/ 0 w 6021036"/>
              <a:gd name="connsiteY8" fmla="*/ 66844 h 4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1036" h="401054">
                <a:moveTo>
                  <a:pt x="0" y="66844"/>
                </a:moveTo>
                <a:cubicBezTo>
                  <a:pt x="0" y="29927"/>
                  <a:pt x="29927" y="0"/>
                  <a:pt x="66844" y="0"/>
                </a:cubicBezTo>
                <a:lnTo>
                  <a:pt x="5954192" y="0"/>
                </a:lnTo>
                <a:cubicBezTo>
                  <a:pt x="5991109" y="0"/>
                  <a:pt x="6021036" y="29927"/>
                  <a:pt x="6021036" y="66844"/>
                </a:cubicBezTo>
                <a:lnTo>
                  <a:pt x="6021036" y="334210"/>
                </a:lnTo>
                <a:cubicBezTo>
                  <a:pt x="6021036" y="371127"/>
                  <a:pt x="5991109" y="401054"/>
                  <a:pt x="5954192" y="401054"/>
                </a:cubicBezTo>
                <a:lnTo>
                  <a:pt x="66844" y="401054"/>
                </a:lnTo>
                <a:cubicBezTo>
                  <a:pt x="29927" y="401054"/>
                  <a:pt x="0" y="371127"/>
                  <a:pt x="0" y="334210"/>
                </a:cubicBezTo>
                <a:lnTo>
                  <a:pt x="0" y="66844"/>
                </a:lnTo>
                <a:close/>
              </a:path>
            </a:pathLst>
          </a:custGeom>
          <a:solidFill>
            <a:schemeClr val="tx1"/>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247159" tIns="19578" rIns="247159" bIns="19578" numCol="1" spcCol="1270" anchor="ctr" anchorCtr="0">
            <a:noAutofit/>
          </a:bodyPr>
          <a:lstStyle/>
          <a:p>
            <a:pPr marL="0" lvl="0" indent="0" algn="l" defTabSz="889000">
              <a:lnSpc>
                <a:spcPct val="90000"/>
              </a:lnSpc>
              <a:spcBef>
                <a:spcPct val="0"/>
              </a:spcBef>
              <a:spcAft>
                <a:spcPct val="35000"/>
              </a:spcAft>
              <a:buNone/>
            </a:pPr>
            <a:r>
              <a:rPr lang="en-US" sz="2000" b="1" kern="1200"/>
              <a:t>What Providers Must Do</a:t>
            </a:r>
            <a:r>
              <a:rPr lang="en-US" sz="2000" kern="1200"/>
              <a:t>:</a:t>
            </a:r>
          </a:p>
        </p:txBody>
      </p:sp>
    </p:spTree>
    <p:extLst>
      <p:ext uri="{BB962C8B-B14F-4D97-AF65-F5344CB8AC3E}">
        <p14:creationId xmlns:p14="http://schemas.microsoft.com/office/powerpoint/2010/main" val="1204760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2BD87-E517-974A-1086-95DDA3809C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AA178F-0D80-B601-5087-DB7C68E23270}"/>
              </a:ext>
            </a:extLst>
          </p:cNvPr>
          <p:cNvSpPr>
            <a:spLocks noGrp="1"/>
          </p:cNvSpPr>
          <p:nvPr>
            <p:ph type="title"/>
          </p:nvPr>
        </p:nvSpPr>
        <p:spPr>
          <a:xfrm>
            <a:off x="309894" y="373487"/>
            <a:ext cx="8634484" cy="1076039"/>
          </a:xfrm>
        </p:spPr>
        <p:txBody>
          <a:bodyPr anchor="ctr">
            <a:normAutofit/>
          </a:bodyPr>
          <a:lstStyle/>
          <a:p>
            <a:r>
              <a:rPr lang="en-US" b="1" dirty="0">
                <a:solidFill>
                  <a:srgbClr val="069343"/>
                </a:solidFill>
              </a:rPr>
              <a:t>Monitoring and Oversight of CPGs</a:t>
            </a:r>
          </a:p>
        </p:txBody>
      </p:sp>
      <p:sp>
        <p:nvSpPr>
          <p:cNvPr id="4" name="Footer Placeholder 3">
            <a:extLst>
              <a:ext uri="{FF2B5EF4-FFF2-40B4-BE49-F238E27FC236}">
                <a16:creationId xmlns:a16="http://schemas.microsoft.com/office/drawing/2014/main" id="{4281B8CF-622E-4217-FE7F-50ADF74B0CF1}"/>
              </a:ext>
            </a:extLst>
          </p:cNvPr>
          <p:cNvSpPr>
            <a:spLocks noGrp="1"/>
          </p:cNvSpPr>
          <p:nvPr>
            <p:ph type="ftr" sz="quarter" idx="11"/>
          </p:nvPr>
        </p:nvSpPr>
        <p:spPr>
          <a:xfrm>
            <a:off x="6305005" y="6497420"/>
            <a:ext cx="2601543" cy="365125"/>
          </a:xfrm>
        </p:spPr>
        <p:txBody>
          <a:bodyPr anchor="ctr">
            <a:normAutofit/>
          </a:bodyPr>
          <a:lstStyle/>
          <a:p>
            <a:pPr>
              <a:spcAft>
                <a:spcPts val="600"/>
              </a:spcAft>
            </a:pPr>
            <a:r>
              <a:rPr lang="en-US"/>
              <a:t>Neighborhood Health Plan of Rhode Island © 2025  Confidential &amp; Not for Distribution</a:t>
            </a:r>
          </a:p>
        </p:txBody>
      </p:sp>
      <p:sp>
        <p:nvSpPr>
          <p:cNvPr id="5" name="Slide Number Placeholder 4">
            <a:extLst>
              <a:ext uri="{FF2B5EF4-FFF2-40B4-BE49-F238E27FC236}">
                <a16:creationId xmlns:a16="http://schemas.microsoft.com/office/drawing/2014/main" id="{D5D27EF1-B300-1E6C-5826-06BEE40FB7AC}"/>
              </a:ext>
            </a:extLst>
          </p:cNvPr>
          <p:cNvSpPr>
            <a:spLocks noGrp="1"/>
          </p:cNvSpPr>
          <p:nvPr>
            <p:ph type="sldNum" sz="quarter" idx="12"/>
          </p:nvPr>
        </p:nvSpPr>
        <p:spPr>
          <a:xfrm>
            <a:off x="6844316" y="6084253"/>
            <a:ext cx="2057400" cy="365125"/>
          </a:xfrm>
        </p:spPr>
        <p:txBody>
          <a:bodyPr anchor="ctr">
            <a:normAutofit/>
          </a:bodyPr>
          <a:lstStyle/>
          <a:p>
            <a:pPr>
              <a:spcAft>
                <a:spcPts val="600"/>
              </a:spcAft>
            </a:pPr>
            <a:fld id="{C4FD1F22-D6B5-40B7-B8FE-12A80B3FCD39}" type="slidenum">
              <a:rPr lang="en-US" smtClean="0"/>
              <a:pPr>
                <a:spcAft>
                  <a:spcPts val="600"/>
                </a:spcAft>
              </a:pPr>
              <a:t>34</a:t>
            </a:fld>
            <a:endParaRPr lang="en-US"/>
          </a:p>
        </p:txBody>
      </p:sp>
      <p:sp>
        <p:nvSpPr>
          <p:cNvPr id="6" name="Freeform: Shape 5">
            <a:extLst>
              <a:ext uri="{FF2B5EF4-FFF2-40B4-BE49-F238E27FC236}">
                <a16:creationId xmlns:a16="http://schemas.microsoft.com/office/drawing/2014/main" id="{5E224024-EFF7-E712-08E7-42C2CF53D3A0}"/>
              </a:ext>
            </a:extLst>
          </p:cNvPr>
          <p:cNvSpPr/>
          <p:nvPr/>
        </p:nvSpPr>
        <p:spPr>
          <a:xfrm>
            <a:off x="300235" y="1818099"/>
            <a:ext cx="8601481" cy="1713600"/>
          </a:xfrm>
          <a:custGeom>
            <a:avLst/>
            <a:gdLst>
              <a:gd name="connsiteX0" fmla="*/ 0 w 8601481"/>
              <a:gd name="connsiteY0" fmla="*/ 0 h 1713600"/>
              <a:gd name="connsiteX1" fmla="*/ 8601481 w 8601481"/>
              <a:gd name="connsiteY1" fmla="*/ 0 h 1713600"/>
              <a:gd name="connsiteX2" fmla="*/ 8601481 w 8601481"/>
              <a:gd name="connsiteY2" fmla="*/ 1713600 h 1713600"/>
              <a:gd name="connsiteX3" fmla="*/ 0 w 8601481"/>
              <a:gd name="connsiteY3" fmla="*/ 1713600 h 1713600"/>
              <a:gd name="connsiteX4" fmla="*/ 0 w 8601481"/>
              <a:gd name="connsiteY4" fmla="*/ 0 h 171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1481" h="1713600">
                <a:moveTo>
                  <a:pt x="0" y="0"/>
                </a:moveTo>
                <a:lnTo>
                  <a:pt x="8601481" y="0"/>
                </a:lnTo>
                <a:lnTo>
                  <a:pt x="8601481" y="1713600"/>
                </a:lnTo>
                <a:lnTo>
                  <a:pt x="0" y="171360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67570" tIns="708152" rIns="66757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solidFill>
                  <a:srgbClr val="000000"/>
                </a:solidFill>
                <a:latin typeface="Garamond" panose="02020404030301010803" pitchFamily="18" charset="0"/>
              </a:rPr>
              <a:t>HEDIS, CAHPS, HOS, and Provider Satisfaction Surveys</a:t>
            </a:r>
          </a:p>
          <a:p>
            <a:pPr marL="171450" lvl="1" indent="-171450" algn="l" defTabSz="800100">
              <a:lnSpc>
                <a:spcPct val="90000"/>
              </a:lnSpc>
              <a:spcBef>
                <a:spcPct val="0"/>
              </a:spcBef>
              <a:spcAft>
                <a:spcPct val="15000"/>
              </a:spcAft>
              <a:buChar char="•"/>
            </a:pPr>
            <a:r>
              <a:rPr lang="en-US" sz="1800" kern="1200">
                <a:solidFill>
                  <a:srgbClr val="000000"/>
                </a:solidFill>
                <a:latin typeface="Garamond" panose="02020404030301010803" pitchFamily="18" charset="0"/>
              </a:rPr>
              <a:t>Medical record reviews, claims analysis, and UM audits</a:t>
            </a:r>
          </a:p>
          <a:p>
            <a:pPr marL="171450" lvl="1" indent="-171450" algn="l" defTabSz="800100">
              <a:lnSpc>
                <a:spcPct val="90000"/>
              </a:lnSpc>
              <a:spcBef>
                <a:spcPct val="0"/>
              </a:spcBef>
              <a:spcAft>
                <a:spcPct val="15000"/>
              </a:spcAft>
              <a:buChar char="•"/>
            </a:pPr>
            <a:r>
              <a:rPr lang="en-US" sz="1800" kern="1200">
                <a:solidFill>
                  <a:srgbClr val="000000"/>
                </a:solidFill>
                <a:latin typeface="Garamond" panose="02020404030301010803" pitchFamily="18" charset="0"/>
              </a:rPr>
              <a:t>Utilization patterns (e.g., ER visits, LOS, DME usage, pharmacy</a:t>
            </a:r>
            <a:r>
              <a:rPr lang="en-US" sz="1900" kern="1200">
                <a:solidFill>
                  <a:srgbClr val="000000"/>
                </a:solidFill>
                <a:latin typeface="Garamond" panose="02020404030301010803" pitchFamily="18" charset="0"/>
              </a:rPr>
              <a:t>)</a:t>
            </a:r>
          </a:p>
        </p:txBody>
      </p:sp>
      <p:sp>
        <p:nvSpPr>
          <p:cNvPr id="8" name="Freeform: Shape 7">
            <a:extLst>
              <a:ext uri="{FF2B5EF4-FFF2-40B4-BE49-F238E27FC236}">
                <a16:creationId xmlns:a16="http://schemas.microsoft.com/office/drawing/2014/main" id="{3295FF35-1AF4-7DA3-FC1D-44BE07FD18B4}"/>
              </a:ext>
            </a:extLst>
          </p:cNvPr>
          <p:cNvSpPr/>
          <p:nvPr/>
        </p:nvSpPr>
        <p:spPr>
          <a:xfrm>
            <a:off x="730309" y="1600481"/>
            <a:ext cx="6545830" cy="719457"/>
          </a:xfrm>
          <a:custGeom>
            <a:avLst/>
            <a:gdLst>
              <a:gd name="connsiteX0" fmla="*/ 0 w 6545830"/>
              <a:gd name="connsiteY0" fmla="*/ 119912 h 719457"/>
              <a:gd name="connsiteX1" fmla="*/ 119912 w 6545830"/>
              <a:gd name="connsiteY1" fmla="*/ 0 h 719457"/>
              <a:gd name="connsiteX2" fmla="*/ 6425918 w 6545830"/>
              <a:gd name="connsiteY2" fmla="*/ 0 h 719457"/>
              <a:gd name="connsiteX3" fmla="*/ 6545830 w 6545830"/>
              <a:gd name="connsiteY3" fmla="*/ 119912 h 719457"/>
              <a:gd name="connsiteX4" fmla="*/ 6545830 w 6545830"/>
              <a:gd name="connsiteY4" fmla="*/ 599545 h 719457"/>
              <a:gd name="connsiteX5" fmla="*/ 6425918 w 6545830"/>
              <a:gd name="connsiteY5" fmla="*/ 719457 h 719457"/>
              <a:gd name="connsiteX6" fmla="*/ 119912 w 6545830"/>
              <a:gd name="connsiteY6" fmla="*/ 719457 h 719457"/>
              <a:gd name="connsiteX7" fmla="*/ 0 w 6545830"/>
              <a:gd name="connsiteY7" fmla="*/ 599545 h 719457"/>
              <a:gd name="connsiteX8" fmla="*/ 0 w 6545830"/>
              <a:gd name="connsiteY8" fmla="*/ 119912 h 719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5830" h="719457">
                <a:moveTo>
                  <a:pt x="0" y="119912"/>
                </a:moveTo>
                <a:cubicBezTo>
                  <a:pt x="0" y="53686"/>
                  <a:pt x="53686" y="0"/>
                  <a:pt x="119912" y="0"/>
                </a:cubicBezTo>
                <a:lnTo>
                  <a:pt x="6425918" y="0"/>
                </a:lnTo>
                <a:cubicBezTo>
                  <a:pt x="6492144" y="0"/>
                  <a:pt x="6545830" y="53686"/>
                  <a:pt x="6545830" y="119912"/>
                </a:cubicBezTo>
                <a:lnTo>
                  <a:pt x="6545830" y="599545"/>
                </a:lnTo>
                <a:cubicBezTo>
                  <a:pt x="6545830" y="665771"/>
                  <a:pt x="6492144" y="719457"/>
                  <a:pt x="6425918" y="719457"/>
                </a:cubicBezTo>
                <a:lnTo>
                  <a:pt x="119912" y="719457"/>
                </a:lnTo>
                <a:cubicBezTo>
                  <a:pt x="53686" y="719457"/>
                  <a:pt x="0" y="665771"/>
                  <a:pt x="0" y="599545"/>
                </a:cubicBezTo>
                <a:lnTo>
                  <a:pt x="0" y="119912"/>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62702" tIns="35121" rIns="262702" bIns="35121" numCol="1" spcCol="1270" anchor="ctr" anchorCtr="0">
            <a:noAutofit/>
          </a:bodyPr>
          <a:lstStyle/>
          <a:p>
            <a:pPr marL="0" lvl="0" indent="0" algn="l" defTabSz="889000">
              <a:lnSpc>
                <a:spcPct val="90000"/>
              </a:lnSpc>
              <a:spcBef>
                <a:spcPct val="0"/>
              </a:spcBef>
              <a:spcAft>
                <a:spcPct val="35000"/>
              </a:spcAft>
              <a:buNone/>
            </a:pPr>
            <a:r>
              <a:rPr lang="en-US" sz="2000" b="1" kern="1200"/>
              <a:t>Neighborhood Monitors Guideline Adherence Through</a:t>
            </a:r>
            <a:r>
              <a:rPr lang="en-US" sz="1900" kern="1200"/>
              <a:t>:</a:t>
            </a:r>
          </a:p>
        </p:txBody>
      </p:sp>
      <p:sp>
        <p:nvSpPr>
          <p:cNvPr id="9" name="Freeform: Shape 8">
            <a:extLst>
              <a:ext uri="{FF2B5EF4-FFF2-40B4-BE49-F238E27FC236}">
                <a16:creationId xmlns:a16="http://schemas.microsoft.com/office/drawing/2014/main" id="{30112630-DAE7-8E0A-4E09-8BB3CD2ACB26}"/>
              </a:ext>
            </a:extLst>
          </p:cNvPr>
          <p:cNvSpPr/>
          <p:nvPr/>
        </p:nvSpPr>
        <p:spPr>
          <a:xfrm>
            <a:off x="300235" y="3905596"/>
            <a:ext cx="8601481" cy="1981350"/>
          </a:xfrm>
          <a:custGeom>
            <a:avLst/>
            <a:gdLst>
              <a:gd name="connsiteX0" fmla="*/ 0 w 8601481"/>
              <a:gd name="connsiteY0" fmla="*/ 0 h 1981350"/>
              <a:gd name="connsiteX1" fmla="*/ 8601481 w 8601481"/>
              <a:gd name="connsiteY1" fmla="*/ 0 h 1981350"/>
              <a:gd name="connsiteX2" fmla="*/ 8601481 w 8601481"/>
              <a:gd name="connsiteY2" fmla="*/ 1981350 h 1981350"/>
              <a:gd name="connsiteX3" fmla="*/ 0 w 8601481"/>
              <a:gd name="connsiteY3" fmla="*/ 1981350 h 1981350"/>
              <a:gd name="connsiteX4" fmla="*/ 0 w 8601481"/>
              <a:gd name="connsiteY4" fmla="*/ 0 h 19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1481" h="1981350">
                <a:moveTo>
                  <a:pt x="0" y="0"/>
                </a:moveTo>
                <a:lnTo>
                  <a:pt x="8601481" y="0"/>
                </a:lnTo>
                <a:lnTo>
                  <a:pt x="8601481" y="1981350"/>
                </a:lnTo>
                <a:lnTo>
                  <a:pt x="0" y="198135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67570" tIns="708152" rIns="66757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solidFill>
                  <a:srgbClr val="000000"/>
                </a:solidFill>
                <a:latin typeface="Garamond" panose="02020404030301010803" pitchFamily="18" charset="0"/>
              </a:rPr>
              <a:t>Clinical Affairs Committee and Medical Director oversee updates</a:t>
            </a:r>
          </a:p>
          <a:p>
            <a:pPr marL="171450" lvl="1" indent="-171450" algn="l" defTabSz="800100">
              <a:lnSpc>
                <a:spcPct val="90000"/>
              </a:lnSpc>
              <a:spcBef>
                <a:spcPct val="0"/>
              </a:spcBef>
              <a:spcAft>
                <a:spcPct val="15000"/>
              </a:spcAft>
              <a:buChar char="•"/>
            </a:pPr>
            <a:r>
              <a:rPr lang="en-US" sz="1800" kern="1200">
                <a:solidFill>
                  <a:srgbClr val="000000"/>
                </a:solidFill>
                <a:latin typeface="Garamond" panose="02020404030301010803" pitchFamily="18" charset="0"/>
              </a:rPr>
              <a:t>Quality Improvement team oversees adherence</a:t>
            </a:r>
          </a:p>
          <a:p>
            <a:pPr marL="171450" lvl="1" indent="-171450" algn="l" defTabSz="800100">
              <a:lnSpc>
                <a:spcPct val="90000"/>
              </a:lnSpc>
              <a:spcBef>
                <a:spcPct val="0"/>
              </a:spcBef>
              <a:spcAft>
                <a:spcPct val="15000"/>
              </a:spcAft>
              <a:buChar char="•"/>
            </a:pPr>
            <a:r>
              <a:rPr lang="en-US" sz="1800" kern="1200">
                <a:solidFill>
                  <a:srgbClr val="000000"/>
                </a:solidFill>
                <a:latin typeface="Garamond" panose="02020404030301010803" pitchFamily="18" charset="0"/>
              </a:rPr>
              <a:t>Provider performance data shared regularly</a:t>
            </a:r>
          </a:p>
          <a:p>
            <a:pPr marL="171450" lvl="1" indent="-171450" algn="l" defTabSz="800100">
              <a:lnSpc>
                <a:spcPct val="90000"/>
              </a:lnSpc>
              <a:spcBef>
                <a:spcPct val="0"/>
              </a:spcBef>
              <a:spcAft>
                <a:spcPct val="15000"/>
              </a:spcAft>
              <a:buChar char="•"/>
            </a:pPr>
            <a:r>
              <a:rPr lang="en-US" sz="1800" kern="1200">
                <a:solidFill>
                  <a:srgbClr val="000000"/>
                </a:solidFill>
                <a:latin typeface="Garamond" panose="02020404030301010803" pitchFamily="18" charset="0"/>
              </a:rPr>
              <a:t>Updates communicated via newsletter, website, and onboarding</a:t>
            </a:r>
          </a:p>
        </p:txBody>
      </p:sp>
      <p:sp>
        <p:nvSpPr>
          <p:cNvPr id="10" name="Freeform: Shape 9">
            <a:extLst>
              <a:ext uri="{FF2B5EF4-FFF2-40B4-BE49-F238E27FC236}">
                <a16:creationId xmlns:a16="http://schemas.microsoft.com/office/drawing/2014/main" id="{81A370C1-44D6-155D-2A71-7A4FFBD4D293}"/>
              </a:ext>
            </a:extLst>
          </p:cNvPr>
          <p:cNvSpPr/>
          <p:nvPr/>
        </p:nvSpPr>
        <p:spPr>
          <a:xfrm>
            <a:off x="730309" y="3715299"/>
            <a:ext cx="6644033" cy="692137"/>
          </a:xfrm>
          <a:custGeom>
            <a:avLst/>
            <a:gdLst>
              <a:gd name="connsiteX0" fmla="*/ 0 w 6644033"/>
              <a:gd name="connsiteY0" fmla="*/ 115358 h 692137"/>
              <a:gd name="connsiteX1" fmla="*/ 115358 w 6644033"/>
              <a:gd name="connsiteY1" fmla="*/ 0 h 692137"/>
              <a:gd name="connsiteX2" fmla="*/ 6528675 w 6644033"/>
              <a:gd name="connsiteY2" fmla="*/ 0 h 692137"/>
              <a:gd name="connsiteX3" fmla="*/ 6644033 w 6644033"/>
              <a:gd name="connsiteY3" fmla="*/ 115358 h 692137"/>
              <a:gd name="connsiteX4" fmla="*/ 6644033 w 6644033"/>
              <a:gd name="connsiteY4" fmla="*/ 576779 h 692137"/>
              <a:gd name="connsiteX5" fmla="*/ 6528675 w 6644033"/>
              <a:gd name="connsiteY5" fmla="*/ 692137 h 692137"/>
              <a:gd name="connsiteX6" fmla="*/ 115358 w 6644033"/>
              <a:gd name="connsiteY6" fmla="*/ 692137 h 692137"/>
              <a:gd name="connsiteX7" fmla="*/ 0 w 6644033"/>
              <a:gd name="connsiteY7" fmla="*/ 576779 h 692137"/>
              <a:gd name="connsiteX8" fmla="*/ 0 w 6644033"/>
              <a:gd name="connsiteY8" fmla="*/ 115358 h 69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44033" h="692137">
                <a:moveTo>
                  <a:pt x="0" y="115358"/>
                </a:moveTo>
                <a:cubicBezTo>
                  <a:pt x="0" y="51648"/>
                  <a:pt x="51648" y="0"/>
                  <a:pt x="115358" y="0"/>
                </a:cubicBezTo>
                <a:lnTo>
                  <a:pt x="6528675" y="0"/>
                </a:lnTo>
                <a:cubicBezTo>
                  <a:pt x="6592385" y="0"/>
                  <a:pt x="6644033" y="51648"/>
                  <a:pt x="6644033" y="115358"/>
                </a:cubicBezTo>
                <a:lnTo>
                  <a:pt x="6644033" y="576779"/>
                </a:lnTo>
                <a:cubicBezTo>
                  <a:pt x="6644033" y="640489"/>
                  <a:pt x="6592385" y="692137"/>
                  <a:pt x="6528675" y="692137"/>
                </a:cubicBezTo>
                <a:lnTo>
                  <a:pt x="115358" y="692137"/>
                </a:lnTo>
                <a:cubicBezTo>
                  <a:pt x="51648" y="692137"/>
                  <a:pt x="0" y="640489"/>
                  <a:pt x="0" y="576779"/>
                </a:cubicBezTo>
                <a:lnTo>
                  <a:pt x="0" y="115358"/>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61368" tIns="33787" rIns="261368" bIns="33787" numCol="1" spcCol="1270" anchor="ctr" anchorCtr="0">
            <a:noAutofit/>
          </a:bodyPr>
          <a:lstStyle/>
          <a:p>
            <a:pPr marL="0" lvl="0" indent="0" algn="l" defTabSz="889000">
              <a:lnSpc>
                <a:spcPct val="90000"/>
              </a:lnSpc>
              <a:spcBef>
                <a:spcPct val="0"/>
              </a:spcBef>
              <a:spcAft>
                <a:spcPct val="35000"/>
              </a:spcAft>
              <a:buNone/>
            </a:pPr>
            <a:r>
              <a:rPr lang="en-US" sz="2000" b="1" kern="1200"/>
              <a:t>Continuous Improvement and Education</a:t>
            </a:r>
            <a:r>
              <a:rPr lang="en-US" sz="1900" b="1" kern="1200"/>
              <a:t>:</a:t>
            </a:r>
          </a:p>
        </p:txBody>
      </p:sp>
    </p:spTree>
    <p:extLst>
      <p:ext uri="{BB962C8B-B14F-4D97-AF65-F5344CB8AC3E}">
        <p14:creationId xmlns:p14="http://schemas.microsoft.com/office/powerpoint/2010/main" val="3768357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43B81-45C6-0523-5927-460DB135AEC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631C219-975C-F98B-569F-75D89D9CCEE5}"/>
              </a:ext>
            </a:extLst>
          </p:cNvPr>
          <p:cNvSpPr/>
          <p:nvPr/>
        </p:nvSpPr>
        <p:spPr>
          <a:xfrm>
            <a:off x="-85008" y="55853"/>
            <a:ext cx="1772155" cy="1440383"/>
          </a:xfrm>
          <a:prstGeom prst="rect">
            <a:avLst/>
          </a:prstGeom>
          <a:solidFill>
            <a:srgbClr val="0693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B979423-3B6F-619E-E306-5E41644B64C4}"/>
              </a:ext>
            </a:extLst>
          </p:cNvPr>
          <p:cNvSpPr>
            <a:spLocks noGrp="1"/>
          </p:cNvSpPr>
          <p:nvPr>
            <p:ph type="title"/>
          </p:nvPr>
        </p:nvSpPr>
        <p:spPr>
          <a:xfrm>
            <a:off x="122115" y="335726"/>
            <a:ext cx="8634484" cy="1076039"/>
          </a:xfrm>
        </p:spPr>
        <p:txBody>
          <a:bodyPr>
            <a:normAutofit/>
          </a:bodyPr>
          <a:lstStyle/>
          <a:p>
            <a:r>
              <a:rPr lang="en-US" sz="6000">
                <a:solidFill>
                  <a:schemeClr val="bg1"/>
                </a:solidFill>
              </a:rPr>
              <a:t>   4</a:t>
            </a:r>
          </a:p>
        </p:txBody>
      </p:sp>
      <p:sp>
        <p:nvSpPr>
          <p:cNvPr id="4" name="Footer Placeholder 3">
            <a:extLst>
              <a:ext uri="{FF2B5EF4-FFF2-40B4-BE49-F238E27FC236}">
                <a16:creationId xmlns:a16="http://schemas.microsoft.com/office/drawing/2014/main" id="{2F6EC7B1-8E6E-364C-9667-098A74A25333}"/>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FFFFFF"/>
                </a:solidFill>
                <a:effectLst/>
                <a:uLnTx/>
                <a:uFillTx/>
                <a:latin typeface="Cabin" panose="020B0803050202020004" pitchFamily="34" charset="0"/>
                <a:ea typeface="+mn-ea"/>
                <a:cs typeface="+mn-cs"/>
              </a:rPr>
              <a:t>Neighborhood Health Plan of Rhode Island © 2025  Confidential &amp; Not for Distribution</a:t>
            </a:r>
          </a:p>
        </p:txBody>
      </p:sp>
      <p:sp>
        <p:nvSpPr>
          <p:cNvPr id="5" name="Slide Number Placeholder 4">
            <a:extLst>
              <a:ext uri="{FF2B5EF4-FFF2-40B4-BE49-F238E27FC236}">
                <a16:creationId xmlns:a16="http://schemas.microsoft.com/office/drawing/2014/main" id="{17E260D7-1B68-B2CC-1D20-536430B5EC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FD1F22-D6B5-40B7-B8FE-12A80B3FCD39}" type="slidenum">
              <a:rPr kumimoji="0" lang="en-US" sz="900" b="1" i="0" u="none" strike="noStrike" kern="1200" cap="none" spc="0" normalizeH="0" baseline="0" noProof="0" smtClean="0">
                <a:ln>
                  <a:noFill/>
                </a:ln>
                <a:solidFill>
                  <a:srgbClr val="FFFFFF"/>
                </a:solidFill>
                <a:effectLst/>
                <a:uLnTx/>
                <a:uFillTx/>
                <a:latin typeface="Cabin" panose="020B0803050202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900" b="1" i="0" u="none" strike="noStrike" kern="1200" cap="none" spc="0" normalizeH="0" baseline="0" noProof="0">
              <a:ln>
                <a:noFill/>
              </a:ln>
              <a:solidFill>
                <a:srgbClr val="FFFFFF"/>
              </a:solidFill>
              <a:effectLst/>
              <a:uLnTx/>
              <a:uFillTx/>
              <a:latin typeface="Cabin" panose="020B0803050202020004" pitchFamily="34" charset="0"/>
              <a:ea typeface="+mn-ea"/>
              <a:cs typeface="+mn-cs"/>
            </a:endParaRPr>
          </a:p>
        </p:txBody>
      </p:sp>
      <p:sp>
        <p:nvSpPr>
          <p:cNvPr id="3" name="TextBox 2">
            <a:extLst>
              <a:ext uri="{FF2B5EF4-FFF2-40B4-BE49-F238E27FC236}">
                <a16:creationId xmlns:a16="http://schemas.microsoft.com/office/drawing/2014/main" id="{74028AFE-6531-E09C-A82F-07002EC1E955}"/>
              </a:ext>
            </a:extLst>
          </p:cNvPr>
          <p:cNvSpPr txBox="1"/>
          <p:nvPr/>
        </p:nvSpPr>
        <p:spPr>
          <a:xfrm>
            <a:off x="1064341" y="2459504"/>
            <a:ext cx="7015317"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007934"/>
                </a:solidFill>
                <a:effectLst/>
                <a:uLnTx/>
                <a:uFillTx/>
                <a:latin typeface="Cabin SemiBold" panose="00000700000000000000" pitchFamily="2" charset="0"/>
                <a:ea typeface="+mn-ea"/>
                <a:cs typeface="+mn-cs"/>
              </a:rPr>
              <a:t>How to </a:t>
            </a:r>
            <a:r>
              <a:rPr lang="en-US" sz="6000">
                <a:solidFill>
                  <a:srgbClr val="007934"/>
                </a:solidFill>
                <a:latin typeface="Cabin SemiBold" panose="00000700000000000000" pitchFamily="2" charset="0"/>
              </a:rPr>
              <a:t>W</a:t>
            </a:r>
            <a:r>
              <a:rPr kumimoji="0" lang="en-US" sz="6000" b="0" i="0" u="none" strike="noStrike" kern="1200" cap="none" spc="0" normalizeH="0" baseline="0" noProof="0">
                <a:ln>
                  <a:noFill/>
                </a:ln>
                <a:solidFill>
                  <a:srgbClr val="007934"/>
                </a:solidFill>
                <a:effectLst/>
                <a:uLnTx/>
                <a:uFillTx/>
                <a:latin typeface="Cabin SemiBold" panose="00000700000000000000" pitchFamily="2" charset="0"/>
                <a:ea typeface="+mn-ea"/>
                <a:cs typeface="+mn-cs"/>
              </a:rPr>
              <a:t>ork With Neighborhood</a:t>
            </a:r>
          </a:p>
        </p:txBody>
      </p:sp>
    </p:spTree>
    <p:extLst>
      <p:ext uri="{BB962C8B-B14F-4D97-AF65-F5344CB8AC3E}">
        <p14:creationId xmlns:p14="http://schemas.microsoft.com/office/powerpoint/2010/main" val="2221860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5447" y="155463"/>
            <a:ext cx="7886700" cy="998538"/>
          </a:xfrm>
        </p:spPr>
        <p:txBody>
          <a:bodyPr>
            <a:normAutofit/>
          </a:bodyPr>
          <a:lstStyle/>
          <a:p>
            <a:r>
              <a:rPr lang="en-US" b="1" dirty="0">
                <a:solidFill>
                  <a:srgbClr val="069343"/>
                </a:solidFill>
                <a:latin typeface="Cabin" panose="00000500000000000000" pitchFamily="2" charset="0"/>
              </a:rPr>
              <a:t>Referrals and Authorizations</a:t>
            </a:r>
          </a:p>
        </p:txBody>
      </p:sp>
      <p:sp>
        <p:nvSpPr>
          <p:cNvPr id="6" name="Freeform: Shape 5">
            <a:extLst>
              <a:ext uri="{FF2B5EF4-FFF2-40B4-BE49-F238E27FC236}">
                <a16:creationId xmlns:a16="http://schemas.microsoft.com/office/drawing/2014/main" id="{E46E7DE9-3BBF-E547-1FF7-D4F195ABA83C}"/>
              </a:ext>
            </a:extLst>
          </p:cNvPr>
          <p:cNvSpPr/>
          <p:nvPr/>
        </p:nvSpPr>
        <p:spPr>
          <a:xfrm>
            <a:off x="3480141" y="1651502"/>
            <a:ext cx="4755226" cy="980490"/>
          </a:xfrm>
          <a:custGeom>
            <a:avLst/>
            <a:gdLst>
              <a:gd name="connsiteX0" fmla="*/ 163418 w 980489"/>
              <a:gd name="connsiteY0" fmla="*/ 0 h 4571570"/>
              <a:gd name="connsiteX1" fmla="*/ 817071 w 980489"/>
              <a:gd name="connsiteY1" fmla="*/ 0 h 4571570"/>
              <a:gd name="connsiteX2" fmla="*/ 980489 w 980489"/>
              <a:gd name="connsiteY2" fmla="*/ 163418 h 4571570"/>
              <a:gd name="connsiteX3" fmla="*/ 980489 w 980489"/>
              <a:gd name="connsiteY3" fmla="*/ 4571570 h 4571570"/>
              <a:gd name="connsiteX4" fmla="*/ 980489 w 980489"/>
              <a:gd name="connsiteY4" fmla="*/ 4571570 h 4571570"/>
              <a:gd name="connsiteX5" fmla="*/ 0 w 980489"/>
              <a:gd name="connsiteY5" fmla="*/ 4571570 h 4571570"/>
              <a:gd name="connsiteX6" fmla="*/ 0 w 980489"/>
              <a:gd name="connsiteY6" fmla="*/ 4571570 h 4571570"/>
              <a:gd name="connsiteX7" fmla="*/ 0 w 980489"/>
              <a:gd name="connsiteY7" fmla="*/ 163418 h 4571570"/>
              <a:gd name="connsiteX8" fmla="*/ 163418 w 980489"/>
              <a:gd name="connsiteY8" fmla="*/ 0 h 457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0489" h="4571570">
                <a:moveTo>
                  <a:pt x="980489" y="761945"/>
                </a:moveTo>
                <a:lnTo>
                  <a:pt x="980489" y="3809625"/>
                </a:lnTo>
                <a:cubicBezTo>
                  <a:pt x="980489" y="4230433"/>
                  <a:pt x="964797" y="4571568"/>
                  <a:pt x="945440" y="4571568"/>
                </a:cubicBezTo>
                <a:lnTo>
                  <a:pt x="0" y="4571568"/>
                </a:lnTo>
                <a:lnTo>
                  <a:pt x="0" y="4571568"/>
                </a:lnTo>
                <a:lnTo>
                  <a:pt x="0" y="2"/>
                </a:lnTo>
                <a:lnTo>
                  <a:pt x="0" y="2"/>
                </a:lnTo>
                <a:lnTo>
                  <a:pt x="945440" y="2"/>
                </a:lnTo>
                <a:cubicBezTo>
                  <a:pt x="964797" y="2"/>
                  <a:pt x="980489" y="341137"/>
                  <a:pt x="980489" y="761945"/>
                </a:cubicBezTo>
                <a:close/>
              </a:path>
            </a:pathLst>
          </a:custGeom>
          <a:solidFill>
            <a:schemeClr val="accent6">
              <a:lumMod val="40000"/>
              <a:lumOff val="60000"/>
              <a:alpha val="34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71689" rIns="295514" bIns="171690" numCol="1" spcCol="1270" anchor="ctr" anchorCtr="0">
            <a:noAutofit/>
          </a:bodyPr>
          <a:lstStyle/>
          <a:p>
            <a:pPr marL="171450" lvl="1" indent="-171450" algn="l" defTabSz="800100">
              <a:lnSpc>
                <a:spcPct val="90000"/>
              </a:lnSpc>
              <a:spcBef>
                <a:spcPct val="0"/>
              </a:spcBef>
              <a:spcAft>
                <a:spcPct val="15000"/>
              </a:spcAft>
              <a:buChar char="•"/>
            </a:pPr>
            <a:r>
              <a:rPr lang="en-US" sz="1800" kern="1200">
                <a:solidFill>
                  <a:srgbClr val="000000"/>
                </a:solidFill>
                <a:latin typeface="Garamond" panose="02020404030301010803" pitchFamily="18" charset="0"/>
              </a:rPr>
              <a:t>Neighborhood does </a:t>
            </a:r>
            <a:r>
              <a:rPr lang="en-US" sz="1800" b="1" kern="1200">
                <a:solidFill>
                  <a:srgbClr val="208F44"/>
                </a:solidFill>
                <a:latin typeface="Garamond" panose="02020404030301010803" pitchFamily="18" charset="0"/>
                <a:ea typeface="+mn-ea"/>
                <a:cs typeface="+mn-cs"/>
              </a:rPr>
              <a:t>NOT</a:t>
            </a:r>
            <a:r>
              <a:rPr lang="en-US" sz="1800" kern="1200">
                <a:solidFill>
                  <a:srgbClr val="000000"/>
                </a:solidFill>
                <a:latin typeface="Garamond" panose="02020404030301010803" pitchFamily="18" charset="0"/>
              </a:rPr>
              <a:t> require members to have a referral to see specialists</a:t>
            </a:r>
          </a:p>
        </p:txBody>
      </p:sp>
      <p:sp>
        <p:nvSpPr>
          <p:cNvPr id="7" name="Freeform: Shape 6">
            <a:extLst>
              <a:ext uri="{FF2B5EF4-FFF2-40B4-BE49-F238E27FC236}">
                <a16:creationId xmlns:a16="http://schemas.microsoft.com/office/drawing/2014/main" id="{114B76F6-D016-EE00-B8A7-4CD9AB957A9E}"/>
              </a:ext>
            </a:extLst>
          </p:cNvPr>
          <p:cNvSpPr/>
          <p:nvPr/>
        </p:nvSpPr>
        <p:spPr>
          <a:xfrm>
            <a:off x="908633" y="1528940"/>
            <a:ext cx="2571508" cy="1225611"/>
          </a:xfrm>
          <a:custGeom>
            <a:avLst/>
            <a:gdLst>
              <a:gd name="connsiteX0" fmla="*/ 0 w 2571508"/>
              <a:gd name="connsiteY0" fmla="*/ 204273 h 1225611"/>
              <a:gd name="connsiteX1" fmla="*/ 204273 w 2571508"/>
              <a:gd name="connsiteY1" fmla="*/ 0 h 1225611"/>
              <a:gd name="connsiteX2" fmla="*/ 2367235 w 2571508"/>
              <a:gd name="connsiteY2" fmla="*/ 0 h 1225611"/>
              <a:gd name="connsiteX3" fmla="*/ 2571508 w 2571508"/>
              <a:gd name="connsiteY3" fmla="*/ 204273 h 1225611"/>
              <a:gd name="connsiteX4" fmla="*/ 2571508 w 2571508"/>
              <a:gd name="connsiteY4" fmla="*/ 1021338 h 1225611"/>
              <a:gd name="connsiteX5" fmla="*/ 2367235 w 2571508"/>
              <a:gd name="connsiteY5" fmla="*/ 1225611 h 1225611"/>
              <a:gd name="connsiteX6" fmla="*/ 204273 w 2571508"/>
              <a:gd name="connsiteY6" fmla="*/ 1225611 h 1225611"/>
              <a:gd name="connsiteX7" fmla="*/ 0 w 2571508"/>
              <a:gd name="connsiteY7" fmla="*/ 1021338 h 1225611"/>
              <a:gd name="connsiteX8" fmla="*/ 0 w 2571508"/>
              <a:gd name="connsiteY8" fmla="*/ 204273 h 122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1508" h="1225611">
                <a:moveTo>
                  <a:pt x="0" y="204273"/>
                </a:moveTo>
                <a:cubicBezTo>
                  <a:pt x="0" y="91456"/>
                  <a:pt x="91456" y="0"/>
                  <a:pt x="204273" y="0"/>
                </a:cubicBezTo>
                <a:lnTo>
                  <a:pt x="2367235" y="0"/>
                </a:lnTo>
                <a:cubicBezTo>
                  <a:pt x="2480052" y="0"/>
                  <a:pt x="2571508" y="91456"/>
                  <a:pt x="2571508" y="204273"/>
                </a:cubicBezTo>
                <a:lnTo>
                  <a:pt x="2571508" y="1021338"/>
                </a:lnTo>
                <a:cubicBezTo>
                  <a:pt x="2571508" y="1134155"/>
                  <a:pt x="2480052" y="1225611"/>
                  <a:pt x="2367235" y="1225611"/>
                </a:cubicBezTo>
                <a:lnTo>
                  <a:pt x="204273" y="1225611"/>
                </a:lnTo>
                <a:cubicBezTo>
                  <a:pt x="91456" y="1225611"/>
                  <a:pt x="0" y="1134155"/>
                  <a:pt x="0" y="1021338"/>
                </a:cubicBezTo>
                <a:lnTo>
                  <a:pt x="0" y="204273"/>
                </a:lnTo>
                <a:close/>
              </a:path>
            </a:pathLst>
          </a:custGeom>
          <a:solidFill>
            <a:srgbClr val="208F4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6029" tIns="97929" rIns="136029" bIns="97929" numCol="1" spcCol="1270" anchor="ctr" anchorCtr="0">
            <a:noAutofit/>
          </a:bodyPr>
          <a:lstStyle/>
          <a:p>
            <a:pPr marL="0" lvl="0" indent="0" algn="ctr" defTabSz="889000">
              <a:lnSpc>
                <a:spcPct val="90000"/>
              </a:lnSpc>
              <a:spcBef>
                <a:spcPct val="0"/>
              </a:spcBef>
              <a:spcAft>
                <a:spcPct val="35000"/>
              </a:spcAft>
              <a:buNone/>
            </a:pPr>
            <a:r>
              <a:rPr lang="en-US" sz="2400" kern="1200">
                <a:latin typeface="Cabin" panose="00000500000000000000" pitchFamily="2" charset="0"/>
              </a:rPr>
              <a:t>Referrals</a:t>
            </a:r>
          </a:p>
        </p:txBody>
      </p:sp>
      <p:sp>
        <p:nvSpPr>
          <p:cNvPr id="8" name="Freeform: Shape 7">
            <a:extLst>
              <a:ext uri="{FF2B5EF4-FFF2-40B4-BE49-F238E27FC236}">
                <a16:creationId xmlns:a16="http://schemas.microsoft.com/office/drawing/2014/main" id="{0F0173F4-3F7C-C2C8-7003-0016ED6A20D9}"/>
              </a:ext>
            </a:extLst>
          </p:cNvPr>
          <p:cNvSpPr/>
          <p:nvPr/>
        </p:nvSpPr>
        <p:spPr>
          <a:xfrm>
            <a:off x="3477629" y="2893204"/>
            <a:ext cx="4755226" cy="1359428"/>
          </a:xfrm>
          <a:custGeom>
            <a:avLst/>
            <a:gdLst>
              <a:gd name="connsiteX0" fmla="*/ 226576 w 1359428"/>
              <a:gd name="connsiteY0" fmla="*/ 0 h 4567106"/>
              <a:gd name="connsiteX1" fmla="*/ 1132852 w 1359428"/>
              <a:gd name="connsiteY1" fmla="*/ 0 h 4567106"/>
              <a:gd name="connsiteX2" fmla="*/ 1359428 w 1359428"/>
              <a:gd name="connsiteY2" fmla="*/ 226576 h 4567106"/>
              <a:gd name="connsiteX3" fmla="*/ 1359428 w 1359428"/>
              <a:gd name="connsiteY3" fmla="*/ 4567106 h 4567106"/>
              <a:gd name="connsiteX4" fmla="*/ 1359428 w 1359428"/>
              <a:gd name="connsiteY4" fmla="*/ 4567106 h 4567106"/>
              <a:gd name="connsiteX5" fmla="*/ 0 w 1359428"/>
              <a:gd name="connsiteY5" fmla="*/ 4567106 h 4567106"/>
              <a:gd name="connsiteX6" fmla="*/ 0 w 1359428"/>
              <a:gd name="connsiteY6" fmla="*/ 4567106 h 4567106"/>
              <a:gd name="connsiteX7" fmla="*/ 0 w 1359428"/>
              <a:gd name="connsiteY7" fmla="*/ 226576 h 4567106"/>
              <a:gd name="connsiteX8" fmla="*/ 226576 w 1359428"/>
              <a:gd name="connsiteY8" fmla="*/ 0 h 4567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9428" h="4567106">
                <a:moveTo>
                  <a:pt x="1359428" y="761200"/>
                </a:moveTo>
                <a:lnTo>
                  <a:pt x="1359428" y="3805906"/>
                </a:lnTo>
                <a:cubicBezTo>
                  <a:pt x="1359428" y="4226304"/>
                  <a:pt x="1329233" y="4567106"/>
                  <a:pt x="1291986" y="4567106"/>
                </a:cubicBezTo>
                <a:lnTo>
                  <a:pt x="0" y="4567106"/>
                </a:lnTo>
                <a:lnTo>
                  <a:pt x="0" y="4567106"/>
                </a:lnTo>
                <a:lnTo>
                  <a:pt x="0" y="0"/>
                </a:lnTo>
                <a:lnTo>
                  <a:pt x="0" y="0"/>
                </a:lnTo>
                <a:lnTo>
                  <a:pt x="1291986" y="0"/>
                </a:lnTo>
                <a:cubicBezTo>
                  <a:pt x="1329233" y="0"/>
                  <a:pt x="1359428" y="340802"/>
                  <a:pt x="1359428" y="761200"/>
                </a:cubicBezTo>
                <a:close/>
              </a:path>
            </a:pathLst>
          </a:custGeom>
          <a:solidFill>
            <a:schemeClr val="accent6">
              <a:lumMod val="40000"/>
              <a:lumOff val="60000"/>
              <a:alpha val="34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190187" rIns="314012" bIns="190187"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a:solidFill>
                  <a:srgbClr val="000000"/>
                </a:solidFill>
                <a:latin typeface="Garamond" panose="02020404030301010803" pitchFamily="18" charset="0"/>
              </a:rPr>
              <a:t>Out-of-network care requires prior authorization. Providers must complete an </a:t>
            </a:r>
            <a:r>
              <a:rPr lang="en-US" sz="1800" kern="1200">
                <a:solidFill>
                  <a:srgbClr val="208F44"/>
                </a:solidFill>
                <a:latin typeface="Garamond" panose="02020404030301010803" pitchFamily="18" charset="0"/>
                <a:hlinkClick r:id="rId3"/>
              </a:rPr>
              <a:t>Out of Network Prior Authorization E-Form </a:t>
            </a:r>
            <a:r>
              <a:rPr lang="en-US" sz="1800" kern="1200">
                <a:solidFill>
                  <a:srgbClr val="000000"/>
                </a:solidFill>
                <a:latin typeface="Garamond" panose="02020404030301010803" pitchFamily="18" charset="0"/>
              </a:rPr>
              <a:t>to receive approval to refer a member out-of-network</a:t>
            </a:r>
          </a:p>
        </p:txBody>
      </p:sp>
      <p:sp>
        <p:nvSpPr>
          <p:cNvPr id="9" name="Freeform: Shape 8">
            <a:extLst>
              <a:ext uri="{FF2B5EF4-FFF2-40B4-BE49-F238E27FC236}">
                <a16:creationId xmlns:a16="http://schemas.microsoft.com/office/drawing/2014/main" id="{72679138-C677-F86C-F356-0340ADF4B100}"/>
              </a:ext>
            </a:extLst>
          </p:cNvPr>
          <p:cNvSpPr/>
          <p:nvPr/>
        </p:nvSpPr>
        <p:spPr>
          <a:xfrm>
            <a:off x="908633" y="2815833"/>
            <a:ext cx="2568997" cy="1514169"/>
          </a:xfrm>
          <a:custGeom>
            <a:avLst/>
            <a:gdLst>
              <a:gd name="connsiteX0" fmla="*/ 0 w 2568997"/>
              <a:gd name="connsiteY0" fmla="*/ 252367 h 1514169"/>
              <a:gd name="connsiteX1" fmla="*/ 252367 w 2568997"/>
              <a:gd name="connsiteY1" fmla="*/ 0 h 1514169"/>
              <a:gd name="connsiteX2" fmla="*/ 2316630 w 2568997"/>
              <a:gd name="connsiteY2" fmla="*/ 0 h 1514169"/>
              <a:gd name="connsiteX3" fmla="*/ 2568997 w 2568997"/>
              <a:gd name="connsiteY3" fmla="*/ 252367 h 1514169"/>
              <a:gd name="connsiteX4" fmla="*/ 2568997 w 2568997"/>
              <a:gd name="connsiteY4" fmla="*/ 1261802 h 1514169"/>
              <a:gd name="connsiteX5" fmla="*/ 2316630 w 2568997"/>
              <a:gd name="connsiteY5" fmla="*/ 1514169 h 1514169"/>
              <a:gd name="connsiteX6" fmla="*/ 252367 w 2568997"/>
              <a:gd name="connsiteY6" fmla="*/ 1514169 h 1514169"/>
              <a:gd name="connsiteX7" fmla="*/ 0 w 2568997"/>
              <a:gd name="connsiteY7" fmla="*/ 1261802 h 1514169"/>
              <a:gd name="connsiteX8" fmla="*/ 0 w 2568997"/>
              <a:gd name="connsiteY8" fmla="*/ 252367 h 1514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8997" h="1514169">
                <a:moveTo>
                  <a:pt x="0" y="252367"/>
                </a:moveTo>
                <a:cubicBezTo>
                  <a:pt x="0" y="112989"/>
                  <a:pt x="112989" y="0"/>
                  <a:pt x="252367" y="0"/>
                </a:cubicBezTo>
                <a:lnTo>
                  <a:pt x="2316630" y="0"/>
                </a:lnTo>
                <a:cubicBezTo>
                  <a:pt x="2456008" y="0"/>
                  <a:pt x="2568997" y="112989"/>
                  <a:pt x="2568997" y="252367"/>
                </a:cubicBezTo>
                <a:lnTo>
                  <a:pt x="2568997" y="1261802"/>
                </a:lnTo>
                <a:cubicBezTo>
                  <a:pt x="2568997" y="1401180"/>
                  <a:pt x="2456008" y="1514169"/>
                  <a:pt x="2316630" y="1514169"/>
                </a:cubicBezTo>
                <a:lnTo>
                  <a:pt x="252367" y="1514169"/>
                </a:lnTo>
                <a:cubicBezTo>
                  <a:pt x="112989" y="1514169"/>
                  <a:pt x="0" y="1401180"/>
                  <a:pt x="0" y="1261802"/>
                </a:cubicBezTo>
                <a:lnTo>
                  <a:pt x="0" y="252367"/>
                </a:lnTo>
                <a:close/>
              </a:path>
            </a:pathLst>
          </a:custGeom>
          <a:solidFill>
            <a:srgbClr val="208F4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0116" tIns="112016" rIns="150116" bIns="112016" numCol="1" spcCol="1270" anchor="ctr" anchorCtr="0">
            <a:noAutofit/>
          </a:bodyPr>
          <a:lstStyle/>
          <a:p>
            <a:pPr marL="0" lvl="0" indent="0" algn="ctr" defTabSz="889000">
              <a:lnSpc>
                <a:spcPct val="90000"/>
              </a:lnSpc>
              <a:spcBef>
                <a:spcPct val="0"/>
              </a:spcBef>
              <a:spcAft>
                <a:spcPct val="35000"/>
              </a:spcAft>
              <a:buNone/>
            </a:pPr>
            <a:r>
              <a:rPr lang="en-US" sz="2400" kern="1200">
                <a:latin typeface="Cabin" panose="00000500000000000000" pitchFamily="2" charset="0"/>
              </a:rPr>
              <a:t>Out of Network Authorizations</a:t>
            </a:r>
          </a:p>
        </p:txBody>
      </p:sp>
      <p:sp>
        <p:nvSpPr>
          <p:cNvPr id="10" name="Freeform: Shape 9">
            <a:extLst>
              <a:ext uri="{FF2B5EF4-FFF2-40B4-BE49-F238E27FC236}">
                <a16:creationId xmlns:a16="http://schemas.microsoft.com/office/drawing/2014/main" id="{4A3CD207-10D2-C19B-CEA9-5512A3C247A1}"/>
              </a:ext>
            </a:extLst>
          </p:cNvPr>
          <p:cNvSpPr/>
          <p:nvPr/>
        </p:nvSpPr>
        <p:spPr>
          <a:xfrm>
            <a:off x="3480141" y="4513844"/>
            <a:ext cx="4752714" cy="980490"/>
          </a:xfrm>
          <a:custGeom>
            <a:avLst/>
            <a:gdLst>
              <a:gd name="connsiteX0" fmla="*/ 163418 w 980489"/>
              <a:gd name="connsiteY0" fmla="*/ 0 h 4571570"/>
              <a:gd name="connsiteX1" fmla="*/ 817071 w 980489"/>
              <a:gd name="connsiteY1" fmla="*/ 0 h 4571570"/>
              <a:gd name="connsiteX2" fmla="*/ 980489 w 980489"/>
              <a:gd name="connsiteY2" fmla="*/ 163418 h 4571570"/>
              <a:gd name="connsiteX3" fmla="*/ 980489 w 980489"/>
              <a:gd name="connsiteY3" fmla="*/ 4571570 h 4571570"/>
              <a:gd name="connsiteX4" fmla="*/ 980489 w 980489"/>
              <a:gd name="connsiteY4" fmla="*/ 4571570 h 4571570"/>
              <a:gd name="connsiteX5" fmla="*/ 0 w 980489"/>
              <a:gd name="connsiteY5" fmla="*/ 4571570 h 4571570"/>
              <a:gd name="connsiteX6" fmla="*/ 0 w 980489"/>
              <a:gd name="connsiteY6" fmla="*/ 4571570 h 4571570"/>
              <a:gd name="connsiteX7" fmla="*/ 0 w 980489"/>
              <a:gd name="connsiteY7" fmla="*/ 163418 h 4571570"/>
              <a:gd name="connsiteX8" fmla="*/ 163418 w 980489"/>
              <a:gd name="connsiteY8" fmla="*/ 0 h 457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0489" h="4571570">
                <a:moveTo>
                  <a:pt x="980489" y="761945"/>
                </a:moveTo>
                <a:lnTo>
                  <a:pt x="980489" y="3809625"/>
                </a:lnTo>
                <a:cubicBezTo>
                  <a:pt x="980489" y="4230433"/>
                  <a:pt x="964797" y="4571568"/>
                  <a:pt x="945440" y="4571568"/>
                </a:cubicBezTo>
                <a:lnTo>
                  <a:pt x="0" y="4571568"/>
                </a:lnTo>
                <a:lnTo>
                  <a:pt x="0" y="4571568"/>
                </a:lnTo>
                <a:lnTo>
                  <a:pt x="0" y="2"/>
                </a:lnTo>
                <a:lnTo>
                  <a:pt x="0" y="2"/>
                </a:lnTo>
                <a:lnTo>
                  <a:pt x="945440" y="2"/>
                </a:lnTo>
                <a:cubicBezTo>
                  <a:pt x="964797" y="2"/>
                  <a:pt x="980489" y="341137"/>
                  <a:pt x="980489" y="761945"/>
                </a:cubicBezTo>
                <a:close/>
              </a:path>
            </a:pathLst>
          </a:custGeom>
          <a:solidFill>
            <a:schemeClr val="accent6">
              <a:lumMod val="40000"/>
              <a:lumOff val="60000"/>
              <a:alpha val="34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71689" rIns="295514" bIns="171690" numCol="1" spcCol="1270" anchor="ctr" anchorCtr="0">
            <a:noAutofit/>
          </a:bodyPr>
          <a:lstStyle/>
          <a:p>
            <a:pPr marL="171450" lvl="1" indent="-171450" algn="l" defTabSz="711200">
              <a:lnSpc>
                <a:spcPct val="90000"/>
              </a:lnSpc>
              <a:spcBef>
                <a:spcPct val="0"/>
              </a:spcBef>
              <a:spcAft>
                <a:spcPct val="15000"/>
              </a:spcAft>
              <a:buChar char="•"/>
            </a:pPr>
            <a:r>
              <a:rPr lang="en-US" sz="1800" kern="1200">
                <a:solidFill>
                  <a:prstClr val="black">
                    <a:hueOff val="0"/>
                    <a:satOff val="0"/>
                    <a:lumOff val="0"/>
                    <a:alphaOff val="0"/>
                  </a:prstClr>
                </a:solidFill>
                <a:latin typeface="Garamond" panose="02020404030301010803" pitchFamily="18" charset="0"/>
                <a:ea typeface="+mn-ea"/>
                <a:cs typeface="+mn-cs"/>
              </a:rPr>
              <a:t>Use the </a:t>
            </a:r>
            <a:r>
              <a:rPr lang="en-US" sz="1800" kern="1200">
                <a:solidFill>
                  <a:srgbClr val="208F44"/>
                </a:solidFill>
                <a:latin typeface="Garamond" panose="02020404030301010803" pitchFamily="18" charset="0"/>
                <a:ea typeface="+mn-ea"/>
                <a:cs typeface="+mn-cs"/>
                <a:hlinkClick r:id="rId4"/>
              </a:rPr>
              <a:t>Prior Authorization Search Tool </a:t>
            </a:r>
            <a:r>
              <a:rPr lang="en-US" sz="1800" kern="1200">
                <a:solidFill>
                  <a:prstClr val="black">
                    <a:hueOff val="0"/>
                    <a:satOff val="0"/>
                    <a:lumOff val="0"/>
                    <a:alphaOff val="0"/>
                  </a:prstClr>
                </a:solidFill>
                <a:latin typeface="Garamond" panose="02020404030301010803" pitchFamily="18" charset="0"/>
                <a:ea typeface="+mn-ea"/>
                <a:cs typeface="+mn-cs"/>
              </a:rPr>
              <a:t>to determine which services require prior authorization</a:t>
            </a:r>
          </a:p>
        </p:txBody>
      </p:sp>
      <p:sp>
        <p:nvSpPr>
          <p:cNvPr id="11" name="Freeform: Shape 10">
            <a:extLst>
              <a:ext uri="{FF2B5EF4-FFF2-40B4-BE49-F238E27FC236}">
                <a16:creationId xmlns:a16="http://schemas.microsoft.com/office/drawing/2014/main" id="{08304E75-DC4A-7FEC-BF82-EBE57F83537C}"/>
              </a:ext>
            </a:extLst>
          </p:cNvPr>
          <p:cNvSpPr/>
          <p:nvPr/>
        </p:nvSpPr>
        <p:spPr>
          <a:xfrm>
            <a:off x="908633" y="4391283"/>
            <a:ext cx="2571508" cy="1225611"/>
          </a:xfrm>
          <a:custGeom>
            <a:avLst/>
            <a:gdLst>
              <a:gd name="connsiteX0" fmla="*/ 0 w 2571508"/>
              <a:gd name="connsiteY0" fmla="*/ 204273 h 1225611"/>
              <a:gd name="connsiteX1" fmla="*/ 204273 w 2571508"/>
              <a:gd name="connsiteY1" fmla="*/ 0 h 1225611"/>
              <a:gd name="connsiteX2" fmla="*/ 2367235 w 2571508"/>
              <a:gd name="connsiteY2" fmla="*/ 0 h 1225611"/>
              <a:gd name="connsiteX3" fmla="*/ 2571508 w 2571508"/>
              <a:gd name="connsiteY3" fmla="*/ 204273 h 1225611"/>
              <a:gd name="connsiteX4" fmla="*/ 2571508 w 2571508"/>
              <a:gd name="connsiteY4" fmla="*/ 1021338 h 1225611"/>
              <a:gd name="connsiteX5" fmla="*/ 2367235 w 2571508"/>
              <a:gd name="connsiteY5" fmla="*/ 1225611 h 1225611"/>
              <a:gd name="connsiteX6" fmla="*/ 204273 w 2571508"/>
              <a:gd name="connsiteY6" fmla="*/ 1225611 h 1225611"/>
              <a:gd name="connsiteX7" fmla="*/ 0 w 2571508"/>
              <a:gd name="connsiteY7" fmla="*/ 1021338 h 1225611"/>
              <a:gd name="connsiteX8" fmla="*/ 0 w 2571508"/>
              <a:gd name="connsiteY8" fmla="*/ 204273 h 122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1508" h="1225611">
                <a:moveTo>
                  <a:pt x="0" y="204273"/>
                </a:moveTo>
                <a:cubicBezTo>
                  <a:pt x="0" y="91456"/>
                  <a:pt x="91456" y="0"/>
                  <a:pt x="204273" y="0"/>
                </a:cubicBezTo>
                <a:lnTo>
                  <a:pt x="2367235" y="0"/>
                </a:lnTo>
                <a:cubicBezTo>
                  <a:pt x="2480052" y="0"/>
                  <a:pt x="2571508" y="91456"/>
                  <a:pt x="2571508" y="204273"/>
                </a:cubicBezTo>
                <a:lnTo>
                  <a:pt x="2571508" y="1021338"/>
                </a:lnTo>
                <a:cubicBezTo>
                  <a:pt x="2571508" y="1134155"/>
                  <a:pt x="2480052" y="1225611"/>
                  <a:pt x="2367235" y="1225611"/>
                </a:cubicBezTo>
                <a:lnTo>
                  <a:pt x="204273" y="1225611"/>
                </a:lnTo>
                <a:cubicBezTo>
                  <a:pt x="91456" y="1225611"/>
                  <a:pt x="0" y="1134155"/>
                  <a:pt x="0" y="1021338"/>
                </a:cubicBezTo>
                <a:lnTo>
                  <a:pt x="0" y="204273"/>
                </a:lnTo>
                <a:close/>
              </a:path>
            </a:pathLst>
          </a:custGeom>
          <a:solidFill>
            <a:srgbClr val="208F4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6029" tIns="97929" rIns="136029" bIns="97929" numCol="1" spcCol="1270" anchor="ctr" anchorCtr="0">
            <a:noAutofit/>
          </a:bodyPr>
          <a:lstStyle/>
          <a:p>
            <a:pPr marL="0" lvl="0" indent="0" algn="ctr" defTabSz="889000">
              <a:lnSpc>
                <a:spcPct val="90000"/>
              </a:lnSpc>
              <a:spcBef>
                <a:spcPct val="0"/>
              </a:spcBef>
              <a:spcAft>
                <a:spcPct val="35000"/>
              </a:spcAft>
              <a:buNone/>
            </a:pPr>
            <a:r>
              <a:rPr lang="en-US" sz="2400" kern="1200">
                <a:latin typeface="Cabin" panose="00000500000000000000" pitchFamily="2" charset="0"/>
              </a:rPr>
              <a:t>Prior Authorizations</a:t>
            </a:r>
          </a:p>
        </p:txBody>
      </p:sp>
      <p:sp>
        <p:nvSpPr>
          <p:cNvPr id="3" name="Title 1">
            <a:extLst>
              <a:ext uri="{FF2B5EF4-FFF2-40B4-BE49-F238E27FC236}">
                <a16:creationId xmlns:a16="http://schemas.microsoft.com/office/drawing/2014/main" id="{681DB824-3C4D-E964-AACA-C3D81EA03917}"/>
              </a:ext>
            </a:extLst>
          </p:cNvPr>
          <p:cNvSpPr txBox="1">
            <a:spLocks/>
          </p:cNvSpPr>
          <p:nvPr/>
        </p:nvSpPr>
        <p:spPr>
          <a:xfrm>
            <a:off x="309894" y="373487"/>
            <a:ext cx="8634484" cy="1076039"/>
          </a:xfrm>
          <a:prstGeom prst="rect">
            <a:avLst/>
          </a:prstGeom>
        </p:spPr>
        <p:txBody>
          <a:bodyPr anchor="ctr">
            <a:normAutofit/>
          </a:bodyPr>
          <a:lstStyle>
            <a:lvl1pPr algn="l" defTabSz="685800" rtl="0" eaLnBrk="1" latinLnBrk="0" hangingPunct="1">
              <a:lnSpc>
                <a:spcPct val="90000"/>
              </a:lnSpc>
              <a:spcBef>
                <a:spcPct val="0"/>
              </a:spcBef>
              <a:buNone/>
              <a:defRPr sz="4400" kern="1200">
                <a:solidFill>
                  <a:srgbClr val="000000"/>
                </a:solidFill>
                <a:latin typeface="Garamond" panose="02020404030301010803" pitchFamily="18" charset="0"/>
                <a:ea typeface="+mj-ea"/>
                <a:cs typeface="+mj-cs"/>
              </a:defRPr>
            </a:lvl1pPr>
          </a:lstStyle>
          <a:p>
            <a:endParaRPr lang="en-US" sz="3600"/>
          </a:p>
        </p:txBody>
      </p:sp>
    </p:spTree>
    <p:extLst>
      <p:ext uri="{BB962C8B-B14F-4D97-AF65-F5344CB8AC3E}">
        <p14:creationId xmlns:p14="http://schemas.microsoft.com/office/powerpoint/2010/main" val="14191262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97E0-ADF9-314B-AECD-495894CFFC52}"/>
              </a:ext>
            </a:extLst>
          </p:cNvPr>
          <p:cNvSpPr>
            <a:spLocks noGrp="1"/>
          </p:cNvSpPr>
          <p:nvPr>
            <p:ph type="title" idx="4294967295"/>
          </p:nvPr>
        </p:nvSpPr>
        <p:spPr>
          <a:xfrm>
            <a:off x="0" y="131763"/>
            <a:ext cx="7886700" cy="987425"/>
          </a:xfrm>
        </p:spPr>
        <p:txBody>
          <a:bodyPr/>
          <a:lstStyle/>
          <a:p>
            <a:r>
              <a:rPr lang="en-US" dirty="0"/>
              <a:t>Member ID Cards</a:t>
            </a:r>
          </a:p>
        </p:txBody>
      </p:sp>
      <p:sp>
        <p:nvSpPr>
          <p:cNvPr id="5" name="Content Placeholder 4"/>
          <p:cNvSpPr>
            <a:spLocks noGrp="1"/>
          </p:cNvSpPr>
          <p:nvPr>
            <p:ph idx="4294967295"/>
          </p:nvPr>
        </p:nvSpPr>
        <p:spPr>
          <a:xfrm>
            <a:off x="0" y="2130425"/>
            <a:ext cx="5749925" cy="2027238"/>
          </a:xfrm>
        </p:spPr>
        <p:txBody>
          <a:bodyPr>
            <a:normAutofit/>
          </a:bodyPr>
          <a:lstStyle/>
          <a:p>
            <a:pPr marL="0" indent="0" fontAlgn="base">
              <a:buNone/>
            </a:pPr>
            <a:r>
              <a:rPr lang="en-US" sz="2000" dirty="0"/>
              <a:t>Primary care providers (PCP) must verify the member is assigned to the provider group and one of the group’s participating PCPs to receive reimbursement for services rendered. </a:t>
            </a:r>
            <a:endParaRPr lang="en-US" sz="2400" dirty="0"/>
          </a:p>
        </p:txBody>
      </p:sp>
      <p:sp>
        <p:nvSpPr>
          <p:cNvPr id="3" name="TextBox 2"/>
          <p:cNvSpPr txBox="1"/>
          <p:nvPr/>
        </p:nvSpPr>
        <p:spPr>
          <a:xfrm>
            <a:off x="255182" y="1320586"/>
            <a:ext cx="6610662" cy="646331"/>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bin" panose="00000500000000000000" pitchFamily="2" charset="0"/>
                <a:ea typeface="+mn-ea"/>
                <a:cs typeface="+mn-cs"/>
              </a:rPr>
              <a:t>All Neighborhood members are assigned a primary care provider (PCP) displayed on the member’s Neighborhood identification card.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04499">
            <a:off x="5725174" y="2150971"/>
            <a:ext cx="2625495" cy="1662814"/>
          </a:xfrm>
          <a:prstGeom prst="rect">
            <a:avLst/>
          </a:prstGeom>
        </p:spPr>
      </p:pic>
      <p:sp>
        <p:nvSpPr>
          <p:cNvPr id="6" name="TextBox 5"/>
          <p:cNvSpPr txBox="1"/>
          <p:nvPr/>
        </p:nvSpPr>
        <p:spPr>
          <a:xfrm>
            <a:off x="448056" y="3824631"/>
            <a:ext cx="7438644" cy="1754326"/>
          </a:xfrm>
          <a:prstGeom prst="rect">
            <a:avLst/>
          </a:prstGeom>
          <a:noFill/>
        </p:spPr>
        <p:txBody>
          <a:bodyPr wrap="square" rtlCol="0">
            <a:spAutoFit/>
          </a:bodyPr>
          <a:lstStyle/>
          <a:p>
            <a:pPr lvl="0" defTabSz="457200" eaLnBrk="0" fontAlgn="base" hangingPunct="0">
              <a:spcBef>
                <a:spcPct val="0"/>
              </a:spcBef>
              <a:spcAft>
                <a:spcPct val="0"/>
              </a:spcAft>
            </a:pPr>
            <a:r>
              <a:rPr lang="en-US" dirty="0">
                <a:latin typeface="Garamond" panose="02020404030301010803" pitchFamily="18" charset="0"/>
              </a:rPr>
              <a:t>All D-SNP members (both </a:t>
            </a:r>
            <a:r>
              <a:rPr lang="en-US" b="1" dirty="0">
                <a:latin typeface="Garamond" panose="02020404030301010803" pitchFamily="18" charset="0"/>
              </a:rPr>
              <a:t>Neighborhood Dual CONNECT </a:t>
            </a:r>
            <a:r>
              <a:rPr lang="en-US" dirty="0">
                <a:latin typeface="Garamond" panose="02020404030301010803" pitchFamily="18" charset="0"/>
              </a:rPr>
              <a:t>and Neighborhood </a:t>
            </a:r>
            <a:r>
              <a:rPr lang="en-US" b="1" dirty="0">
                <a:latin typeface="Garamond" panose="02020404030301010803" pitchFamily="18" charset="0"/>
              </a:rPr>
              <a:t>INTEGRITY for Duals</a:t>
            </a:r>
            <a:r>
              <a:rPr lang="en-US" dirty="0">
                <a:latin typeface="Garamond" panose="02020404030301010803" pitchFamily="18" charset="0"/>
              </a:rPr>
              <a:t>) will be issued new member ID cards with ID numbers that: </a:t>
            </a:r>
          </a:p>
          <a:p>
            <a:pPr lvl="0" defTabSz="457200" eaLnBrk="0" fontAlgn="base" hangingPunct="0">
              <a:spcBef>
                <a:spcPct val="0"/>
              </a:spcBef>
              <a:spcAft>
                <a:spcPct val="0"/>
              </a:spcAft>
            </a:pPr>
            <a:endParaRPr lang="en-US" dirty="0">
              <a:latin typeface="Garamond" panose="02020404030301010803" pitchFamily="18" charset="0"/>
            </a:endParaRPr>
          </a:p>
          <a:p>
            <a:pPr marL="285750" lvl="0" indent="-285750" algn="ctr" defTabSz="457200" eaLnBrk="0" fontAlgn="base" hangingPunct="0">
              <a:spcBef>
                <a:spcPct val="0"/>
              </a:spcBef>
              <a:spcAft>
                <a:spcPct val="0"/>
              </a:spcAft>
              <a:buFont typeface="Arial" panose="020B0604020202020204" pitchFamily="34" charset="0"/>
              <a:buChar char="•"/>
            </a:pPr>
            <a:r>
              <a:rPr lang="en-US" b="1" dirty="0">
                <a:latin typeface="Garamond" panose="02020404030301010803" pitchFamily="18" charset="0"/>
              </a:rPr>
              <a:t>Are 12 digits in length</a:t>
            </a:r>
          </a:p>
          <a:p>
            <a:pPr marL="285750" lvl="0" indent="-285750" algn="ctr" defTabSz="457200" eaLnBrk="0" fontAlgn="base" hangingPunct="0">
              <a:spcBef>
                <a:spcPct val="0"/>
              </a:spcBef>
              <a:spcAft>
                <a:spcPct val="0"/>
              </a:spcAft>
              <a:buFont typeface="Arial" panose="020B0604020202020204" pitchFamily="34" charset="0"/>
              <a:buChar char="•"/>
            </a:pPr>
            <a:r>
              <a:rPr lang="en-US" b="1" dirty="0">
                <a:latin typeface="Garamond" panose="02020404030301010803" pitchFamily="18" charset="0"/>
              </a:rPr>
              <a:t>Start with “12” as an identifying prefix</a:t>
            </a:r>
            <a:endParaRPr kumimoji="0" lang="en-US" sz="1800" b="1" i="0" u="none" strike="noStrike" kern="1200" cap="none" spc="0" normalizeH="0" baseline="0" noProof="0" dirty="0">
              <a:ln>
                <a:noFill/>
              </a:ln>
              <a:solidFill>
                <a:prstClr val="black"/>
              </a:solidFill>
              <a:effectLst/>
              <a:uLnTx/>
              <a:uFillTx/>
              <a:latin typeface="Garamond" panose="02020404030301010803" pitchFamily="18" charset="0"/>
            </a:endParaRPr>
          </a:p>
        </p:txBody>
      </p:sp>
    </p:spTree>
    <p:extLst>
      <p:ext uri="{BB962C8B-B14F-4D97-AF65-F5344CB8AC3E}">
        <p14:creationId xmlns:p14="http://schemas.microsoft.com/office/powerpoint/2010/main" val="2301541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C297E0-ADF9-314B-AECD-495894CFFC52}"/>
              </a:ext>
            </a:extLst>
          </p:cNvPr>
          <p:cNvSpPr txBox="1">
            <a:spLocks/>
          </p:cNvSpPr>
          <p:nvPr/>
        </p:nvSpPr>
        <p:spPr>
          <a:xfrm>
            <a:off x="249613" y="313148"/>
            <a:ext cx="7886700" cy="7927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i="0" kern="1200">
                <a:solidFill>
                  <a:srgbClr val="208F44"/>
                </a:solidFill>
                <a:latin typeface="Cabin" charset="0"/>
                <a:ea typeface="Cabin" charset="0"/>
                <a:cs typeface="Cabin" charset="0"/>
              </a:defRPr>
            </a:lvl1pPr>
          </a:lstStyle>
          <a:p>
            <a:pPr fontAlgn="auto">
              <a:spcAft>
                <a:spcPts val="0"/>
              </a:spcAft>
            </a:pPr>
            <a:r>
              <a:rPr lang="en-US" sz="4400" dirty="0">
                <a:solidFill>
                  <a:srgbClr val="069343"/>
                </a:solidFill>
                <a:latin typeface="Cabin"/>
                <a:ea typeface="+mj-ea"/>
                <a:cs typeface="+mj-cs"/>
              </a:rPr>
              <a:t>Claims Submission </a:t>
            </a:r>
          </a:p>
        </p:txBody>
      </p:sp>
      <p:sp>
        <p:nvSpPr>
          <p:cNvPr id="11" name="Rounded Rectangle 10"/>
          <p:cNvSpPr/>
          <p:nvPr/>
        </p:nvSpPr>
        <p:spPr>
          <a:xfrm>
            <a:off x="6057735" y="2026999"/>
            <a:ext cx="2820506" cy="3290241"/>
          </a:xfrm>
          <a:prstGeom prst="roundRect">
            <a:avLst/>
          </a:prstGeom>
          <a:solidFill>
            <a:srgbClr val="F6FAF4"/>
          </a:solidFill>
          <a:ln w="19050"/>
        </p:spPr>
        <p:style>
          <a:lnRef idx="2">
            <a:schemeClr val="accent6"/>
          </a:lnRef>
          <a:fillRef idx="1">
            <a:schemeClr val="lt1"/>
          </a:fillRef>
          <a:effectRef idx="0">
            <a:schemeClr val="accent6"/>
          </a:effectRef>
          <a:fontRef idx="minor">
            <a:schemeClr val="dk1"/>
          </a:fontRef>
        </p:style>
        <p:txBody>
          <a:bodyPr rtlCol="0" anchor="ctr"/>
          <a:lstStyle/>
          <a:p>
            <a:pPr>
              <a:spcBef>
                <a:spcPts val="0"/>
              </a:spcBef>
              <a:spcAft>
                <a:spcPts val="0"/>
              </a:spcAft>
            </a:pPr>
            <a:r>
              <a:rPr lang="en-US" sz="1400" b="1">
                <a:solidFill>
                  <a:schemeClr val="tx1"/>
                </a:solidFill>
                <a:latin typeface="Cabin" panose="00000500000000000000" pitchFamily="2" charset="0"/>
              </a:rPr>
              <a:t>Electronic claims payer ID number for all lines of business:</a:t>
            </a:r>
          </a:p>
          <a:p>
            <a:pPr>
              <a:spcBef>
                <a:spcPts val="0"/>
              </a:spcBef>
              <a:spcAft>
                <a:spcPts val="0"/>
              </a:spcAft>
            </a:pPr>
            <a:endParaRPr lang="en-US" sz="1600">
              <a:latin typeface="Garamond" panose="02020404030301010803" pitchFamily="18" charset="0"/>
            </a:endParaRPr>
          </a:p>
          <a:p>
            <a:pPr algn="ctr">
              <a:spcBef>
                <a:spcPts val="0"/>
              </a:spcBef>
              <a:spcAft>
                <a:spcPts val="0"/>
              </a:spcAft>
            </a:pPr>
            <a:r>
              <a:rPr lang="en-US" sz="1600" b="1">
                <a:latin typeface="Garamond" panose="02020404030301010803" pitchFamily="18" charset="0"/>
              </a:rPr>
              <a:t>05047</a:t>
            </a:r>
          </a:p>
          <a:p>
            <a:pPr>
              <a:spcBef>
                <a:spcPts val="0"/>
              </a:spcBef>
              <a:spcAft>
                <a:spcPts val="0"/>
              </a:spcAft>
            </a:pPr>
            <a:endParaRPr lang="en-US" sz="1400" b="1">
              <a:latin typeface="Cabin" panose="00000500000000000000" pitchFamily="2" charset="0"/>
            </a:endParaRPr>
          </a:p>
          <a:p>
            <a:pPr marL="0" indent="0">
              <a:spcBef>
                <a:spcPts val="400"/>
              </a:spcBef>
              <a:spcAft>
                <a:spcPts val="100"/>
              </a:spcAft>
              <a:buNone/>
            </a:pPr>
            <a:r>
              <a:rPr lang="en-US" sz="1400" b="1">
                <a:latin typeface="Cabin" panose="00000500000000000000" pitchFamily="2" charset="0"/>
              </a:rPr>
              <a:t>Paper claims can be mailed to:</a:t>
            </a:r>
          </a:p>
          <a:p>
            <a:pPr marL="0" indent="0">
              <a:spcBef>
                <a:spcPts val="100"/>
              </a:spcBef>
              <a:spcAft>
                <a:spcPts val="100"/>
              </a:spcAft>
              <a:buNone/>
            </a:pPr>
            <a:r>
              <a:rPr lang="en-US" sz="1600">
                <a:latin typeface="Garamond" panose="02020404030301010803" pitchFamily="18" charset="0"/>
              </a:rPr>
              <a:t>Neighborhood Health Plan of Rhode Island</a:t>
            </a:r>
            <a:br>
              <a:rPr lang="en-US" sz="1600">
                <a:latin typeface="Garamond" panose="02020404030301010803" pitchFamily="18" charset="0"/>
              </a:rPr>
            </a:br>
            <a:r>
              <a:rPr lang="en-US" sz="1600">
                <a:latin typeface="Garamond" panose="02020404030301010803" pitchFamily="18" charset="0"/>
              </a:rPr>
              <a:t>P.O. Box 28259</a:t>
            </a:r>
            <a:br>
              <a:rPr lang="en-US" sz="1600">
                <a:latin typeface="Garamond" panose="02020404030301010803" pitchFamily="18" charset="0"/>
              </a:rPr>
            </a:br>
            <a:r>
              <a:rPr lang="en-US" sz="1600">
                <a:latin typeface="Garamond" panose="02020404030301010803" pitchFamily="18" charset="0"/>
              </a:rPr>
              <a:t>Providence, RI  02908-3700</a:t>
            </a:r>
          </a:p>
        </p:txBody>
      </p:sp>
      <p:sp>
        <p:nvSpPr>
          <p:cNvPr id="2" name="TextBox 1">
            <a:extLst>
              <a:ext uri="{FF2B5EF4-FFF2-40B4-BE49-F238E27FC236}">
                <a16:creationId xmlns:a16="http://schemas.microsoft.com/office/drawing/2014/main" id="{EE607B64-22F2-A8A3-FBDA-E177CA719FCB}"/>
              </a:ext>
            </a:extLst>
          </p:cNvPr>
          <p:cNvSpPr txBox="1"/>
          <p:nvPr/>
        </p:nvSpPr>
        <p:spPr>
          <a:xfrm>
            <a:off x="426161" y="1333651"/>
            <a:ext cx="5631574" cy="249042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a:solidFill>
                  <a:srgbClr val="000000"/>
                </a:solidFill>
                <a:latin typeface="Garamond"/>
              </a:rPr>
              <a:t>All claims must be filed electronically except: </a:t>
            </a:r>
          </a:p>
          <a:p>
            <a:endParaRPr lang="en-US" sz="2000">
              <a:solidFill>
                <a:srgbClr val="000000"/>
              </a:solidFill>
              <a:latin typeface="Garamond" panose="02020404030301010803" pitchFamily="18" charset="0"/>
            </a:endParaRPr>
          </a:p>
          <a:p>
            <a:pPr lvl="1" fontAlgn="base">
              <a:spcAft>
                <a:spcPts val="1875"/>
              </a:spcAft>
            </a:pPr>
            <a:r>
              <a:rPr lang="en-US" sz="2000">
                <a:solidFill>
                  <a:srgbClr val="000000"/>
                </a:solidFill>
                <a:latin typeface="Garamond"/>
              </a:rPr>
              <a:t>Claims with any type of attachment </a:t>
            </a:r>
            <a:r>
              <a:rPr lang="en-US" sz="2000" b="0" i="0">
                <a:solidFill>
                  <a:srgbClr val="000000"/>
                </a:solidFill>
                <a:effectLst/>
                <a:latin typeface="Garamond"/>
              </a:rPr>
              <a:t>including, but not limited to the following, which must be submitted in paper form:</a:t>
            </a:r>
          </a:p>
          <a:p>
            <a:pPr marL="1200150" lvl="2" indent="-285750" fontAlgn="base">
              <a:buFont typeface="Wingdings" panose="05000000000000000000" pitchFamily="2" charset="2"/>
              <a:buChar char="Ø"/>
            </a:pPr>
            <a:r>
              <a:rPr lang="en-US" sz="2000" b="0" i="0">
                <a:solidFill>
                  <a:srgbClr val="000000"/>
                </a:solidFill>
                <a:effectLst/>
                <a:latin typeface="Garamond"/>
              </a:rPr>
              <a:t>Medical records</a:t>
            </a:r>
          </a:p>
          <a:p>
            <a:pPr marL="1200150" lvl="2" indent="-285750" fontAlgn="base">
              <a:buFont typeface="Wingdings" panose="05000000000000000000" pitchFamily="2" charset="2"/>
              <a:buChar char="Ø"/>
            </a:pPr>
            <a:r>
              <a:rPr lang="en-US" sz="2000" b="0" i="0">
                <a:solidFill>
                  <a:srgbClr val="000000"/>
                </a:solidFill>
                <a:effectLst/>
                <a:latin typeface="Garamond"/>
              </a:rPr>
              <a:t>Single case agreements</a:t>
            </a:r>
            <a:endParaRPr lang="en-US" sz="2000">
              <a:solidFill>
                <a:srgbClr val="000000"/>
              </a:solidFill>
              <a:latin typeface="Garamond"/>
            </a:endParaRPr>
          </a:p>
        </p:txBody>
      </p:sp>
      <p:sp>
        <p:nvSpPr>
          <p:cNvPr id="3" name="TextBox 2">
            <a:extLst>
              <a:ext uri="{FF2B5EF4-FFF2-40B4-BE49-F238E27FC236}">
                <a16:creationId xmlns:a16="http://schemas.microsoft.com/office/drawing/2014/main" id="{0B5A4CE6-630C-62B0-0641-D623AC67C14F}"/>
              </a:ext>
            </a:extLst>
          </p:cNvPr>
          <p:cNvSpPr txBox="1"/>
          <p:nvPr/>
        </p:nvSpPr>
        <p:spPr>
          <a:xfrm>
            <a:off x="497210" y="3917365"/>
            <a:ext cx="548947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fontAlgn="base">
              <a:spcAft>
                <a:spcPts val="1875"/>
              </a:spcAft>
              <a:buFont typeface="Arial" panose="020B0604020202020204" pitchFamily="34" charset="0"/>
              <a:buChar char="•"/>
            </a:pPr>
            <a:r>
              <a:rPr lang="en-US" sz="2000">
                <a:solidFill>
                  <a:srgbClr val="000000"/>
                </a:solidFill>
                <a:latin typeface="Garamond"/>
              </a:rPr>
              <a:t>Complete claims must be received within 180 days from the date of service unless otherwise specified in the provider's contract.</a:t>
            </a:r>
          </a:p>
        </p:txBody>
      </p:sp>
      <p:sp>
        <p:nvSpPr>
          <p:cNvPr id="6" name="TextBox 5">
            <a:extLst>
              <a:ext uri="{FF2B5EF4-FFF2-40B4-BE49-F238E27FC236}">
                <a16:creationId xmlns:a16="http://schemas.microsoft.com/office/drawing/2014/main" id="{F4F842BB-A56F-67BB-FF87-575852C48AC4}"/>
              </a:ext>
            </a:extLst>
          </p:cNvPr>
          <p:cNvSpPr txBox="1"/>
          <p:nvPr/>
        </p:nvSpPr>
        <p:spPr>
          <a:xfrm>
            <a:off x="914400" y="5647256"/>
            <a:ext cx="7315199" cy="584775"/>
          </a:xfrm>
          <a:prstGeom prst="rect">
            <a:avLst/>
          </a:prstGeom>
          <a:noFill/>
        </p:spPr>
        <p:txBody>
          <a:bodyPr wrap="square">
            <a:spAutoFit/>
          </a:bodyPr>
          <a:lstStyle/>
          <a:p>
            <a:r>
              <a:rPr lang="en-US" sz="1600" b="1" i="1">
                <a:latin typeface="Garamond"/>
              </a:rPr>
              <a:t>Note: All coordination of benefit (COB) claims, also known as secondary claims, must be submitted electronically. </a:t>
            </a:r>
            <a:endParaRPr lang="en-US" sz="1600" b="1" i="1"/>
          </a:p>
        </p:txBody>
      </p:sp>
      <p:pic>
        <p:nvPicPr>
          <p:cNvPr id="7" name="Picture 6" descr="A blue and grey document with a pen&#10;&#10;AI-generated content may be incorrect.">
            <a:extLst>
              <a:ext uri="{FF2B5EF4-FFF2-40B4-BE49-F238E27FC236}">
                <a16:creationId xmlns:a16="http://schemas.microsoft.com/office/drawing/2014/main" id="{92D2279D-614E-CEA9-3B82-B9E223E8B34F}"/>
              </a:ext>
            </a:extLst>
          </p:cNvPr>
          <p:cNvPicPr>
            <a:picLocks noChangeAspect="1"/>
          </p:cNvPicPr>
          <p:nvPr/>
        </p:nvPicPr>
        <p:blipFill>
          <a:blip r:embed="rId3"/>
          <a:stretch>
            <a:fillRect/>
          </a:stretch>
        </p:blipFill>
        <p:spPr>
          <a:xfrm>
            <a:off x="6615847" y="79198"/>
            <a:ext cx="1617785" cy="1617785"/>
          </a:xfrm>
          <a:prstGeom prst="rect">
            <a:avLst/>
          </a:prstGeom>
        </p:spPr>
      </p:pic>
    </p:spTree>
    <p:extLst>
      <p:ext uri="{BB962C8B-B14F-4D97-AF65-F5344CB8AC3E}">
        <p14:creationId xmlns:p14="http://schemas.microsoft.com/office/powerpoint/2010/main" val="87879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81572-438B-3D03-3138-8ABF911E58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25C3F-C210-FC39-FA4E-EABD8B185D68}"/>
              </a:ext>
            </a:extLst>
          </p:cNvPr>
          <p:cNvSpPr>
            <a:spLocks noGrp="1"/>
          </p:cNvSpPr>
          <p:nvPr>
            <p:ph type="title" idx="4294967295"/>
          </p:nvPr>
        </p:nvSpPr>
        <p:spPr>
          <a:xfrm>
            <a:off x="539927" y="382014"/>
            <a:ext cx="7886700" cy="998538"/>
          </a:xfrm>
        </p:spPr>
        <p:txBody>
          <a:bodyPr>
            <a:normAutofit/>
          </a:bodyPr>
          <a:lstStyle/>
          <a:p>
            <a:r>
              <a:rPr lang="en-US" b="1" dirty="0">
                <a:solidFill>
                  <a:srgbClr val="069343"/>
                </a:solidFill>
                <a:latin typeface="Cabin"/>
              </a:rPr>
              <a:t>Billing Members</a:t>
            </a:r>
          </a:p>
        </p:txBody>
      </p:sp>
      <p:sp>
        <p:nvSpPr>
          <p:cNvPr id="3" name="Rectangle 2">
            <a:extLst>
              <a:ext uri="{FF2B5EF4-FFF2-40B4-BE49-F238E27FC236}">
                <a16:creationId xmlns:a16="http://schemas.microsoft.com/office/drawing/2014/main" id="{F933F5B6-0498-C584-3544-62DD4E71CC3D}"/>
              </a:ext>
            </a:extLst>
          </p:cNvPr>
          <p:cNvSpPr/>
          <p:nvPr/>
        </p:nvSpPr>
        <p:spPr>
          <a:xfrm>
            <a:off x="791304" y="4433207"/>
            <a:ext cx="7268387" cy="787788"/>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a:latin typeface="Garamond" panose="02020404030301010803" pitchFamily="18" charset="0"/>
            </a:endParaRPr>
          </a:p>
          <a:p>
            <a:pPr algn="ctr"/>
            <a:r>
              <a:rPr lang="en-US" sz="2000" b="1">
                <a:latin typeface="Garamond" panose="02020404030301010803" pitchFamily="18" charset="0"/>
              </a:rPr>
              <a:t>Providers may NOT bill members for missed appointments</a:t>
            </a:r>
            <a:r>
              <a:rPr lang="en-US">
                <a:latin typeface="Garamond" panose="02020404030301010803" pitchFamily="18" charset="0"/>
              </a:rPr>
              <a:t>.</a:t>
            </a:r>
          </a:p>
          <a:p>
            <a:pPr algn="ctr"/>
            <a:endParaRPr lang="en-US"/>
          </a:p>
        </p:txBody>
      </p:sp>
      <p:sp>
        <p:nvSpPr>
          <p:cNvPr id="5" name="TextBox 4">
            <a:extLst>
              <a:ext uri="{FF2B5EF4-FFF2-40B4-BE49-F238E27FC236}">
                <a16:creationId xmlns:a16="http://schemas.microsoft.com/office/drawing/2014/main" id="{A003C958-673F-0EF2-647B-81E7F53B7A71}"/>
              </a:ext>
            </a:extLst>
          </p:cNvPr>
          <p:cNvSpPr txBox="1"/>
          <p:nvPr/>
        </p:nvSpPr>
        <p:spPr>
          <a:xfrm>
            <a:off x="539927" y="1701862"/>
            <a:ext cx="7886700" cy="2246769"/>
          </a:xfrm>
          <a:prstGeom prst="rect">
            <a:avLst/>
          </a:prstGeom>
          <a:noFill/>
        </p:spPr>
        <p:txBody>
          <a:bodyPr wrap="square">
            <a:spAutoFit/>
          </a:bodyPr>
          <a:lstStyle/>
          <a:p>
            <a:r>
              <a:rPr lang="en-US" sz="2000" dirty="0">
                <a:solidFill>
                  <a:srgbClr val="000000"/>
                </a:solidFill>
                <a:latin typeface="Garamond"/>
              </a:rPr>
              <a:t>Other than allowable co-payments or deductibles for certain lines of business, in</a:t>
            </a:r>
            <a:r>
              <a:rPr lang="en-US" sz="2000" b="1" dirty="0">
                <a:solidFill>
                  <a:srgbClr val="000000"/>
                </a:solidFill>
                <a:latin typeface="Garamond"/>
              </a:rPr>
              <a:t> no event can the provider bill, balance bill or have any recourse against Neighborhood members </a:t>
            </a:r>
            <a:r>
              <a:rPr lang="en-US" sz="2000" dirty="0">
                <a:solidFill>
                  <a:srgbClr val="000000"/>
                </a:solidFill>
                <a:latin typeface="Garamond"/>
              </a:rPr>
              <a:t>for services rendered by the provider under their agreement with Neighborhood. </a:t>
            </a:r>
          </a:p>
          <a:p>
            <a:endParaRPr lang="en-US" sz="2000" dirty="0">
              <a:solidFill>
                <a:srgbClr val="000000"/>
              </a:solidFill>
              <a:latin typeface="Garamond"/>
            </a:endParaRPr>
          </a:p>
          <a:p>
            <a:r>
              <a:rPr lang="en-US" sz="2000" b="1" dirty="0">
                <a:latin typeface="Garamond"/>
              </a:rPr>
              <a:t>Note: Neighborhood Dual CONNECT members cannot be billed any cost-share due to Qualified Medicare Beneficiary (QMB) status.</a:t>
            </a:r>
          </a:p>
        </p:txBody>
      </p:sp>
    </p:spTree>
    <p:extLst>
      <p:ext uri="{BB962C8B-B14F-4D97-AF65-F5344CB8AC3E}">
        <p14:creationId xmlns:p14="http://schemas.microsoft.com/office/powerpoint/2010/main" val="137644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894" y="373487"/>
            <a:ext cx="8634484" cy="1076039"/>
          </a:xfrm>
        </p:spPr>
        <p:txBody>
          <a:bodyPr anchor="ctr">
            <a:normAutofit/>
          </a:bodyPr>
          <a:lstStyle/>
          <a:p>
            <a:r>
              <a:rPr lang="en-US" sz="3600" b="1" dirty="0">
                <a:solidFill>
                  <a:srgbClr val="069343"/>
                </a:solidFill>
              </a:rPr>
              <a:t>What You’ll Get From this Session</a:t>
            </a:r>
          </a:p>
        </p:txBody>
      </p:sp>
      <p:sp>
        <p:nvSpPr>
          <p:cNvPr id="6" name="Footer Placeholder 3">
            <a:extLst>
              <a:ext uri="{FF2B5EF4-FFF2-40B4-BE49-F238E27FC236}">
                <a16:creationId xmlns:a16="http://schemas.microsoft.com/office/drawing/2014/main" id="{9B7B372B-145A-C4CF-3ACF-D3AC6C632953}"/>
              </a:ext>
            </a:extLst>
          </p:cNvPr>
          <p:cNvSpPr>
            <a:spLocks noGrp="1"/>
          </p:cNvSpPr>
          <p:nvPr>
            <p:ph type="ftr" sz="quarter" idx="11"/>
          </p:nvPr>
        </p:nvSpPr>
        <p:spPr>
          <a:xfrm>
            <a:off x="6311526" y="5724510"/>
            <a:ext cx="2601543" cy="365125"/>
          </a:xfrm>
        </p:spPr>
        <p:txBody>
          <a:bodyPr anchor="ctr">
            <a:normAutofit/>
          </a:bodyPr>
          <a:lstStyle/>
          <a:p>
            <a:pPr>
              <a:spcAft>
                <a:spcPts val="600"/>
              </a:spcAft>
            </a:pPr>
            <a:r>
              <a:rPr lang="en-US"/>
              <a:t>Neighborhood Health Plan of Rhode Island © 2025  Confidential &amp; Not for Distribution</a:t>
            </a:r>
          </a:p>
        </p:txBody>
      </p:sp>
      <p:sp>
        <p:nvSpPr>
          <p:cNvPr id="5" name="Slide Number Placeholder 4"/>
          <p:cNvSpPr>
            <a:spLocks noGrp="1"/>
          </p:cNvSpPr>
          <p:nvPr>
            <p:ph type="sldNum" sz="quarter" idx="12"/>
          </p:nvPr>
        </p:nvSpPr>
        <p:spPr>
          <a:xfrm>
            <a:off x="6850837" y="5311343"/>
            <a:ext cx="2057400" cy="365125"/>
          </a:xfrm>
        </p:spPr>
        <p:txBody>
          <a:bodyPr anchor="ctr">
            <a:normAutofit/>
          </a:bodyPr>
          <a:lstStyle/>
          <a:p>
            <a:pPr>
              <a:spcAft>
                <a:spcPts val="600"/>
              </a:spcAft>
            </a:pPr>
            <a:fld id="{C4FD1F22-D6B5-40B7-B8FE-12A80B3FCD39}" type="slidenum">
              <a:rPr lang="en-US" smtClean="0"/>
              <a:pPr>
                <a:spcAft>
                  <a:spcPts val="600"/>
                </a:spcAft>
              </a:pPr>
              <a:t>4</a:t>
            </a:fld>
            <a:endParaRPr lang="en-US"/>
          </a:p>
        </p:txBody>
      </p:sp>
      <p:sp>
        <p:nvSpPr>
          <p:cNvPr id="10" name="Rectangle: Rounded Corners 9">
            <a:extLst>
              <a:ext uri="{FF2B5EF4-FFF2-40B4-BE49-F238E27FC236}">
                <a16:creationId xmlns:a16="http://schemas.microsoft.com/office/drawing/2014/main" id="{74F730D7-4CF0-71B4-CDA9-EB19FD50C6B0}"/>
              </a:ext>
            </a:extLst>
          </p:cNvPr>
          <p:cNvSpPr/>
          <p:nvPr/>
        </p:nvSpPr>
        <p:spPr>
          <a:xfrm>
            <a:off x="361604" y="5182984"/>
            <a:ext cx="8450620" cy="733498"/>
          </a:xfrm>
          <a:prstGeom prst="roundRect">
            <a:avLst>
              <a:gd name="adj" fmla="val 10000"/>
            </a:avLst>
          </a:prstGeom>
          <a:solidFill>
            <a:schemeClr val="tx1"/>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2" name="Freeform: Shape 11">
            <a:extLst>
              <a:ext uri="{FF2B5EF4-FFF2-40B4-BE49-F238E27FC236}">
                <a16:creationId xmlns:a16="http://schemas.microsoft.com/office/drawing/2014/main" id="{5558C467-B49B-16BF-F68E-3F8722F1D7D2}"/>
              </a:ext>
            </a:extLst>
          </p:cNvPr>
          <p:cNvSpPr/>
          <p:nvPr/>
        </p:nvSpPr>
        <p:spPr>
          <a:xfrm>
            <a:off x="1133212" y="3784639"/>
            <a:ext cx="7765157" cy="724089"/>
          </a:xfrm>
          <a:custGeom>
            <a:avLst/>
            <a:gdLst>
              <a:gd name="connsiteX0" fmla="*/ 0 w 7765157"/>
              <a:gd name="connsiteY0" fmla="*/ 0 h 724089"/>
              <a:gd name="connsiteX1" fmla="*/ 7765157 w 7765157"/>
              <a:gd name="connsiteY1" fmla="*/ 0 h 724089"/>
              <a:gd name="connsiteX2" fmla="*/ 7765157 w 7765157"/>
              <a:gd name="connsiteY2" fmla="*/ 724089 h 724089"/>
              <a:gd name="connsiteX3" fmla="*/ 0 w 7765157"/>
              <a:gd name="connsiteY3" fmla="*/ 724089 h 724089"/>
              <a:gd name="connsiteX4" fmla="*/ 0 w 7765157"/>
              <a:gd name="connsiteY4" fmla="*/ 0 h 724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157" h="724089">
                <a:moveTo>
                  <a:pt x="0" y="0"/>
                </a:moveTo>
                <a:lnTo>
                  <a:pt x="7765157" y="0"/>
                </a:lnTo>
                <a:lnTo>
                  <a:pt x="7765157" y="724089"/>
                </a:lnTo>
                <a:lnTo>
                  <a:pt x="0" y="7240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2000" kern="1200">
                <a:solidFill>
                  <a:schemeClr val="bg1"/>
                </a:solidFill>
              </a:rPr>
              <a:t>What’s expected of me under both FIDE and Coordination Only D-SNPs? </a:t>
            </a:r>
          </a:p>
        </p:txBody>
      </p:sp>
      <p:sp>
        <p:nvSpPr>
          <p:cNvPr id="16" name="Rectangle: Rounded Corners 15">
            <a:extLst>
              <a:ext uri="{FF2B5EF4-FFF2-40B4-BE49-F238E27FC236}">
                <a16:creationId xmlns:a16="http://schemas.microsoft.com/office/drawing/2014/main" id="{BF305AD4-510A-8862-6EF1-9F709C1B21BE}"/>
              </a:ext>
            </a:extLst>
          </p:cNvPr>
          <p:cNvSpPr/>
          <p:nvPr/>
        </p:nvSpPr>
        <p:spPr>
          <a:xfrm>
            <a:off x="351737" y="3937231"/>
            <a:ext cx="8450620" cy="938200"/>
          </a:xfrm>
          <a:prstGeom prst="roundRect">
            <a:avLst>
              <a:gd name="adj" fmla="val 10000"/>
            </a:avLst>
          </a:prstGeom>
          <a:solidFill>
            <a:schemeClr val="tx1"/>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Rectangle: Rounded Corners 7">
            <a:extLst>
              <a:ext uri="{FF2B5EF4-FFF2-40B4-BE49-F238E27FC236}">
                <a16:creationId xmlns:a16="http://schemas.microsoft.com/office/drawing/2014/main" id="{7A8D0C2C-DD4F-5773-C9F5-446A4DC5C544}"/>
              </a:ext>
            </a:extLst>
          </p:cNvPr>
          <p:cNvSpPr/>
          <p:nvPr/>
        </p:nvSpPr>
        <p:spPr>
          <a:xfrm>
            <a:off x="351732" y="1710018"/>
            <a:ext cx="8459459" cy="724089"/>
          </a:xfrm>
          <a:prstGeom prst="roundRect">
            <a:avLst>
              <a:gd name="adj" fmla="val 10000"/>
            </a:avLst>
          </a:prstGeom>
          <a:solidFill>
            <a:schemeClr val="tx1"/>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lIns="91440" tIns="45720" rIns="91440" bIns="45720" anchor="t"/>
          <a:lstStyle/>
          <a:p>
            <a:r>
              <a:rPr lang="en-US">
                <a:ea typeface="Calibri"/>
                <a:cs typeface="Calibri"/>
              </a:rPr>
              <a:t>A</a:t>
            </a:r>
            <a:endParaRPr lang="en-US"/>
          </a:p>
        </p:txBody>
      </p:sp>
      <p:sp>
        <p:nvSpPr>
          <p:cNvPr id="22" name="Freeform: Shape 21">
            <a:extLst>
              <a:ext uri="{FF2B5EF4-FFF2-40B4-BE49-F238E27FC236}">
                <a16:creationId xmlns:a16="http://schemas.microsoft.com/office/drawing/2014/main" id="{B03A26C2-5AC0-BB00-2D17-2F2D6DB8492C}"/>
              </a:ext>
            </a:extLst>
          </p:cNvPr>
          <p:cNvSpPr/>
          <p:nvPr/>
        </p:nvSpPr>
        <p:spPr>
          <a:xfrm>
            <a:off x="1133211" y="1718067"/>
            <a:ext cx="7765157" cy="724089"/>
          </a:xfrm>
          <a:custGeom>
            <a:avLst/>
            <a:gdLst>
              <a:gd name="connsiteX0" fmla="*/ 0 w 7765157"/>
              <a:gd name="connsiteY0" fmla="*/ 0 h 724089"/>
              <a:gd name="connsiteX1" fmla="*/ 7765157 w 7765157"/>
              <a:gd name="connsiteY1" fmla="*/ 0 h 724089"/>
              <a:gd name="connsiteX2" fmla="*/ 7765157 w 7765157"/>
              <a:gd name="connsiteY2" fmla="*/ 724089 h 724089"/>
              <a:gd name="connsiteX3" fmla="*/ 0 w 7765157"/>
              <a:gd name="connsiteY3" fmla="*/ 724089 h 724089"/>
              <a:gd name="connsiteX4" fmla="*/ 0 w 7765157"/>
              <a:gd name="connsiteY4" fmla="*/ 0 h 724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157" h="724089">
                <a:moveTo>
                  <a:pt x="0" y="0"/>
                </a:moveTo>
                <a:lnTo>
                  <a:pt x="7765157" y="0"/>
                </a:lnTo>
                <a:lnTo>
                  <a:pt x="7765157" y="724089"/>
                </a:lnTo>
                <a:lnTo>
                  <a:pt x="0" y="7240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633" tIns="76633" rIns="76633" bIns="76633" numCol="1" spcCol="1270" anchor="ctr" anchorCtr="0">
            <a:noAutofit/>
          </a:bodyPr>
          <a:lstStyle/>
          <a:p>
            <a:pPr defTabSz="800100">
              <a:spcBef>
                <a:spcPct val="0"/>
              </a:spcBef>
              <a:spcAft>
                <a:spcPct val="35000"/>
              </a:spcAft>
            </a:pPr>
            <a:r>
              <a:rPr lang="en-US" sz="2000">
                <a:solidFill>
                  <a:schemeClr val="bg1"/>
                </a:solidFill>
                <a:latin typeface="Garamond" panose="02020404030301010803" pitchFamily="18" charset="0"/>
              </a:rPr>
              <a:t>Understanding of provider responsibilities in doing business with Neighborhood</a:t>
            </a:r>
            <a:endParaRPr lang="en-US" sz="2000" kern="1200">
              <a:solidFill>
                <a:schemeClr val="bg1"/>
              </a:solidFill>
              <a:latin typeface="Garamond" panose="02020404030301010803" pitchFamily="18" charset="0"/>
            </a:endParaRPr>
          </a:p>
        </p:txBody>
      </p:sp>
      <p:sp>
        <p:nvSpPr>
          <p:cNvPr id="24" name="Rectangle: Rounded Corners 23">
            <a:extLst>
              <a:ext uri="{FF2B5EF4-FFF2-40B4-BE49-F238E27FC236}">
                <a16:creationId xmlns:a16="http://schemas.microsoft.com/office/drawing/2014/main" id="{1ABF4BED-2568-2E84-A038-A566A64CB4EB}"/>
              </a:ext>
            </a:extLst>
          </p:cNvPr>
          <p:cNvSpPr/>
          <p:nvPr/>
        </p:nvSpPr>
        <p:spPr>
          <a:xfrm>
            <a:off x="333237" y="2821458"/>
            <a:ext cx="8459459" cy="724089"/>
          </a:xfrm>
          <a:prstGeom prst="roundRect">
            <a:avLst>
              <a:gd name="adj" fmla="val 10000"/>
            </a:avLst>
          </a:prstGeom>
          <a:solidFill>
            <a:schemeClr val="tx1"/>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lIns="91440" tIns="45720" rIns="91440" bIns="45720" anchor="t"/>
          <a:lstStyle/>
          <a:p>
            <a:r>
              <a:rPr lang="en-US">
                <a:ea typeface="Calibri"/>
                <a:cs typeface="Calibri"/>
              </a:rPr>
              <a:t>A</a:t>
            </a:r>
            <a:endParaRPr lang="en-US"/>
          </a:p>
        </p:txBody>
      </p:sp>
      <p:sp>
        <p:nvSpPr>
          <p:cNvPr id="25" name="Freeform: Shape 24">
            <a:extLst>
              <a:ext uri="{FF2B5EF4-FFF2-40B4-BE49-F238E27FC236}">
                <a16:creationId xmlns:a16="http://schemas.microsoft.com/office/drawing/2014/main" id="{E991A7A4-135E-843C-E3EE-D9C2791698BA}"/>
              </a:ext>
            </a:extLst>
          </p:cNvPr>
          <p:cNvSpPr/>
          <p:nvPr/>
        </p:nvSpPr>
        <p:spPr>
          <a:xfrm>
            <a:off x="1123104" y="2829088"/>
            <a:ext cx="7765157" cy="724089"/>
          </a:xfrm>
          <a:custGeom>
            <a:avLst/>
            <a:gdLst>
              <a:gd name="connsiteX0" fmla="*/ 0 w 7765157"/>
              <a:gd name="connsiteY0" fmla="*/ 0 h 724089"/>
              <a:gd name="connsiteX1" fmla="*/ 7765157 w 7765157"/>
              <a:gd name="connsiteY1" fmla="*/ 0 h 724089"/>
              <a:gd name="connsiteX2" fmla="*/ 7765157 w 7765157"/>
              <a:gd name="connsiteY2" fmla="*/ 724089 h 724089"/>
              <a:gd name="connsiteX3" fmla="*/ 0 w 7765157"/>
              <a:gd name="connsiteY3" fmla="*/ 724089 h 724089"/>
              <a:gd name="connsiteX4" fmla="*/ 0 w 7765157"/>
              <a:gd name="connsiteY4" fmla="*/ 0 h 724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157" h="724089">
                <a:moveTo>
                  <a:pt x="0" y="0"/>
                </a:moveTo>
                <a:lnTo>
                  <a:pt x="7765157" y="0"/>
                </a:lnTo>
                <a:lnTo>
                  <a:pt x="7765157" y="724089"/>
                </a:lnTo>
                <a:lnTo>
                  <a:pt x="0" y="7240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633" tIns="76633" rIns="76633" bIns="76633" numCol="1" spcCol="1270" anchor="ctr" anchorCtr="0">
            <a:noAutofit/>
          </a:bodyPr>
          <a:lstStyle/>
          <a:p>
            <a:pPr defTabSz="800100">
              <a:spcBef>
                <a:spcPct val="0"/>
              </a:spcBef>
              <a:spcAft>
                <a:spcPct val="35000"/>
              </a:spcAft>
            </a:pPr>
            <a:r>
              <a:rPr lang="en-US" sz="2000">
                <a:solidFill>
                  <a:schemeClr val="bg1"/>
                </a:solidFill>
                <a:latin typeface="Garamond" panose="02020404030301010803" pitchFamily="18" charset="0"/>
              </a:rPr>
              <a:t>Overview of Neighborhood's product offerings and eligible members</a:t>
            </a:r>
            <a:endParaRPr lang="en-US" sz="2000" kern="1200">
              <a:solidFill>
                <a:schemeClr val="bg1"/>
              </a:solidFill>
              <a:latin typeface="Garamond" panose="02020404030301010803" pitchFamily="18" charset="0"/>
              <a:ea typeface="Calibri"/>
              <a:cs typeface="Calibri"/>
            </a:endParaRPr>
          </a:p>
        </p:txBody>
      </p:sp>
      <p:sp>
        <p:nvSpPr>
          <p:cNvPr id="27" name="TextBox 26">
            <a:extLst>
              <a:ext uri="{FF2B5EF4-FFF2-40B4-BE49-F238E27FC236}">
                <a16:creationId xmlns:a16="http://schemas.microsoft.com/office/drawing/2014/main" id="{0F53F32E-EF13-75CB-B60B-8EF9B00E39BA}"/>
              </a:ext>
            </a:extLst>
          </p:cNvPr>
          <p:cNvSpPr txBox="1"/>
          <p:nvPr/>
        </p:nvSpPr>
        <p:spPr>
          <a:xfrm>
            <a:off x="1053151" y="3921375"/>
            <a:ext cx="7514859" cy="1015663"/>
          </a:xfrm>
          <a:prstGeom prst="rect">
            <a:avLst/>
          </a:prstGeom>
          <a:noFill/>
        </p:spPr>
        <p:txBody>
          <a:bodyPr wrap="square">
            <a:spAutoFit/>
          </a:bodyPr>
          <a:lstStyle/>
          <a:p>
            <a:r>
              <a:rPr lang="en-US" sz="2000" b="0" i="0" u="none" strike="noStrike">
                <a:solidFill>
                  <a:schemeClr val="bg1"/>
                </a:solidFill>
                <a:effectLst/>
                <a:latin typeface="Garamond" panose="02020404030301010803" pitchFamily="18" charset="0"/>
              </a:rPr>
              <a:t>How to deliver coordinated, person-centered care </a:t>
            </a:r>
            <a:r>
              <a:rPr lang="en-US" sz="2000" b="0" i="0">
                <a:solidFill>
                  <a:schemeClr val="bg1"/>
                </a:solidFill>
                <a:effectLst/>
                <a:latin typeface="Garamond" panose="02020404030301010803" pitchFamily="18" charset="0"/>
              </a:rPr>
              <a:t>​</a:t>
            </a:r>
            <a:r>
              <a:rPr lang="en-US" sz="2000" b="0" i="0" u="none" strike="noStrike">
                <a:solidFill>
                  <a:schemeClr val="bg1"/>
                </a:solidFill>
                <a:effectLst/>
                <a:latin typeface="Garamond" panose="02020404030301010803" pitchFamily="18" charset="0"/>
              </a:rPr>
              <a:t>that fully aligns with the Model of Care (MOC) supporting </a:t>
            </a:r>
            <a:r>
              <a:rPr lang="en-US" sz="2000" b="0" i="0">
                <a:solidFill>
                  <a:schemeClr val="bg1"/>
                </a:solidFill>
                <a:effectLst/>
                <a:latin typeface="Garamond" panose="02020404030301010803" pitchFamily="18" charset="0"/>
              </a:rPr>
              <a:t>​</a:t>
            </a:r>
            <a:r>
              <a:rPr lang="en-US" sz="2000" b="0" i="0" u="none" strike="noStrike">
                <a:solidFill>
                  <a:schemeClr val="bg1"/>
                </a:solidFill>
                <a:effectLst/>
                <a:latin typeface="Garamond" panose="02020404030301010803" pitchFamily="18" charset="0"/>
              </a:rPr>
              <a:t>high-quality outcomes for D-SNP members</a:t>
            </a:r>
            <a:endParaRPr lang="en-US">
              <a:solidFill>
                <a:schemeClr val="bg1"/>
              </a:solidFill>
              <a:latin typeface="Garamond" panose="02020404030301010803" pitchFamily="18" charset="0"/>
            </a:endParaRPr>
          </a:p>
        </p:txBody>
      </p:sp>
      <p:sp>
        <p:nvSpPr>
          <p:cNvPr id="28" name="TextBox 27">
            <a:extLst>
              <a:ext uri="{FF2B5EF4-FFF2-40B4-BE49-F238E27FC236}">
                <a16:creationId xmlns:a16="http://schemas.microsoft.com/office/drawing/2014/main" id="{0023FD14-F248-079C-DBA1-8FF33417126D}"/>
              </a:ext>
            </a:extLst>
          </p:cNvPr>
          <p:cNvSpPr txBox="1"/>
          <p:nvPr/>
        </p:nvSpPr>
        <p:spPr>
          <a:xfrm>
            <a:off x="1063018" y="5193336"/>
            <a:ext cx="6965435" cy="707886"/>
          </a:xfrm>
          <a:prstGeom prst="rect">
            <a:avLst/>
          </a:prstGeom>
          <a:noFill/>
        </p:spPr>
        <p:txBody>
          <a:bodyPr wrap="square">
            <a:spAutoFit/>
          </a:bodyPr>
          <a:lstStyle/>
          <a:p>
            <a:pPr defTabSz="800100">
              <a:spcBef>
                <a:spcPct val="0"/>
              </a:spcBef>
              <a:spcAft>
                <a:spcPct val="35000"/>
              </a:spcAft>
            </a:pPr>
            <a:r>
              <a:rPr lang="en-US" sz="2000">
                <a:solidFill>
                  <a:schemeClr val="bg1"/>
                </a:solidFill>
                <a:latin typeface="Garamond" panose="02020404030301010803" pitchFamily="18" charset="0"/>
              </a:rPr>
              <a:t>Resources for navigating questions about claims payment, authorizations and appeal rights for providers and members</a:t>
            </a:r>
          </a:p>
        </p:txBody>
      </p:sp>
      <p:sp>
        <p:nvSpPr>
          <p:cNvPr id="3" name="Rectangle 2" descr="Doctor">
            <a:extLst>
              <a:ext uri="{FF2B5EF4-FFF2-40B4-BE49-F238E27FC236}">
                <a16:creationId xmlns:a16="http://schemas.microsoft.com/office/drawing/2014/main" id="{51873218-C14D-E4D2-990C-0CEE21D01BC3}"/>
              </a:ext>
            </a:extLst>
          </p:cNvPr>
          <p:cNvSpPr/>
          <p:nvPr/>
        </p:nvSpPr>
        <p:spPr>
          <a:xfrm>
            <a:off x="529046" y="3011700"/>
            <a:ext cx="398249" cy="398249"/>
          </a:xfrm>
          <a:prstGeom prst="rect">
            <a:avLst/>
          </a:prstGeom>
          <a:blipFill>
            <a:blip r:embed="rId3">
              <a:biLevel thresh="2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pic>
        <p:nvPicPr>
          <p:cNvPr id="32" name="Graphic 31" descr="Clipboard with solid fill">
            <a:extLst>
              <a:ext uri="{FF2B5EF4-FFF2-40B4-BE49-F238E27FC236}">
                <a16:creationId xmlns:a16="http://schemas.microsoft.com/office/drawing/2014/main" id="{E758C1A8-D4B4-ADFB-717D-50B9D9DD87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9031" y="1818288"/>
            <a:ext cx="468264" cy="468264"/>
          </a:xfrm>
          <a:prstGeom prst="rect">
            <a:avLst/>
          </a:prstGeom>
        </p:spPr>
      </p:pic>
      <p:pic>
        <p:nvPicPr>
          <p:cNvPr id="34" name="Graphic 33" descr="Doctor female with solid fill">
            <a:extLst>
              <a:ext uri="{FF2B5EF4-FFF2-40B4-BE49-F238E27FC236}">
                <a16:creationId xmlns:a16="http://schemas.microsoft.com/office/drawing/2014/main" id="{3A913E9D-2742-0871-CBCC-2E514E03A4E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9972" y="4148133"/>
            <a:ext cx="516395" cy="516395"/>
          </a:xfrm>
          <a:prstGeom prst="rect">
            <a:avLst/>
          </a:prstGeom>
        </p:spPr>
      </p:pic>
      <p:pic>
        <p:nvPicPr>
          <p:cNvPr id="36" name="Graphic 35" descr="Books with solid fill">
            <a:extLst>
              <a:ext uri="{FF2B5EF4-FFF2-40B4-BE49-F238E27FC236}">
                <a16:creationId xmlns:a16="http://schemas.microsoft.com/office/drawing/2014/main" id="{4C51F057-70F5-018A-7F3D-B5DE730F691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6937" y="5283243"/>
            <a:ext cx="538603" cy="538603"/>
          </a:xfrm>
          <a:prstGeom prst="rect">
            <a:avLst/>
          </a:prstGeom>
        </p:spPr>
      </p:pic>
    </p:spTree>
    <p:extLst>
      <p:ext uri="{BB962C8B-B14F-4D97-AF65-F5344CB8AC3E}">
        <p14:creationId xmlns:p14="http://schemas.microsoft.com/office/powerpoint/2010/main" val="175043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8" grpId="0" animBg="1"/>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E03671-326E-1C4E-AB3E-FE9115535EE7}"/>
              </a:ext>
            </a:extLst>
          </p:cNvPr>
          <p:cNvSpPr txBox="1">
            <a:spLocks/>
          </p:cNvSpPr>
          <p:nvPr/>
        </p:nvSpPr>
        <p:spPr>
          <a:xfrm>
            <a:off x="338251" y="60973"/>
            <a:ext cx="7886700" cy="9861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i="0" kern="1200">
                <a:solidFill>
                  <a:srgbClr val="208F44"/>
                </a:solidFill>
                <a:latin typeface="Cabin" charset="0"/>
                <a:ea typeface="Cabin" charset="0"/>
                <a:cs typeface="Cabin" charset="0"/>
              </a:defRPr>
            </a:lvl1pPr>
          </a:lstStyle>
          <a:p>
            <a:pPr fontAlgn="auto">
              <a:spcAft>
                <a:spcPts val="0"/>
              </a:spcAft>
            </a:pPr>
            <a:r>
              <a:rPr lang="en-US" sz="4400" dirty="0">
                <a:solidFill>
                  <a:srgbClr val="069343"/>
                </a:solidFill>
              </a:rPr>
              <a:t>Access to Care</a:t>
            </a:r>
          </a:p>
        </p:txBody>
      </p:sp>
      <p:sp>
        <p:nvSpPr>
          <p:cNvPr id="5" name="Rectangle 4"/>
          <p:cNvSpPr/>
          <p:nvPr/>
        </p:nvSpPr>
        <p:spPr>
          <a:xfrm>
            <a:off x="338251" y="1047128"/>
            <a:ext cx="7699291" cy="1815882"/>
          </a:xfrm>
          <a:prstGeom prst="rect">
            <a:avLst/>
          </a:prstGeom>
        </p:spPr>
        <p:txBody>
          <a:bodyPr wrap="square">
            <a:spAutoFit/>
          </a:bodyPr>
          <a:lstStyle/>
          <a:p>
            <a:pPr algn="l" fontAlgn="base"/>
            <a:r>
              <a:rPr lang="en-US">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Access to healthcare is a critical measure of Neighborhood’s mission to deliver high-quality, cost-effective health care for Rhode Island’s residents. </a:t>
            </a:r>
            <a:r>
              <a:rPr lang="en-US" b="0" i="0">
                <a:solidFill>
                  <a:srgbClr val="000000"/>
                </a:solidFill>
                <a:effectLst/>
                <a:latin typeface="Garamond" panose="02020404030301010803" pitchFamily="18" charset="0"/>
              </a:rPr>
              <a:t>Neighborhood monitors its network for compliance with access standards during established business and after hours.</a:t>
            </a:r>
          </a:p>
          <a:p>
            <a:pPr algn="ctr" fontAlgn="base"/>
            <a:endParaRPr lang="en-US" sz="2000" b="1">
              <a:solidFill>
                <a:srgbClr val="000000"/>
              </a:solidFill>
              <a:latin typeface="Garamond" panose="02020404030301010803" pitchFamily="18" charset="0"/>
            </a:endParaRPr>
          </a:p>
          <a:p>
            <a:pPr algn="ctr" fontAlgn="base"/>
            <a:r>
              <a:rPr lang="en-US" sz="2000" b="1">
                <a:solidFill>
                  <a:srgbClr val="000000"/>
                </a:solidFill>
              </a:rPr>
              <a:t>Medical A</a:t>
            </a:r>
            <a:r>
              <a:rPr lang="en-US" sz="2000" b="1" i="0">
                <a:solidFill>
                  <a:srgbClr val="000000"/>
                </a:solidFill>
                <a:effectLst/>
              </a:rPr>
              <a:t>ccessibility </a:t>
            </a:r>
            <a:r>
              <a:rPr lang="en-US" sz="2000" b="1">
                <a:solidFill>
                  <a:srgbClr val="000000"/>
                </a:solidFill>
              </a:rPr>
              <a:t>S</a:t>
            </a:r>
            <a:r>
              <a:rPr lang="en-US" sz="2000" b="1" i="0">
                <a:solidFill>
                  <a:srgbClr val="000000"/>
                </a:solidFill>
                <a:effectLst/>
              </a:rPr>
              <a:t>tandards for Appointments</a:t>
            </a:r>
            <a:endParaRPr lang="en-US" sz="1400" b="1" i="0">
              <a:solidFill>
                <a:srgbClr val="212529"/>
              </a:solidFill>
              <a:effectLst/>
            </a:endParaRPr>
          </a:p>
        </p:txBody>
      </p:sp>
      <p:graphicFrame>
        <p:nvGraphicFramePr>
          <p:cNvPr id="6" name="Table 5">
            <a:extLst>
              <a:ext uri="{FF2B5EF4-FFF2-40B4-BE49-F238E27FC236}">
                <a16:creationId xmlns:a16="http://schemas.microsoft.com/office/drawing/2014/main" id="{AD1A1DA8-BA21-BA04-8923-58C4FE5F60B1}"/>
              </a:ext>
            </a:extLst>
          </p:cNvPr>
          <p:cNvGraphicFramePr>
            <a:graphicFrameLocks noGrp="1"/>
          </p:cNvGraphicFramePr>
          <p:nvPr>
            <p:extLst>
              <p:ext uri="{D42A27DB-BD31-4B8C-83A1-F6EECF244321}">
                <p14:modId xmlns:p14="http://schemas.microsoft.com/office/powerpoint/2010/main" val="1575592258"/>
              </p:ext>
            </p:extLst>
          </p:nvPr>
        </p:nvGraphicFramePr>
        <p:xfrm>
          <a:off x="509484" y="3039004"/>
          <a:ext cx="7715467" cy="2956560"/>
        </p:xfrm>
        <a:graphic>
          <a:graphicData uri="http://schemas.openxmlformats.org/drawingml/2006/table">
            <a:tbl>
              <a:tblPr firstRow="1" firstCol="1" bandRow="1"/>
              <a:tblGrid>
                <a:gridCol w="4580676">
                  <a:extLst>
                    <a:ext uri="{9D8B030D-6E8A-4147-A177-3AD203B41FA5}">
                      <a16:colId xmlns:a16="http://schemas.microsoft.com/office/drawing/2014/main" val="939586908"/>
                    </a:ext>
                  </a:extLst>
                </a:gridCol>
                <a:gridCol w="3134791">
                  <a:extLst>
                    <a:ext uri="{9D8B030D-6E8A-4147-A177-3AD203B41FA5}">
                      <a16:colId xmlns:a16="http://schemas.microsoft.com/office/drawing/2014/main" val="2852107286"/>
                    </a:ext>
                  </a:extLst>
                </a:gridCol>
              </a:tblGrid>
              <a:tr h="0">
                <a:tc>
                  <a:txBody>
                    <a:bodyPr/>
                    <a:lstStyle/>
                    <a:p>
                      <a:pPr marL="0" marR="0" algn="ctr">
                        <a:buNone/>
                      </a:pPr>
                      <a:r>
                        <a:rPr lang="en-US" sz="1800" b="1">
                          <a:solidFill>
                            <a:srgbClr val="000000"/>
                          </a:solidFill>
                          <a:effectLst/>
                          <a:latin typeface="Garamond" panose="02020404030301010803" pitchFamily="18" charset="0"/>
                          <a:ea typeface="Times New Roman" panose="02020603050405020304" pitchFamily="18" charset="0"/>
                        </a:rPr>
                        <a:t>Appointment Type</a:t>
                      </a:r>
                      <a:endParaRPr lang="en-US" sz="1800">
                        <a:effectLst/>
                        <a:latin typeface="Garamond" panose="02020404030301010803"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marR="0" algn="ctr">
                        <a:buNone/>
                      </a:pPr>
                      <a:r>
                        <a:rPr lang="en-US" sz="1800" b="1">
                          <a:solidFill>
                            <a:srgbClr val="000000"/>
                          </a:solidFill>
                          <a:effectLst/>
                          <a:latin typeface="Garamond" panose="02020404030301010803" pitchFamily="18" charset="0"/>
                          <a:ea typeface="Times New Roman" panose="02020603050405020304" pitchFamily="18" charset="0"/>
                        </a:rPr>
                        <a:t>Standard</a:t>
                      </a:r>
                      <a:endParaRPr lang="en-US" sz="1800">
                        <a:effectLst/>
                        <a:latin typeface="Garamond" panose="02020404030301010803"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857176274"/>
                  </a:ext>
                </a:extLst>
              </a:tr>
              <a:tr h="205105">
                <a:tc>
                  <a:txBody>
                    <a:bodyPr/>
                    <a:lstStyle/>
                    <a:p>
                      <a:pPr marL="0" marR="0">
                        <a:buNone/>
                      </a:pPr>
                      <a:r>
                        <a:rPr lang="en-US" sz="1600">
                          <a:solidFill>
                            <a:srgbClr val="000000"/>
                          </a:solidFill>
                          <a:effectLst/>
                          <a:latin typeface="Garamond" panose="02020404030301010803" pitchFamily="18" charset="0"/>
                          <a:ea typeface="Times New Roman" panose="02020603050405020304" pitchFamily="18" charset="0"/>
                        </a:rPr>
                        <a:t>Emergency care</a:t>
                      </a:r>
                      <a:endParaRPr lang="en-US" sz="1600">
                        <a:solidFill>
                          <a:srgbClr val="000000"/>
                        </a:solidFill>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1600">
                          <a:solidFill>
                            <a:srgbClr val="000000"/>
                          </a:solidFill>
                          <a:effectLst/>
                          <a:latin typeface="Garamond" panose="02020404030301010803" pitchFamily="18" charset="0"/>
                          <a:ea typeface="Times New Roman" panose="02020603050405020304" pitchFamily="18" charset="0"/>
                        </a:rPr>
                        <a:t>Immediate</a:t>
                      </a:r>
                      <a:endParaRPr lang="en-US" sz="1600">
                        <a:solidFill>
                          <a:srgbClr val="000000"/>
                        </a:solidFill>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8919216"/>
                  </a:ext>
                </a:extLst>
              </a:tr>
              <a:tr h="170815">
                <a:tc>
                  <a:txBody>
                    <a:bodyPr/>
                    <a:lstStyle/>
                    <a:p>
                      <a:pPr marL="0" marR="0">
                        <a:buNone/>
                      </a:pPr>
                      <a:r>
                        <a:rPr lang="en-US" sz="1600">
                          <a:solidFill>
                            <a:srgbClr val="000000"/>
                          </a:solidFill>
                          <a:effectLst/>
                          <a:latin typeface="Garamond" panose="02020404030301010803" pitchFamily="18" charset="0"/>
                          <a:ea typeface="Times New Roman" panose="02020603050405020304" pitchFamily="18" charset="0"/>
                        </a:rPr>
                        <a:t>Urgent care</a:t>
                      </a:r>
                      <a:endParaRPr lang="en-US" sz="1600">
                        <a:solidFill>
                          <a:srgbClr val="000000"/>
                        </a:solidFill>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1600">
                          <a:solidFill>
                            <a:srgbClr val="000000"/>
                          </a:solidFill>
                          <a:effectLst/>
                          <a:latin typeface="Garamond" panose="02020404030301010803" pitchFamily="18" charset="0"/>
                          <a:ea typeface="Times New Roman" panose="02020603050405020304" pitchFamily="18" charset="0"/>
                        </a:rPr>
                        <a:t>Within 24 hours</a:t>
                      </a:r>
                      <a:endParaRPr lang="en-US" sz="1600">
                        <a:solidFill>
                          <a:srgbClr val="000000"/>
                        </a:solidFill>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53660356"/>
                  </a:ext>
                </a:extLst>
              </a:tr>
              <a:tr h="193675">
                <a:tc>
                  <a:txBody>
                    <a:bodyPr/>
                    <a:lstStyle/>
                    <a:p>
                      <a:pPr marL="0" marR="0">
                        <a:buNone/>
                      </a:pPr>
                      <a:r>
                        <a:rPr lang="en-US" sz="1600">
                          <a:solidFill>
                            <a:srgbClr val="000000"/>
                          </a:solidFill>
                          <a:effectLst/>
                          <a:latin typeface="Garamond" panose="02020404030301010803" pitchFamily="18" charset="0"/>
                          <a:ea typeface="Times New Roman" panose="02020603050405020304" pitchFamily="18" charset="0"/>
                        </a:rPr>
                        <a:t>Routine care (primary and OB/GYN)</a:t>
                      </a:r>
                      <a:endParaRPr lang="en-US" sz="1600">
                        <a:solidFill>
                          <a:srgbClr val="000000"/>
                        </a:solidFill>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1600">
                          <a:solidFill>
                            <a:srgbClr val="000000"/>
                          </a:solidFill>
                          <a:effectLst/>
                          <a:latin typeface="Garamond" panose="02020404030301010803" pitchFamily="18" charset="0"/>
                          <a:ea typeface="Times New Roman" panose="02020603050405020304" pitchFamily="18" charset="0"/>
                        </a:rPr>
                        <a:t>Within 15 business days </a:t>
                      </a:r>
                      <a:endParaRPr lang="en-US" sz="1600">
                        <a:solidFill>
                          <a:srgbClr val="000000"/>
                        </a:solidFill>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9664357"/>
                  </a:ext>
                </a:extLst>
              </a:tr>
              <a:tr h="193675">
                <a:tc>
                  <a:txBody>
                    <a:bodyPr/>
                    <a:lstStyle/>
                    <a:p>
                      <a:pPr marL="0" marR="0">
                        <a:buNone/>
                      </a:pPr>
                      <a:r>
                        <a:rPr lang="en-US" sz="1600">
                          <a:solidFill>
                            <a:srgbClr val="000000"/>
                          </a:solidFill>
                          <a:effectLst/>
                          <a:latin typeface="Garamond" panose="02020404030301010803" pitchFamily="18" charset="0"/>
                          <a:ea typeface="Times New Roman" panose="02020603050405020304" pitchFamily="18" charset="0"/>
                        </a:rPr>
                        <a:t>Routine care (specialty)</a:t>
                      </a:r>
                      <a:endParaRPr lang="en-US" sz="1600">
                        <a:solidFill>
                          <a:srgbClr val="000000"/>
                        </a:solidFill>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1600">
                          <a:solidFill>
                            <a:srgbClr val="000000"/>
                          </a:solidFill>
                          <a:effectLst/>
                          <a:latin typeface="Garamond" panose="02020404030301010803" pitchFamily="18" charset="0"/>
                          <a:ea typeface="Times New Roman" panose="02020603050405020304" pitchFamily="18" charset="0"/>
                        </a:rPr>
                        <a:t>Within 30 business days</a:t>
                      </a:r>
                      <a:endParaRPr lang="en-US" sz="1600">
                        <a:solidFill>
                          <a:srgbClr val="000000"/>
                        </a:solidFill>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6640570"/>
                  </a:ext>
                </a:extLst>
              </a:tr>
              <a:tr h="187960">
                <a:tc>
                  <a:txBody>
                    <a:bodyPr/>
                    <a:lstStyle/>
                    <a:p>
                      <a:pPr marL="0" marR="0">
                        <a:buNone/>
                      </a:pPr>
                      <a:r>
                        <a:rPr lang="en-US" sz="1600">
                          <a:solidFill>
                            <a:srgbClr val="000000"/>
                          </a:solidFill>
                          <a:effectLst/>
                          <a:latin typeface="Garamond" panose="02020404030301010803" pitchFamily="18" charset="0"/>
                          <a:ea typeface="Times New Roman" panose="02020603050405020304" pitchFamily="18" charset="0"/>
                        </a:rPr>
                        <a:t>Non-emergent, non-urgent, sick visit</a:t>
                      </a:r>
                      <a:endParaRPr lang="en-US" sz="1600">
                        <a:solidFill>
                          <a:srgbClr val="000000"/>
                        </a:solidFill>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1600">
                          <a:solidFill>
                            <a:srgbClr val="000000"/>
                          </a:solidFill>
                          <a:effectLst/>
                          <a:latin typeface="Garamond" panose="02020404030301010803" pitchFamily="18" charset="0"/>
                          <a:ea typeface="Times New Roman" panose="02020603050405020304" pitchFamily="18" charset="0"/>
                        </a:rPr>
                        <a:t>Within 7 business days</a:t>
                      </a:r>
                      <a:endParaRPr lang="en-US" sz="1600">
                        <a:solidFill>
                          <a:srgbClr val="000000"/>
                        </a:solidFill>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6887575"/>
                  </a:ext>
                </a:extLst>
              </a:tr>
              <a:tr h="210820">
                <a:tc>
                  <a:txBody>
                    <a:bodyPr/>
                    <a:lstStyle/>
                    <a:p>
                      <a:pPr marL="0" marR="0">
                        <a:buNone/>
                      </a:pPr>
                      <a:r>
                        <a:rPr lang="en-US" sz="1600">
                          <a:solidFill>
                            <a:srgbClr val="000000"/>
                          </a:solidFill>
                          <a:effectLst/>
                          <a:latin typeface="Garamond" panose="02020404030301010803" pitchFamily="18" charset="0"/>
                          <a:ea typeface="Times New Roman" panose="02020603050405020304" pitchFamily="18" charset="0"/>
                        </a:rPr>
                        <a:t>Non-Emergent or Non-Urgent Mental Health or Substance Use Services</a:t>
                      </a:r>
                      <a:endParaRPr lang="en-US" sz="1600">
                        <a:solidFill>
                          <a:srgbClr val="000000"/>
                        </a:solidFill>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1600">
                          <a:solidFill>
                            <a:srgbClr val="000000"/>
                          </a:solidFill>
                          <a:effectLst/>
                          <a:latin typeface="Garamond" panose="02020404030301010803" pitchFamily="18" charset="0"/>
                          <a:ea typeface="Times New Roman" panose="02020603050405020304" pitchFamily="18" charset="0"/>
                        </a:rPr>
                        <a:t>Within 10 calendar days</a:t>
                      </a:r>
                      <a:endParaRPr lang="en-US" sz="1600">
                        <a:solidFill>
                          <a:srgbClr val="000000"/>
                        </a:solidFill>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4813730"/>
                  </a:ext>
                </a:extLst>
              </a:tr>
              <a:tr h="159385">
                <a:tc>
                  <a:txBody>
                    <a:bodyPr/>
                    <a:lstStyle/>
                    <a:p>
                      <a:pPr marL="0" marR="0">
                        <a:buNone/>
                      </a:pPr>
                      <a:r>
                        <a:rPr lang="en-US" sz="1600">
                          <a:solidFill>
                            <a:srgbClr val="000000"/>
                          </a:solidFill>
                          <a:effectLst/>
                          <a:latin typeface="Garamond" panose="02020404030301010803" pitchFamily="18" charset="0"/>
                          <a:ea typeface="Times New Roman" panose="02020603050405020304" pitchFamily="18" charset="0"/>
                        </a:rPr>
                        <a:t>Physical examination (for Medicaid Only)</a:t>
                      </a:r>
                      <a:endParaRPr lang="en-US" sz="1600">
                        <a:solidFill>
                          <a:srgbClr val="000000"/>
                        </a:solidFill>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1600">
                          <a:solidFill>
                            <a:srgbClr val="000000"/>
                          </a:solidFill>
                          <a:effectLst/>
                          <a:latin typeface="Garamond" panose="02020404030301010803" pitchFamily="18" charset="0"/>
                          <a:ea typeface="Times New Roman" panose="02020603050405020304" pitchFamily="18" charset="0"/>
                        </a:rPr>
                        <a:t>Within 180 days</a:t>
                      </a:r>
                      <a:endParaRPr lang="en-US" sz="1600">
                        <a:solidFill>
                          <a:srgbClr val="000000"/>
                        </a:solidFill>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7020936"/>
                  </a:ext>
                </a:extLst>
              </a:tr>
              <a:tr h="153670">
                <a:tc>
                  <a:txBody>
                    <a:bodyPr/>
                    <a:lstStyle/>
                    <a:p>
                      <a:pPr marL="0" marR="0">
                        <a:buNone/>
                      </a:pPr>
                      <a:r>
                        <a:rPr lang="en-US" sz="1600">
                          <a:solidFill>
                            <a:srgbClr val="000000"/>
                          </a:solidFill>
                          <a:effectLst/>
                          <a:latin typeface="Garamond" panose="02020404030301010803" pitchFamily="18" charset="0"/>
                          <a:ea typeface="Garamond" panose="02020404030301010803" pitchFamily="18" charset="0"/>
                        </a:rPr>
                        <a:t>Early and Periodic Screening, Diagnostic and Treatment (Medicaid Only)</a:t>
                      </a:r>
                      <a:endParaRPr lang="en-US" sz="1600">
                        <a:solidFill>
                          <a:srgbClr val="000000"/>
                        </a:solidFill>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1600">
                          <a:solidFill>
                            <a:srgbClr val="000000"/>
                          </a:solidFill>
                          <a:effectLst/>
                          <a:latin typeface="Garamond" panose="02020404030301010803" pitchFamily="18" charset="0"/>
                          <a:ea typeface="Times New Roman" panose="02020603050405020304" pitchFamily="18" charset="0"/>
                        </a:rPr>
                        <a:t>Within 6 weeks</a:t>
                      </a:r>
                      <a:endParaRPr lang="en-US" sz="1600">
                        <a:solidFill>
                          <a:srgbClr val="000000"/>
                        </a:solidFill>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6295594"/>
                  </a:ext>
                </a:extLst>
              </a:tr>
              <a:tr h="176530">
                <a:tc>
                  <a:txBody>
                    <a:bodyPr/>
                    <a:lstStyle/>
                    <a:p>
                      <a:pPr marL="0" marR="0">
                        <a:buNone/>
                      </a:pPr>
                      <a:r>
                        <a:rPr lang="en-US" sz="1600">
                          <a:solidFill>
                            <a:srgbClr val="000000"/>
                          </a:solidFill>
                          <a:effectLst/>
                          <a:latin typeface="Garamond" panose="02020404030301010803" pitchFamily="18" charset="0"/>
                          <a:ea typeface="Times New Roman" panose="02020603050405020304" pitchFamily="18" charset="0"/>
                        </a:rPr>
                        <a:t>New member (for Medicaid Only)</a:t>
                      </a:r>
                      <a:endParaRPr lang="en-US" sz="1600">
                        <a:solidFill>
                          <a:srgbClr val="000000"/>
                        </a:solidFill>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1600">
                          <a:solidFill>
                            <a:srgbClr val="000000"/>
                          </a:solidFill>
                          <a:effectLst/>
                          <a:latin typeface="Garamond" panose="02020404030301010803" pitchFamily="18" charset="0"/>
                          <a:ea typeface="Times New Roman" panose="02020603050405020304" pitchFamily="18" charset="0"/>
                        </a:rPr>
                        <a:t>Within 30 calendar days</a:t>
                      </a:r>
                      <a:endParaRPr lang="en-US" sz="1600">
                        <a:solidFill>
                          <a:srgbClr val="000000"/>
                        </a:solidFill>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7077705"/>
                  </a:ext>
                </a:extLst>
              </a:tr>
            </a:tbl>
          </a:graphicData>
        </a:graphic>
      </p:graphicFrame>
      <p:pic>
        <p:nvPicPr>
          <p:cNvPr id="3" name="Picture 2" descr="A calendar with a date on it&#10;&#10;AI-generated content may be incorrect.">
            <a:extLst>
              <a:ext uri="{FF2B5EF4-FFF2-40B4-BE49-F238E27FC236}">
                <a16:creationId xmlns:a16="http://schemas.microsoft.com/office/drawing/2014/main" id="{25C6E0B5-37D0-98F1-ACF3-62C59B12BC73}"/>
              </a:ext>
            </a:extLst>
          </p:cNvPr>
          <p:cNvPicPr>
            <a:picLocks noChangeAspect="1"/>
          </p:cNvPicPr>
          <p:nvPr/>
        </p:nvPicPr>
        <p:blipFill>
          <a:blip r:embed="rId2"/>
          <a:stretch>
            <a:fillRect/>
          </a:stretch>
        </p:blipFill>
        <p:spPr>
          <a:xfrm>
            <a:off x="7543452" y="1382348"/>
            <a:ext cx="1175589" cy="1321435"/>
          </a:xfrm>
          <a:prstGeom prst="rect">
            <a:avLst/>
          </a:prstGeom>
        </p:spPr>
      </p:pic>
    </p:spTree>
    <p:extLst>
      <p:ext uri="{BB962C8B-B14F-4D97-AF65-F5344CB8AC3E}">
        <p14:creationId xmlns:p14="http://schemas.microsoft.com/office/powerpoint/2010/main" val="35334000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1AE627-1D6D-BB4E-183D-A4D29606BC1A}"/>
              </a:ext>
            </a:extLst>
          </p:cNvPr>
          <p:cNvSpPr>
            <a:spLocks noGrp="1"/>
          </p:cNvSpPr>
          <p:nvPr>
            <p:ph idx="1"/>
          </p:nvPr>
        </p:nvSpPr>
        <p:spPr>
          <a:xfrm>
            <a:off x="372740" y="1946061"/>
            <a:ext cx="8601481" cy="3097466"/>
          </a:xfrm>
        </p:spPr>
        <p:txBody>
          <a:bodyPr>
            <a:normAutofit/>
          </a:bodyPr>
          <a:lstStyle/>
          <a:p>
            <a:pPr marL="0" indent="0">
              <a:buNone/>
            </a:pPr>
            <a:endParaRPr lang="en-US" sz="2000"/>
          </a:p>
          <a:p>
            <a:pPr marL="231775" indent="-231775">
              <a:buNone/>
            </a:pPr>
            <a:r>
              <a:rPr lang="en-US" sz="2000"/>
              <a:t>•  Providers must offer the same hours of operation to all patients regardless of patient’s insurance coverage. </a:t>
            </a:r>
          </a:p>
          <a:p>
            <a:pPr marL="231775" indent="-231775">
              <a:buNone/>
            </a:pPr>
            <a:r>
              <a:rPr lang="en-US" sz="2000"/>
              <a:t>•  Providers must provide and administer care with the same standard of care, access, availability, skill, and diligence customarily provided to all his/her patients. </a:t>
            </a:r>
          </a:p>
          <a:p>
            <a:pPr marL="231775" indent="-231775">
              <a:buNone/>
            </a:pPr>
            <a:r>
              <a:rPr lang="en-US" sz="2000"/>
              <a:t>•  Any covering PCP shall perform services in the same way the PCP provides services to his/her other patients.</a:t>
            </a:r>
          </a:p>
        </p:txBody>
      </p:sp>
      <p:sp>
        <p:nvSpPr>
          <p:cNvPr id="4" name="Footer Placeholder 3">
            <a:extLst>
              <a:ext uri="{FF2B5EF4-FFF2-40B4-BE49-F238E27FC236}">
                <a16:creationId xmlns:a16="http://schemas.microsoft.com/office/drawing/2014/main" id="{D8B60CC5-8438-2181-2E18-C4CB4097ED98}"/>
              </a:ext>
            </a:extLst>
          </p:cNvPr>
          <p:cNvSpPr>
            <a:spLocks noGrp="1"/>
          </p:cNvSpPr>
          <p:nvPr>
            <p:ph type="ftr" sz="quarter" idx="11"/>
          </p:nvPr>
        </p:nvSpPr>
        <p:spPr/>
        <p:txBody>
          <a:bodyPr/>
          <a:lstStyle/>
          <a:p>
            <a:r>
              <a:rPr lang="en-US"/>
              <a:t>Neighborhood Health Plan of Rhode Island © 2025  Confidential &amp; Not for Distribution</a:t>
            </a:r>
          </a:p>
        </p:txBody>
      </p:sp>
      <p:sp>
        <p:nvSpPr>
          <p:cNvPr id="5" name="Slide Number Placeholder 4">
            <a:extLst>
              <a:ext uri="{FF2B5EF4-FFF2-40B4-BE49-F238E27FC236}">
                <a16:creationId xmlns:a16="http://schemas.microsoft.com/office/drawing/2014/main" id="{65B21F7A-180C-4EBF-8699-770BC03E05D0}"/>
              </a:ext>
            </a:extLst>
          </p:cNvPr>
          <p:cNvSpPr>
            <a:spLocks noGrp="1"/>
          </p:cNvSpPr>
          <p:nvPr>
            <p:ph type="sldNum" sz="quarter" idx="12"/>
          </p:nvPr>
        </p:nvSpPr>
        <p:spPr/>
        <p:txBody>
          <a:bodyPr/>
          <a:lstStyle/>
          <a:p>
            <a:fld id="{C4FD1F22-D6B5-40B7-B8FE-12A80B3FCD39}" type="slidenum">
              <a:rPr lang="en-US" smtClean="0"/>
              <a:t>41</a:t>
            </a:fld>
            <a:endParaRPr lang="en-US"/>
          </a:p>
        </p:txBody>
      </p:sp>
      <p:sp>
        <p:nvSpPr>
          <p:cNvPr id="6" name="Title 1">
            <a:extLst>
              <a:ext uri="{FF2B5EF4-FFF2-40B4-BE49-F238E27FC236}">
                <a16:creationId xmlns:a16="http://schemas.microsoft.com/office/drawing/2014/main" id="{13C23F3B-FC77-0189-24C7-A34063E1D128}"/>
              </a:ext>
            </a:extLst>
          </p:cNvPr>
          <p:cNvSpPr txBox="1">
            <a:spLocks/>
          </p:cNvSpPr>
          <p:nvPr/>
        </p:nvSpPr>
        <p:spPr>
          <a:xfrm>
            <a:off x="372740" y="217001"/>
            <a:ext cx="9336024" cy="8048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r>
              <a:rPr lang="en-US" altLang="en-US" dirty="0">
                <a:solidFill>
                  <a:srgbClr val="069343"/>
                </a:solidFill>
                <a:latin typeface="Cabin" panose="00000500000000000000" pitchFamily="2" charset="0"/>
                <a:ea typeface="ＭＳ Ｐゴシック" pitchFamily="34" charset="-128"/>
                <a:cs typeface="Helvetica" charset="0"/>
              </a:rPr>
              <a:t>Mainstreaming/Rights and Responsibilities</a:t>
            </a:r>
          </a:p>
        </p:txBody>
      </p:sp>
      <p:sp>
        <p:nvSpPr>
          <p:cNvPr id="7" name="TextBox 6">
            <a:extLst>
              <a:ext uri="{FF2B5EF4-FFF2-40B4-BE49-F238E27FC236}">
                <a16:creationId xmlns:a16="http://schemas.microsoft.com/office/drawing/2014/main" id="{573ACDF1-1A2C-870B-2782-9EF330F7A0FA}"/>
              </a:ext>
            </a:extLst>
          </p:cNvPr>
          <p:cNvSpPr txBox="1"/>
          <p:nvPr/>
        </p:nvSpPr>
        <p:spPr>
          <a:xfrm>
            <a:off x="385332" y="1346379"/>
            <a:ext cx="8258794" cy="707886"/>
          </a:xfrm>
          <a:prstGeom prst="rect">
            <a:avLst/>
          </a:prstGeom>
          <a:noFill/>
          <a:ln w="28575">
            <a:solidFill>
              <a:schemeClr val="tx1"/>
            </a:solidFill>
          </a:ln>
        </p:spPr>
        <p:txBody>
          <a:bodyPr wrap="square">
            <a:spAutoFit/>
          </a:bodyPr>
          <a:lstStyle/>
          <a:p>
            <a:pPr marL="0" indent="0" algn="ctr">
              <a:buNone/>
            </a:pPr>
            <a:r>
              <a:rPr lang="en-US" sz="2000" b="1"/>
              <a:t>Providers agree they will not treat Neighborhood members any differently than members of another health plan with whom they participate</a:t>
            </a:r>
            <a:r>
              <a:rPr lang="en-US" sz="2000"/>
              <a:t>. </a:t>
            </a:r>
          </a:p>
        </p:txBody>
      </p:sp>
      <p:sp>
        <p:nvSpPr>
          <p:cNvPr id="2" name="TextBox 1">
            <a:extLst>
              <a:ext uri="{FF2B5EF4-FFF2-40B4-BE49-F238E27FC236}">
                <a16:creationId xmlns:a16="http://schemas.microsoft.com/office/drawing/2014/main" id="{6A0596A1-9042-C908-8456-2C9333E653EC}"/>
              </a:ext>
            </a:extLst>
          </p:cNvPr>
          <p:cNvSpPr txBox="1"/>
          <p:nvPr/>
        </p:nvSpPr>
        <p:spPr>
          <a:xfrm>
            <a:off x="806408" y="5354975"/>
            <a:ext cx="7734144" cy="830997"/>
          </a:xfrm>
          <a:prstGeom prst="rect">
            <a:avLst/>
          </a:prstGeom>
          <a:noFill/>
        </p:spPr>
        <p:txBody>
          <a:bodyPr wrap="square" rtlCol="0">
            <a:spAutoFit/>
          </a:bodyPr>
          <a:lstStyle/>
          <a:p>
            <a:r>
              <a:rPr lang="en-US" sz="1600">
                <a:solidFill>
                  <a:srgbClr val="000000"/>
                </a:solidFill>
                <a:latin typeface="Garamond" panose="02020404030301010803" pitchFamily="18" charset="0"/>
              </a:rPr>
              <a:t>Note: Members can find a copy of their rights and responsibilities in their Member Handbook. Neighborhood promises to work with our primary care providers and other health care professionals to provide our members with the highest quality health care services. </a:t>
            </a:r>
          </a:p>
        </p:txBody>
      </p:sp>
      <p:cxnSp>
        <p:nvCxnSpPr>
          <p:cNvPr id="9" name="Straight Connector 8">
            <a:extLst>
              <a:ext uri="{FF2B5EF4-FFF2-40B4-BE49-F238E27FC236}">
                <a16:creationId xmlns:a16="http://schemas.microsoft.com/office/drawing/2014/main" id="{6DC0E581-0C9B-277F-D510-6C6D9E2B625D}"/>
              </a:ext>
            </a:extLst>
          </p:cNvPr>
          <p:cNvCxnSpPr/>
          <p:nvPr/>
        </p:nvCxnSpPr>
        <p:spPr>
          <a:xfrm>
            <a:off x="438055" y="4800600"/>
            <a:ext cx="8153349" cy="0"/>
          </a:xfrm>
          <a:prstGeom prst="line">
            <a:avLst/>
          </a:prstGeom>
          <a:ln w="69850" cmpd="thinThick">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456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2673" y="291646"/>
            <a:ext cx="8050213" cy="752475"/>
          </a:xfrm>
        </p:spPr>
        <p:txBody>
          <a:bodyPr>
            <a:normAutofit/>
          </a:bodyPr>
          <a:lstStyle/>
          <a:p>
            <a:r>
              <a:rPr lang="en-US" b="1" dirty="0">
                <a:solidFill>
                  <a:srgbClr val="069343"/>
                </a:solidFill>
                <a:latin typeface="Cabin" panose="00000500000000000000" pitchFamily="2" charset="0"/>
              </a:rPr>
              <a:t>ADA Compliance </a:t>
            </a:r>
          </a:p>
        </p:txBody>
      </p:sp>
      <p:sp>
        <p:nvSpPr>
          <p:cNvPr id="5" name="TextBox 4"/>
          <p:cNvSpPr txBox="1"/>
          <p:nvPr/>
        </p:nvSpPr>
        <p:spPr>
          <a:xfrm>
            <a:off x="464695" y="1252030"/>
            <a:ext cx="8050655" cy="2400657"/>
          </a:xfrm>
          <a:prstGeom prst="rect">
            <a:avLst/>
          </a:prstGeom>
          <a:noFill/>
        </p:spPr>
        <p:txBody>
          <a:bodyPr wrap="square" lIns="91440" tIns="45720" rIns="91440" bIns="45720" rtlCol="0" anchor="t">
            <a:spAutoFit/>
          </a:bodyPr>
          <a:lstStyle/>
          <a:p>
            <a:r>
              <a:rPr lang="en-US">
                <a:solidFill>
                  <a:srgbClr val="000000"/>
                </a:solidFill>
                <a:latin typeface="Garamond"/>
              </a:rPr>
              <a:t>Providers must comply with the American with Disabilities Act (ADA) (28 C.F.R. § 35.130) and Section 504 of the Rehabilitation Act of 1973 (29 U.S.C. § 794) and maintain capacity to deliver services in a manner that accommodates the needs of its Enrollees.</a:t>
            </a:r>
          </a:p>
          <a:p>
            <a:endParaRPr lang="en-US" sz="600" kern="0">
              <a:solidFill>
                <a:srgbClr val="000000"/>
              </a:solidFill>
              <a:latin typeface="Garamond" panose="02020404030301010803" pitchFamily="18" charset="0"/>
            </a:endParaRPr>
          </a:p>
          <a:p>
            <a:r>
              <a:rPr lang="en-US" kern="0">
                <a:solidFill>
                  <a:srgbClr val="000000"/>
                </a:solidFill>
                <a:latin typeface="Garamond"/>
              </a:rPr>
              <a:t>Persons with disabilities must have:</a:t>
            </a:r>
          </a:p>
          <a:p>
            <a:pPr marL="800100" lvl="1" indent="-342900">
              <a:buFont typeface="Wingdings" panose="05000000000000000000" pitchFamily="2" charset="2"/>
              <a:buChar char="ü"/>
            </a:pPr>
            <a:r>
              <a:rPr lang="en-US" kern="0">
                <a:solidFill>
                  <a:srgbClr val="000000"/>
                </a:solidFill>
                <a:latin typeface="Garamond"/>
              </a:rPr>
              <a:t>Access to programs</a:t>
            </a:r>
          </a:p>
          <a:p>
            <a:pPr marL="800100" lvl="1" indent="-342900">
              <a:buFont typeface="Wingdings" panose="05000000000000000000" pitchFamily="2" charset="2"/>
              <a:buChar char="ü"/>
            </a:pPr>
            <a:r>
              <a:rPr lang="en-US" kern="0">
                <a:solidFill>
                  <a:srgbClr val="000000"/>
                </a:solidFill>
                <a:latin typeface="Garamond"/>
              </a:rPr>
              <a:t>Opportunities for effective communication</a:t>
            </a:r>
          </a:p>
          <a:p>
            <a:pPr marL="800100" lvl="1" indent="-342900">
              <a:buFont typeface="Wingdings" panose="05000000000000000000" pitchFamily="2" charset="2"/>
              <a:buChar char="ü"/>
            </a:pPr>
            <a:r>
              <a:rPr lang="en-US" kern="0">
                <a:solidFill>
                  <a:srgbClr val="000000"/>
                </a:solidFill>
                <a:latin typeface="Garamond"/>
              </a:rPr>
              <a:t>Physical accessibility (parking, exam rooms, restrooms, etc.)</a:t>
            </a:r>
          </a:p>
        </p:txBody>
      </p:sp>
      <p:graphicFrame>
        <p:nvGraphicFramePr>
          <p:cNvPr id="8" name="Diagram 7"/>
          <p:cNvGraphicFramePr/>
          <p:nvPr>
            <p:extLst>
              <p:ext uri="{D42A27DB-BD31-4B8C-83A1-F6EECF244321}">
                <p14:modId xmlns:p14="http://schemas.microsoft.com/office/powerpoint/2010/main" val="2419765594"/>
              </p:ext>
            </p:extLst>
          </p:nvPr>
        </p:nvGraphicFramePr>
        <p:xfrm>
          <a:off x="818900" y="3913477"/>
          <a:ext cx="7573986" cy="1480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Table 2">
            <a:extLst>
              <a:ext uri="{FF2B5EF4-FFF2-40B4-BE49-F238E27FC236}">
                <a16:creationId xmlns:a16="http://schemas.microsoft.com/office/drawing/2014/main" id="{8E545352-8868-4A3F-9BB4-6EEDB8A4EFA5}"/>
              </a:ext>
            </a:extLst>
          </p:cNvPr>
          <p:cNvGraphicFramePr>
            <a:graphicFrameLocks noGrp="1"/>
          </p:cNvGraphicFramePr>
          <p:nvPr>
            <p:extLst>
              <p:ext uri="{D42A27DB-BD31-4B8C-83A1-F6EECF244321}">
                <p14:modId xmlns:p14="http://schemas.microsoft.com/office/powerpoint/2010/main" val="2063099615"/>
              </p:ext>
            </p:extLst>
          </p:nvPr>
        </p:nvGraphicFramePr>
        <p:xfrm>
          <a:off x="1626512" y="5654438"/>
          <a:ext cx="6571846" cy="370840"/>
        </p:xfrm>
        <a:graphic>
          <a:graphicData uri="http://schemas.openxmlformats.org/drawingml/2006/table">
            <a:tbl>
              <a:tblPr firstRow="1" bandRow="1">
                <a:tableStyleId>{5C22544A-7EE6-4342-B048-85BDC9FD1C3A}</a:tableStyleId>
              </a:tblPr>
              <a:tblGrid>
                <a:gridCol w="6571846">
                  <a:extLst>
                    <a:ext uri="{9D8B030D-6E8A-4147-A177-3AD203B41FA5}">
                      <a16:colId xmlns:a16="http://schemas.microsoft.com/office/drawing/2014/main" val="1884718363"/>
                    </a:ext>
                  </a:extLst>
                </a:gridCol>
              </a:tblGrid>
              <a:tr h="370840">
                <a:tc>
                  <a:txBody>
                    <a:bodyPr/>
                    <a:lstStyle/>
                    <a:p>
                      <a:r>
                        <a:rPr lang="en-US" sz="1600" b="1" i="1">
                          <a:solidFill>
                            <a:srgbClr val="208F44"/>
                          </a:solidFill>
                          <a:latin typeface="Garamond" panose="02020404030301010803" pitchFamily="18" charset="0"/>
                          <a:hlinkClick r:id="rId7"/>
                        </a:rPr>
                        <a:t>Click here for more information on ADA standards for accessible design.</a:t>
                      </a:r>
                      <a:endParaRPr lang="en-US" sz="1600" b="1" i="1">
                        <a:solidFill>
                          <a:srgbClr val="208F44"/>
                        </a:solidFill>
                        <a:latin typeface="Garamond" panose="02020404030301010803" pitchFamily="18" charset="0"/>
                      </a:endParaRPr>
                    </a:p>
                  </a:txBody>
                  <a:tcPr>
                    <a:solidFill>
                      <a:schemeClr val="bg1"/>
                    </a:solidFill>
                  </a:tcPr>
                </a:tc>
                <a:extLst>
                  <a:ext uri="{0D108BD9-81ED-4DB2-BD59-A6C34878D82A}">
                    <a16:rowId xmlns:a16="http://schemas.microsoft.com/office/drawing/2014/main" val="3830346724"/>
                  </a:ext>
                </a:extLst>
              </a:tr>
            </a:tbl>
          </a:graphicData>
        </a:graphic>
      </p:graphicFrame>
      <p:pic>
        <p:nvPicPr>
          <p:cNvPr id="4" name="Picture 3" descr="A diagram of a diagram with words&#10;&#10;AI-generated content may be incorrect.">
            <a:extLst>
              <a:ext uri="{FF2B5EF4-FFF2-40B4-BE49-F238E27FC236}">
                <a16:creationId xmlns:a16="http://schemas.microsoft.com/office/drawing/2014/main" id="{7C5349E5-4619-9C55-F204-D13F6D3D4FD5}"/>
              </a:ext>
            </a:extLst>
          </p:cNvPr>
          <p:cNvPicPr>
            <a:picLocks noChangeAspect="1"/>
          </p:cNvPicPr>
          <p:nvPr/>
        </p:nvPicPr>
        <p:blipFill>
          <a:blip r:embed="rId8"/>
          <a:stretch>
            <a:fillRect/>
          </a:stretch>
        </p:blipFill>
        <p:spPr>
          <a:xfrm>
            <a:off x="6988076" y="2247876"/>
            <a:ext cx="1404810" cy="1404810"/>
          </a:xfrm>
          <a:prstGeom prst="rect">
            <a:avLst/>
          </a:prstGeom>
        </p:spPr>
      </p:pic>
    </p:spTree>
    <p:extLst>
      <p:ext uri="{BB962C8B-B14F-4D97-AF65-F5344CB8AC3E}">
        <p14:creationId xmlns:p14="http://schemas.microsoft.com/office/powerpoint/2010/main" val="339028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A2677-79BB-DAA4-52CC-EE5897EBB747}"/>
            </a:ext>
          </a:extLst>
        </p:cNvPr>
        <p:cNvGrpSpPr/>
        <p:nvPr/>
      </p:nvGrpSpPr>
      <p:grpSpPr>
        <a:xfrm>
          <a:off x="0" y="0"/>
          <a:ext cx="0" cy="0"/>
          <a:chOff x="0" y="0"/>
          <a:chExt cx="0" cy="0"/>
        </a:xfrm>
      </p:grpSpPr>
      <p:sp>
        <p:nvSpPr>
          <p:cNvPr id="20482" name="Title 1">
            <a:extLst>
              <a:ext uri="{FF2B5EF4-FFF2-40B4-BE49-F238E27FC236}">
                <a16:creationId xmlns:a16="http://schemas.microsoft.com/office/drawing/2014/main" id="{61E01AAB-9CEA-E086-AC6A-93470163ECE6}"/>
              </a:ext>
            </a:extLst>
          </p:cNvPr>
          <p:cNvSpPr>
            <a:spLocks noGrp="1"/>
          </p:cNvSpPr>
          <p:nvPr>
            <p:ph type="title" idx="4294967295"/>
          </p:nvPr>
        </p:nvSpPr>
        <p:spPr>
          <a:xfrm>
            <a:off x="167148" y="155286"/>
            <a:ext cx="7943850" cy="1034845"/>
          </a:xfrm>
        </p:spPr>
        <p:txBody>
          <a:bodyPr>
            <a:noAutofit/>
          </a:bodyPr>
          <a:lstStyle/>
          <a:p>
            <a:r>
              <a:rPr lang="en-US" altLang="en-US" b="1" dirty="0">
                <a:solidFill>
                  <a:srgbClr val="069343"/>
                </a:solidFill>
                <a:latin typeface="Cabin" panose="00000500000000000000" pitchFamily="2" charset="0"/>
                <a:ea typeface="ＭＳ Ｐゴシック" pitchFamily="34" charset="-128"/>
                <a:cs typeface="Helvetica" charset="0"/>
              </a:rPr>
              <a:t>Culturally Competent Member Care</a:t>
            </a:r>
          </a:p>
        </p:txBody>
      </p:sp>
      <p:sp>
        <p:nvSpPr>
          <p:cNvPr id="2" name="TextBox 1">
            <a:extLst>
              <a:ext uri="{FF2B5EF4-FFF2-40B4-BE49-F238E27FC236}">
                <a16:creationId xmlns:a16="http://schemas.microsoft.com/office/drawing/2014/main" id="{7B2FF769-E5E1-1DA6-AF33-A69F514CAA7D}"/>
              </a:ext>
            </a:extLst>
          </p:cNvPr>
          <p:cNvSpPr txBox="1"/>
          <p:nvPr/>
        </p:nvSpPr>
        <p:spPr>
          <a:xfrm>
            <a:off x="167148" y="1269133"/>
            <a:ext cx="5531382" cy="523220"/>
          </a:xfrm>
          <a:prstGeom prst="rect">
            <a:avLst/>
          </a:prstGeom>
          <a:noFill/>
        </p:spPr>
        <p:txBody>
          <a:bodyPr wrap="square" rtlCol="0">
            <a:spAutoFit/>
          </a:bodyPr>
          <a:lstStyle/>
          <a:p>
            <a:pPr algn="ctr"/>
            <a:r>
              <a:rPr lang="en-US" sz="2800" b="1" kern="0">
                <a:latin typeface="Garamond" panose="02020404030301010803" pitchFamily="18" charset="0"/>
                <a:cs typeface="Calibri" panose="020F0502020204030204" pitchFamily="34" charset="0"/>
              </a:rPr>
              <a:t>🤔 What is cultural competence?</a:t>
            </a:r>
            <a:endParaRPr lang="en-US" sz="2800" b="1" kern="0">
              <a:solidFill>
                <a:schemeClr val="bg1"/>
              </a:solidFill>
              <a:latin typeface="Garamond" panose="02020404030301010803" pitchFamily="18" charset="0"/>
              <a:cs typeface="Calibri" panose="020F0502020204030204" pitchFamily="34" charset="0"/>
            </a:endParaRPr>
          </a:p>
        </p:txBody>
      </p:sp>
      <p:sp>
        <p:nvSpPr>
          <p:cNvPr id="3" name="TextBox 2">
            <a:extLst>
              <a:ext uri="{FF2B5EF4-FFF2-40B4-BE49-F238E27FC236}">
                <a16:creationId xmlns:a16="http://schemas.microsoft.com/office/drawing/2014/main" id="{5DE09CE6-4F27-D7C3-0F20-A9867DE4D6C2}"/>
              </a:ext>
            </a:extLst>
          </p:cNvPr>
          <p:cNvSpPr txBox="1"/>
          <p:nvPr/>
        </p:nvSpPr>
        <p:spPr>
          <a:xfrm>
            <a:off x="938892" y="1808681"/>
            <a:ext cx="7747907" cy="646331"/>
          </a:xfrm>
          <a:prstGeom prst="rect">
            <a:avLst/>
          </a:prstGeom>
          <a:noFill/>
        </p:spPr>
        <p:txBody>
          <a:bodyPr wrap="square" rtlCol="0">
            <a:spAutoFit/>
          </a:bodyPr>
          <a:lstStyle/>
          <a:p>
            <a:r>
              <a:rPr lang="en-US">
                <a:solidFill>
                  <a:srgbClr val="000000"/>
                </a:solidFill>
                <a:latin typeface="Garamond" panose="02020404030301010803" pitchFamily="18" charset="0"/>
              </a:rPr>
              <a:t>Understanding and responding to the diverse values, beliefs, and behaviors of the members you serve.</a:t>
            </a:r>
          </a:p>
        </p:txBody>
      </p:sp>
      <p:sp>
        <p:nvSpPr>
          <p:cNvPr id="4" name="TextBox 3">
            <a:extLst>
              <a:ext uri="{FF2B5EF4-FFF2-40B4-BE49-F238E27FC236}">
                <a16:creationId xmlns:a16="http://schemas.microsoft.com/office/drawing/2014/main" id="{B364A698-1937-26B4-5315-E602DD13060F}"/>
              </a:ext>
            </a:extLst>
          </p:cNvPr>
          <p:cNvSpPr txBox="1"/>
          <p:nvPr/>
        </p:nvSpPr>
        <p:spPr>
          <a:xfrm>
            <a:off x="375479" y="2971454"/>
            <a:ext cx="3763594" cy="523220"/>
          </a:xfrm>
          <a:prstGeom prst="rect">
            <a:avLst/>
          </a:prstGeom>
          <a:noFill/>
        </p:spPr>
        <p:txBody>
          <a:bodyPr wrap="square" rtlCol="0">
            <a:spAutoFit/>
          </a:bodyPr>
          <a:lstStyle/>
          <a:p>
            <a:pPr algn="ctr"/>
            <a:r>
              <a:rPr lang="en-US" sz="2800" b="1" kern="0">
                <a:latin typeface="Garamond" panose="02020404030301010803" pitchFamily="18" charset="0"/>
                <a:cs typeface="Calibri" panose="020F0502020204030204" pitchFamily="34" charset="0"/>
              </a:rPr>
              <a:t>😊 Why does it matter?</a:t>
            </a:r>
            <a:endParaRPr lang="en-US" sz="2800" b="1" kern="0">
              <a:solidFill>
                <a:schemeClr val="bg1"/>
              </a:solidFill>
              <a:latin typeface="Garamond" panose="02020404030301010803" pitchFamily="18" charset="0"/>
              <a:cs typeface="Calibri" panose="020F0502020204030204" pitchFamily="34" charset="0"/>
            </a:endParaRPr>
          </a:p>
        </p:txBody>
      </p:sp>
      <p:sp>
        <p:nvSpPr>
          <p:cNvPr id="8" name="TextBox 7">
            <a:extLst>
              <a:ext uri="{FF2B5EF4-FFF2-40B4-BE49-F238E27FC236}">
                <a16:creationId xmlns:a16="http://schemas.microsoft.com/office/drawing/2014/main" id="{A47E2153-20D0-7CC1-6433-1CB201D15325}"/>
              </a:ext>
            </a:extLst>
          </p:cNvPr>
          <p:cNvSpPr txBox="1"/>
          <p:nvPr/>
        </p:nvSpPr>
        <p:spPr>
          <a:xfrm>
            <a:off x="938892" y="3494674"/>
            <a:ext cx="6874329" cy="923330"/>
          </a:xfrm>
          <a:prstGeom prst="rect">
            <a:avLst/>
          </a:prstGeom>
          <a:noFill/>
        </p:spPr>
        <p:txBody>
          <a:bodyPr wrap="square" rtlCol="0">
            <a:spAutoFit/>
          </a:bodyPr>
          <a:lstStyle/>
          <a:p>
            <a:r>
              <a:rPr lang="en-US">
                <a:solidFill>
                  <a:srgbClr val="000000"/>
                </a:solidFill>
                <a:latin typeface="Garamond" panose="02020404030301010803" pitchFamily="18" charset="0"/>
              </a:rPr>
              <a:t>•  Builds trust and safety with patients</a:t>
            </a:r>
          </a:p>
          <a:p>
            <a:r>
              <a:rPr lang="en-US">
                <a:solidFill>
                  <a:srgbClr val="000000"/>
                </a:solidFill>
                <a:latin typeface="Garamond" panose="02020404030301010803" pitchFamily="18" charset="0"/>
              </a:rPr>
              <a:t>•  Reduces health disparities</a:t>
            </a:r>
            <a:br>
              <a:rPr lang="en-US">
                <a:solidFill>
                  <a:srgbClr val="000000"/>
                </a:solidFill>
                <a:latin typeface="Garamond" panose="02020404030301010803" pitchFamily="18" charset="0"/>
              </a:rPr>
            </a:br>
            <a:r>
              <a:rPr lang="en-US">
                <a:solidFill>
                  <a:srgbClr val="000000"/>
                </a:solidFill>
                <a:latin typeface="Garamond" panose="02020404030301010803" pitchFamily="18" charset="0"/>
              </a:rPr>
              <a:t>•  Improves care outcomes</a:t>
            </a:r>
          </a:p>
        </p:txBody>
      </p:sp>
      <p:cxnSp>
        <p:nvCxnSpPr>
          <p:cNvPr id="9" name="Straight Connector 8">
            <a:extLst>
              <a:ext uri="{FF2B5EF4-FFF2-40B4-BE49-F238E27FC236}">
                <a16:creationId xmlns:a16="http://schemas.microsoft.com/office/drawing/2014/main" id="{10B30E3A-2AFB-CC7F-B555-615D3E2CE225}"/>
              </a:ext>
            </a:extLst>
          </p:cNvPr>
          <p:cNvCxnSpPr/>
          <p:nvPr/>
        </p:nvCxnSpPr>
        <p:spPr>
          <a:xfrm>
            <a:off x="495325" y="2751369"/>
            <a:ext cx="8153349" cy="0"/>
          </a:xfrm>
          <a:prstGeom prst="line">
            <a:avLst/>
          </a:prstGeom>
          <a:ln w="69850" cmpd="thinThick">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7FF5466-09F6-3571-29F5-9D2491AE24A5}"/>
              </a:ext>
            </a:extLst>
          </p:cNvPr>
          <p:cNvCxnSpPr/>
          <p:nvPr/>
        </p:nvCxnSpPr>
        <p:spPr>
          <a:xfrm>
            <a:off x="533450" y="4659091"/>
            <a:ext cx="8153349" cy="0"/>
          </a:xfrm>
          <a:prstGeom prst="line">
            <a:avLst/>
          </a:prstGeom>
          <a:ln w="69850" cmpd="thinThick">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CD2EEDF-9E50-46FB-97A4-E82B405A688F}"/>
              </a:ext>
            </a:extLst>
          </p:cNvPr>
          <p:cNvSpPr txBox="1"/>
          <p:nvPr/>
        </p:nvSpPr>
        <p:spPr>
          <a:xfrm>
            <a:off x="533450" y="4740677"/>
            <a:ext cx="8214360" cy="1200329"/>
          </a:xfrm>
          <a:prstGeom prst="rect">
            <a:avLst/>
          </a:prstGeom>
          <a:noFill/>
        </p:spPr>
        <p:txBody>
          <a:bodyPr wrap="square" lIns="91440" tIns="45720" rIns="91440" bIns="45720" rtlCol="0" anchor="t">
            <a:spAutoFit/>
          </a:bodyPr>
          <a:lstStyle/>
          <a:p>
            <a:r>
              <a:rPr lang="en-US" altLang="en-US" kern="0">
                <a:solidFill>
                  <a:srgbClr val="000000"/>
                </a:solidFill>
                <a:latin typeface="Garamond"/>
                <a:cs typeface="Calibri"/>
              </a:rPr>
              <a:t>Cultural competence enables providers to deliver services that are </a:t>
            </a:r>
            <a:r>
              <a:rPr lang="en-US" altLang="en-US" b="1" u="sng" kern="0">
                <a:latin typeface="Garamond"/>
                <a:cs typeface="Calibri"/>
              </a:rPr>
              <a:t>respectful</a:t>
            </a:r>
            <a:r>
              <a:rPr lang="en-US" altLang="en-US" b="1" kern="0">
                <a:latin typeface="Garamond"/>
                <a:cs typeface="Calibri"/>
              </a:rPr>
              <a:t> </a:t>
            </a:r>
            <a:r>
              <a:rPr lang="en-US" altLang="en-US" kern="0">
                <a:solidFill>
                  <a:srgbClr val="000000"/>
                </a:solidFill>
                <a:latin typeface="Garamond"/>
                <a:cs typeface="Calibri"/>
              </a:rPr>
              <a:t>of and </a:t>
            </a:r>
            <a:r>
              <a:rPr lang="en-US" altLang="en-US" b="1" u="sng" kern="0">
                <a:latin typeface="Garamond"/>
                <a:cs typeface="Calibri"/>
              </a:rPr>
              <a:t>responsive</a:t>
            </a:r>
            <a:r>
              <a:rPr lang="en-US" altLang="en-US" b="1" kern="0">
                <a:latin typeface="Garamond"/>
                <a:cs typeface="Calibri"/>
              </a:rPr>
              <a:t> </a:t>
            </a:r>
            <a:r>
              <a:rPr lang="en-US" altLang="en-US" kern="0">
                <a:solidFill>
                  <a:srgbClr val="000000"/>
                </a:solidFill>
                <a:latin typeface="Garamond"/>
                <a:cs typeface="Calibri"/>
              </a:rPr>
              <a:t>to the health beliefs, practices and cultural and linguistic needs of diverse patients. </a:t>
            </a:r>
            <a:r>
              <a:rPr lang="en-US">
                <a:solidFill>
                  <a:srgbClr val="000000"/>
                </a:solidFill>
                <a:latin typeface="Garamond" panose="02020404030301010803" pitchFamily="18" charset="0"/>
                <a:cs typeface="Helvetica" panose="020B0604020202020204" pitchFamily="34" charset="0"/>
              </a:rPr>
              <a:t>Integrating cultural knowledge into standards, policies, and practices leads to better quality of services and outcomes</a:t>
            </a:r>
            <a:r>
              <a:rPr lang="en-US">
                <a:solidFill>
                  <a:schemeClr val="bg1"/>
                </a:solidFill>
                <a:latin typeface="Garamond" panose="02020404030301010803" pitchFamily="18" charset="0"/>
                <a:cs typeface="Helvetica" panose="020B0604020202020204" pitchFamily="34" charset="0"/>
              </a:rPr>
              <a:t>.</a:t>
            </a:r>
          </a:p>
        </p:txBody>
      </p:sp>
    </p:spTree>
    <p:extLst>
      <p:ext uri="{BB962C8B-B14F-4D97-AF65-F5344CB8AC3E}">
        <p14:creationId xmlns:p14="http://schemas.microsoft.com/office/powerpoint/2010/main" val="71870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498065-EE5D-735A-C1CA-13C7036A3BBB}"/>
              </a:ext>
            </a:extLst>
          </p:cNvPr>
          <p:cNvSpPr/>
          <p:nvPr/>
        </p:nvSpPr>
        <p:spPr>
          <a:xfrm>
            <a:off x="582804" y="5484270"/>
            <a:ext cx="8090808" cy="302400"/>
          </a:xfrm>
          <a:prstGeom prst="rect">
            <a:avLst/>
          </a:prstGeom>
          <a:no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4" name="Freeform: Shape 13">
            <a:extLst>
              <a:ext uri="{FF2B5EF4-FFF2-40B4-BE49-F238E27FC236}">
                <a16:creationId xmlns:a16="http://schemas.microsoft.com/office/drawing/2014/main" id="{8C9CC2BA-4DAF-6CB8-9915-631AD932B045}"/>
              </a:ext>
            </a:extLst>
          </p:cNvPr>
          <p:cNvSpPr/>
          <p:nvPr/>
        </p:nvSpPr>
        <p:spPr>
          <a:xfrm>
            <a:off x="1041443" y="1217007"/>
            <a:ext cx="7173528" cy="688812"/>
          </a:xfrm>
          <a:custGeom>
            <a:avLst/>
            <a:gdLst>
              <a:gd name="connsiteX0" fmla="*/ 0 w 7173528"/>
              <a:gd name="connsiteY0" fmla="*/ 114804 h 688812"/>
              <a:gd name="connsiteX1" fmla="*/ 114804 w 7173528"/>
              <a:gd name="connsiteY1" fmla="*/ 0 h 688812"/>
              <a:gd name="connsiteX2" fmla="*/ 7058724 w 7173528"/>
              <a:gd name="connsiteY2" fmla="*/ 0 h 688812"/>
              <a:gd name="connsiteX3" fmla="*/ 7173528 w 7173528"/>
              <a:gd name="connsiteY3" fmla="*/ 114804 h 688812"/>
              <a:gd name="connsiteX4" fmla="*/ 7173528 w 7173528"/>
              <a:gd name="connsiteY4" fmla="*/ 574008 h 688812"/>
              <a:gd name="connsiteX5" fmla="*/ 7058724 w 7173528"/>
              <a:gd name="connsiteY5" fmla="*/ 688812 h 688812"/>
              <a:gd name="connsiteX6" fmla="*/ 114804 w 7173528"/>
              <a:gd name="connsiteY6" fmla="*/ 688812 h 688812"/>
              <a:gd name="connsiteX7" fmla="*/ 0 w 7173528"/>
              <a:gd name="connsiteY7" fmla="*/ 574008 h 688812"/>
              <a:gd name="connsiteX8" fmla="*/ 0 w 7173528"/>
              <a:gd name="connsiteY8" fmla="*/ 114804 h 688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3528" h="688812">
                <a:moveTo>
                  <a:pt x="0" y="114804"/>
                </a:moveTo>
                <a:cubicBezTo>
                  <a:pt x="0" y="51400"/>
                  <a:pt x="51400" y="0"/>
                  <a:pt x="114804" y="0"/>
                </a:cubicBezTo>
                <a:lnTo>
                  <a:pt x="7058724" y="0"/>
                </a:lnTo>
                <a:cubicBezTo>
                  <a:pt x="7122128" y="0"/>
                  <a:pt x="7173528" y="51400"/>
                  <a:pt x="7173528" y="114804"/>
                </a:cubicBezTo>
                <a:lnTo>
                  <a:pt x="7173528" y="574008"/>
                </a:lnTo>
                <a:cubicBezTo>
                  <a:pt x="7173528" y="637412"/>
                  <a:pt x="7122128" y="688812"/>
                  <a:pt x="7058724" y="688812"/>
                </a:cubicBezTo>
                <a:lnTo>
                  <a:pt x="114804" y="688812"/>
                </a:lnTo>
                <a:cubicBezTo>
                  <a:pt x="51400" y="688812"/>
                  <a:pt x="0" y="637412"/>
                  <a:pt x="0" y="574008"/>
                </a:cubicBezTo>
                <a:lnTo>
                  <a:pt x="0" y="114804"/>
                </a:lnTo>
                <a:close/>
              </a:path>
            </a:pathLst>
          </a:custGeom>
          <a:solidFill>
            <a:srgbClr val="7FC242">
              <a:alpha val="34118"/>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7694" tIns="33625" rIns="247694" bIns="33625"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latin typeface="Cabin" panose="00000500000000000000" pitchFamily="2" charset="0"/>
              </a:rPr>
              <a:t>   Value diversity and acceptance of differences</a:t>
            </a:r>
          </a:p>
          <a:p>
            <a:pPr marL="0" lvl="0" indent="0" algn="l" defTabSz="889000">
              <a:lnSpc>
                <a:spcPct val="90000"/>
              </a:lnSpc>
              <a:spcBef>
                <a:spcPct val="0"/>
              </a:spcBef>
              <a:spcAft>
                <a:spcPct val="35000"/>
              </a:spcAft>
              <a:buNone/>
            </a:pPr>
            <a:r>
              <a:rPr lang="en-US" sz="2000" b="0" kern="1200">
                <a:solidFill>
                  <a:srgbClr val="000000"/>
                </a:solidFill>
                <a:latin typeface="Garamond" panose="02020404030301010803" pitchFamily="18" charset="0"/>
              </a:rPr>
              <a:t>   Consider each person as an individual</a:t>
            </a:r>
          </a:p>
        </p:txBody>
      </p:sp>
      <p:sp>
        <p:nvSpPr>
          <p:cNvPr id="16" name="Freeform: Shape 15">
            <a:extLst>
              <a:ext uri="{FF2B5EF4-FFF2-40B4-BE49-F238E27FC236}">
                <a16:creationId xmlns:a16="http://schemas.microsoft.com/office/drawing/2014/main" id="{8E18D8A8-73F8-A1BE-B749-81305EF8259C}"/>
              </a:ext>
            </a:extLst>
          </p:cNvPr>
          <p:cNvSpPr/>
          <p:nvPr/>
        </p:nvSpPr>
        <p:spPr>
          <a:xfrm>
            <a:off x="1051285" y="2078788"/>
            <a:ext cx="7185534" cy="1238661"/>
          </a:xfrm>
          <a:custGeom>
            <a:avLst/>
            <a:gdLst>
              <a:gd name="connsiteX0" fmla="*/ 0 w 7149492"/>
              <a:gd name="connsiteY0" fmla="*/ 162138 h 972810"/>
              <a:gd name="connsiteX1" fmla="*/ 162138 w 7149492"/>
              <a:gd name="connsiteY1" fmla="*/ 0 h 972810"/>
              <a:gd name="connsiteX2" fmla="*/ 6987354 w 7149492"/>
              <a:gd name="connsiteY2" fmla="*/ 0 h 972810"/>
              <a:gd name="connsiteX3" fmla="*/ 7149492 w 7149492"/>
              <a:gd name="connsiteY3" fmla="*/ 162138 h 972810"/>
              <a:gd name="connsiteX4" fmla="*/ 7149492 w 7149492"/>
              <a:gd name="connsiteY4" fmla="*/ 810672 h 972810"/>
              <a:gd name="connsiteX5" fmla="*/ 6987354 w 7149492"/>
              <a:gd name="connsiteY5" fmla="*/ 972810 h 972810"/>
              <a:gd name="connsiteX6" fmla="*/ 162138 w 7149492"/>
              <a:gd name="connsiteY6" fmla="*/ 972810 h 972810"/>
              <a:gd name="connsiteX7" fmla="*/ 0 w 7149492"/>
              <a:gd name="connsiteY7" fmla="*/ 810672 h 972810"/>
              <a:gd name="connsiteX8" fmla="*/ 0 w 7149492"/>
              <a:gd name="connsiteY8" fmla="*/ 162138 h 97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9492" h="972810">
                <a:moveTo>
                  <a:pt x="0" y="162138"/>
                </a:moveTo>
                <a:cubicBezTo>
                  <a:pt x="0" y="72592"/>
                  <a:pt x="72592" y="0"/>
                  <a:pt x="162138" y="0"/>
                </a:cubicBezTo>
                <a:lnTo>
                  <a:pt x="6987354" y="0"/>
                </a:lnTo>
                <a:cubicBezTo>
                  <a:pt x="7076900" y="0"/>
                  <a:pt x="7149492" y="72592"/>
                  <a:pt x="7149492" y="162138"/>
                </a:cubicBezTo>
                <a:lnTo>
                  <a:pt x="7149492" y="810672"/>
                </a:lnTo>
                <a:cubicBezTo>
                  <a:pt x="7149492" y="900218"/>
                  <a:pt x="7076900" y="972810"/>
                  <a:pt x="6987354" y="972810"/>
                </a:cubicBezTo>
                <a:lnTo>
                  <a:pt x="162138" y="972810"/>
                </a:lnTo>
                <a:cubicBezTo>
                  <a:pt x="72592" y="972810"/>
                  <a:pt x="0" y="900218"/>
                  <a:pt x="0" y="810672"/>
                </a:cubicBezTo>
                <a:lnTo>
                  <a:pt x="0" y="162138"/>
                </a:lnTo>
                <a:close/>
              </a:path>
            </a:pathLst>
          </a:custGeom>
          <a:solidFill>
            <a:srgbClr val="7FC242">
              <a:alpha val="34118"/>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61558" tIns="47489" rIns="261558" bIns="47489" numCol="1" spcCol="1270" anchor="ctr" anchorCtr="0">
            <a:noAutofit/>
          </a:bodyPr>
          <a:lstStyle/>
          <a:p>
            <a:pPr marL="0" lvl="0" indent="0" algn="l" defTabSz="889000">
              <a:lnSpc>
                <a:spcPct val="90000"/>
              </a:lnSpc>
              <a:spcBef>
                <a:spcPct val="0"/>
              </a:spcBef>
              <a:spcAft>
                <a:spcPct val="35000"/>
              </a:spcAft>
              <a:buNone/>
            </a:pPr>
            <a:r>
              <a:rPr lang="en-US" sz="2000" b="1">
                <a:solidFill>
                  <a:schemeClr val="tx1"/>
                </a:solidFill>
                <a:latin typeface="Cabin" panose="00000500000000000000" pitchFamily="2" charset="0"/>
              </a:rPr>
              <a:t>  </a:t>
            </a:r>
            <a:r>
              <a:rPr lang="en-US" sz="2000" b="1" kern="1200">
                <a:solidFill>
                  <a:schemeClr val="tx1"/>
                </a:solidFill>
                <a:latin typeface="Cabin" panose="00000500000000000000" pitchFamily="2" charset="0"/>
              </a:rPr>
              <a:t>Be conscious of the impact of</a:t>
            </a:r>
            <a:r>
              <a:rPr lang="en-US" sz="2000" b="1">
                <a:solidFill>
                  <a:schemeClr val="tx1"/>
                </a:solidFill>
                <a:latin typeface="Cabin" panose="00000500000000000000" pitchFamily="2" charset="0"/>
              </a:rPr>
              <a:t> bias </a:t>
            </a:r>
            <a:r>
              <a:rPr lang="en-US" sz="2000" b="1" kern="1200">
                <a:solidFill>
                  <a:schemeClr val="tx1"/>
                </a:solidFill>
                <a:latin typeface="Cabin" panose="00000500000000000000" pitchFamily="2" charset="0"/>
              </a:rPr>
              <a:t>during interactions</a:t>
            </a:r>
          </a:p>
          <a:p>
            <a:pPr marL="111125" lvl="0" algn="l" defTabSz="889000">
              <a:lnSpc>
                <a:spcPct val="90000"/>
              </a:lnSpc>
              <a:spcBef>
                <a:spcPct val="0"/>
              </a:spcBef>
              <a:spcAft>
                <a:spcPct val="35000"/>
              </a:spcAft>
              <a:buNone/>
            </a:pPr>
            <a:r>
              <a:rPr lang="en-US" sz="2000" b="0" kern="1200">
                <a:solidFill>
                  <a:srgbClr val="000000"/>
                </a:solidFill>
                <a:latin typeface="Garamond" panose="02020404030301010803" pitchFamily="18" charset="0"/>
              </a:rPr>
              <a:t>Bias can influence how providers interact with patients and impact the quality of care delivered. Recognizing and addressing bias helps ensure equitable, respectful treatment for all members.</a:t>
            </a:r>
          </a:p>
        </p:txBody>
      </p:sp>
      <p:sp>
        <p:nvSpPr>
          <p:cNvPr id="17" name="Rectangle 16">
            <a:extLst>
              <a:ext uri="{FF2B5EF4-FFF2-40B4-BE49-F238E27FC236}">
                <a16:creationId xmlns:a16="http://schemas.microsoft.com/office/drawing/2014/main" id="{7B1101B5-AFFA-5FFE-63B3-D66AACE1F40C}"/>
              </a:ext>
            </a:extLst>
          </p:cNvPr>
          <p:cNvSpPr/>
          <p:nvPr/>
        </p:nvSpPr>
        <p:spPr>
          <a:xfrm>
            <a:off x="582804" y="2695142"/>
            <a:ext cx="8090808" cy="622307"/>
          </a:xfrm>
          <a:prstGeom prst="rect">
            <a:avLst/>
          </a:prstGeom>
          <a:noFill/>
          <a:ln>
            <a:noFill/>
          </a:ln>
        </p:spPr>
        <p:style>
          <a:lnRef idx="2">
            <a:schemeClr val="dk1"/>
          </a:lnRef>
          <a:fillRef idx="1">
            <a:schemeClr val="lt1"/>
          </a:fillRef>
          <a:effectRef idx="0">
            <a:schemeClr val="dk1"/>
          </a:effectRef>
          <a:fontRef idx="minor">
            <a:schemeClr val="dk1">
              <a:hueOff val="0"/>
              <a:satOff val="0"/>
              <a:lumOff val="0"/>
              <a:alphaOff val="0"/>
            </a:schemeClr>
          </a:fontRef>
        </p:style>
        <p:txBody>
          <a:bodyPr/>
          <a:lstStyle/>
          <a:p>
            <a:endParaRPr lang="en-US"/>
          </a:p>
        </p:txBody>
      </p:sp>
      <p:sp>
        <p:nvSpPr>
          <p:cNvPr id="19" name="Rectangle 18">
            <a:extLst>
              <a:ext uri="{FF2B5EF4-FFF2-40B4-BE49-F238E27FC236}">
                <a16:creationId xmlns:a16="http://schemas.microsoft.com/office/drawing/2014/main" id="{DB807BFE-403C-B90E-B97A-65644A943BA0}"/>
              </a:ext>
            </a:extLst>
          </p:cNvPr>
          <p:cNvSpPr/>
          <p:nvPr/>
        </p:nvSpPr>
        <p:spPr>
          <a:xfrm>
            <a:off x="582804" y="5613060"/>
            <a:ext cx="8090808" cy="302400"/>
          </a:xfrm>
          <a:prstGeom prst="rect">
            <a:avLst/>
          </a:prstGeom>
          <a:no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0" name="Freeform: Shape 19">
            <a:extLst>
              <a:ext uri="{FF2B5EF4-FFF2-40B4-BE49-F238E27FC236}">
                <a16:creationId xmlns:a16="http://schemas.microsoft.com/office/drawing/2014/main" id="{CA454413-164D-F034-4582-DB740ACBA977}"/>
              </a:ext>
            </a:extLst>
          </p:cNvPr>
          <p:cNvSpPr/>
          <p:nvPr/>
        </p:nvSpPr>
        <p:spPr>
          <a:xfrm>
            <a:off x="1051285" y="5044018"/>
            <a:ext cx="7185534" cy="1182903"/>
          </a:xfrm>
          <a:custGeom>
            <a:avLst/>
            <a:gdLst>
              <a:gd name="connsiteX0" fmla="*/ 0 w 7185534"/>
              <a:gd name="connsiteY0" fmla="*/ 197154 h 1182903"/>
              <a:gd name="connsiteX1" fmla="*/ 197154 w 7185534"/>
              <a:gd name="connsiteY1" fmla="*/ 0 h 1182903"/>
              <a:gd name="connsiteX2" fmla="*/ 6988380 w 7185534"/>
              <a:gd name="connsiteY2" fmla="*/ 0 h 1182903"/>
              <a:gd name="connsiteX3" fmla="*/ 7185534 w 7185534"/>
              <a:gd name="connsiteY3" fmla="*/ 197154 h 1182903"/>
              <a:gd name="connsiteX4" fmla="*/ 7185534 w 7185534"/>
              <a:gd name="connsiteY4" fmla="*/ 985749 h 1182903"/>
              <a:gd name="connsiteX5" fmla="*/ 6988380 w 7185534"/>
              <a:gd name="connsiteY5" fmla="*/ 1182903 h 1182903"/>
              <a:gd name="connsiteX6" fmla="*/ 197154 w 7185534"/>
              <a:gd name="connsiteY6" fmla="*/ 1182903 h 1182903"/>
              <a:gd name="connsiteX7" fmla="*/ 0 w 7185534"/>
              <a:gd name="connsiteY7" fmla="*/ 985749 h 1182903"/>
              <a:gd name="connsiteX8" fmla="*/ 0 w 7185534"/>
              <a:gd name="connsiteY8" fmla="*/ 197154 h 1182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5534" h="1182903">
                <a:moveTo>
                  <a:pt x="0" y="197154"/>
                </a:moveTo>
                <a:cubicBezTo>
                  <a:pt x="0" y="88269"/>
                  <a:pt x="88269" y="0"/>
                  <a:pt x="197154" y="0"/>
                </a:cubicBezTo>
                <a:lnTo>
                  <a:pt x="6988380" y="0"/>
                </a:lnTo>
                <a:cubicBezTo>
                  <a:pt x="7097265" y="0"/>
                  <a:pt x="7185534" y="88269"/>
                  <a:pt x="7185534" y="197154"/>
                </a:cubicBezTo>
                <a:lnTo>
                  <a:pt x="7185534" y="985749"/>
                </a:lnTo>
                <a:cubicBezTo>
                  <a:pt x="7185534" y="1094634"/>
                  <a:pt x="7097265" y="1182903"/>
                  <a:pt x="6988380" y="1182903"/>
                </a:cubicBezTo>
                <a:lnTo>
                  <a:pt x="197154" y="1182903"/>
                </a:lnTo>
                <a:cubicBezTo>
                  <a:pt x="88269" y="1182903"/>
                  <a:pt x="0" y="1094634"/>
                  <a:pt x="0" y="985749"/>
                </a:cubicBezTo>
                <a:lnTo>
                  <a:pt x="0" y="197154"/>
                </a:lnTo>
                <a:close/>
              </a:path>
            </a:pathLst>
          </a:custGeom>
          <a:solidFill>
            <a:srgbClr val="7FC242">
              <a:alpha val="34118"/>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1814" tIns="57745" rIns="271814" bIns="57745"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latin typeface="Cabin" panose="00000500000000000000" pitchFamily="2" charset="0"/>
              </a:rPr>
              <a:t>   Tailor treatment plans</a:t>
            </a:r>
          </a:p>
          <a:p>
            <a:pPr marL="0" lvl="0" indent="0" algn="l" defTabSz="889000">
              <a:lnSpc>
                <a:spcPct val="90000"/>
              </a:lnSpc>
              <a:spcBef>
                <a:spcPct val="0"/>
              </a:spcBef>
              <a:spcAft>
                <a:spcPct val="35000"/>
              </a:spcAft>
              <a:buNone/>
            </a:pPr>
            <a:r>
              <a:rPr lang="en-US" sz="2000" b="0" kern="1200">
                <a:solidFill>
                  <a:srgbClr val="000000"/>
                </a:solidFill>
                <a:latin typeface="Garamond" panose="02020404030301010803" pitchFamily="18" charset="0"/>
              </a:rPr>
              <a:t>   Develop plans that include members race, country of origin, </a:t>
            </a:r>
            <a:br>
              <a:rPr lang="en-US" sz="2000" b="0" kern="1200">
                <a:solidFill>
                  <a:srgbClr val="000000"/>
                </a:solidFill>
                <a:latin typeface="Garamond" panose="02020404030301010803" pitchFamily="18" charset="0"/>
              </a:rPr>
            </a:br>
            <a:r>
              <a:rPr lang="en-US" sz="2000" b="0" kern="1200">
                <a:solidFill>
                  <a:srgbClr val="000000"/>
                </a:solidFill>
                <a:latin typeface="Garamond" panose="02020404030301010803" pitchFamily="18" charset="0"/>
              </a:rPr>
              <a:t>   native language social class, age, gender and sexual orientation</a:t>
            </a:r>
          </a:p>
        </p:txBody>
      </p:sp>
      <p:sp>
        <p:nvSpPr>
          <p:cNvPr id="3" name="Title 1">
            <a:extLst>
              <a:ext uri="{FF2B5EF4-FFF2-40B4-BE49-F238E27FC236}">
                <a16:creationId xmlns:a16="http://schemas.microsoft.com/office/drawing/2014/main" id="{2A128B6B-3A45-433A-8620-5EE9EE14371D}"/>
              </a:ext>
            </a:extLst>
          </p:cNvPr>
          <p:cNvSpPr txBox="1">
            <a:spLocks/>
          </p:cNvSpPr>
          <p:nvPr/>
        </p:nvSpPr>
        <p:spPr>
          <a:xfrm>
            <a:off x="192024" y="138423"/>
            <a:ext cx="8572331" cy="8974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r>
              <a:rPr lang="en-US" altLang="en-US" dirty="0">
                <a:solidFill>
                  <a:srgbClr val="069343"/>
                </a:solidFill>
                <a:latin typeface="Cabin" panose="00000500000000000000" pitchFamily="2" charset="0"/>
                <a:ea typeface="ＭＳ Ｐゴシック" pitchFamily="34" charset="-128"/>
                <a:cs typeface="Helvetica" charset="0"/>
              </a:rPr>
              <a:t>Becoming a Culturally Competent Provider</a:t>
            </a:r>
          </a:p>
        </p:txBody>
      </p:sp>
      <p:pic>
        <p:nvPicPr>
          <p:cNvPr id="5" name="Graphic 4" descr="Badge 1 with solid fill">
            <a:extLst>
              <a:ext uri="{FF2B5EF4-FFF2-40B4-BE49-F238E27FC236}">
                <a16:creationId xmlns:a16="http://schemas.microsoft.com/office/drawing/2014/main" id="{0DEE4124-B6E9-11A0-AF10-40FCCDA137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6718" y="1068086"/>
            <a:ext cx="514350" cy="514350"/>
          </a:xfrm>
          <a:prstGeom prst="rect">
            <a:avLst/>
          </a:prstGeom>
        </p:spPr>
      </p:pic>
      <p:pic>
        <p:nvPicPr>
          <p:cNvPr id="7" name="Graphic 6" descr="Badge with solid fill">
            <a:extLst>
              <a:ext uri="{FF2B5EF4-FFF2-40B4-BE49-F238E27FC236}">
                <a16:creationId xmlns:a16="http://schemas.microsoft.com/office/drawing/2014/main" id="{87AC306D-78AC-C4E3-D991-3F125DAA480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6718" y="1921809"/>
            <a:ext cx="514350" cy="514350"/>
          </a:xfrm>
          <a:prstGeom prst="rect">
            <a:avLst/>
          </a:prstGeom>
        </p:spPr>
      </p:pic>
      <p:grpSp>
        <p:nvGrpSpPr>
          <p:cNvPr id="2" name="Group 1">
            <a:extLst>
              <a:ext uri="{FF2B5EF4-FFF2-40B4-BE49-F238E27FC236}">
                <a16:creationId xmlns:a16="http://schemas.microsoft.com/office/drawing/2014/main" id="{C565A80C-706B-C2F6-4848-95F595BA1319}"/>
              </a:ext>
            </a:extLst>
          </p:cNvPr>
          <p:cNvGrpSpPr/>
          <p:nvPr/>
        </p:nvGrpSpPr>
        <p:grpSpPr>
          <a:xfrm>
            <a:off x="847749" y="3490418"/>
            <a:ext cx="7389070" cy="1287683"/>
            <a:chOff x="1077685" y="3280853"/>
            <a:chExt cx="7389070" cy="1287683"/>
          </a:xfrm>
        </p:grpSpPr>
        <p:sp>
          <p:nvSpPr>
            <p:cNvPr id="18" name="Freeform: Shape 17">
              <a:extLst>
                <a:ext uri="{FF2B5EF4-FFF2-40B4-BE49-F238E27FC236}">
                  <a16:creationId xmlns:a16="http://schemas.microsoft.com/office/drawing/2014/main" id="{BFBD31D2-0F3A-0AC8-BB3A-B5494205BD0C}"/>
                </a:ext>
              </a:extLst>
            </p:cNvPr>
            <p:cNvSpPr/>
            <p:nvPr/>
          </p:nvSpPr>
          <p:spPr>
            <a:xfrm>
              <a:off x="1252252" y="3280853"/>
              <a:ext cx="7214503" cy="1287683"/>
            </a:xfrm>
            <a:custGeom>
              <a:avLst/>
              <a:gdLst>
                <a:gd name="connsiteX0" fmla="*/ 0 w 7214503"/>
                <a:gd name="connsiteY0" fmla="*/ 191397 h 1148361"/>
                <a:gd name="connsiteX1" fmla="*/ 191397 w 7214503"/>
                <a:gd name="connsiteY1" fmla="*/ 0 h 1148361"/>
                <a:gd name="connsiteX2" fmla="*/ 7023106 w 7214503"/>
                <a:gd name="connsiteY2" fmla="*/ 0 h 1148361"/>
                <a:gd name="connsiteX3" fmla="*/ 7214503 w 7214503"/>
                <a:gd name="connsiteY3" fmla="*/ 191397 h 1148361"/>
                <a:gd name="connsiteX4" fmla="*/ 7214503 w 7214503"/>
                <a:gd name="connsiteY4" fmla="*/ 956964 h 1148361"/>
                <a:gd name="connsiteX5" fmla="*/ 7023106 w 7214503"/>
                <a:gd name="connsiteY5" fmla="*/ 1148361 h 1148361"/>
                <a:gd name="connsiteX6" fmla="*/ 191397 w 7214503"/>
                <a:gd name="connsiteY6" fmla="*/ 1148361 h 1148361"/>
                <a:gd name="connsiteX7" fmla="*/ 0 w 7214503"/>
                <a:gd name="connsiteY7" fmla="*/ 956964 h 1148361"/>
                <a:gd name="connsiteX8" fmla="*/ 0 w 7214503"/>
                <a:gd name="connsiteY8" fmla="*/ 191397 h 114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14503" h="1148361">
                  <a:moveTo>
                    <a:pt x="0" y="191397"/>
                  </a:moveTo>
                  <a:cubicBezTo>
                    <a:pt x="0" y="85691"/>
                    <a:pt x="85691" y="0"/>
                    <a:pt x="191397" y="0"/>
                  </a:cubicBezTo>
                  <a:lnTo>
                    <a:pt x="7023106" y="0"/>
                  </a:lnTo>
                  <a:cubicBezTo>
                    <a:pt x="7128812" y="0"/>
                    <a:pt x="7214503" y="85691"/>
                    <a:pt x="7214503" y="191397"/>
                  </a:cubicBezTo>
                  <a:lnTo>
                    <a:pt x="7214503" y="956964"/>
                  </a:lnTo>
                  <a:cubicBezTo>
                    <a:pt x="7214503" y="1062670"/>
                    <a:pt x="7128812" y="1148361"/>
                    <a:pt x="7023106" y="1148361"/>
                  </a:cubicBezTo>
                  <a:lnTo>
                    <a:pt x="191397" y="1148361"/>
                  </a:lnTo>
                  <a:cubicBezTo>
                    <a:pt x="85691" y="1148361"/>
                    <a:pt x="0" y="1062670"/>
                    <a:pt x="0" y="956964"/>
                  </a:cubicBezTo>
                  <a:lnTo>
                    <a:pt x="0" y="191397"/>
                  </a:lnTo>
                  <a:close/>
                </a:path>
              </a:pathLst>
            </a:custGeom>
            <a:solidFill>
              <a:srgbClr val="7FC242">
                <a:alpha val="34118"/>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0127" tIns="56058" rIns="270127" bIns="56058"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Cabin" panose="00000500000000000000" pitchFamily="2" charset="0"/>
                  <a:cs typeface="Calibri" panose="020F0502020204030204"/>
                </a:rPr>
                <a:t>   Knowledge of member’s culture</a:t>
              </a:r>
            </a:p>
            <a:p>
              <a:pPr marL="0" lvl="0" indent="0" algn="l" defTabSz="889000">
                <a:lnSpc>
                  <a:spcPct val="90000"/>
                </a:lnSpc>
                <a:spcBef>
                  <a:spcPct val="0"/>
                </a:spcBef>
                <a:spcAft>
                  <a:spcPct val="35000"/>
                </a:spcAft>
                <a:buNone/>
              </a:pPr>
              <a:r>
                <a:rPr lang="en-US" sz="2000" b="0" kern="1200" dirty="0">
                  <a:solidFill>
                    <a:srgbClr val="000000"/>
                  </a:solidFill>
                  <a:latin typeface="Garamond" panose="02020404030301010803" pitchFamily="18" charset="0"/>
                  <a:cs typeface="Calibri" panose="020F0502020204030204"/>
                </a:rPr>
                <a:t>   Consider the member and their family’s background in   </a:t>
              </a:r>
              <a:br>
                <a:rPr lang="en-US" sz="2000" b="0" kern="1200" dirty="0">
                  <a:solidFill>
                    <a:srgbClr val="000000"/>
                  </a:solidFill>
                  <a:latin typeface="Garamond" panose="02020404030301010803" pitchFamily="18" charset="0"/>
                  <a:cs typeface="Calibri" panose="020F0502020204030204"/>
                </a:rPr>
              </a:br>
              <a:r>
                <a:rPr lang="en-US" sz="2000" b="0" kern="1200" dirty="0">
                  <a:solidFill>
                    <a:srgbClr val="000000"/>
                  </a:solidFill>
                  <a:latin typeface="Garamond" panose="02020404030301010803" pitchFamily="18" charset="0"/>
                  <a:cs typeface="Calibri" panose="020F0502020204030204"/>
                </a:rPr>
                <a:t>   determining what services are appropriate. Members may  </a:t>
              </a:r>
              <a:br>
                <a:rPr lang="en-US" sz="2000" b="0" kern="1200" dirty="0">
                  <a:solidFill>
                    <a:srgbClr val="000000"/>
                  </a:solidFill>
                  <a:latin typeface="Garamond" panose="02020404030301010803" pitchFamily="18" charset="0"/>
                  <a:cs typeface="Calibri" panose="020F0502020204030204"/>
                </a:rPr>
              </a:br>
              <a:r>
                <a:rPr lang="en-US" sz="2000" b="0" kern="1200" dirty="0">
                  <a:solidFill>
                    <a:srgbClr val="000000"/>
                  </a:solidFill>
                  <a:latin typeface="Garamond" panose="02020404030301010803" pitchFamily="18" charset="0"/>
                  <a:cs typeface="Calibri" panose="020F0502020204030204"/>
                </a:rPr>
                <a:t>   consider and use alternatives to Western health care.   </a:t>
              </a:r>
              <a:endParaRPr lang="en-US" sz="2000" b="0" kern="1200" dirty="0">
                <a:solidFill>
                  <a:srgbClr val="000000"/>
                </a:solidFill>
              </a:endParaRPr>
            </a:p>
          </p:txBody>
        </p:sp>
        <p:pic>
          <p:nvPicPr>
            <p:cNvPr id="9" name="Graphic 8" descr="Badge 3 with solid fill">
              <a:extLst>
                <a:ext uri="{FF2B5EF4-FFF2-40B4-BE49-F238E27FC236}">
                  <a16:creationId xmlns:a16="http://schemas.microsoft.com/office/drawing/2014/main" id="{913689C3-3BCE-5438-B700-F42B2BB8FA5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7685" y="3280853"/>
              <a:ext cx="514350" cy="514350"/>
            </a:xfrm>
            <a:prstGeom prst="rect">
              <a:avLst/>
            </a:prstGeom>
          </p:spPr>
        </p:pic>
      </p:grpSp>
      <p:pic>
        <p:nvPicPr>
          <p:cNvPr id="11" name="Graphic 10" descr="Badge 4 with solid fill">
            <a:extLst>
              <a:ext uri="{FF2B5EF4-FFF2-40B4-BE49-F238E27FC236}">
                <a16:creationId xmlns:a16="http://schemas.microsoft.com/office/drawing/2014/main" id="{607ACF78-F721-13EE-B4DE-AD0F4AAA18F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76718" y="4905525"/>
            <a:ext cx="514350" cy="514350"/>
          </a:xfrm>
          <a:prstGeom prst="rect">
            <a:avLst/>
          </a:prstGeom>
        </p:spPr>
      </p:pic>
    </p:spTree>
    <p:extLst>
      <p:ext uri="{BB962C8B-B14F-4D97-AF65-F5344CB8AC3E}">
        <p14:creationId xmlns:p14="http://schemas.microsoft.com/office/powerpoint/2010/main" val="234991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2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1C7C0-6C55-5385-E97E-47D0381EEFD7}"/>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E85B60FF-BCBE-CFAE-4B82-DC9210D88806}"/>
              </a:ext>
            </a:extLst>
          </p:cNvPr>
          <p:cNvGrpSpPr/>
          <p:nvPr/>
        </p:nvGrpSpPr>
        <p:grpSpPr>
          <a:xfrm>
            <a:off x="2713864" y="3849380"/>
            <a:ext cx="3716272" cy="2853157"/>
            <a:chOff x="1329257" y="3769603"/>
            <a:chExt cx="3396228" cy="2602360"/>
          </a:xfrm>
        </p:grpSpPr>
        <p:pic>
          <p:nvPicPr>
            <p:cNvPr id="4" name="Picture 3">
              <a:extLst>
                <a:ext uri="{FF2B5EF4-FFF2-40B4-BE49-F238E27FC236}">
                  <a16:creationId xmlns:a16="http://schemas.microsoft.com/office/drawing/2014/main" id="{2A7996AB-C6F3-41E3-D2E1-2A25696C0BAA}"/>
                </a:ext>
              </a:extLst>
            </p:cNvPr>
            <p:cNvPicPr>
              <a:picLocks noChangeAspect="1"/>
            </p:cNvPicPr>
            <p:nvPr/>
          </p:nvPicPr>
          <p:blipFill>
            <a:blip r:embed="rId2"/>
            <a:stretch>
              <a:fillRect/>
            </a:stretch>
          </p:blipFill>
          <p:spPr>
            <a:xfrm rot="21061195">
              <a:off x="1329257" y="3769603"/>
              <a:ext cx="3393911" cy="2602360"/>
            </a:xfrm>
            <a:prstGeom prst="rect">
              <a:avLst/>
            </a:prstGeom>
          </p:spPr>
        </p:pic>
        <p:sp>
          <p:nvSpPr>
            <p:cNvPr id="5" name="Rectangle 4">
              <a:extLst>
                <a:ext uri="{FF2B5EF4-FFF2-40B4-BE49-F238E27FC236}">
                  <a16:creationId xmlns:a16="http://schemas.microsoft.com/office/drawing/2014/main" id="{994ABA34-232D-4297-5ED4-79C61C5DE31A}"/>
                </a:ext>
              </a:extLst>
            </p:cNvPr>
            <p:cNvSpPr/>
            <p:nvPr/>
          </p:nvSpPr>
          <p:spPr>
            <a:xfrm rot="20962095">
              <a:off x="3247749" y="5075675"/>
              <a:ext cx="1477736" cy="5430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1">
            <a:extLst>
              <a:ext uri="{FF2B5EF4-FFF2-40B4-BE49-F238E27FC236}">
                <a16:creationId xmlns:a16="http://schemas.microsoft.com/office/drawing/2014/main" id="{D65A1608-E908-AEEA-82DD-E93A9C07C20F}"/>
              </a:ext>
            </a:extLst>
          </p:cNvPr>
          <p:cNvSpPr txBox="1">
            <a:spLocks/>
          </p:cNvSpPr>
          <p:nvPr/>
        </p:nvSpPr>
        <p:spPr>
          <a:xfrm>
            <a:off x="402093" y="155463"/>
            <a:ext cx="7886700" cy="993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r>
              <a:rPr lang="en-US" dirty="0">
                <a:solidFill>
                  <a:srgbClr val="069343"/>
                </a:solidFill>
              </a:rPr>
              <a:t>Advancing Health Equity</a:t>
            </a:r>
          </a:p>
        </p:txBody>
      </p:sp>
      <p:sp>
        <p:nvSpPr>
          <p:cNvPr id="2" name="TextBox 1">
            <a:extLst>
              <a:ext uri="{FF2B5EF4-FFF2-40B4-BE49-F238E27FC236}">
                <a16:creationId xmlns:a16="http://schemas.microsoft.com/office/drawing/2014/main" id="{467923DC-7A9B-98D2-CA7A-C829C27EEF16}"/>
              </a:ext>
            </a:extLst>
          </p:cNvPr>
          <p:cNvSpPr txBox="1"/>
          <p:nvPr/>
        </p:nvSpPr>
        <p:spPr>
          <a:xfrm>
            <a:off x="529357" y="1309032"/>
            <a:ext cx="7632172" cy="2800767"/>
          </a:xfrm>
          <a:prstGeom prst="rect">
            <a:avLst/>
          </a:prstGeom>
          <a:noFill/>
        </p:spPr>
        <p:txBody>
          <a:bodyPr wrap="square" rtlCol="0">
            <a:spAutoFit/>
          </a:bodyPr>
          <a:lstStyle/>
          <a:p>
            <a:pPr marL="457200" indent="-457200"/>
            <a:r>
              <a:rPr lang="en-US" sz="1800">
                <a:solidFill>
                  <a:srgbClr val="000000"/>
                </a:solidFill>
                <a:effectLst/>
                <a:latin typeface="Garamond" panose="02020404030301010803" pitchFamily="18" charset="0"/>
                <a:ea typeface="Times New Roman" panose="02020603050405020304" pitchFamily="18" charset="0"/>
                <a:cs typeface="Aptos" panose="020B0004020202020204" pitchFamily="34" charset="0"/>
              </a:rPr>
              <a:t>🔵  </a:t>
            </a:r>
            <a:r>
              <a:rPr lang="en-US" sz="2000">
                <a:solidFill>
                  <a:srgbClr val="000000"/>
                </a:solidFill>
                <a:effectLst/>
                <a:latin typeface="Garamond" panose="02020404030301010803" pitchFamily="18" charset="0"/>
                <a:ea typeface="Times New Roman" panose="02020603050405020304" pitchFamily="18" charset="0"/>
                <a:cs typeface="Aptos" panose="020B0004020202020204" pitchFamily="34" charset="0"/>
              </a:rPr>
              <a:t>Neighborhood's </a:t>
            </a:r>
            <a:r>
              <a:rPr lang="en-US" sz="2000">
                <a:solidFill>
                  <a:srgbClr val="000000"/>
                </a:solidFill>
                <a:effectLst/>
                <a:latin typeface="Garamond" panose="02020404030301010803" pitchFamily="18" charset="0"/>
                <a:ea typeface="Times New Roman" panose="02020603050405020304" pitchFamily="18" charset="0"/>
                <a:cs typeface="Aptos" panose="020B0004020202020204" pitchFamily="34" charset="0"/>
                <a:hlinkClick r:id="rId3"/>
              </a:rPr>
              <a:t>4Report</a:t>
            </a:r>
            <a:r>
              <a:rPr lang="en-US" sz="2000">
                <a:solidFill>
                  <a:srgbClr val="000000"/>
                </a:solidFill>
                <a:effectLst/>
                <a:latin typeface="Garamond" panose="02020404030301010803" pitchFamily="18" charset="0"/>
                <a:ea typeface="Times New Roman" panose="02020603050405020304" pitchFamily="18" charset="0"/>
                <a:cs typeface="Aptos" panose="020B0004020202020204" pitchFamily="34" charset="0"/>
              </a:rPr>
              <a:t> outlines how equity is embedded across the organization. It focuses on two pillars: </a:t>
            </a:r>
            <a:r>
              <a:rPr lang="en-US" sz="2000" b="1">
                <a:solidFill>
                  <a:srgbClr val="000000"/>
                </a:solidFill>
                <a:effectLst/>
                <a:latin typeface="Garamond" panose="02020404030301010803" pitchFamily="18" charset="0"/>
                <a:ea typeface="Times New Roman" panose="02020603050405020304" pitchFamily="18" charset="0"/>
                <a:cs typeface="Aptos" panose="020B0004020202020204" pitchFamily="34" charset="0"/>
              </a:rPr>
              <a:t>Equity4People</a:t>
            </a:r>
            <a:r>
              <a:rPr lang="en-US" sz="2000">
                <a:solidFill>
                  <a:srgbClr val="000000"/>
                </a:solidFill>
                <a:effectLst/>
                <a:latin typeface="Garamond" panose="02020404030301010803" pitchFamily="18" charset="0"/>
                <a:ea typeface="Times New Roman" panose="02020603050405020304" pitchFamily="18" charset="0"/>
                <a:cs typeface="Aptos" panose="020B0004020202020204" pitchFamily="34" charset="0"/>
              </a:rPr>
              <a:t>, driving internal inclusion, and </a:t>
            </a:r>
            <a:r>
              <a:rPr lang="en-US" sz="2000" b="1">
                <a:solidFill>
                  <a:srgbClr val="000000"/>
                </a:solidFill>
                <a:effectLst/>
                <a:latin typeface="Garamond" panose="02020404030301010803" pitchFamily="18" charset="0"/>
                <a:ea typeface="Times New Roman" panose="02020603050405020304" pitchFamily="18" charset="0"/>
                <a:cs typeface="Aptos" panose="020B0004020202020204" pitchFamily="34" charset="0"/>
              </a:rPr>
              <a:t>People4Equity</a:t>
            </a:r>
            <a:r>
              <a:rPr lang="en-US" sz="2000">
                <a:solidFill>
                  <a:srgbClr val="000000"/>
                </a:solidFill>
                <a:effectLst/>
                <a:latin typeface="Garamond" panose="02020404030301010803" pitchFamily="18" charset="0"/>
                <a:ea typeface="Times New Roman" panose="02020603050405020304" pitchFamily="18" charset="0"/>
                <a:cs typeface="Aptos" panose="020B0004020202020204" pitchFamily="34" charset="0"/>
              </a:rPr>
              <a:t>, addressing community health disparities. </a:t>
            </a:r>
          </a:p>
          <a:p>
            <a:endParaRPr lang="en-US">
              <a:solidFill>
                <a:srgbClr val="000000"/>
              </a:solidFill>
              <a:latin typeface="Garamond" panose="02020404030301010803" pitchFamily="18" charset="0"/>
              <a:ea typeface="Times New Roman" panose="02020603050405020304" pitchFamily="18" charset="0"/>
              <a:cs typeface="Aptos" panose="020B0004020202020204" pitchFamily="34" charset="0"/>
            </a:endParaRPr>
          </a:p>
          <a:p>
            <a:endParaRPr lang="en-US">
              <a:solidFill>
                <a:srgbClr val="000000"/>
              </a:solidFill>
              <a:latin typeface="Garamond" panose="02020404030301010803" pitchFamily="18" charset="0"/>
              <a:ea typeface="Times New Roman" panose="02020603050405020304" pitchFamily="18" charset="0"/>
              <a:cs typeface="Aptos" panose="020B0004020202020204" pitchFamily="34" charset="0"/>
            </a:endParaRPr>
          </a:p>
          <a:p>
            <a:pPr marL="457200" indent="-457200"/>
            <a:r>
              <a:rPr lang="en-US" sz="2000">
                <a:solidFill>
                  <a:srgbClr val="000000"/>
                </a:solidFill>
                <a:effectLst/>
                <a:latin typeface="Garamond" panose="02020404030301010803" pitchFamily="18" charset="0"/>
                <a:ea typeface="Times New Roman" panose="02020603050405020304" pitchFamily="18" charset="0"/>
                <a:cs typeface="Aptos" panose="020B0004020202020204" pitchFamily="34" charset="0"/>
              </a:rPr>
              <a:t>🟢  A supporting document, the </a:t>
            </a:r>
            <a:r>
              <a:rPr lang="en-US" sz="2000">
                <a:solidFill>
                  <a:srgbClr val="000000"/>
                </a:solidFill>
                <a:effectLst/>
                <a:latin typeface="Garamond" panose="02020404030301010803" pitchFamily="18" charset="0"/>
                <a:ea typeface="Times New Roman" panose="02020603050405020304" pitchFamily="18" charset="0"/>
                <a:cs typeface="Aptos" panose="020B0004020202020204" pitchFamily="34" charset="0"/>
                <a:hlinkClick r:id="rId4"/>
              </a:rPr>
              <a:t>4Report Scorecard</a:t>
            </a:r>
            <a:r>
              <a:rPr lang="en-US" sz="2000">
                <a:solidFill>
                  <a:srgbClr val="000000"/>
                </a:solidFill>
                <a:effectLst/>
                <a:latin typeface="Garamond" panose="02020404030301010803" pitchFamily="18" charset="0"/>
                <a:ea typeface="Times New Roman" panose="02020603050405020304" pitchFamily="18" charset="0"/>
                <a:cs typeface="Aptos" panose="020B0004020202020204" pitchFamily="34" charset="0"/>
              </a:rPr>
              <a:t>, tracks progress, impact, and next steps. Overall, the 4Report promotes transparency and accountability in advancing equity for all.</a:t>
            </a:r>
            <a:endParaRPr lang="en-US" sz="2000">
              <a:latin typeface="Garamond" panose="02020404030301010803" pitchFamily="18" charset="0"/>
            </a:endParaRPr>
          </a:p>
        </p:txBody>
      </p:sp>
    </p:spTree>
    <p:extLst>
      <p:ext uri="{BB962C8B-B14F-4D97-AF65-F5344CB8AC3E}">
        <p14:creationId xmlns:p14="http://schemas.microsoft.com/office/powerpoint/2010/main" val="29026414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FBA0F7C6-6B4B-740A-D5DB-34061C0828A3}"/>
              </a:ext>
            </a:extLst>
          </p:cNvPr>
          <p:cNvSpPr/>
          <p:nvPr/>
        </p:nvSpPr>
        <p:spPr>
          <a:xfrm>
            <a:off x="455040" y="1674066"/>
            <a:ext cx="8233920" cy="506584"/>
          </a:xfrm>
          <a:custGeom>
            <a:avLst/>
            <a:gdLst>
              <a:gd name="connsiteX0" fmla="*/ 0 w 8336241"/>
              <a:gd name="connsiteY0" fmla="*/ 84432 h 506584"/>
              <a:gd name="connsiteX1" fmla="*/ 84432 w 8336241"/>
              <a:gd name="connsiteY1" fmla="*/ 0 h 506584"/>
              <a:gd name="connsiteX2" fmla="*/ 8251809 w 8336241"/>
              <a:gd name="connsiteY2" fmla="*/ 0 h 506584"/>
              <a:gd name="connsiteX3" fmla="*/ 8336241 w 8336241"/>
              <a:gd name="connsiteY3" fmla="*/ 84432 h 506584"/>
              <a:gd name="connsiteX4" fmla="*/ 8336241 w 8336241"/>
              <a:gd name="connsiteY4" fmla="*/ 422152 h 506584"/>
              <a:gd name="connsiteX5" fmla="*/ 8251809 w 8336241"/>
              <a:gd name="connsiteY5" fmla="*/ 506584 h 506584"/>
              <a:gd name="connsiteX6" fmla="*/ 84432 w 8336241"/>
              <a:gd name="connsiteY6" fmla="*/ 506584 h 506584"/>
              <a:gd name="connsiteX7" fmla="*/ 0 w 8336241"/>
              <a:gd name="connsiteY7" fmla="*/ 422152 h 506584"/>
              <a:gd name="connsiteX8" fmla="*/ 0 w 8336241"/>
              <a:gd name="connsiteY8" fmla="*/ 84432 h 50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6241" h="506584">
                <a:moveTo>
                  <a:pt x="0" y="84432"/>
                </a:moveTo>
                <a:cubicBezTo>
                  <a:pt x="0" y="37801"/>
                  <a:pt x="37801" y="0"/>
                  <a:pt x="84432" y="0"/>
                </a:cubicBezTo>
                <a:lnTo>
                  <a:pt x="8251809" y="0"/>
                </a:lnTo>
                <a:cubicBezTo>
                  <a:pt x="8298440" y="0"/>
                  <a:pt x="8336241" y="37801"/>
                  <a:pt x="8336241" y="84432"/>
                </a:cubicBezTo>
                <a:lnTo>
                  <a:pt x="8336241" y="422152"/>
                </a:lnTo>
                <a:cubicBezTo>
                  <a:pt x="8336241" y="468783"/>
                  <a:pt x="8298440" y="506584"/>
                  <a:pt x="8251809" y="506584"/>
                </a:cubicBezTo>
                <a:lnTo>
                  <a:pt x="84432" y="506584"/>
                </a:lnTo>
                <a:cubicBezTo>
                  <a:pt x="37801" y="506584"/>
                  <a:pt x="0" y="468783"/>
                  <a:pt x="0" y="422152"/>
                </a:cubicBezTo>
                <a:lnTo>
                  <a:pt x="0" y="84432"/>
                </a:lnTo>
                <a:close/>
              </a:path>
            </a:pathLst>
          </a:custGeom>
          <a:solidFill>
            <a:srgbClr val="208F4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6169" tIns="116169" rIns="116169" bIns="116169" numCol="1" spcCol="1270" anchor="ctr" anchorCtr="0">
            <a:noAutofit/>
          </a:bodyPr>
          <a:lstStyle/>
          <a:p>
            <a:pPr marL="0" lvl="0" indent="0" algn="l" defTabSz="1066800">
              <a:lnSpc>
                <a:spcPct val="90000"/>
              </a:lnSpc>
              <a:spcBef>
                <a:spcPct val="0"/>
              </a:spcBef>
              <a:spcAft>
                <a:spcPct val="35000"/>
              </a:spcAft>
              <a:buNone/>
            </a:pPr>
            <a:r>
              <a:rPr lang="en-US" sz="2400" b="0" kern="1200">
                <a:latin typeface="Garamond" panose="02020404030301010803" pitchFamily="18" charset="0"/>
              </a:rPr>
              <a:t>How to </a:t>
            </a:r>
            <a:r>
              <a:rPr lang="en-US" sz="2400" b="0" kern="1200">
                <a:solidFill>
                  <a:schemeClr val="bg1"/>
                </a:solidFill>
                <a:latin typeface="Garamond" panose="02020404030301010803" pitchFamily="18" charset="0"/>
              </a:rPr>
              <a:t>identify</a:t>
            </a:r>
            <a:r>
              <a:rPr lang="en-US" sz="2400" b="0" kern="1200">
                <a:latin typeface="Garamond" panose="02020404030301010803" pitchFamily="18" charset="0"/>
              </a:rPr>
              <a:t> patients who require language assistance</a:t>
            </a:r>
          </a:p>
        </p:txBody>
      </p:sp>
      <p:sp>
        <p:nvSpPr>
          <p:cNvPr id="6" name="Freeform: Shape 5">
            <a:extLst>
              <a:ext uri="{FF2B5EF4-FFF2-40B4-BE49-F238E27FC236}">
                <a16:creationId xmlns:a16="http://schemas.microsoft.com/office/drawing/2014/main" id="{D0704892-63AF-7339-5FAD-804C04B2F931}"/>
              </a:ext>
            </a:extLst>
          </p:cNvPr>
          <p:cNvSpPr/>
          <p:nvPr/>
        </p:nvSpPr>
        <p:spPr>
          <a:xfrm>
            <a:off x="455039" y="2280400"/>
            <a:ext cx="8336241" cy="1159200"/>
          </a:xfrm>
          <a:custGeom>
            <a:avLst/>
            <a:gdLst>
              <a:gd name="connsiteX0" fmla="*/ 0 w 8336241"/>
              <a:gd name="connsiteY0" fmla="*/ 0 h 1159200"/>
              <a:gd name="connsiteX1" fmla="*/ 8336241 w 8336241"/>
              <a:gd name="connsiteY1" fmla="*/ 0 h 1159200"/>
              <a:gd name="connsiteX2" fmla="*/ 8336241 w 8336241"/>
              <a:gd name="connsiteY2" fmla="*/ 1159200 h 1159200"/>
              <a:gd name="connsiteX3" fmla="*/ 0 w 8336241"/>
              <a:gd name="connsiteY3" fmla="*/ 1159200 h 1159200"/>
              <a:gd name="connsiteX4" fmla="*/ 0 w 8336241"/>
              <a:gd name="connsiteY4" fmla="*/ 0 h 115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6241" h="1159200">
                <a:moveTo>
                  <a:pt x="0" y="0"/>
                </a:moveTo>
                <a:lnTo>
                  <a:pt x="8336241" y="0"/>
                </a:lnTo>
                <a:lnTo>
                  <a:pt x="8336241" y="1159200"/>
                </a:lnTo>
                <a:lnTo>
                  <a:pt x="0" y="11592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4676"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a:solidFill>
                  <a:srgbClr val="000000"/>
                </a:solidFill>
                <a:latin typeface="Garamond" panose="02020404030301010803" pitchFamily="18" charset="0"/>
              </a:rPr>
              <a:t>Patient uses your bilingual staff or a family member to assist on phone or in person. </a:t>
            </a:r>
          </a:p>
          <a:p>
            <a:pPr marL="171450" lvl="1" indent="-171450" algn="l" defTabSz="800100">
              <a:lnSpc>
                <a:spcPct val="90000"/>
              </a:lnSpc>
              <a:spcBef>
                <a:spcPct val="0"/>
              </a:spcBef>
              <a:spcAft>
                <a:spcPct val="20000"/>
              </a:spcAft>
              <a:buChar char="•"/>
            </a:pPr>
            <a:r>
              <a:rPr lang="en-US" sz="1800" kern="1200">
                <a:solidFill>
                  <a:srgbClr val="000000"/>
                </a:solidFill>
                <a:latin typeface="Garamond" panose="02020404030301010803" pitchFamily="18" charset="0"/>
              </a:rPr>
              <a:t>Patient is quiet, simply says yes or no, or has trouble communicating in English.</a:t>
            </a:r>
          </a:p>
          <a:p>
            <a:pPr marL="171450" lvl="1" indent="-171450" algn="l" defTabSz="800100">
              <a:lnSpc>
                <a:spcPct val="90000"/>
              </a:lnSpc>
              <a:spcBef>
                <a:spcPct val="0"/>
              </a:spcBef>
              <a:spcAft>
                <a:spcPct val="20000"/>
              </a:spcAft>
              <a:buChar char="•"/>
            </a:pPr>
            <a:r>
              <a:rPr lang="en-US" sz="1800" kern="1200">
                <a:solidFill>
                  <a:srgbClr val="000000"/>
                </a:solidFill>
                <a:latin typeface="Garamond" panose="02020404030301010803" pitchFamily="18" charset="0"/>
              </a:rPr>
              <a:t>Patient’s primary language is documented in the electronic health record as not English.</a:t>
            </a:r>
          </a:p>
          <a:p>
            <a:pPr marL="171450" lvl="1" indent="-171450" algn="l" defTabSz="800100">
              <a:lnSpc>
                <a:spcPct val="90000"/>
              </a:lnSpc>
              <a:spcBef>
                <a:spcPct val="0"/>
              </a:spcBef>
              <a:spcAft>
                <a:spcPct val="20000"/>
              </a:spcAft>
              <a:buChar char="•"/>
            </a:pPr>
            <a:r>
              <a:rPr lang="en-US" sz="1800" kern="1200">
                <a:solidFill>
                  <a:srgbClr val="000000"/>
                </a:solidFill>
                <a:latin typeface="Garamond" panose="02020404030301010803" pitchFamily="18" charset="0"/>
              </a:rPr>
              <a:t>Review patients’ current or previous record for primary language listed. </a:t>
            </a:r>
          </a:p>
        </p:txBody>
      </p:sp>
      <p:sp>
        <p:nvSpPr>
          <p:cNvPr id="8" name="Freeform: Shape 7">
            <a:extLst>
              <a:ext uri="{FF2B5EF4-FFF2-40B4-BE49-F238E27FC236}">
                <a16:creationId xmlns:a16="http://schemas.microsoft.com/office/drawing/2014/main" id="{0A09D558-B065-4BE6-BA16-483652413566}"/>
              </a:ext>
            </a:extLst>
          </p:cNvPr>
          <p:cNvSpPr/>
          <p:nvPr/>
        </p:nvSpPr>
        <p:spPr>
          <a:xfrm>
            <a:off x="455039" y="3826534"/>
            <a:ext cx="8162969" cy="500126"/>
          </a:xfrm>
          <a:custGeom>
            <a:avLst/>
            <a:gdLst>
              <a:gd name="connsiteX0" fmla="*/ 0 w 8336241"/>
              <a:gd name="connsiteY0" fmla="*/ 83356 h 500126"/>
              <a:gd name="connsiteX1" fmla="*/ 83356 w 8336241"/>
              <a:gd name="connsiteY1" fmla="*/ 0 h 500126"/>
              <a:gd name="connsiteX2" fmla="*/ 8252885 w 8336241"/>
              <a:gd name="connsiteY2" fmla="*/ 0 h 500126"/>
              <a:gd name="connsiteX3" fmla="*/ 8336241 w 8336241"/>
              <a:gd name="connsiteY3" fmla="*/ 83356 h 500126"/>
              <a:gd name="connsiteX4" fmla="*/ 8336241 w 8336241"/>
              <a:gd name="connsiteY4" fmla="*/ 416770 h 500126"/>
              <a:gd name="connsiteX5" fmla="*/ 8252885 w 8336241"/>
              <a:gd name="connsiteY5" fmla="*/ 500126 h 500126"/>
              <a:gd name="connsiteX6" fmla="*/ 83356 w 8336241"/>
              <a:gd name="connsiteY6" fmla="*/ 500126 h 500126"/>
              <a:gd name="connsiteX7" fmla="*/ 0 w 8336241"/>
              <a:gd name="connsiteY7" fmla="*/ 416770 h 500126"/>
              <a:gd name="connsiteX8" fmla="*/ 0 w 8336241"/>
              <a:gd name="connsiteY8" fmla="*/ 83356 h 500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6241" h="500126">
                <a:moveTo>
                  <a:pt x="0" y="83356"/>
                </a:moveTo>
                <a:cubicBezTo>
                  <a:pt x="0" y="37320"/>
                  <a:pt x="37320" y="0"/>
                  <a:pt x="83356" y="0"/>
                </a:cubicBezTo>
                <a:lnTo>
                  <a:pt x="8252885" y="0"/>
                </a:lnTo>
                <a:cubicBezTo>
                  <a:pt x="8298921" y="0"/>
                  <a:pt x="8336241" y="37320"/>
                  <a:pt x="8336241" y="83356"/>
                </a:cubicBezTo>
                <a:lnTo>
                  <a:pt x="8336241" y="416770"/>
                </a:lnTo>
                <a:cubicBezTo>
                  <a:pt x="8336241" y="462806"/>
                  <a:pt x="8298921" y="500126"/>
                  <a:pt x="8252885" y="500126"/>
                </a:cubicBezTo>
                <a:lnTo>
                  <a:pt x="83356" y="500126"/>
                </a:lnTo>
                <a:cubicBezTo>
                  <a:pt x="37320" y="500126"/>
                  <a:pt x="0" y="462806"/>
                  <a:pt x="0" y="416770"/>
                </a:cubicBezTo>
                <a:lnTo>
                  <a:pt x="0" y="83356"/>
                </a:lnTo>
                <a:close/>
              </a:path>
            </a:pathLst>
          </a:custGeom>
          <a:solidFill>
            <a:srgbClr val="208F4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5854" tIns="115854" rIns="115854" bIns="115854" numCol="1" spcCol="1270" anchor="ctr" anchorCtr="0">
            <a:noAutofit/>
          </a:bodyPr>
          <a:lstStyle/>
          <a:p>
            <a:pPr marL="0" lvl="0" indent="0" algn="l" defTabSz="1066800">
              <a:lnSpc>
                <a:spcPct val="90000"/>
              </a:lnSpc>
              <a:spcBef>
                <a:spcPct val="0"/>
              </a:spcBef>
              <a:spcAft>
                <a:spcPct val="35000"/>
              </a:spcAft>
              <a:buNone/>
            </a:pPr>
            <a:r>
              <a:rPr lang="en-US" sz="2400" b="0" kern="1200">
                <a:latin typeface="Garamond" panose="02020404030301010803" pitchFamily="18" charset="0"/>
              </a:rPr>
              <a:t>How to </a:t>
            </a:r>
            <a:r>
              <a:rPr lang="en-US" sz="2400" b="0" kern="1200">
                <a:solidFill>
                  <a:schemeClr val="bg1"/>
                </a:solidFill>
                <a:latin typeface="Garamond" panose="02020404030301010803" pitchFamily="18" charset="0"/>
              </a:rPr>
              <a:t>support </a:t>
            </a:r>
            <a:r>
              <a:rPr lang="en-US" sz="2400" b="0" kern="1200">
                <a:latin typeface="Garamond" panose="02020404030301010803" pitchFamily="18" charset="0"/>
              </a:rPr>
              <a:t>patients who require language assistance</a:t>
            </a:r>
          </a:p>
        </p:txBody>
      </p:sp>
      <p:sp>
        <p:nvSpPr>
          <p:cNvPr id="9" name="Freeform: Shape 8">
            <a:extLst>
              <a:ext uri="{FF2B5EF4-FFF2-40B4-BE49-F238E27FC236}">
                <a16:creationId xmlns:a16="http://schemas.microsoft.com/office/drawing/2014/main" id="{2BE5665F-C15B-C545-8EDD-FBED840DBB38}"/>
              </a:ext>
            </a:extLst>
          </p:cNvPr>
          <p:cNvSpPr/>
          <p:nvPr/>
        </p:nvSpPr>
        <p:spPr>
          <a:xfrm>
            <a:off x="455039" y="4417192"/>
            <a:ext cx="8336241" cy="1059840"/>
          </a:xfrm>
          <a:custGeom>
            <a:avLst/>
            <a:gdLst>
              <a:gd name="connsiteX0" fmla="*/ 0 w 8336241"/>
              <a:gd name="connsiteY0" fmla="*/ 0 h 1059840"/>
              <a:gd name="connsiteX1" fmla="*/ 8336241 w 8336241"/>
              <a:gd name="connsiteY1" fmla="*/ 0 h 1059840"/>
              <a:gd name="connsiteX2" fmla="*/ 8336241 w 8336241"/>
              <a:gd name="connsiteY2" fmla="*/ 1059840 h 1059840"/>
              <a:gd name="connsiteX3" fmla="*/ 0 w 8336241"/>
              <a:gd name="connsiteY3" fmla="*/ 1059840 h 1059840"/>
              <a:gd name="connsiteX4" fmla="*/ 0 w 8336241"/>
              <a:gd name="connsiteY4" fmla="*/ 0 h 1059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6241" h="1059840">
                <a:moveTo>
                  <a:pt x="0" y="0"/>
                </a:moveTo>
                <a:lnTo>
                  <a:pt x="8336241" y="0"/>
                </a:lnTo>
                <a:lnTo>
                  <a:pt x="8336241" y="1059840"/>
                </a:lnTo>
                <a:lnTo>
                  <a:pt x="0" y="10598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4676"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a:solidFill>
                  <a:srgbClr val="000000"/>
                </a:solidFill>
                <a:latin typeface="Garamond" panose="02020404030301010803" pitchFamily="18" charset="0"/>
              </a:rPr>
              <a:t>Have “I speak” language identification cards available so patients can easily identify their language option. </a:t>
            </a:r>
          </a:p>
          <a:p>
            <a:pPr marL="171450" lvl="1" indent="-171450" algn="l" defTabSz="800100">
              <a:lnSpc>
                <a:spcPct val="90000"/>
              </a:lnSpc>
              <a:spcBef>
                <a:spcPct val="0"/>
              </a:spcBef>
              <a:spcAft>
                <a:spcPct val="20000"/>
              </a:spcAft>
              <a:buChar char="•"/>
            </a:pPr>
            <a:r>
              <a:rPr lang="en-US" sz="1800" kern="1200">
                <a:solidFill>
                  <a:srgbClr val="000000"/>
                </a:solidFill>
                <a:latin typeface="Garamond" panose="02020404030301010803" pitchFamily="18" charset="0"/>
              </a:rPr>
              <a:t>The government offers </a:t>
            </a:r>
            <a:r>
              <a:rPr lang="en-US" sz="1800" b="0" i="0" u="none" strike="noStrike" kern="1200">
                <a:solidFill>
                  <a:srgbClr val="000000"/>
                </a:solidFill>
                <a:effectLst/>
                <a:latin typeface="Garamond" panose="02020404030301010803" pitchFamily="18" charset="0"/>
                <a:hlinkClick r:id="rId2">
                  <a:extLst>
                    <a:ext uri="{A12FA001-AC4F-418D-AE19-62706E023703}">
                      <ahyp:hlinkClr xmlns:ahyp="http://schemas.microsoft.com/office/drawing/2018/hyperlinkcolor" val="tx"/>
                    </a:ext>
                  </a:extLst>
                </a:hlinkClick>
              </a:rPr>
              <a:t>free downloadable cards</a:t>
            </a:r>
            <a:r>
              <a:rPr lang="en-US" sz="1800" b="0" i="0" kern="1200">
                <a:solidFill>
                  <a:srgbClr val="000000"/>
                </a:solidFill>
                <a:effectLst/>
                <a:latin typeface="Garamond" panose="02020404030301010803" pitchFamily="18" charset="0"/>
              </a:rPr>
              <a:t> in 38 different languages, so you don’t have to do the translation work during the identification process</a:t>
            </a:r>
            <a:endParaRPr lang="en-US" sz="1800" kern="1200">
              <a:solidFill>
                <a:srgbClr val="000000"/>
              </a:solidFill>
              <a:latin typeface="Garamond" panose="02020404030301010803" pitchFamily="18" charset="0"/>
            </a:endParaRPr>
          </a:p>
        </p:txBody>
      </p:sp>
      <p:sp>
        <p:nvSpPr>
          <p:cNvPr id="5" name="Title 1">
            <a:extLst>
              <a:ext uri="{FF2B5EF4-FFF2-40B4-BE49-F238E27FC236}">
                <a16:creationId xmlns:a16="http://schemas.microsoft.com/office/drawing/2014/main" id="{04E58281-A57A-2AF4-A452-E75700A27871}"/>
              </a:ext>
            </a:extLst>
          </p:cNvPr>
          <p:cNvSpPr>
            <a:spLocks noGrp="1"/>
          </p:cNvSpPr>
          <p:nvPr>
            <p:ph type="title"/>
          </p:nvPr>
        </p:nvSpPr>
        <p:spPr>
          <a:xfrm>
            <a:off x="254487" y="329404"/>
            <a:ext cx="8336241" cy="578457"/>
          </a:xfrm>
        </p:spPr>
        <p:txBody>
          <a:bodyPr>
            <a:noAutofit/>
          </a:bodyPr>
          <a:lstStyle/>
          <a:p>
            <a:r>
              <a:rPr lang="en-US" b="1" dirty="0">
                <a:solidFill>
                  <a:srgbClr val="069343"/>
                </a:solidFill>
              </a:rPr>
              <a:t>Language Interpreter Services</a:t>
            </a:r>
          </a:p>
        </p:txBody>
      </p:sp>
      <p:pic>
        <p:nvPicPr>
          <p:cNvPr id="4" name="Picture 3" descr="A yellow and green speech bubbles&#10;&#10;AI-generated content may be incorrect.">
            <a:extLst>
              <a:ext uri="{FF2B5EF4-FFF2-40B4-BE49-F238E27FC236}">
                <a16:creationId xmlns:a16="http://schemas.microsoft.com/office/drawing/2014/main" id="{0A7B15B5-49DE-9A8A-1A60-6ED25FC53F71}"/>
              </a:ext>
            </a:extLst>
          </p:cNvPr>
          <p:cNvPicPr>
            <a:picLocks noChangeAspect="1"/>
          </p:cNvPicPr>
          <p:nvPr/>
        </p:nvPicPr>
        <p:blipFill>
          <a:blip r:embed="rId3"/>
          <a:stretch>
            <a:fillRect/>
          </a:stretch>
        </p:blipFill>
        <p:spPr>
          <a:xfrm>
            <a:off x="7560437" y="221768"/>
            <a:ext cx="1497122" cy="1159200"/>
          </a:xfrm>
          <a:prstGeom prst="rect">
            <a:avLst/>
          </a:prstGeom>
        </p:spPr>
      </p:pic>
    </p:spTree>
    <p:extLst>
      <p:ext uri="{BB962C8B-B14F-4D97-AF65-F5344CB8AC3E}">
        <p14:creationId xmlns:p14="http://schemas.microsoft.com/office/powerpoint/2010/main" val="99410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8" grpId="0" animBg="1"/>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D34ABFD4-696A-42F2-C801-990BB7738230}"/>
              </a:ext>
            </a:extLst>
          </p:cNvPr>
          <p:cNvGraphicFramePr/>
          <p:nvPr>
            <p:extLst>
              <p:ext uri="{D42A27DB-BD31-4B8C-83A1-F6EECF244321}">
                <p14:modId xmlns:p14="http://schemas.microsoft.com/office/powerpoint/2010/main" val="1704882892"/>
              </p:ext>
            </p:extLst>
          </p:nvPr>
        </p:nvGraphicFramePr>
        <p:xfrm>
          <a:off x="887947" y="1397000"/>
          <a:ext cx="713950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30ABF665-E93E-7266-FD04-D39CE345EBB2}"/>
              </a:ext>
            </a:extLst>
          </p:cNvPr>
          <p:cNvSpPr>
            <a:spLocks noGrp="1"/>
          </p:cNvSpPr>
          <p:nvPr>
            <p:ph type="title"/>
          </p:nvPr>
        </p:nvSpPr>
        <p:spPr>
          <a:xfrm>
            <a:off x="289579" y="329404"/>
            <a:ext cx="8336241" cy="578457"/>
          </a:xfrm>
        </p:spPr>
        <p:txBody>
          <a:bodyPr>
            <a:noAutofit/>
          </a:bodyPr>
          <a:lstStyle/>
          <a:p>
            <a:r>
              <a:rPr lang="en-US" b="1" dirty="0">
                <a:solidFill>
                  <a:srgbClr val="069343"/>
                </a:solidFill>
              </a:rPr>
              <a:t>Language Interpreter Services Process</a:t>
            </a:r>
          </a:p>
        </p:txBody>
      </p:sp>
      <p:sp>
        <p:nvSpPr>
          <p:cNvPr id="2" name="Star: 10 Points 1">
            <a:extLst>
              <a:ext uri="{FF2B5EF4-FFF2-40B4-BE49-F238E27FC236}">
                <a16:creationId xmlns:a16="http://schemas.microsoft.com/office/drawing/2014/main" id="{8C0DB4BC-4956-F5E2-FD7A-53C45EF5C578}"/>
              </a:ext>
            </a:extLst>
          </p:cNvPr>
          <p:cNvSpPr/>
          <p:nvPr/>
        </p:nvSpPr>
        <p:spPr>
          <a:xfrm rot="21096153">
            <a:off x="281354" y="1813442"/>
            <a:ext cx="1943100" cy="1870364"/>
          </a:xfrm>
          <a:prstGeom prst="star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latin typeface="Cabin" panose="00000500000000000000" pitchFamily="2" charset="0"/>
              </a:rPr>
              <a:t>Obtaining Interpreter </a:t>
            </a:r>
            <a:br>
              <a:rPr lang="en-US" sz="2000" b="1">
                <a:latin typeface="Cabin" panose="00000500000000000000" pitchFamily="2" charset="0"/>
              </a:rPr>
            </a:br>
            <a:r>
              <a:rPr lang="en-US" sz="2000" b="1">
                <a:latin typeface="Cabin" panose="00000500000000000000" pitchFamily="2" charset="0"/>
              </a:rPr>
              <a:t>Services</a:t>
            </a:r>
          </a:p>
        </p:txBody>
      </p:sp>
    </p:spTree>
    <p:extLst>
      <p:ext uri="{BB962C8B-B14F-4D97-AF65-F5344CB8AC3E}">
        <p14:creationId xmlns:p14="http://schemas.microsoft.com/office/powerpoint/2010/main" val="238782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idx="4294967295"/>
          </p:nvPr>
        </p:nvSpPr>
        <p:spPr>
          <a:xfrm>
            <a:off x="462526" y="254001"/>
            <a:ext cx="7886700" cy="896374"/>
          </a:xfrm>
        </p:spPr>
        <p:txBody>
          <a:bodyPr>
            <a:normAutofit/>
          </a:bodyPr>
          <a:lstStyle/>
          <a:p>
            <a:r>
              <a:rPr lang="en-US" sz="3600" b="1" dirty="0">
                <a:solidFill>
                  <a:srgbClr val="069343"/>
                </a:solidFill>
                <a:latin typeface="Cabin"/>
              </a:rPr>
              <a:t>Member Complaints or Grievances </a:t>
            </a:r>
            <a:endParaRPr lang="en-US" altLang="en-US" sz="3600" b="1" i="1" dirty="0">
              <a:solidFill>
                <a:srgbClr val="069343"/>
              </a:solidFill>
              <a:latin typeface="Helvetica" charset="0"/>
              <a:cs typeface="Helvetica" charset="0"/>
            </a:endParaRPr>
          </a:p>
        </p:txBody>
      </p:sp>
      <p:sp>
        <p:nvSpPr>
          <p:cNvPr id="4" name="Content Placeholder 3"/>
          <p:cNvSpPr>
            <a:spLocks noGrp="1"/>
          </p:cNvSpPr>
          <p:nvPr>
            <p:ph sz="half" idx="4294967295"/>
          </p:nvPr>
        </p:nvSpPr>
        <p:spPr>
          <a:xfrm>
            <a:off x="393495" y="2624690"/>
            <a:ext cx="8357009" cy="3215474"/>
          </a:xfrm>
        </p:spPr>
        <p:txBody>
          <a:bodyPr>
            <a:noAutofit/>
          </a:bodyPr>
          <a:lstStyle/>
          <a:p>
            <a:pPr marL="341313" indent="-341313">
              <a:buClr>
                <a:srgbClr val="208F44"/>
              </a:buClr>
              <a:buFont typeface="Wingdings" panose="05000000000000000000" pitchFamily="2" charset="2"/>
              <a:buChar char="v"/>
            </a:pPr>
            <a:r>
              <a:rPr lang="en-US" sz="1800">
                <a:latin typeface="Garamond" panose="02020404030301010803" pitchFamily="18" charset="0"/>
                <a:cs typeface="Calibri" panose="020F0502020204030204" pitchFamily="34" charset="0"/>
              </a:rPr>
              <a:t>Neighborhood reviews any circumstance that gives the member cause for protest, causes disruption of care, creates anxiety, or leads to dissatisfaction with the plan.</a:t>
            </a:r>
          </a:p>
          <a:p>
            <a:pPr marL="341313" indent="-341313">
              <a:buClr>
                <a:srgbClr val="208F44"/>
              </a:buClr>
              <a:buFont typeface="Wingdings" panose="05000000000000000000" pitchFamily="2" charset="2"/>
              <a:buChar char="v"/>
            </a:pPr>
            <a:r>
              <a:rPr lang="en-US" sz="1800">
                <a:latin typeface="Garamond" panose="02020404030301010803" pitchFamily="18" charset="0"/>
                <a:cs typeface="Calibri" panose="020F0502020204030204" pitchFamily="34" charset="0"/>
              </a:rPr>
              <a:t>Members may file a complaint or a grievance verbally or in writing directly with Neighborhood or through an authorized representative.</a:t>
            </a:r>
          </a:p>
          <a:p>
            <a:pPr marL="341313" indent="-341313">
              <a:buClr>
                <a:srgbClr val="208F44"/>
              </a:buClr>
              <a:buFont typeface="Wingdings" panose="05000000000000000000" pitchFamily="2" charset="2"/>
              <a:buChar char="v"/>
            </a:pPr>
            <a:r>
              <a:rPr lang="en-US" sz="1800">
                <a:latin typeface="Garamond" panose="02020404030301010803" pitchFamily="18" charset="0"/>
                <a:cs typeface="Calibri" panose="020F0502020204030204" pitchFamily="34" charset="0"/>
              </a:rPr>
              <a:t>Neighborhood’s Grievance and Appeals Unit (GAU) contacts the office to allow the provider the opportunity to review the concerns and provide a response.</a:t>
            </a:r>
          </a:p>
          <a:p>
            <a:pPr marL="341313" indent="-341313">
              <a:buClr>
                <a:srgbClr val="208F44"/>
              </a:buClr>
              <a:buFont typeface="Wingdings" panose="05000000000000000000" pitchFamily="2" charset="2"/>
              <a:buChar char="v"/>
            </a:pPr>
            <a:r>
              <a:rPr lang="en-US" sz="1800">
                <a:latin typeface="Garamond" panose="02020404030301010803" pitchFamily="18" charset="0"/>
                <a:cs typeface="Calibri" panose="020F0502020204030204" pitchFamily="34" charset="0"/>
              </a:rPr>
              <a:t>The provider is required to comply with Neighborhood’s request as soon as possible and within seven (7) calendar days.</a:t>
            </a:r>
          </a:p>
        </p:txBody>
      </p:sp>
      <p:sp>
        <p:nvSpPr>
          <p:cNvPr id="7" name="Rectangle 6">
            <a:extLst>
              <a:ext uri="{FF2B5EF4-FFF2-40B4-BE49-F238E27FC236}">
                <a16:creationId xmlns:a16="http://schemas.microsoft.com/office/drawing/2014/main" id="{790A812E-3DAB-4AE6-B093-715F45662BD1}"/>
              </a:ext>
            </a:extLst>
          </p:cNvPr>
          <p:cNvSpPr/>
          <p:nvPr/>
        </p:nvSpPr>
        <p:spPr>
          <a:xfrm>
            <a:off x="462526" y="4344898"/>
            <a:ext cx="8136757" cy="369332"/>
          </a:xfrm>
          <a:prstGeom prst="rect">
            <a:avLst/>
          </a:prstGeom>
        </p:spPr>
        <p:txBody>
          <a:bodyPr wrap="square" lIns="91440" tIns="45720" rIns="91440" bIns="45720" anchor="t">
            <a:spAutoFit/>
          </a:bodyPr>
          <a:lstStyle/>
          <a:p>
            <a:r>
              <a:rPr lang="en-US">
                <a:latin typeface="Garamond"/>
              </a:rPr>
              <a:t> </a:t>
            </a:r>
          </a:p>
        </p:txBody>
      </p:sp>
      <p:sp>
        <p:nvSpPr>
          <p:cNvPr id="3" name="TextBox 2">
            <a:extLst>
              <a:ext uri="{FF2B5EF4-FFF2-40B4-BE49-F238E27FC236}">
                <a16:creationId xmlns:a16="http://schemas.microsoft.com/office/drawing/2014/main" id="{D791229E-E83B-FCCF-2952-68473FABC160}"/>
              </a:ext>
            </a:extLst>
          </p:cNvPr>
          <p:cNvSpPr txBox="1"/>
          <p:nvPr/>
        </p:nvSpPr>
        <p:spPr>
          <a:xfrm>
            <a:off x="2225709" y="5840164"/>
            <a:ext cx="5109587" cy="369332"/>
          </a:xfrm>
          <a:prstGeom prst="rect">
            <a:avLst/>
          </a:prstGeom>
          <a:noFill/>
        </p:spPr>
        <p:txBody>
          <a:bodyPr wrap="square">
            <a:spAutoFit/>
          </a:bodyPr>
          <a:lstStyle/>
          <a:p>
            <a:pPr marL="0" indent="0">
              <a:buNone/>
            </a:pPr>
            <a:r>
              <a:rPr lang="en-US" sz="1600" b="1" i="1" u="none" strike="noStrike" kern="1200">
                <a:effectLst/>
                <a:latin typeface="Garamond" panose="02020404030301010803" pitchFamily="18" charset="0"/>
              </a:rPr>
              <a:t>Note: This information applies to all lines of business</a:t>
            </a:r>
            <a:r>
              <a:rPr lang="en-US" sz="1800" b="0" i="1" u="none" strike="noStrike" kern="1200">
                <a:solidFill>
                  <a:srgbClr val="000000"/>
                </a:solidFill>
                <a:effectLst/>
                <a:latin typeface="Garamond" panose="02020404030301010803" pitchFamily="18" charset="0"/>
              </a:rPr>
              <a:t>.</a:t>
            </a:r>
            <a:endParaRPr lang="en-US" sz="1800" b="0" i="0" u="none" strike="noStrike">
              <a:effectLst/>
              <a:latin typeface="Arial" panose="020B0604020202020204" pitchFamily="34" charset="0"/>
            </a:endParaRPr>
          </a:p>
        </p:txBody>
      </p:sp>
      <p:sp>
        <p:nvSpPr>
          <p:cNvPr id="5" name="TextBox 4">
            <a:extLst>
              <a:ext uri="{FF2B5EF4-FFF2-40B4-BE49-F238E27FC236}">
                <a16:creationId xmlns:a16="http://schemas.microsoft.com/office/drawing/2014/main" id="{28D17675-42C0-4870-FFAA-DE1B9CD63107}"/>
              </a:ext>
            </a:extLst>
          </p:cNvPr>
          <p:cNvSpPr txBox="1"/>
          <p:nvPr/>
        </p:nvSpPr>
        <p:spPr>
          <a:xfrm>
            <a:off x="552659" y="1410643"/>
            <a:ext cx="7886700" cy="707886"/>
          </a:xfrm>
          <a:prstGeom prst="rect">
            <a:avLst/>
          </a:prstGeom>
          <a:solidFill>
            <a:schemeClr val="accent6">
              <a:lumMod val="20000"/>
              <a:lumOff val="80000"/>
            </a:schemeClr>
          </a:solidFill>
          <a:ln w="25400">
            <a:solidFill>
              <a:schemeClr val="tx2"/>
            </a:solidFill>
          </a:ln>
        </p:spPr>
        <p:txBody>
          <a:bodyPr wrap="square">
            <a:spAutoFit/>
          </a:bodyPr>
          <a:lstStyle/>
          <a:p>
            <a:pPr algn="ctr"/>
            <a:r>
              <a:rPr lang="en-US" sz="2000" b="1">
                <a:latin typeface="Garamond" panose="02020404030301010803" pitchFamily="18" charset="0"/>
                <a:cs typeface="Calibri" panose="020F0502020204030204" pitchFamily="34" charset="0"/>
              </a:rPr>
              <a:t>A complaint or grievance is an oral or written expression of dissatisfaction from a member or his/her authorized representative</a:t>
            </a:r>
            <a:endParaRPr lang="en-US" sz="2000" b="1"/>
          </a:p>
        </p:txBody>
      </p:sp>
    </p:spTree>
    <p:extLst>
      <p:ext uri="{BB962C8B-B14F-4D97-AF65-F5344CB8AC3E}">
        <p14:creationId xmlns:p14="http://schemas.microsoft.com/office/powerpoint/2010/main" val="34200869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6176" y="282027"/>
            <a:ext cx="8436043" cy="826155"/>
          </a:xfrm>
        </p:spPr>
        <p:txBody>
          <a:bodyPr>
            <a:noAutofit/>
          </a:bodyPr>
          <a:lstStyle/>
          <a:p>
            <a:r>
              <a:rPr lang="en-US" b="1" dirty="0">
                <a:solidFill>
                  <a:srgbClr val="069343"/>
                </a:solidFill>
                <a:latin typeface="Cabin" panose="00000500000000000000" pitchFamily="2" charset="0"/>
              </a:rPr>
              <a:t>Member Administrative Appeals </a:t>
            </a:r>
            <a:endParaRPr lang="en-US" b="1" i="1" dirty="0">
              <a:solidFill>
                <a:srgbClr val="069343"/>
              </a:solidFill>
              <a:latin typeface="Cabin" panose="00000500000000000000" pitchFamily="2" charset="0"/>
            </a:endParaRPr>
          </a:p>
        </p:txBody>
      </p:sp>
      <p:sp>
        <p:nvSpPr>
          <p:cNvPr id="4" name="TextBox 3"/>
          <p:cNvSpPr txBox="1"/>
          <p:nvPr/>
        </p:nvSpPr>
        <p:spPr>
          <a:xfrm>
            <a:off x="452336" y="2377764"/>
            <a:ext cx="7983722" cy="2862322"/>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Garamond" panose="02020404030301010803" pitchFamily="18" charset="0"/>
              </a:rPr>
              <a:t>Medicaid and Commercial</a:t>
            </a:r>
            <a:r>
              <a:rPr lang="en-US" dirty="0">
                <a:latin typeface="Garamond" panose="02020404030301010803" pitchFamily="18" charset="0"/>
              </a:rPr>
              <a:t> </a:t>
            </a:r>
          </a:p>
          <a:p>
            <a:pPr marL="284163" lvl="1"/>
            <a:r>
              <a:rPr lang="en-US" dirty="0">
                <a:solidFill>
                  <a:srgbClr val="000000"/>
                </a:solidFill>
                <a:latin typeface="Garamond" panose="02020404030301010803" pitchFamily="18" charset="0"/>
              </a:rPr>
              <a:t>Members who are not satisfied with the outcome of an administrative appeal may request a State Fair Hearing with EOHHS within 120 days of Neighborhood’s internal appeal denial.</a:t>
            </a:r>
          </a:p>
          <a:p>
            <a:pPr marL="285750" indent="-285750">
              <a:buFont typeface="Arial" panose="020B0604020202020204" pitchFamily="34" charset="0"/>
              <a:buChar char="•"/>
            </a:pPr>
            <a:endParaRPr lang="en-US" dirty="0">
              <a:solidFill>
                <a:srgbClr val="000000"/>
              </a:solidFill>
              <a:latin typeface="Garamond" panose="02020404030301010803" pitchFamily="18" charset="0"/>
            </a:endParaRPr>
          </a:p>
          <a:p>
            <a:pPr marL="285750" indent="-285750">
              <a:buFont typeface="Arial" panose="020B0604020202020204" pitchFamily="34" charset="0"/>
              <a:buChar char="•"/>
            </a:pPr>
            <a:r>
              <a:rPr lang="en-US" b="1" dirty="0">
                <a:latin typeface="Garamond" panose="02020404030301010803" pitchFamily="18" charset="0"/>
              </a:rPr>
              <a:t>INTEGRITY for Duals and Neighborhood Dual CONNECT</a:t>
            </a:r>
            <a:r>
              <a:rPr lang="en-US" dirty="0">
                <a:latin typeface="Garamond" panose="02020404030301010803" pitchFamily="18" charset="0"/>
              </a:rPr>
              <a:t> </a:t>
            </a:r>
          </a:p>
          <a:p>
            <a:pPr marL="284163"/>
            <a:r>
              <a:rPr lang="en-US" dirty="0">
                <a:solidFill>
                  <a:srgbClr val="000000"/>
                </a:solidFill>
                <a:latin typeface="Garamond" panose="02020404030301010803" pitchFamily="18" charset="0"/>
              </a:rPr>
              <a:t>Administrative appeals for pre-service decisions or post-service member payment/Direct Member Reimbursement (DMR) services that </a:t>
            </a:r>
            <a:r>
              <a:rPr lang="en-US" i="1" dirty="0">
                <a:solidFill>
                  <a:srgbClr val="000000"/>
                </a:solidFill>
                <a:latin typeface="Garamond" panose="02020404030301010803" pitchFamily="18" charset="0"/>
              </a:rPr>
              <a:t>may</a:t>
            </a:r>
            <a:r>
              <a:rPr lang="en-US" dirty="0">
                <a:solidFill>
                  <a:srgbClr val="000000"/>
                </a:solidFill>
                <a:latin typeface="Garamond" panose="02020404030301010803" pitchFamily="18" charset="0"/>
              </a:rPr>
              <a:t> be considered for coverage under Medicare, will automatically be forwarded to MAXIMUS Federal for second level appeal review in accordance with CMS requirements.</a:t>
            </a:r>
            <a:endParaRPr lang="en-US" sz="1400" dirty="0">
              <a:latin typeface="Garamond" panose="02020404030301010803" pitchFamily="18" charset="0"/>
            </a:endParaRPr>
          </a:p>
        </p:txBody>
      </p:sp>
      <p:sp>
        <p:nvSpPr>
          <p:cNvPr id="5" name="TextBox 4">
            <a:extLst>
              <a:ext uri="{FF2B5EF4-FFF2-40B4-BE49-F238E27FC236}">
                <a16:creationId xmlns:a16="http://schemas.microsoft.com/office/drawing/2014/main" id="{242FD8E4-0728-4010-DBB3-B25F1B3BA7EE}"/>
              </a:ext>
            </a:extLst>
          </p:cNvPr>
          <p:cNvSpPr txBox="1"/>
          <p:nvPr/>
        </p:nvSpPr>
        <p:spPr>
          <a:xfrm>
            <a:off x="678498" y="5709530"/>
            <a:ext cx="7983721" cy="338554"/>
          </a:xfrm>
          <a:prstGeom prst="rect">
            <a:avLst/>
          </a:prstGeom>
          <a:noFill/>
        </p:spPr>
        <p:txBody>
          <a:bodyPr wrap="square">
            <a:spAutoFit/>
          </a:bodyPr>
          <a:lstStyle/>
          <a:p>
            <a:r>
              <a:rPr lang="en-US" sz="1600" b="1" i="1">
                <a:latin typeface="Garamond" panose="02020404030301010803" pitchFamily="18" charset="0"/>
              </a:rPr>
              <a:t>Reference Neighborhood’s </a:t>
            </a:r>
            <a:r>
              <a:rPr lang="en-US" sz="1600" b="1" i="1">
                <a:solidFill>
                  <a:schemeClr val="accent1">
                    <a:lumMod val="75000"/>
                  </a:schemeClr>
                </a:solidFill>
                <a:latin typeface="Garamond" panose="02020404030301010803" pitchFamily="18" charset="0"/>
                <a:hlinkClick r:id="rId2">
                  <a:extLst>
                    <a:ext uri="{A12FA001-AC4F-418D-AE19-62706E023703}">
                      <ahyp:hlinkClr xmlns:ahyp="http://schemas.microsoft.com/office/drawing/2018/hyperlinkcolor" val="tx"/>
                    </a:ext>
                  </a:extLst>
                </a:hlinkClick>
              </a:rPr>
              <a:t>Provider Manual </a:t>
            </a:r>
            <a:r>
              <a:rPr lang="en-US" sz="1600" b="1" i="1">
                <a:latin typeface="Garamond" panose="02020404030301010803" pitchFamily="18" charset="0"/>
              </a:rPr>
              <a:t>for full details on administrative appeals</a:t>
            </a:r>
            <a:r>
              <a:rPr lang="en-US" sz="1400" b="1" i="1">
                <a:latin typeface="Garamond" panose="02020404030301010803" pitchFamily="18" charset="0"/>
              </a:rPr>
              <a:t>.</a:t>
            </a:r>
          </a:p>
        </p:txBody>
      </p:sp>
      <p:sp>
        <p:nvSpPr>
          <p:cNvPr id="6" name="TextBox 5">
            <a:extLst>
              <a:ext uri="{FF2B5EF4-FFF2-40B4-BE49-F238E27FC236}">
                <a16:creationId xmlns:a16="http://schemas.microsoft.com/office/drawing/2014/main" id="{EFD1419E-74C5-45EC-DC72-E7065B0610B2}"/>
              </a:ext>
            </a:extLst>
          </p:cNvPr>
          <p:cNvSpPr txBox="1"/>
          <p:nvPr/>
        </p:nvSpPr>
        <p:spPr>
          <a:xfrm>
            <a:off x="452336" y="1282350"/>
            <a:ext cx="7983722" cy="707886"/>
          </a:xfrm>
          <a:prstGeom prst="rect">
            <a:avLst/>
          </a:prstGeom>
          <a:solidFill>
            <a:schemeClr val="accent6">
              <a:lumMod val="20000"/>
              <a:lumOff val="80000"/>
            </a:schemeClr>
          </a:solidFill>
          <a:ln w="25400">
            <a:solidFill>
              <a:schemeClr val="tx2"/>
            </a:solidFill>
          </a:ln>
        </p:spPr>
        <p:txBody>
          <a:bodyPr wrap="square">
            <a:spAutoFit/>
          </a:bodyPr>
          <a:lstStyle/>
          <a:p>
            <a:pPr algn="ctr">
              <a:spcAft>
                <a:spcPts val="600"/>
              </a:spcAft>
            </a:pPr>
            <a:r>
              <a:rPr lang="en-US" sz="2000" b="1">
                <a:latin typeface="Garamond" panose="02020404030301010803" pitchFamily="18" charset="0"/>
                <a:cs typeface="Calibri" panose="020F0502020204030204" pitchFamily="34" charset="0"/>
              </a:rPr>
              <a:t>A member administrative appeal is a request to reverse a non-clinical benefit limitation or adverse determination. </a:t>
            </a:r>
          </a:p>
        </p:txBody>
      </p:sp>
    </p:spTree>
    <p:extLst>
      <p:ext uri="{BB962C8B-B14F-4D97-AF65-F5344CB8AC3E}">
        <p14:creationId xmlns:p14="http://schemas.microsoft.com/office/powerpoint/2010/main" val="1113835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2400C-6A01-8D82-2F5A-F4D00EF670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BF91B5-F85E-E2E0-A8F1-FAE5F3EFAEF5}"/>
              </a:ext>
            </a:extLst>
          </p:cNvPr>
          <p:cNvSpPr>
            <a:spLocks noGrp="1"/>
          </p:cNvSpPr>
          <p:nvPr>
            <p:ph type="title" idx="4294967295"/>
          </p:nvPr>
        </p:nvSpPr>
        <p:spPr>
          <a:xfrm>
            <a:off x="285135" y="485053"/>
            <a:ext cx="7886700" cy="720056"/>
          </a:xfrm>
        </p:spPr>
        <p:txBody>
          <a:bodyPr>
            <a:noAutofit/>
          </a:bodyPr>
          <a:lstStyle/>
          <a:p>
            <a:r>
              <a:rPr lang="en-US" b="1" dirty="0">
                <a:solidFill>
                  <a:srgbClr val="069343"/>
                </a:solidFill>
                <a:latin typeface="Cabin" panose="00000500000000000000" pitchFamily="2" charset="0"/>
              </a:rPr>
              <a:t>How to Comply With the Training Requirement</a:t>
            </a:r>
          </a:p>
        </p:txBody>
      </p:sp>
      <p:sp>
        <p:nvSpPr>
          <p:cNvPr id="4" name="Freeform: Shape 3">
            <a:extLst>
              <a:ext uri="{FF2B5EF4-FFF2-40B4-BE49-F238E27FC236}">
                <a16:creationId xmlns:a16="http://schemas.microsoft.com/office/drawing/2014/main" id="{8FF45C12-2BAF-19AC-3030-BDCA3FA0C38A}"/>
              </a:ext>
            </a:extLst>
          </p:cNvPr>
          <p:cNvSpPr/>
          <p:nvPr/>
        </p:nvSpPr>
        <p:spPr>
          <a:xfrm>
            <a:off x="772463" y="1832240"/>
            <a:ext cx="1038005" cy="1482863"/>
          </a:xfrm>
          <a:custGeom>
            <a:avLst/>
            <a:gdLst>
              <a:gd name="connsiteX0" fmla="*/ 0 w 1482862"/>
              <a:gd name="connsiteY0" fmla="*/ 0 h 1038004"/>
              <a:gd name="connsiteX1" fmla="*/ 963860 w 1482862"/>
              <a:gd name="connsiteY1" fmla="*/ 0 h 1038004"/>
              <a:gd name="connsiteX2" fmla="*/ 1482862 w 1482862"/>
              <a:gd name="connsiteY2" fmla="*/ 519002 h 1038004"/>
              <a:gd name="connsiteX3" fmla="*/ 963860 w 1482862"/>
              <a:gd name="connsiteY3" fmla="*/ 1038004 h 1038004"/>
              <a:gd name="connsiteX4" fmla="*/ 0 w 1482862"/>
              <a:gd name="connsiteY4" fmla="*/ 1038004 h 1038004"/>
              <a:gd name="connsiteX5" fmla="*/ 519002 w 1482862"/>
              <a:gd name="connsiteY5" fmla="*/ 519002 h 1038004"/>
              <a:gd name="connsiteX6" fmla="*/ 0 w 1482862"/>
              <a:gd name="connsiteY6" fmla="*/ 0 h 103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2862" h="1038004">
                <a:moveTo>
                  <a:pt x="1482862" y="0"/>
                </a:moveTo>
                <a:lnTo>
                  <a:pt x="1482862" y="674702"/>
                </a:lnTo>
                <a:lnTo>
                  <a:pt x="741431" y="1038004"/>
                </a:lnTo>
                <a:lnTo>
                  <a:pt x="0" y="674702"/>
                </a:lnTo>
                <a:lnTo>
                  <a:pt x="0" y="0"/>
                </a:lnTo>
                <a:lnTo>
                  <a:pt x="741431" y="363302"/>
                </a:lnTo>
                <a:lnTo>
                  <a:pt x="1482862" y="0"/>
                </a:lnTo>
                <a:close/>
              </a:path>
            </a:pathLst>
          </a:custGeom>
          <a:solidFill>
            <a:schemeClr val="accent6">
              <a:lumMod val="60000"/>
              <a:lumOff val="40000"/>
            </a:schemeClr>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415" tIns="537418" rIns="18416" bIns="537417" numCol="1" spcCol="1270" anchor="ctr" anchorCtr="0">
            <a:noAutofit/>
          </a:bodyPr>
          <a:lstStyle/>
          <a:p>
            <a:pPr marL="0" lvl="0" indent="0" algn="ctr" defTabSz="1289050">
              <a:lnSpc>
                <a:spcPct val="90000"/>
              </a:lnSpc>
              <a:spcBef>
                <a:spcPct val="0"/>
              </a:spcBef>
              <a:spcAft>
                <a:spcPct val="35000"/>
              </a:spcAft>
              <a:buNone/>
            </a:pPr>
            <a:r>
              <a:rPr lang="en-US" sz="2900" kern="1200"/>
              <a:t>1</a:t>
            </a:r>
          </a:p>
        </p:txBody>
      </p:sp>
      <p:sp>
        <p:nvSpPr>
          <p:cNvPr id="6" name="Freeform: Shape 5">
            <a:extLst>
              <a:ext uri="{FF2B5EF4-FFF2-40B4-BE49-F238E27FC236}">
                <a16:creationId xmlns:a16="http://schemas.microsoft.com/office/drawing/2014/main" id="{30C3EF7D-0CBB-797A-418B-34EB6FDD3015}"/>
              </a:ext>
            </a:extLst>
          </p:cNvPr>
          <p:cNvSpPr/>
          <p:nvPr/>
        </p:nvSpPr>
        <p:spPr>
          <a:xfrm>
            <a:off x="1810466" y="1832241"/>
            <a:ext cx="6669080" cy="963861"/>
          </a:xfrm>
          <a:custGeom>
            <a:avLst/>
            <a:gdLst>
              <a:gd name="connsiteX0" fmla="*/ 160647 w 963860"/>
              <a:gd name="connsiteY0" fmla="*/ 0 h 6669079"/>
              <a:gd name="connsiteX1" fmla="*/ 803213 w 963860"/>
              <a:gd name="connsiteY1" fmla="*/ 0 h 6669079"/>
              <a:gd name="connsiteX2" fmla="*/ 963860 w 963860"/>
              <a:gd name="connsiteY2" fmla="*/ 160647 h 6669079"/>
              <a:gd name="connsiteX3" fmla="*/ 963860 w 963860"/>
              <a:gd name="connsiteY3" fmla="*/ 6669079 h 6669079"/>
              <a:gd name="connsiteX4" fmla="*/ 963860 w 963860"/>
              <a:gd name="connsiteY4" fmla="*/ 6669079 h 6669079"/>
              <a:gd name="connsiteX5" fmla="*/ 0 w 963860"/>
              <a:gd name="connsiteY5" fmla="*/ 6669079 h 6669079"/>
              <a:gd name="connsiteX6" fmla="*/ 0 w 963860"/>
              <a:gd name="connsiteY6" fmla="*/ 6669079 h 6669079"/>
              <a:gd name="connsiteX7" fmla="*/ 0 w 963860"/>
              <a:gd name="connsiteY7" fmla="*/ 160647 h 6669079"/>
              <a:gd name="connsiteX8" fmla="*/ 160647 w 963860"/>
              <a:gd name="connsiteY8" fmla="*/ 0 h 666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3860" h="6669079">
                <a:moveTo>
                  <a:pt x="963860" y="1111541"/>
                </a:moveTo>
                <a:lnTo>
                  <a:pt x="963860" y="5557538"/>
                </a:lnTo>
                <a:cubicBezTo>
                  <a:pt x="963860" y="6171424"/>
                  <a:pt x="953465" y="6669076"/>
                  <a:pt x="940642" y="6669076"/>
                </a:cubicBezTo>
                <a:lnTo>
                  <a:pt x="0" y="6669076"/>
                </a:lnTo>
                <a:lnTo>
                  <a:pt x="0" y="6669076"/>
                </a:lnTo>
                <a:lnTo>
                  <a:pt x="0" y="3"/>
                </a:lnTo>
                <a:lnTo>
                  <a:pt x="0" y="3"/>
                </a:lnTo>
                <a:lnTo>
                  <a:pt x="940642" y="3"/>
                </a:lnTo>
                <a:cubicBezTo>
                  <a:pt x="953465" y="3"/>
                  <a:pt x="963860" y="497655"/>
                  <a:pt x="963860" y="1111541"/>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58482" rIns="58482" bIns="58483"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b="0" kern="1200">
                <a:solidFill>
                  <a:srgbClr val="000000"/>
                </a:solidFill>
                <a:latin typeface="Garamond" panose="02020404030301010803" pitchFamily="18" charset="0"/>
              </a:rPr>
              <a:t>Prior to treating members (or within 60-days of notification), and annually thereafter, Neighborhood providers must complete this provider training requirement. </a:t>
            </a:r>
            <a:endParaRPr lang="en-US" sz="1800" b="0" kern="1200"/>
          </a:p>
        </p:txBody>
      </p:sp>
      <p:sp>
        <p:nvSpPr>
          <p:cNvPr id="8" name="Freeform: Shape 7">
            <a:extLst>
              <a:ext uri="{FF2B5EF4-FFF2-40B4-BE49-F238E27FC236}">
                <a16:creationId xmlns:a16="http://schemas.microsoft.com/office/drawing/2014/main" id="{8C640C4C-C400-F15A-5C4C-BB0FCD8F67E0}"/>
              </a:ext>
            </a:extLst>
          </p:cNvPr>
          <p:cNvSpPr/>
          <p:nvPr/>
        </p:nvSpPr>
        <p:spPr>
          <a:xfrm>
            <a:off x="772463" y="3119646"/>
            <a:ext cx="1038004" cy="1482862"/>
          </a:xfrm>
          <a:custGeom>
            <a:avLst/>
            <a:gdLst>
              <a:gd name="connsiteX0" fmla="*/ 0 w 1482862"/>
              <a:gd name="connsiteY0" fmla="*/ 0 h 1038004"/>
              <a:gd name="connsiteX1" fmla="*/ 963860 w 1482862"/>
              <a:gd name="connsiteY1" fmla="*/ 0 h 1038004"/>
              <a:gd name="connsiteX2" fmla="*/ 1482862 w 1482862"/>
              <a:gd name="connsiteY2" fmla="*/ 519002 h 1038004"/>
              <a:gd name="connsiteX3" fmla="*/ 963860 w 1482862"/>
              <a:gd name="connsiteY3" fmla="*/ 1038004 h 1038004"/>
              <a:gd name="connsiteX4" fmla="*/ 0 w 1482862"/>
              <a:gd name="connsiteY4" fmla="*/ 1038004 h 1038004"/>
              <a:gd name="connsiteX5" fmla="*/ 519002 w 1482862"/>
              <a:gd name="connsiteY5" fmla="*/ 519002 h 1038004"/>
              <a:gd name="connsiteX6" fmla="*/ 0 w 1482862"/>
              <a:gd name="connsiteY6" fmla="*/ 0 h 103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2862" h="1038004">
                <a:moveTo>
                  <a:pt x="1482862" y="0"/>
                </a:moveTo>
                <a:lnTo>
                  <a:pt x="1482862" y="674702"/>
                </a:lnTo>
                <a:lnTo>
                  <a:pt x="741431" y="1038004"/>
                </a:lnTo>
                <a:lnTo>
                  <a:pt x="0" y="674702"/>
                </a:lnTo>
                <a:lnTo>
                  <a:pt x="0" y="0"/>
                </a:lnTo>
                <a:lnTo>
                  <a:pt x="741431" y="363302"/>
                </a:lnTo>
                <a:lnTo>
                  <a:pt x="1482862" y="0"/>
                </a:lnTo>
                <a:close/>
              </a:path>
            </a:pathLst>
          </a:custGeom>
          <a:solidFill>
            <a:schemeClr val="accent6"/>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415" tIns="537417" rIns="18415" bIns="537417" numCol="1" spcCol="1270" anchor="ctr" anchorCtr="0">
            <a:noAutofit/>
          </a:bodyPr>
          <a:lstStyle/>
          <a:p>
            <a:pPr marL="0" lvl="0" indent="0" algn="ctr" defTabSz="1289050">
              <a:lnSpc>
                <a:spcPct val="90000"/>
              </a:lnSpc>
              <a:spcBef>
                <a:spcPct val="0"/>
              </a:spcBef>
              <a:spcAft>
                <a:spcPct val="35000"/>
              </a:spcAft>
              <a:buNone/>
            </a:pPr>
            <a:r>
              <a:rPr lang="en-US" sz="2900" kern="1200"/>
              <a:t>2</a:t>
            </a:r>
          </a:p>
        </p:txBody>
      </p:sp>
      <p:sp>
        <p:nvSpPr>
          <p:cNvPr id="9" name="Freeform: Shape 8">
            <a:extLst>
              <a:ext uri="{FF2B5EF4-FFF2-40B4-BE49-F238E27FC236}">
                <a16:creationId xmlns:a16="http://schemas.microsoft.com/office/drawing/2014/main" id="{4D4303B2-B20C-0771-6871-1B2E20BEE389}"/>
              </a:ext>
            </a:extLst>
          </p:cNvPr>
          <p:cNvSpPr/>
          <p:nvPr/>
        </p:nvSpPr>
        <p:spPr>
          <a:xfrm>
            <a:off x="1767751" y="3119647"/>
            <a:ext cx="6754510" cy="963860"/>
          </a:xfrm>
          <a:custGeom>
            <a:avLst/>
            <a:gdLst>
              <a:gd name="connsiteX0" fmla="*/ 160647 w 963860"/>
              <a:gd name="connsiteY0" fmla="*/ 0 h 6754510"/>
              <a:gd name="connsiteX1" fmla="*/ 803213 w 963860"/>
              <a:gd name="connsiteY1" fmla="*/ 0 h 6754510"/>
              <a:gd name="connsiteX2" fmla="*/ 963860 w 963860"/>
              <a:gd name="connsiteY2" fmla="*/ 160647 h 6754510"/>
              <a:gd name="connsiteX3" fmla="*/ 963860 w 963860"/>
              <a:gd name="connsiteY3" fmla="*/ 6754510 h 6754510"/>
              <a:gd name="connsiteX4" fmla="*/ 963860 w 963860"/>
              <a:gd name="connsiteY4" fmla="*/ 6754510 h 6754510"/>
              <a:gd name="connsiteX5" fmla="*/ 0 w 963860"/>
              <a:gd name="connsiteY5" fmla="*/ 6754510 h 6754510"/>
              <a:gd name="connsiteX6" fmla="*/ 0 w 963860"/>
              <a:gd name="connsiteY6" fmla="*/ 6754510 h 6754510"/>
              <a:gd name="connsiteX7" fmla="*/ 0 w 963860"/>
              <a:gd name="connsiteY7" fmla="*/ 160647 h 6754510"/>
              <a:gd name="connsiteX8" fmla="*/ 160647 w 963860"/>
              <a:gd name="connsiteY8" fmla="*/ 0 h 675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3860" h="6754510">
                <a:moveTo>
                  <a:pt x="963860" y="1125780"/>
                </a:moveTo>
                <a:lnTo>
                  <a:pt x="963860" y="5628730"/>
                </a:lnTo>
                <a:cubicBezTo>
                  <a:pt x="963860" y="6250480"/>
                  <a:pt x="953597" y="6754506"/>
                  <a:pt x="940936" y="6754506"/>
                </a:cubicBezTo>
                <a:lnTo>
                  <a:pt x="0" y="6754506"/>
                </a:lnTo>
                <a:lnTo>
                  <a:pt x="0" y="6754506"/>
                </a:lnTo>
                <a:lnTo>
                  <a:pt x="0" y="4"/>
                </a:lnTo>
                <a:lnTo>
                  <a:pt x="0" y="4"/>
                </a:lnTo>
                <a:lnTo>
                  <a:pt x="940936" y="4"/>
                </a:lnTo>
                <a:cubicBezTo>
                  <a:pt x="953597" y="4"/>
                  <a:pt x="963860" y="504030"/>
                  <a:pt x="963860" y="112578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4" tIns="57847" rIns="57847" bIns="57847" numCol="1" spcCol="1270" anchor="ctr" anchorCtr="0">
            <a:noAutofit/>
          </a:bodyPr>
          <a:lstStyle/>
          <a:p>
            <a:pPr marL="171450" lvl="1" indent="-171450" algn="l" defTabSz="755650">
              <a:lnSpc>
                <a:spcPct val="90000"/>
              </a:lnSpc>
              <a:spcBef>
                <a:spcPct val="0"/>
              </a:spcBef>
              <a:spcAft>
                <a:spcPct val="15000"/>
              </a:spcAft>
              <a:buFont typeface="Arial" panose="020B0604020202020204" pitchFamily="34" charset="0"/>
              <a:buChar char="•"/>
            </a:pPr>
            <a:r>
              <a:rPr lang="en-US" sz="1700" b="0" kern="1200">
                <a:solidFill>
                  <a:srgbClr val="000000"/>
                </a:solidFill>
                <a:latin typeface="Garamond" panose="02020404030301010803" pitchFamily="18" charset="0"/>
              </a:rPr>
              <a:t>An authorized representative from each provider organization must complete the training and attestation. By attesting, the representative has agreed to review Neighborhood’s training with all providers in their organization who provide direct member care.</a:t>
            </a:r>
            <a:endParaRPr lang="en-US" sz="1700" b="0" kern="1200"/>
          </a:p>
        </p:txBody>
      </p:sp>
      <p:sp>
        <p:nvSpPr>
          <p:cNvPr id="10" name="Freeform: Shape 9">
            <a:extLst>
              <a:ext uri="{FF2B5EF4-FFF2-40B4-BE49-F238E27FC236}">
                <a16:creationId xmlns:a16="http://schemas.microsoft.com/office/drawing/2014/main" id="{9B19BDAB-D80B-EBAB-3CEF-41E322EA00D8}"/>
              </a:ext>
            </a:extLst>
          </p:cNvPr>
          <p:cNvSpPr/>
          <p:nvPr/>
        </p:nvSpPr>
        <p:spPr>
          <a:xfrm>
            <a:off x="772463" y="4407052"/>
            <a:ext cx="1038004" cy="1482862"/>
          </a:xfrm>
          <a:custGeom>
            <a:avLst/>
            <a:gdLst>
              <a:gd name="connsiteX0" fmla="*/ 0 w 1482862"/>
              <a:gd name="connsiteY0" fmla="*/ 0 h 1038004"/>
              <a:gd name="connsiteX1" fmla="*/ 963860 w 1482862"/>
              <a:gd name="connsiteY1" fmla="*/ 0 h 1038004"/>
              <a:gd name="connsiteX2" fmla="*/ 1482862 w 1482862"/>
              <a:gd name="connsiteY2" fmla="*/ 519002 h 1038004"/>
              <a:gd name="connsiteX3" fmla="*/ 963860 w 1482862"/>
              <a:gd name="connsiteY3" fmla="*/ 1038004 h 1038004"/>
              <a:gd name="connsiteX4" fmla="*/ 0 w 1482862"/>
              <a:gd name="connsiteY4" fmla="*/ 1038004 h 1038004"/>
              <a:gd name="connsiteX5" fmla="*/ 519002 w 1482862"/>
              <a:gd name="connsiteY5" fmla="*/ 519002 h 1038004"/>
              <a:gd name="connsiteX6" fmla="*/ 0 w 1482862"/>
              <a:gd name="connsiteY6" fmla="*/ 0 h 103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2862" h="1038004">
                <a:moveTo>
                  <a:pt x="1482862" y="0"/>
                </a:moveTo>
                <a:lnTo>
                  <a:pt x="1482862" y="674702"/>
                </a:lnTo>
                <a:lnTo>
                  <a:pt x="741431" y="1038004"/>
                </a:lnTo>
                <a:lnTo>
                  <a:pt x="0" y="674702"/>
                </a:lnTo>
                <a:lnTo>
                  <a:pt x="0" y="0"/>
                </a:lnTo>
                <a:lnTo>
                  <a:pt x="741431" y="363302"/>
                </a:lnTo>
                <a:lnTo>
                  <a:pt x="1482862" y="0"/>
                </a:lnTo>
                <a:close/>
              </a:path>
            </a:pathLst>
          </a:custGeom>
          <a:solidFill>
            <a:schemeClr val="accent6">
              <a:lumMod val="75000"/>
            </a:schemeClr>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415" tIns="537417" rIns="18415" bIns="537417" numCol="1" spcCol="1270" anchor="ctr" anchorCtr="0">
            <a:noAutofit/>
          </a:bodyPr>
          <a:lstStyle/>
          <a:p>
            <a:pPr marL="0" lvl="0" indent="0" algn="ctr" defTabSz="1289050">
              <a:lnSpc>
                <a:spcPct val="90000"/>
              </a:lnSpc>
              <a:spcBef>
                <a:spcPct val="0"/>
              </a:spcBef>
              <a:spcAft>
                <a:spcPct val="35000"/>
              </a:spcAft>
              <a:buNone/>
            </a:pPr>
            <a:r>
              <a:rPr lang="en-US" sz="2900" kern="1200"/>
              <a:t>3</a:t>
            </a:r>
          </a:p>
        </p:txBody>
      </p:sp>
      <p:sp>
        <p:nvSpPr>
          <p:cNvPr id="11" name="Freeform: Shape 10">
            <a:extLst>
              <a:ext uri="{FF2B5EF4-FFF2-40B4-BE49-F238E27FC236}">
                <a16:creationId xmlns:a16="http://schemas.microsoft.com/office/drawing/2014/main" id="{2855E300-79D2-BE3E-F154-6171442CC3A4}"/>
              </a:ext>
            </a:extLst>
          </p:cNvPr>
          <p:cNvSpPr/>
          <p:nvPr/>
        </p:nvSpPr>
        <p:spPr>
          <a:xfrm>
            <a:off x="1810466" y="4407052"/>
            <a:ext cx="6669080" cy="963861"/>
          </a:xfrm>
          <a:custGeom>
            <a:avLst/>
            <a:gdLst>
              <a:gd name="connsiteX0" fmla="*/ 160647 w 963860"/>
              <a:gd name="connsiteY0" fmla="*/ 0 h 6669079"/>
              <a:gd name="connsiteX1" fmla="*/ 803213 w 963860"/>
              <a:gd name="connsiteY1" fmla="*/ 0 h 6669079"/>
              <a:gd name="connsiteX2" fmla="*/ 963860 w 963860"/>
              <a:gd name="connsiteY2" fmla="*/ 160647 h 6669079"/>
              <a:gd name="connsiteX3" fmla="*/ 963860 w 963860"/>
              <a:gd name="connsiteY3" fmla="*/ 6669079 h 6669079"/>
              <a:gd name="connsiteX4" fmla="*/ 963860 w 963860"/>
              <a:gd name="connsiteY4" fmla="*/ 6669079 h 6669079"/>
              <a:gd name="connsiteX5" fmla="*/ 0 w 963860"/>
              <a:gd name="connsiteY5" fmla="*/ 6669079 h 6669079"/>
              <a:gd name="connsiteX6" fmla="*/ 0 w 963860"/>
              <a:gd name="connsiteY6" fmla="*/ 6669079 h 6669079"/>
              <a:gd name="connsiteX7" fmla="*/ 0 w 963860"/>
              <a:gd name="connsiteY7" fmla="*/ 160647 h 6669079"/>
              <a:gd name="connsiteX8" fmla="*/ 160647 w 963860"/>
              <a:gd name="connsiteY8" fmla="*/ 0 h 666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3860" h="6669079">
                <a:moveTo>
                  <a:pt x="963860" y="1111541"/>
                </a:moveTo>
                <a:lnTo>
                  <a:pt x="963860" y="5557538"/>
                </a:lnTo>
                <a:cubicBezTo>
                  <a:pt x="963860" y="6171424"/>
                  <a:pt x="953465" y="6669076"/>
                  <a:pt x="940642" y="6669076"/>
                </a:cubicBezTo>
                <a:lnTo>
                  <a:pt x="0" y="6669076"/>
                </a:lnTo>
                <a:lnTo>
                  <a:pt x="0" y="6669076"/>
                </a:lnTo>
                <a:lnTo>
                  <a:pt x="0" y="3"/>
                </a:lnTo>
                <a:lnTo>
                  <a:pt x="0" y="3"/>
                </a:lnTo>
                <a:lnTo>
                  <a:pt x="940642" y="3"/>
                </a:lnTo>
                <a:cubicBezTo>
                  <a:pt x="953465" y="3"/>
                  <a:pt x="963860" y="497655"/>
                  <a:pt x="963860" y="1111541"/>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58482" rIns="58482" bIns="58483"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b="0" kern="1200">
                <a:solidFill>
                  <a:srgbClr val="000000"/>
                </a:solidFill>
                <a:latin typeface="Garamond" panose="02020404030301010803" pitchFamily="18" charset="0"/>
                <a:ea typeface="+mn-ea"/>
                <a:cs typeface="+mn-cs"/>
              </a:rPr>
              <a:t>Maintain log of training participants as this information may be requested for auditing purposes.</a:t>
            </a:r>
          </a:p>
        </p:txBody>
      </p:sp>
      <p:sp>
        <p:nvSpPr>
          <p:cNvPr id="7" name="TextBox 6">
            <a:extLst>
              <a:ext uri="{FF2B5EF4-FFF2-40B4-BE49-F238E27FC236}">
                <a16:creationId xmlns:a16="http://schemas.microsoft.com/office/drawing/2014/main" id="{6335C7DC-C10F-E7C5-EE74-D402EA2C3C4D}"/>
              </a:ext>
            </a:extLst>
          </p:cNvPr>
          <p:cNvSpPr txBox="1"/>
          <p:nvPr/>
        </p:nvSpPr>
        <p:spPr>
          <a:xfrm>
            <a:off x="1723292" y="5778251"/>
            <a:ext cx="6868048" cy="584775"/>
          </a:xfrm>
          <a:prstGeom prst="rect">
            <a:avLst/>
          </a:prstGeom>
          <a:noFill/>
        </p:spPr>
        <p:txBody>
          <a:bodyPr wrap="square">
            <a:spAutoFit/>
          </a:bodyPr>
          <a:lstStyle/>
          <a:p>
            <a:pPr lvl="0"/>
            <a:r>
              <a:rPr lang="en-US" sz="1600" b="1" i="1">
                <a:solidFill>
                  <a:schemeClr val="tx2"/>
                </a:solidFill>
                <a:latin typeface="Garamond" panose="02020404030301010803" pitchFamily="18" charset="0"/>
              </a:rPr>
              <a:t>Options for completing the training are noted on the </a:t>
            </a:r>
            <a:r>
              <a:rPr lang="en-US" sz="1600" b="1" i="1">
                <a:solidFill>
                  <a:schemeClr val="tx2"/>
                </a:solidFill>
                <a:latin typeface="Garamond" panose="02020404030301010803" pitchFamily="18" charset="0"/>
                <a:hlinkClick r:id="rId3"/>
              </a:rPr>
              <a:t>Provider Training Page </a:t>
            </a:r>
            <a:r>
              <a:rPr lang="en-US" sz="1600" b="1" i="1">
                <a:solidFill>
                  <a:schemeClr val="tx2"/>
                </a:solidFill>
                <a:latin typeface="Garamond" panose="02020404030301010803" pitchFamily="18" charset="0"/>
              </a:rPr>
              <a:t>and include training webinars and self-guided reviews</a:t>
            </a:r>
            <a:endParaRPr lang="en-US" sz="1600" i="1">
              <a:solidFill>
                <a:schemeClr val="tx2"/>
              </a:solidFill>
            </a:endParaRPr>
          </a:p>
        </p:txBody>
      </p:sp>
    </p:spTree>
    <p:extLst>
      <p:ext uri="{BB962C8B-B14F-4D97-AF65-F5344CB8AC3E}">
        <p14:creationId xmlns:p14="http://schemas.microsoft.com/office/powerpoint/2010/main" val="33184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1942" y="155463"/>
            <a:ext cx="8922058" cy="951947"/>
          </a:xfrm>
        </p:spPr>
        <p:txBody>
          <a:bodyPr>
            <a:noAutofit/>
          </a:bodyPr>
          <a:lstStyle/>
          <a:p>
            <a:pPr fontAlgn="base"/>
            <a:r>
              <a:rPr lang="en-US" b="1" dirty="0">
                <a:solidFill>
                  <a:srgbClr val="069343"/>
                </a:solidFill>
                <a:latin typeface="Cabin" panose="00000500000000000000" pitchFamily="2" charset="0"/>
              </a:rPr>
              <a:t>Member Clinical Appeals </a:t>
            </a:r>
            <a:br>
              <a:rPr lang="en-US" sz="3600" b="0" dirty="0">
                <a:solidFill>
                  <a:srgbClr val="069343"/>
                </a:solidFill>
                <a:latin typeface="Cabin" panose="00000500000000000000" pitchFamily="2" charset="0"/>
              </a:rPr>
            </a:br>
            <a:r>
              <a:rPr lang="en-US" sz="2400" b="0" i="1" dirty="0">
                <a:solidFill>
                  <a:srgbClr val="069343"/>
                </a:solidFill>
                <a:latin typeface="Cabin" panose="00000500000000000000" pitchFamily="2" charset="0"/>
              </a:rPr>
              <a:t>Medical Necessity</a:t>
            </a:r>
          </a:p>
        </p:txBody>
      </p:sp>
      <p:sp>
        <p:nvSpPr>
          <p:cNvPr id="4" name="TextBox 3"/>
          <p:cNvSpPr txBox="1"/>
          <p:nvPr/>
        </p:nvSpPr>
        <p:spPr>
          <a:xfrm>
            <a:off x="637731" y="4644849"/>
            <a:ext cx="8090479" cy="1708160"/>
          </a:xfrm>
          <a:prstGeom prst="rect">
            <a:avLst/>
          </a:prstGeom>
          <a:noFill/>
        </p:spPr>
        <p:txBody>
          <a:bodyPr wrap="square" lIns="91440" tIns="45720" rIns="91440" bIns="45720" rtlCol="0" anchor="t">
            <a:spAutoFit/>
          </a:bodyPr>
          <a:lstStyle/>
          <a:p>
            <a:pPr>
              <a:spcBef>
                <a:spcPts val="0"/>
              </a:spcBef>
              <a:spcAft>
                <a:spcPts val="600"/>
              </a:spcAft>
            </a:pPr>
            <a:r>
              <a:rPr lang="en-US" b="1" dirty="0">
                <a:solidFill>
                  <a:srgbClr val="000000"/>
                </a:solidFill>
                <a:latin typeface="Garamond"/>
              </a:rPr>
              <a:t>Types of INTEGRITY for Duals and Dual CONNECT Appeals:</a:t>
            </a:r>
          </a:p>
          <a:p>
            <a:pPr marL="285750" indent="-285750">
              <a:spcBef>
                <a:spcPts val="0"/>
              </a:spcBef>
              <a:spcAft>
                <a:spcPts val="600"/>
              </a:spcAft>
              <a:buFont typeface="Arial" panose="020B0604020202020204" pitchFamily="34" charset="0"/>
              <a:buChar char="•"/>
            </a:pPr>
            <a:r>
              <a:rPr lang="en-US" b="1" dirty="0">
                <a:solidFill>
                  <a:srgbClr val="000000"/>
                </a:solidFill>
                <a:latin typeface="Garamond"/>
              </a:rPr>
              <a:t>Part C: </a:t>
            </a:r>
            <a:r>
              <a:rPr lang="en-US" dirty="0">
                <a:solidFill>
                  <a:srgbClr val="000000"/>
                </a:solidFill>
                <a:latin typeface="Garamond"/>
              </a:rPr>
              <a:t>An adverse decision for outpatient services such as procedures and DME.</a:t>
            </a:r>
          </a:p>
          <a:p>
            <a:pPr marL="285750" indent="-285750">
              <a:spcBef>
                <a:spcPts val="0"/>
              </a:spcBef>
              <a:spcAft>
                <a:spcPts val="600"/>
              </a:spcAft>
              <a:buFont typeface="Arial" panose="020B0604020202020204" pitchFamily="34" charset="0"/>
              <a:buChar char="•"/>
            </a:pPr>
            <a:r>
              <a:rPr lang="en-US" b="1" dirty="0">
                <a:solidFill>
                  <a:srgbClr val="000000"/>
                </a:solidFill>
                <a:latin typeface="Garamond"/>
              </a:rPr>
              <a:t>Part D: </a:t>
            </a:r>
            <a:r>
              <a:rPr lang="en-US" dirty="0">
                <a:solidFill>
                  <a:srgbClr val="000000"/>
                </a:solidFill>
                <a:latin typeface="Garamond"/>
              </a:rPr>
              <a:t>An </a:t>
            </a:r>
            <a:r>
              <a:rPr lang="en-US" dirty="0">
                <a:solidFill>
                  <a:srgbClr val="000000"/>
                </a:solidFill>
                <a:latin typeface="Garamond"/>
                <a:cs typeface="Calibri"/>
              </a:rPr>
              <a:t>adverse decision for prescription drug coverage (processed by CVS).</a:t>
            </a:r>
          </a:p>
          <a:p>
            <a:pPr marL="285750" indent="-285750">
              <a:buFont typeface="Arial"/>
              <a:buChar char="•"/>
            </a:pPr>
            <a:r>
              <a:rPr lang="en-US" b="1" dirty="0">
                <a:solidFill>
                  <a:srgbClr val="000000"/>
                </a:solidFill>
                <a:latin typeface="Garamond"/>
              </a:rPr>
              <a:t>Fast Track: </a:t>
            </a:r>
            <a:r>
              <a:rPr lang="en-US" dirty="0">
                <a:solidFill>
                  <a:srgbClr val="000000"/>
                </a:solidFill>
                <a:latin typeface="Garamond"/>
                <a:cs typeface="Calibri"/>
              </a:rPr>
              <a:t>A discharge dispute from a skilled nursing facility (SNF) or hospital. </a:t>
            </a:r>
            <a:endParaRPr lang="en-US" dirty="0">
              <a:solidFill>
                <a:srgbClr val="000000"/>
              </a:solidFill>
              <a:latin typeface="Garamond"/>
            </a:endParaRPr>
          </a:p>
          <a:p>
            <a:endParaRPr lang="en-US" dirty="0"/>
          </a:p>
        </p:txBody>
      </p:sp>
      <p:sp>
        <p:nvSpPr>
          <p:cNvPr id="5" name="TextBox 4">
            <a:extLst>
              <a:ext uri="{FF2B5EF4-FFF2-40B4-BE49-F238E27FC236}">
                <a16:creationId xmlns:a16="http://schemas.microsoft.com/office/drawing/2014/main" id="{F0DBC3A2-E897-58BC-19CC-08C35068F044}"/>
              </a:ext>
            </a:extLst>
          </p:cNvPr>
          <p:cNvSpPr txBox="1"/>
          <p:nvPr/>
        </p:nvSpPr>
        <p:spPr>
          <a:xfrm>
            <a:off x="450619" y="1359071"/>
            <a:ext cx="7989995" cy="707886"/>
          </a:xfrm>
          <a:prstGeom prst="rect">
            <a:avLst/>
          </a:prstGeom>
          <a:solidFill>
            <a:schemeClr val="accent6">
              <a:lumMod val="20000"/>
              <a:lumOff val="80000"/>
            </a:schemeClr>
          </a:solidFill>
          <a:ln w="25400">
            <a:solidFill>
              <a:schemeClr val="tx2"/>
            </a:solidFill>
          </a:ln>
        </p:spPr>
        <p:txBody>
          <a:bodyPr wrap="square">
            <a:spAutoFit/>
          </a:bodyPr>
          <a:lstStyle/>
          <a:p>
            <a:pPr algn="ctr">
              <a:spcAft>
                <a:spcPts val="600"/>
              </a:spcAft>
            </a:pPr>
            <a:r>
              <a:rPr lang="en-US" sz="2000" b="1">
                <a:solidFill>
                  <a:schemeClr val="tx1"/>
                </a:solidFill>
                <a:latin typeface="Garamond" panose="02020404030301010803" pitchFamily="18" charset="0"/>
                <a:cs typeface="Calibri" panose="020F0502020204030204" pitchFamily="34" charset="0"/>
              </a:rPr>
              <a:t>A clinical appeal is a request for reconsideration of an initial adverse clinical determination rendered by the UM Department. </a:t>
            </a:r>
            <a:endParaRPr lang="en-US" sz="2000" b="1">
              <a:latin typeface="Garamond" panose="02020404030301010803" pitchFamily="18" charset="0"/>
              <a:cs typeface="Calibri" panose="020F0502020204030204" pitchFamily="34" charset="0"/>
            </a:endParaRPr>
          </a:p>
        </p:txBody>
      </p:sp>
      <p:graphicFrame>
        <p:nvGraphicFramePr>
          <p:cNvPr id="9" name="Table 8">
            <a:extLst>
              <a:ext uri="{FF2B5EF4-FFF2-40B4-BE49-F238E27FC236}">
                <a16:creationId xmlns:a16="http://schemas.microsoft.com/office/drawing/2014/main" id="{72BAA053-FF75-D6A7-F061-6C59792D05DD}"/>
              </a:ext>
            </a:extLst>
          </p:cNvPr>
          <p:cNvGraphicFramePr>
            <a:graphicFrameLocks noGrp="1"/>
          </p:cNvGraphicFramePr>
          <p:nvPr>
            <p:extLst>
              <p:ext uri="{D42A27DB-BD31-4B8C-83A1-F6EECF244321}">
                <p14:modId xmlns:p14="http://schemas.microsoft.com/office/powerpoint/2010/main" val="2059308540"/>
              </p:ext>
            </p:extLst>
          </p:nvPr>
        </p:nvGraphicFramePr>
        <p:xfrm>
          <a:off x="548640" y="2413000"/>
          <a:ext cx="7891974" cy="1752600"/>
        </p:xfrm>
        <a:graphic>
          <a:graphicData uri="http://schemas.openxmlformats.org/drawingml/2006/table">
            <a:tbl>
              <a:tblPr firstRow="1" bandRow="1">
                <a:tableStyleId>{073A0DAA-6AF3-43AB-8588-CEC1D06C72B9}</a:tableStyleId>
              </a:tblPr>
              <a:tblGrid>
                <a:gridCol w="3119120">
                  <a:extLst>
                    <a:ext uri="{9D8B030D-6E8A-4147-A177-3AD203B41FA5}">
                      <a16:colId xmlns:a16="http://schemas.microsoft.com/office/drawing/2014/main" val="3768060552"/>
                    </a:ext>
                  </a:extLst>
                </a:gridCol>
                <a:gridCol w="4772854">
                  <a:extLst>
                    <a:ext uri="{9D8B030D-6E8A-4147-A177-3AD203B41FA5}">
                      <a16:colId xmlns:a16="http://schemas.microsoft.com/office/drawing/2014/main" val="909109344"/>
                    </a:ext>
                  </a:extLst>
                </a:gridCol>
              </a:tblGrid>
              <a:tr h="370840">
                <a:tc gridSpan="2">
                  <a:txBody>
                    <a:bodyPr/>
                    <a:lstStyle/>
                    <a:p>
                      <a:pPr algn="ctr"/>
                      <a:r>
                        <a:rPr lang="en-US" sz="1800"/>
                        <a:t>Appeal Filing Timeframes</a:t>
                      </a:r>
                    </a:p>
                  </a:txBody>
                  <a:tcPr/>
                </a:tc>
                <a:tc hMerge="1">
                  <a:txBody>
                    <a:bodyPr/>
                    <a:lstStyle/>
                    <a:p>
                      <a:endParaRPr lang="en-US"/>
                    </a:p>
                  </a:txBody>
                  <a:tcPr/>
                </a:tc>
                <a:extLst>
                  <a:ext uri="{0D108BD9-81ED-4DB2-BD59-A6C34878D82A}">
                    <a16:rowId xmlns:a16="http://schemas.microsoft.com/office/drawing/2014/main" val="3993353868"/>
                  </a:ext>
                </a:extLst>
              </a:tr>
              <a:tr h="370840">
                <a:tc>
                  <a:txBody>
                    <a:bodyPr/>
                    <a:lstStyle/>
                    <a:p>
                      <a:r>
                        <a:rPr lang="en-US" sz="1800" b="0">
                          <a:solidFill>
                            <a:srgbClr val="000000"/>
                          </a:solidFill>
                          <a:latin typeface="Garamond"/>
                        </a:rPr>
                        <a:t>INTEGRITY for Duals and Dual CONNECT</a:t>
                      </a:r>
                      <a:endParaRPr lang="en-US" sz="1800" b="0"/>
                    </a:p>
                  </a:txBody>
                  <a:tcP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Garamond"/>
                        </a:rPr>
                        <a:t>Within 65 days of the date of the initial denial.</a:t>
                      </a:r>
                    </a:p>
                  </a:txBody>
                  <a:tcPr>
                    <a:noFill/>
                  </a:tcPr>
                </a:tc>
                <a:extLst>
                  <a:ext uri="{0D108BD9-81ED-4DB2-BD59-A6C34878D82A}">
                    <a16:rowId xmlns:a16="http://schemas.microsoft.com/office/drawing/2014/main" val="3570243705"/>
                  </a:ext>
                </a:extLst>
              </a:tr>
              <a:tr h="370840">
                <a:tc>
                  <a:txBody>
                    <a:bodyPr/>
                    <a:lstStyle/>
                    <a:p>
                      <a:r>
                        <a:rPr lang="en-US" sz="1800" b="0">
                          <a:solidFill>
                            <a:srgbClr val="000000"/>
                          </a:solidFill>
                          <a:latin typeface="Garamond"/>
                        </a:rPr>
                        <a:t>Medicaid</a:t>
                      </a:r>
                      <a:endParaRPr lang="en-US" sz="1800" b="0"/>
                    </a:p>
                  </a:txBody>
                  <a:tcPr>
                    <a:noFill/>
                  </a:tcPr>
                </a:tc>
                <a:tc>
                  <a:txBody>
                    <a:bodyPr/>
                    <a:lstStyle/>
                    <a:p>
                      <a:r>
                        <a:rPr lang="en-US" sz="1800">
                          <a:solidFill>
                            <a:srgbClr val="000000"/>
                          </a:solidFill>
                          <a:latin typeface="Garamond"/>
                        </a:rPr>
                        <a:t>Within 60 days of receiving the initial denial</a:t>
                      </a:r>
                      <a:endParaRPr lang="en-US" sz="1800"/>
                    </a:p>
                  </a:txBody>
                  <a:tcPr>
                    <a:noFill/>
                  </a:tcPr>
                </a:tc>
                <a:extLst>
                  <a:ext uri="{0D108BD9-81ED-4DB2-BD59-A6C34878D82A}">
                    <a16:rowId xmlns:a16="http://schemas.microsoft.com/office/drawing/2014/main" val="2030413483"/>
                  </a:ext>
                </a:extLst>
              </a:tr>
              <a:tr h="370840">
                <a:tc>
                  <a:txBody>
                    <a:bodyPr/>
                    <a:lstStyle/>
                    <a:p>
                      <a:r>
                        <a:rPr lang="en-US" sz="1800" b="0">
                          <a:solidFill>
                            <a:srgbClr val="000000"/>
                          </a:solidFill>
                          <a:latin typeface="Garamond"/>
                        </a:rPr>
                        <a:t>Commercial/Exchange</a:t>
                      </a:r>
                      <a:endParaRPr lang="en-US" sz="1800" b="0"/>
                    </a:p>
                  </a:txBody>
                  <a:tcP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Garamond"/>
                        </a:rPr>
                        <a:t>Within 180 days of the initial denial.</a:t>
                      </a:r>
                    </a:p>
                  </a:txBody>
                  <a:tcPr>
                    <a:noFill/>
                  </a:tcPr>
                </a:tc>
                <a:extLst>
                  <a:ext uri="{0D108BD9-81ED-4DB2-BD59-A6C34878D82A}">
                    <a16:rowId xmlns:a16="http://schemas.microsoft.com/office/drawing/2014/main" val="1732376264"/>
                  </a:ext>
                </a:extLst>
              </a:tr>
            </a:tbl>
          </a:graphicData>
        </a:graphic>
      </p:graphicFrame>
    </p:spTree>
    <p:extLst>
      <p:ext uri="{BB962C8B-B14F-4D97-AF65-F5344CB8AC3E}">
        <p14:creationId xmlns:p14="http://schemas.microsoft.com/office/powerpoint/2010/main" val="22625069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7E386-9853-6038-8A9E-68AA7FBEC2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865480-E112-DCF9-18F9-973169DC61A1}"/>
              </a:ext>
            </a:extLst>
          </p:cNvPr>
          <p:cNvSpPr>
            <a:spLocks noGrp="1"/>
          </p:cNvSpPr>
          <p:nvPr>
            <p:ph type="title" idx="4294967295"/>
          </p:nvPr>
        </p:nvSpPr>
        <p:spPr>
          <a:xfrm>
            <a:off x="221942" y="404228"/>
            <a:ext cx="8922058" cy="951947"/>
          </a:xfrm>
        </p:spPr>
        <p:txBody>
          <a:bodyPr>
            <a:noAutofit/>
          </a:bodyPr>
          <a:lstStyle/>
          <a:p>
            <a:pPr fontAlgn="base"/>
            <a:r>
              <a:rPr lang="en-US" b="1" dirty="0">
                <a:solidFill>
                  <a:srgbClr val="069343"/>
                </a:solidFill>
                <a:latin typeface="Cabin" panose="00000500000000000000" pitchFamily="2" charset="0"/>
              </a:rPr>
              <a:t>Member Clinical Appeals</a:t>
            </a:r>
            <a:br>
              <a:rPr lang="en-US" sz="3600" b="0" dirty="0">
                <a:solidFill>
                  <a:srgbClr val="069343"/>
                </a:solidFill>
                <a:latin typeface="Cabin" panose="00000500000000000000" pitchFamily="2" charset="0"/>
              </a:rPr>
            </a:br>
            <a:r>
              <a:rPr lang="en-US" sz="2400" b="0" i="1" dirty="0">
                <a:solidFill>
                  <a:srgbClr val="069343"/>
                </a:solidFill>
                <a:latin typeface="Cabin" panose="00000500000000000000" pitchFamily="2" charset="0"/>
              </a:rPr>
              <a:t>Resolution Timeframes </a:t>
            </a:r>
            <a:br>
              <a:rPr lang="en-US" sz="3600" b="0" dirty="0">
                <a:solidFill>
                  <a:srgbClr val="069343"/>
                </a:solidFill>
                <a:latin typeface="Cabin" panose="00000500000000000000" pitchFamily="2" charset="0"/>
              </a:rPr>
            </a:br>
            <a:endParaRPr lang="en-US" sz="2800" b="0" i="1" dirty="0">
              <a:solidFill>
                <a:srgbClr val="069343"/>
              </a:solidFill>
              <a:latin typeface="Cabin" panose="00000500000000000000" pitchFamily="2" charset="0"/>
            </a:endParaRPr>
          </a:p>
        </p:txBody>
      </p:sp>
      <p:sp>
        <p:nvSpPr>
          <p:cNvPr id="4" name="TextBox 3">
            <a:extLst>
              <a:ext uri="{FF2B5EF4-FFF2-40B4-BE49-F238E27FC236}">
                <a16:creationId xmlns:a16="http://schemas.microsoft.com/office/drawing/2014/main" id="{E9D2986D-F261-2C7A-C0CC-EA15A75C714B}"/>
              </a:ext>
            </a:extLst>
          </p:cNvPr>
          <p:cNvSpPr txBox="1"/>
          <p:nvPr/>
        </p:nvSpPr>
        <p:spPr>
          <a:xfrm>
            <a:off x="444121" y="1581452"/>
            <a:ext cx="8090479" cy="3970318"/>
          </a:xfrm>
          <a:prstGeom prst="rect">
            <a:avLst/>
          </a:prstGeom>
          <a:noFill/>
        </p:spPr>
        <p:txBody>
          <a:bodyPr wrap="square" lIns="91440" tIns="45720" rIns="91440" bIns="45720" rtlCol="0" anchor="t">
            <a:spAutoFit/>
          </a:bodyPr>
          <a:lstStyle/>
          <a:p>
            <a:pPr lvl="1"/>
            <a:endParaRPr lang="en-US" sz="1400">
              <a:solidFill>
                <a:srgbClr val="000000"/>
              </a:solidFill>
              <a:latin typeface="Garamond"/>
            </a:endParaRPr>
          </a:p>
          <a:p>
            <a:pPr marL="280988" lvl="1"/>
            <a:r>
              <a:rPr lang="en-US" sz="2000" b="1"/>
              <a:t>Medicaid and Commercial</a:t>
            </a:r>
          </a:p>
          <a:p>
            <a:pPr marL="974725" lvl="1" indent="-285750">
              <a:buFont typeface="Wingdings" panose="05000000000000000000" pitchFamily="2" charset="2"/>
              <a:buChar char="Ø"/>
            </a:pPr>
            <a:r>
              <a:rPr lang="en-US" b="1" u="sng">
                <a:solidFill>
                  <a:srgbClr val="000000"/>
                </a:solidFill>
                <a:latin typeface="Garamond" panose="02020404030301010803" pitchFamily="18" charset="0"/>
              </a:rPr>
              <a:t>Standard pre-service appeals</a:t>
            </a:r>
            <a:r>
              <a:rPr lang="en-US" b="1">
                <a:solidFill>
                  <a:srgbClr val="000000"/>
                </a:solidFill>
                <a:latin typeface="Garamond" panose="02020404030301010803" pitchFamily="18" charset="0"/>
              </a:rPr>
              <a:t> - </a:t>
            </a:r>
            <a:r>
              <a:rPr lang="en-US">
                <a:solidFill>
                  <a:srgbClr val="000000"/>
                </a:solidFill>
                <a:latin typeface="Garamond" panose="02020404030301010803" pitchFamily="18" charset="0"/>
              </a:rPr>
              <a:t>resolved within 30 calendar days of receipt unless an extension is needed, and then an additional 14 days will be added.</a:t>
            </a:r>
          </a:p>
          <a:p>
            <a:pPr marL="974725" lvl="1" indent="-285750">
              <a:buFont typeface="Wingdings" panose="05000000000000000000" pitchFamily="2" charset="2"/>
              <a:buChar char="Ø"/>
            </a:pPr>
            <a:r>
              <a:rPr lang="en-US" b="1" u="sng">
                <a:solidFill>
                  <a:srgbClr val="000000"/>
                </a:solidFill>
                <a:latin typeface="Garamond" panose="02020404030301010803" pitchFamily="18" charset="0"/>
              </a:rPr>
              <a:t>Expedited appeals</a:t>
            </a:r>
            <a:r>
              <a:rPr lang="en-US" b="1">
                <a:solidFill>
                  <a:srgbClr val="000000"/>
                </a:solidFill>
                <a:latin typeface="Garamond" panose="02020404030301010803" pitchFamily="18" charset="0"/>
              </a:rPr>
              <a:t> - </a:t>
            </a:r>
            <a:r>
              <a:rPr lang="en-US">
                <a:solidFill>
                  <a:srgbClr val="000000"/>
                </a:solidFill>
                <a:latin typeface="Garamond" panose="02020404030301010803" pitchFamily="18" charset="0"/>
              </a:rPr>
              <a:t> resolved within 72 hours of receipt unless an extension is needed, and then an additional 14 days will be added</a:t>
            </a:r>
          </a:p>
          <a:p>
            <a:pPr marL="974725" lvl="1" indent="-285750">
              <a:buFont typeface="Wingdings" panose="05000000000000000000" pitchFamily="2" charset="2"/>
              <a:buChar char="Ø"/>
            </a:pPr>
            <a:r>
              <a:rPr lang="en-US" b="1" u="sng">
                <a:solidFill>
                  <a:srgbClr val="000000"/>
                </a:solidFill>
                <a:latin typeface="Garamond" panose="02020404030301010803" pitchFamily="18" charset="0"/>
              </a:rPr>
              <a:t>Post-service or payment appeals</a:t>
            </a:r>
            <a:r>
              <a:rPr lang="en-US" b="1">
                <a:solidFill>
                  <a:srgbClr val="000000"/>
                </a:solidFill>
                <a:latin typeface="Garamond" panose="02020404030301010803" pitchFamily="18" charset="0"/>
              </a:rPr>
              <a:t> -</a:t>
            </a:r>
            <a:r>
              <a:rPr lang="en-US">
                <a:solidFill>
                  <a:srgbClr val="000000"/>
                </a:solidFill>
                <a:latin typeface="Garamond" panose="02020404030301010803" pitchFamily="18" charset="0"/>
              </a:rPr>
              <a:t> resolved within 30-60 calendar days of receipt and are not eligible for expedited appeal timeframe or extensions</a:t>
            </a:r>
          </a:p>
          <a:p>
            <a:pPr marL="742950" lvl="1" indent="-285750">
              <a:buFont typeface="Wingdings" panose="05000000000000000000" pitchFamily="2" charset="2"/>
              <a:buChar char="Ø"/>
            </a:pPr>
            <a:endParaRPr lang="en-US">
              <a:solidFill>
                <a:srgbClr val="000000"/>
              </a:solidFill>
              <a:latin typeface="Garamond"/>
            </a:endParaRPr>
          </a:p>
          <a:p>
            <a:pPr marL="231775" lvl="1"/>
            <a:r>
              <a:rPr lang="en-US" sz="2000" b="1"/>
              <a:t>INTEGRITY for Duals/Dual CONNECT Part B Medication</a:t>
            </a:r>
          </a:p>
          <a:p>
            <a:pPr marL="974725" lvl="1" indent="-285750">
              <a:buFont typeface="Wingdings" panose="05000000000000000000" pitchFamily="2" charset="2"/>
              <a:buChar char="Ø"/>
            </a:pPr>
            <a:r>
              <a:rPr lang="en-US" b="1" u="sng">
                <a:solidFill>
                  <a:srgbClr val="000000"/>
                </a:solidFill>
                <a:latin typeface="Garamond" panose="02020404030301010803" pitchFamily="18" charset="0"/>
              </a:rPr>
              <a:t>Standard appeals</a:t>
            </a:r>
            <a:r>
              <a:rPr lang="en-US" b="1">
                <a:solidFill>
                  <a:srgbClr val="000000"/>
                </a:solidFill>
                <a:latin typeface="Garamond" panose="02020404030301010803" pitchFamily="18" charset="0"/>
              </a:rPr>
              <a:t> - </a:t>
            </a:r>
            <a:r>
              <a:rPr lang="en-US">
                <a:solidFill>
                  <a:srgbClr val="000000"/>
                </a:solidFill>
                <a:latin typeface="Garamond" panose="02020404030301010803" pitchFamily="18" charset="0"/>
              </a:rPr>
              <a:t>resolved within seven calendar days </a:t>
            </a:r>
          </a:p>
          <a:p>
            <a:pPr marL="974725" lvl="1" indent="-285750">
              <a:buFont typeface="Wingdings" panose="05000000000000000000" pitchFamily="2" charset="2"/>
              <a:buChar char="Ø"/>
            </a:pPr>
            <a:r>
              <a:rPr lang="en-US" b="1" u="sng">
                <a:solidFill>
                  <a:srgbClr val="000000"/>
                </a:solidFill>
                <a:latin typeface="Garamond" panose="02020404030301010803" pitchFamily="18" charset="0"/>
              </a:rPr>
              <a:t>Expedited appeals</a:t>
            </a:r>
            <a:r>
              <a:rPr lang="en-US" b="1">
                <a:solidFill>
                  <a:srgbClr val="000000"/>
                </a:solidFill>
                <a:latin typeface="Garamond" panose="02020404030301010803" pitchFamily="18" charset="0"/>
              </a:rPr>
              <a:t> - </a:t>
            </a:r>
            <a:r>
              <a:rPr lang="en-US">
                <a:solidFill>
                  <a:srgbClr val="000000"/>
                </a:solidFill>
                <a:latin typeface="Garamond" panose="02020404030301010803" pitchFamily="18" charset="0"/>
              </a:rPr>
              <a:t>resolved within 72 hours </a:t>
            </a:r>
          </a:p>
          <a:p>
            <a:pPr marL="974725" lvl="1" indent="-285750">
              <a:buFont typeface="Wingdings" panose="05000000000000000000" pitchFamily="2" charset="2"/>
              <a:buChar char="Ø"/>
            </a:pPr>
            <a:r>
              <a:rPr lang="en-US" b="1" u="sng">
                <a:solidFill>
                  <a:srgbClr val="000000"/>
                </a:solidFill>
                <a:latin typeface="Garamond" panose="02020404030301010803" pitchFamily="18" charset="0"/>
              </a:rPr>
              <a:t>Part B Medication appeals</a:t>
            </a:r>
            <a:r>
              <a:rPr lang="en-US" b="1">
                <a:solidFill>
                  <a:srgbClr val="000000"/>
                </a:solidFill>
                <a:latin typeface="Garamond" panose="02020404030301010803" pitchFamily="18" charset="0"/>
              </a:rPr>
              <a:t> - </a:t>
            </a:r>
            <a:r>
              <a:rPr lang="en-US">
                <a:solidFill>
                  <a:srgbClr val="000000"/>
                </a:solidFill>
                <a:latin typeface="Garamond" panose="02020404030301010803" pitchFamily="18" charset="0"/>
              </a:rPr>
              <a:t>NOT eligible for extensions </a:t>
            </a:r>
          </a:p>
          <a:p>
            <a:pPr>
              <a:spcAft>
                <a:spcPts val="600"/>
              </a:spcAft>
            </a:pPr>
            <a:endParaRPr lang="en-US">
              <a:solidFill>
                <a:srgbClr val="000000"/>
              </a:solidFill>
              <a:latin typeface="Garamond"/>
            </a:endParaRPr>
          </a:p>
        </p:txBody>
      </p:sp>
    </p:spTree>
    <p:extLst>
      <p:ext uri="{BB962C8B-B14F-4D97-AF65-F5344CB8AC3E}">
        <p14:creationId xmlns:p14="http://schemas.microsoft.com/office/powerpoint/2010/main" val="31736970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64CFD-DC70-7C3B-9130-F0F2E534AB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3C9D50-0C25-A3AB-E9CC-7FA12DAAD2FD}"/>
              </a:ext>
            </a:extLst>
          </p:cNvPr>
          <p:cNvSpPr>
            <a:spLocks noGrp="1"/>
          </p:cNvSpPr>
          <p:nvPr>
            <p:ph type="title" idx="4294967295"/>
          </p:nvPr>
        </p:nvSpPr>
        <p:spPr>
          <a:xfrm>
            <a:off x="198976" y="172785"/>
            <a:ext cx="8558212" cy="912437"/>
          </a:xfrm>
        </p:spPr>
        <p:txBody>
          <a:bodyPr>
            <a:noAutofit/>
          </a:bodyPr>
          <a:lstStyle/>
          <a:p>
            <a:r>
              <a:rPr lang="en-US" b="1" dirty="0">
                <a:solidFill>
                  <a:srgbClr val="069343"/>
                </a:solidFill>
                <a:latin typeface="Cabin"/>
              </a:rPr>
              <a:t>Provider Appeals</a:t>
            </a:r>
            <a:endParaRPr lang="en-US" b="1" dirty="0">
              <a:solidFill>
                <a:srgbClr val="069343"/>
              </a:solidFill>
            </a:endParaRPr>
          </a:p>
        </p:txBody>
      </p:sp>
      <p:sp>
        <p:nvSpPr>
          <p:cNvPr id="4" name="TextBox 3">
            <a:extLst>
              <a:ext uri="{FF2B5EF4-FFF2-40B4-BE49-F238E27FC236}">
                <a16:creationId xmlns:a16="http://schemas.microsoft.com/office/drawing/2014/main" id="{0BFCC881-0B41-AD3A-D7B6-254C5E275612}"/>
              </a:ext>
            </a:extLst>
          </p:cNvPr>
          <p:cNvSpPr txBox="1"/>
          <p:nvPr/>
        </p:nvSpPr>
        <p:spPr>
          <a:xfrm>
            <a:off x="292891" y="2131687"/>
            <a:ext cx="8370377" cy="923330"/>
          </a:xfrm>
          <a:prstGeom prst="rect">
            <a:avLst/>
          </a:prstGeom>
          <a:noFill/>
        </p:spPr>
        <p:txBody>
          <a:bodyPr wrap="square" rtlCol="0">
            <a:spAutoFit/>
          </a:bodyPr>
          <a:lstStyle/>
          <a:p>
            <a:pPr marL="742950" lvl="1" indent="-285750">
              <a:buFont typeface="Arial" panose="020B0604020202020204" pitchFamily="34" charset="0"/>
              <a:buChar char="•"/>
            </a:pPr>
            <a:r>
              <a:rPr lang="en-US">
                <a:solidFill>
                  <a:srgbClr val="000000"/>
                </a:solidFill>
                <a:latin typeface="Garamond" panose="02020404030301010803" pitchFamily="18" charset="0"/>
              </a:rPr>
              <a:t>If either of those requests are denied, an administrative appeal can be submitted. </a:t>
            </a:r>
          </a:p>
          <a:p>
            <a:pPr marL="742950" lvl="1" indent="-285750">
              <a:buFont typeface="Arial" panose="020B0604020202020204" pitchFamily="34" charset="0"/>
              <a:buChar char="•"/>
            </a:pPr>
            <a:r>
              <a:rPr lang="en-US">
                <a:solidFill>
                  <a:srgbClr val="000000"/>
                </a:solidFill>
                <a:latin typeface="Garamond" panose="02020404030301010803" pitchFamily="18" charset="0"/>
              </a:rPr>
              <a:t>These requests must be submitted to Neighborhood within 60 days from the date of the claim denial, </a:t>
            </a:r>
            <a:r>
              <a:rPr lang="en-US">
                <a:solidFill>
                  <a:srgbClr val="000000"/>
                </a:solidFill>
                <a:latin typeface="Garamond" panose="02020404030301010803" pitchFamily="18" charset="0"/>
                <a:hlinkClick r:id="rId3"/>
              </a:rPr>
              <a:t>reconsideration request </a:t>
            </a:r>
            <a:r>
              <a:rPr lang="en-US">
                <a:solidFill>
                  <a:srgbClr val="000000"/>
                </a:solidFill>
                <a:latin typeface="Garamond" panose="02020404030301010803" pitchFamily="18" charset="0"/>
              </a:rPr>
              <a:t>denial, or </a:t>
            </a:r>
            <a:r>
              <a:rPr lang="en-US">
                <a:solidFill>
                  <a:srgbClr val="000000"/>
                </a:solidFill>
                <a:latin typeface="Garamond" panose="02020404030301010803" pitchFamily="18" charset="0"/>
                <a:hlinkClick r:id="rId4"/>
              </a:rPr>
              <a:t>adjustment request </a:t>
            </a:r>
            <a:r>
              <a:rPr lang="en-US">
                <a:solidFill>
                  <a:srgbClr val="000000"/>
                </a:solidFill>
                <a:latin typeface="Garamond" panose="02020404030301010803" pitchFamily="18" charset="0"/>
              </a:rPr>
              <a:t>denial.</a:t>
            </a:r>
          </a:p>
        </p:txBody>
      </p:sp>
      <p:sp>
        <p:nvSpPr>
          <p:cNvPr id="6" name="TextBox 5">
            <a:extLst>
              <a:ext uri="{FF2B5EF4-FFF2-40B4-BE49-F238E27FC236}">
                <a16:creationId xmlns:a16="http://schemas.microsoft.com/office/drawing/2014/main" id="{6B9C3462-8567-7AF6-2FA0-2205D8315404}"/>
              </a:ext>
            </a:extLst>
          </p:cNvPr>
          <p:cNvSpPr txBox="1"/>
          <p:nvPr/>
        </p:nvSpPr>
        <p:spPr>
          <a:xfrm>
            <a:off x="407701" y="4724982"/>
            <a:ext cx="8558212" cy="1200329"/>
          </a:xfrm>
          <a:prstGeom prst="rect">
            <a:avLst/>
          </a:prstGeom>
          <a:noFill/>
        </p:spPr>
        <p:txBody>
          <a:bodyPr wrap="square" rtlCol="0">
            <a:spAutoFit/>
          </a:bodyPr>
          <a:lstStyle/>
          <a:p>
            <a:pPr marL="742950" lvl="1" indent="-285750">
              <a:buFont typeface="Arial" panose="020B0604020202020204" pitchFamily="34" charset="0"/>
              <a:buChar char="•"/>
            </a:pPr>
            <a:r>
              <a:rPr lang="en-US">
                <a:solidFill>
                  <a:srgbClr val="000000"/>
                </a:solidFill>
                <a:latin typeface="Garamond" panose="02020404030301010803" pitchFamily="18" charset="0"/>
              </a:rPr>
              <a:t> Medicaid - (within 60 days of receiving the initial denial) </a:t>
            </a:r>
          </a:p>
          <a:p>
            <a:pPr marL="742950" lvl="1" indent="-285750">
              <a:buFont typeface="Arial" panose="020B0604020202020204" pitchFamily="34" charset="0"/>
              <a:buChar char="•"/>
            </a:pPr>
            <a:r>
              <a:rPr lang="en-US">
                <a:solidFill>
                  <a:srgbClr val="000000"/>
                </a:solidFill>
                <a:latin typeface="Garamond" panose="02020404030301010803" pitchFamily="18" charset="0"/>
              </a:rPr>
              <a:t>Commercial/Exchange - (within 180 days of receiving the initial denial) </a:t>
            </a:r>
          </a:p>
          <a:p>
            <a:pPr marL="742950" lvl="1" indent="-285750">
              <a:buFont typeface="Arial" panose="020B0604020202020204" pitchFamily="34" charset="0"/>
              <a:buChar char="•"/>
            </a:pPr>
            <a:r>
              <a:rPr lang="en-US">
                <a:solidFill>
                  <a:srgbClr val="000000"/>
                </a:solidFill>
                <a:latin typeface="Garamond" panose="02020404030301010803" pitchFamily="18" charset="0"/>
              </a:rPr>
              <a:t>INTEGRITY for Duals and Dual CONNECT - (within 65 days of receiving the initial denial/organization determination)</a:t>
            </a:r>
          </a:p>
        </p:txBody>
      </p:sp>
      <p:sp>
        <p:nvSpPr>
          <p:cNvPr id="5" name="TextBox 4">
            <a:extLst>
              <a:ext uri="{FF2B5EF4-FFF2-40B4-BE49-F238E27FC236}">
                <a16:creationId xmlns:a16="http://schemas.microsoft.com/office/drawing/2014/main" id="{1D792984-E687-83C5-BDD8-4047BA1D9457}"/>
              </a:ext>
            </a:extLst>
          </p:cNvPr>
          <p:cNvSpPr txBox="1"/>
          <p:nvPr/>
        </p:nvSpPr>
        <p:spPr>
          <a:xfrm>
            <a:off x="386811" y="1273873"/>
            <a:ext cx="8370377" cy="646331"/>
          </a:xfrm>
          <a:prstGeom prst="rect">
            <a:avLst/>
          </a:prstGeom>
          <a:solidFill>
            <a:schemeClr val="accent6">
              <a:lumMod val="20000"/>
              <a:lumOff val="80000"/>
            </a:schemeClr>
          </a:solidFill>
          <a:ln w="25400">
            <a:solidFill>
              <a:schemeClr val="tx2"/>
            </a:solidFill>
          </a:ln>
        </p:spPr>
        <p:txBody>
          <a:bodyPr wrap="square">
            <a:spAutoFit/>
          </a:bodyPr>
          <a:lstStyle/>
          <a:p>
            <a:pPr algn="ctr"/>
            <a:r>
              <a:rPr lang="en-US" sz="1800" b="1">
                <a:effectLst/>
                <a:latin typeface="Garamond" panose="02020404030301010803" pitchFamily="18" charset="0"/>
                <a:ea typeface="PMingLiU" panose="02020500000000000000" pitchFamily="18" charset="-120"/>
                <a:cs typeface="Times New Roman" panose="02020603050405020304" pitchFamily="18" charset="0"/>
              </a:rPr>
              <a:t>An </a:t>
            </a:r>
            <a:r>
              <a:rPr lang="en-US" sz="1800" u="sng">
                <a:effectLst/>
                <a:latin typeface="Garamond" panose="02020404030301010803" pitchFamily="18" charset="0"/>
                <a:ea typeface="PMingLiU" panose="02020500000000000000" pitchFamily="18" charset="-120"/>
                <a:cs typeface="Times New Roman" panose="02020603050405020304" pitchFamily="18" charset="0"/>
                <a:hlinkClick r:id="rId5"/>
              </a:rPr>
              <a:t>Administrative Appeal </a:t>
            </a:r>
            <a:r>
              <a:rPr lang="en-US" sz="1800" b="1">
                <a:effectLst/>
                <a:latin typeface="Garamond" panose="02020404030301010803" pitchFamily="18" charset="0"/>
                <a:ea typeface="PMingLiU" panose="02020500000000000000" pitchFamily="18" charset="-120"/>
                <a:cs typeface="Times New Roman" panose="02020603050405020304" pitchFamily="18" charset="0"/>
              </a:rPr>
              <a:t>is a request t</a:t>
            </a:r>
            <a:r>
              <a:rPr lang="en-US" sz="1800" b="1" spc="-10">
                <a:effectLst/>
                <a:latin typeface="Garamond" panose="02020404030301010803" pitchFamily="18" charset="0"/>
                <a:ea typeface="Garamond" panose="02020404030301010803" pitchFamily="18" charset="0"/>
                <a:cs typeface="Times New Roman" panose="02020603050405020304" pitchFamily="18" charset="0"/>
              </a:rPr>
              <a:t>o review and reverse a claim denial due to an adverse </a:t>
            </a:r>
            <a:r>
              <a:rPr lang="en-US" sz="1800" b="1" spc="-10">
                <a:solidFill>
                  <a:schemeClr val="bg2">
                    <a:lumMod val="10000"/>
                  </a:schemeClr>
                </a:solidFill>
                <a:effectLst/>
                <a:latin typeface="Garamond" panose="02020404030301010803" pitchFamily="18" charset="0"/>
                <a:ea typeface="Garamond" panose="02020404030301010803" pitchFamily="18" charset="0"/>
                <a:cs typeface="Times New Roman" panose="02020603050405020304" pitchFamily="18" charset="0"/>
              </a:rPr>
              <a:t>reconsideration request </a:t>
            </a:r>
            <a:r>
              <a:rPr lang="en-US" sz="1800" b="1" spc="-10">
                <a:effectLst/>
                <a:latin typeface="Garamond" panose="02020404030301010803" pitchFamily="18" charset="0"/>
                <a:ea typeface="Garamond" panose="02020404030301010803" pitchFamily="18" charset="0"/>
                <a:cs typeface="Times New Roman" panose="02020603050405020304" pitchFamily="18" charset="0"/>
              </a:rPr>
              <a:t>decision or an adverse </a:t>
            </a:r>
            <a:r>
              <a:rPr lang="en-US" sz="1800" b="1" spc="-10">
                <a:solidFill>
                  <a:schemeClr val="bg2">
                    <a:lumMod val="10000"/>
                  </a:schemeClr>
                </a:solidFill>
                <a:effectLst/>
                <a:latin typeface="Garamond" panose="02020404030301010803" pitchFamily="18" charset="0"/>
                <a:ea typeface="Garamond" panose="02020404030301010803" pitchFamily="18" charset="0"/>
                <a:cs typeface="Times New Roman" panose="02020603050405020304" pitchFamily="18" charset="0"/>
              </a:rPr>
              <a:t>adjustment request </a:t>
            </a:r>
            <a:r>
              <a:rPr lang="en-US" sz="1800" b="1" spc="-10">
                <a:effectLst/>
                <a:latin typeface="Garamond" panose="02020404030301010803" pitchFamily="18" charset="0"/>
                <a:ea typeface="Garamond" panose="02020404030301010803" pitchFamily="18" charset="0"/>
                <a:cs typeface="Times New Roman" panose="02020603050405020304" pitchFamily="18" charset="0"/>
              </a:rPr>
              <a:t>decision. </a:t>
            </a:r>
          </a:p>
        </p:txBody>
      </p:sp>
      <p:sp>
        <p:nvSpPr>
          <p:cNvPr id="7" name="TextBox 6">
            <a:extLst>
              <a:ext uri="{FF2B5EF4-FFF2-40B4-BE49-F238E27FC236}">
                <a16:creationId xmlns:a16="http://schemas.microsoft.com/office/drawing/2014/main" id="{A673873D-EF11-2DBF-232C-DD2338EA4559}"/>
              </a:ext>
            </a:extLst>
          </p:cNvPr>
          <p:cNvSpPr txBox="1"/>
          <p:nvPr/>
        </p:nvSpPr>
        <p:spPr>
          <a:xfrm>
            <a:off x="407701" y="3830947"/>
            <a:ext cx="8451819" cy="646331"/>
          </a:xfrm>
          <a:prstGeom prst="rect">
            <a:avLst/>
          </a:prstGeom>
          <a:solidFill>
            <a:schemeClr val="accent6">
              <a:lumMod val="20000"/>
              <a:lumOff val="80000"/>
            </a:schemeClr>
          </a:solidFill>
          <a:ln w="25400">
            <a:solidFill>
              <a:schemeClr val="tx2"/>
            </a:solidFill>
          </a:ln>
        </p:spPr>
        <p:txBody>
          <a:bodyPr wrap="square">
            <a:spAutoFit/>
          </a:bodyPr>
          <a:lstStyle/>
          <a:p>
            <a:pPr algn="ctr"/>
            <a:r>
              <a:rPr lang="en-US" b="1">
                <a:latin typeface="Garamond" panose="02020404030301010803" pitchFamily="18" charset="0"/>
              </a:rPr>
              <a:t>A </a:t>
            </a:r>
            <a:r>
              <a:rPr lang="en-US" u="sng">
                <a:latin typeface="Garamond" panose="02020404030301010803" pitchFamily="18" charset="0"/>
                <a:hlinkClick r:id="rId6"/>
              </a:rPr>
              <a:t>Clinical Appeal </a:t>
            </a:r>
            <a:r>
              <a:rPr lang="en-US" b="1">
                <a:latin typeface="Garamond" panose="02020404030301010803" pitchFamily="18" charset="0"/>
              </a:rPr>
              <a:t>is a request for review of an initial adverse clinical determination, such as services requiring prior authorization or those based on medical necessity.</a:t>
            </a:r>
            <a:endParaRPr lang="en-US" sz="1800" b="1" spc="-10">
              <a:effectLst/>
              <a:latin typeface="Garamond" panose="02020404030301010803" pitchFamily="18" charset="0"/>
              <a:ea typeface="Garamond" panose="02020404030301010803"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7898FD56-D1F7-6239-6BF1-5E3F326AB0FC}"/>
              </a:ext>
            </a:extLst>
          </p:cNvPr>
          <p:cNvCxnSpPr/>
          <p:nvPr/>
        </p:nvCxnSpPr>
        <p:spPr>
          <a:xfrm>
            <a:off x="407703" y="3427120"/>
            <a:ext cx="8153349" cy="0"/>
          </a:xfrm>
          <a:prstGeom prst="line">
            <a:avLst/>
          </a:prstGeom>
          <a:ln w="69850" cmpd="thinThick">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13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2093" y="155463"/>
            <a:ext cx="7886700" cy="985838"/>
          </a:xfrm>
        </p:spPr>
        <p:txBody>
          <a:bodyPr>
            <a:normAutofit/>
          </a:bodyPr>
          <a:lstStyle/>
          <a:p>
            <a:r>
              <a:rPr lang="en-US" b="1" dirty="0">
                <a:solidFill>
                  <a:srgbClr val="069343"/>
                </a:solidFill>
                <a:latin typeface="Cabin"/>
              </a:rPr>
              <a:t>Quality Improvement</a:t>
            </a:r>
          </a:p>
        </p:txBody>
      </p:sp>
      <p:sp>
        <p:nvSpPr>
          <p:cNvPr id="3" name="Content Placeholder 2"/>
          <p:cNvSpPr>
            <a:spLocks noGrp="1"/>
          </p:cNvSpPr>
          <p:nvPr>
            <p:ph idx="4294967295"/>
          </p:nvPr>
        </p:nvSpPr>
        <p:spPr>
          <a:xfrm>
            <a:off x="402093" y="1785286"/>
            <a:ext cx="8097686" cy="3972420"/>
          </a:xfrm>
        </p:spPr>
        <p:txBody>
          <a:bodyPr>
            <a:noAutofit/>
          </a:bodyPr>
          <a:lstStyle/>
          <a:p>
            <a:pPr marL="0" indent="0">
              <a:buNone/>
            </a:pPr>
            <a:r>
              <a:rPr lang="en-US" sz="2000">
                <a:latin typeface="Garamond" panose="02020404030301010803" pitchFamily="18" charset="0"/>
                <a:cs typeface="Calibri" panose="020F0502020204030204" pitchFamily="34" charset="0"/>
              </a:rPr>
              <a:t>Neighborhood’s Quality Improvement (QI) Program strives to ensure that members have access to high quality health care services that are responsive to their needs and result in positive health outcomes.</a:t>
            </a:r>
          </a:p>
          <a:p>
            <a:pPr marL="0" indent="0">
              <a:buNone/>
            </a:pPr>
            <a:endParaRPr lang="en-US" sz="2000">
              <a:latin typeface="Garamond" panose="02020404030301010803" pitchFamily="18" charset="0"/>
              <a:cs typeface="Calibri" panose="020F0502020204030204" pitchFamily="34" charset="0"/>
            </a:endParaRPr>
          </a:p>
          <a:p>
            <a:pPr marL="463550" indent="-463550">
              <a:buClr>
                <a:srgbClr val="208F44"/>
              </a:buClr>
              <a:buFont typeface="Wingdings" panose="05000000000000000000" pitchFamily="2" charset="2"/>
              <a:buChar char="q"/>
            </a:pPr>
            <a:r>
              <a:rPr lang="en-US" sz="2000">
                <a:latin typeface="Garamond" panose="02020404030301010803" pitchFamily="18" charset="0"/>
                <a:cs typeface="Calibri" panose="020F0502020204030204" pitchFamily="34" charset="0"/>
              </a:rPr>
              <a:t>To meet this goal, Neighborhood’s program targets clinical quality of care, member and provider satisfaction and internal operations. Annually the Quality Improvement Program Description is approved by Neighborhood’s Board of Directors.</a:t>
            </a:r>
            <a:endParaRPr lang="en-US" sz="2000">
              <a:latin typeface="Garamond" panose="02020404030301010803" pitchFamily="18" charset="0"/>
            </a:endParaRPr>
          </a:p>
          <a:p>
            <a:pPr marL="463550" indent="-463550">
              <a:buClr>
                <a:srgbClr val="208F44"/>
              </a:buClr>
              <a:buFont typeface="Wingdings" panose="05000000000000000000" pitchFamily="2" charset="2"/>
              <a:buChar char="q"/>
            </a:pPr>
            <a:r>
              <a:rPr lang="en-US" sz="2000">
                <a:latin typeface="Garamond" panose="02020404030301010803" pitchFamily="18" charset="0"/>
                <a:cs typeface="Calibri" panose="020F0502020204030204" pitchFamily="34" charset="0"/>
              </a:rPr>
              <a:t>Providers are responsible for ensuring compliance with quality improvement standards. </a:t>
            </a:r>
          </a:p>
          <a:p>
            <a:pPr marL="463550" indent="-463550">
              <a:buClr>
                <a:srgbClr val="208F44"/>
              </a:buClr>
              <a:buFont typeface="Wingdings" panose="05000000000000000000" pitchFamily="2" charset="2"/>
              <a:buChar char="q"/>
            </a:pPr>
            <a:r>
              <a:rPr lang="en-US" sz="2000">
                <a:latin typeface="Garamond" panose="02020404030301010803" pitchFamily="18" charset="0"/>
                <a:cs typeface="Calibri" panose="020F0502020204030204" pitchFamily="34" charset="0"/>
              </a:rPr>
              <a:t>Providers must meet specific levels of quality outcomes using evidenced-based practices.</a:t>
            </a:r>
          </a:p>
        </p:txBody>
      </p:sp>
      <p:pic>
        <p:nvPicPr>
          <p:cNvPr id="5" name="Picture 4" descr="A star and ribbon with text&#10;&#10;AI-generated content may be incorrect.">
            <a:extLst>
              <a:ext uri="{FF2B5EF4-FFF2-40B4-BE49-F238E27FC236}">
                <a16:creationId xmlns:a16="http://schemas.microsoft.com/office/drawing/2014/main" id="{2A15B6D1-B3C2-13CD-4D88-C901B919E8DC}"/>
              </a:ext>
            </a:extLst>
          </p:cNvPr>
          <p:cNvPicPr>
            <a:picLocks noChangeAspect="1"/>
          </p:cNvPicPr>
          <p:nvPr/>
        </p:nvPicPr>
        <p:blipFill>
          <a:blip r:embed="rId2"/>
          <a:stretch>
            <a:fillRect/>
          </a:stretch>
        </p:blipFill>
        <p:spPr>
          <a:xfrm>
            <a:off x="6464701" y="155463"/>
            <a:ext cx="1516202" cy="1516202"/>
          </a:xfrm>
          <a:prstGeom prst="rect">
            <a:avLst/>
          </a:prstGeom>
        </p:spPr>
      </p:pic>
    </p:spTree>
    <p:extLst>
      <p:ext uri="{BB962C8B-B14F-4D97-AF65-F5344CB8AC3E}">
        <p14:creationId xmlns:p14="http://schemas.microsoft.com/office/powerpoint/2010/main" val="39117225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8544B-4DB0-9D63-FD22-B6FF089252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93D732-1BFC-3858-74C3-EC1AB23D7256}"/>
              </a:ext>
            </a:extLst>
          </p:cNvPr>
          <p:cNvSpPr>
            <a:spLocks noGrp="1"/>
          </p:cNvSpPr>
          <p:nvPr>
            <p:ph type="title"/>
          </p:nvPr>
        </p:nvSpPr>
        <p:spPr>
          <a:xfrm>
            <a:off x="314210" y="0"/>
            <a:ext cx="7886700" cy="1325563"/>
          </a:xfrm>
        </p:spPr>
        <p:txBody>
          <a:bodyPr>
            <a:normAutofit/>
          </a:bodyPr>
          <a:lstStyle/>
          <a:p>
            <a:r>
              <a:rPr lang="en-US" b="1" dirty="0">
                <a:solidFill>
                  <a:srgbClr val="069343"/>
                </a:solidFill>
                <a:latin typeface="Cabin" panose="00000500000000000000" pitchFamily="2" charset="0"/>
                <a:cs typeface="Helvetica" panose="020B0604020202020204" pitchFamily="34" charset="0"/>
              </a:rPr>
              <a:t>Performance &amp; Health Outcome Measurements</a:t>
            </a:r>
            <a:endParaRPr lang="en-US" b="1" dirty="0">
              <a:solidFill>
                <a:srgbClr val="069343"/>
              </a:solidFill>
            </a:endParaRPr>
          </a:p>
        </p:txBody>
      </p:sp>
      <p:graphicFrame>
        <p:nvGraphicFramePr>
          <p:cNvPr id="5" name="Table 5">
            <a:extLst>
              <a:ext uri="{FF2B5EF4-FFF2-40B4-BE49-F238E27FC236}">
                <a16:creationId xmlns:a16="http://schemas.microsoft.com/office/drawing/2014/main" id="{6CC42B66-7D9C-2215-263A-684A4AB06F5E}"/>
              </a:ext>
            </a:extLst>
          </p:cNvPr>
          <p:cNvGraphicFramePr>
            <a:graphicFrameLocks noGrp="1"/>
          </p:cNvGraphicFramePr>
          <p:nvPr/>
        </p:nvGraphicFramePr>
        <p:xfrm>
          <a:off x="595866" y="1897294"/>
          <a:ext cx="7605044" cy="4095283"/>
        </p:xfrm>
        <a:graphic>
          <a:graphicData uri="http://schemas.openxmlformats.org/drawingml/2006/table">
            <a:tbl>
              <a:tblPr bandRow="1">
                <a:tableStyleId>{93296810-A885-4BE3-A3E7-6D5BEEA58F35}</a:tableStyleId>
              </a:tblPr>
              <a:tblGrid>
                <a:gridCol w="3783968">
                  <a:extLst>
                    <a:ext uri="{9D8B030D-6E8A-4147-A177-3AD203B41FA5}">
                      <a16:colId xmlns:a16="http://schemas.microsoft.com/office/drawing/2014/main" val="770603960"/>
                    </a:ext>
                  </a:extLst>
                </a:gridCol>
                <a:gridCol w="3821076">
                  <a:extLst>
                    <a:ext uri="{9D8B030D-6E8A-4147-A177-3AD203B41FA5}">
                      <a16:colId xmlns:a16="http://schemas.microsoft.com/office/drawing/2014/main" val="2106064086"/>
                    </a:ext>
                  </a:extLst>
                </a:gridCol>
              </a:tblGrid>
              <a:tr h="4185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chemeClr val="tx1"/>
                          </a:solidFill>
                          <a:latin typeface="Garamond" panose="02020404030301010803" pitchFamily="18" charset="0"/>
                        </a:rPr>
                        <a:t>Plan of care completion rate</a:t>
                      </a:r>
                    </a:p>
                  </a:txBody>
                  <a:tcPr>
                    <a:solidFill>
                      <a:srgbClr val="7FC242">
                        <a:alpha val="3411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chemeClr val="tx1"/>
                          </a:solidFill>
                          <a:latin typeface="Garamond" panose="02020404030301010803" pitchFamily="18" charset="0"/>
                        </a:rPr>
                        <a:t>Network adequacy</a:t>
                      </a:r>
                    </a:p>
                  </a:txBody>
                  <a:tcPr>
                    <a:solidFill>
                      <a:srgbClr val="7FC242">
                        <a:alpha val="34118"/>
                      </a:srgbClr>
                    </a:solidFill>
                  </a:tcPr>
                </a:tc>
                <a:extLst>
                  <a:ext uri="{0D108BD9-81ED-4DB2-BD59-A6C34878D82A}">
                    <a16:rowId xmlns:a16="http://schemas.microsoft.com/office/drawing/2014/main" val="1461343158"/>
                  </a:ext>
                </a:extLst>
              </a:tr>
              <a:tr h="759173">
                <a:tc>
                  <a:txBody>
                    <a:bodyPr/>
                    <a:lstStyle/>
                    <a:p>
                      <a:pPr lvl="0" algn="l"/>
                      <a:r>
                        <a:rPr lang="en-US" sz="1800" b="1">
                          <a:solidFill>
                            <a:schemeClr val="bg1"/>
                          </a:solidFill>
                          <a:latin typeface="Garamond" panose="02020404030301010803" pitchFamily="18" charset="0"/>
                        </a:rPr>
                        <a:t>Follow up post discharge from acute care facility</a:t>
                      </a:r>
                    </a:p>
                  </a:txBody>
                  <a:tcPr>
                    <a:solidFill>
                      <a:srgbClr val="208F44"/>
                    </a:solidFill>
                  </a:tcPr>
                </a:tc>
                <a:tc>
                  <a:txBody>
                    <a:bodyPr/>
                    <a:lstStyle/>
                    <a:p>
                      <a:pPr lvl="0" algn="l"/>
                      <a:r>
                        <a:rPr lang="en-US" sz="1800" b="1">
                          <a:solidFill>
                            <a:schemeClr val="bg1"/>
                          </a:solidFill>
                          <a:latin typeface="Garamond" panose="02020404030301010803" pitchFamily="18" charset="0"/>
                        </a:rPr>
                        <a:t>Monitoring of complaints, grievances and appeals</a:t>
                      </a:r>
                    </a:p>
                  </a:txBody>
                  <a:tcPr>
                    <a:solidFill>
                      <a:srgbClr val="208F44"/>
                    </a:solidFill>
                  </a:tcPr>
                </a:tc>
                <a:extLst>
                  <a:ext uri="{0D108BD9-81ED-4DB2-BD59-A6C34878D82A}">
                    <a16:rowId xmlns:a16="http://schemas.microsoft.com/office/drawing/2014/main" val="3805234834"/>
                  </a:ext>
                </a:extLst>
              </a:tr>
              <a:tr h="534233">
                <a:tc>
                  <a:txBody>
                    <a:bodyPr/>
                    <a:lstStyle/>
                    <a:p>
                      <a:pPr lvl="0" algn="l"/>
                      <a:r>
                        <a:rPr lang="en-US" sz="1800" b="1">
                          <a:solidFill>
                            <a:schemeClr val="tx1"/>
                          </a:solidFill>
                          <a:latin typeface="Garamond" panose="02020404030301010803" pitchFamily="18" charset="0"/>
                        </a:rPr>
                        <a:t>Health Outcomes Survey (HOS)</a:t>
                      </a:r>
                    </a:p>
                  </a:txBody>
                  <a:tcPr>
                    <a:solidFill>
                      <a:srgbClr val="7FC242">
                        <a:alpha val="34118"/>
                      </a:srgbClr>
                    </a:solidFill>
                  </a:tcPr>
                </a:tc>
                <a:tc>
                  <a:txBody>
                    <a:bodyPr/>
                    <a:lstStyle/>
                    <a:p>
                      <a:pPr lvl="0" algn="l"/>
                      <a:r>
                        <a:rPr lang="en-US" sz="1800" b="1">
                          <a:solidFill>
                            <a:schemeClr val="tx1"/>
                          </a:solidFill>
                          <a:latin typeface="Garamond" panose="02020404030301010803" pitchFamily="18" charset="0"/>
                        </a:rPr>
                        <a:t>Hospital re-admissions per 1000 members/year</a:t>
                      </a:r>
                    </a:p>
                  </a:txBody>
                  <a:tcPr>
                    <a:solidFill>
                      <a:srgbClr val="7FC242">
                        <a:alpha val="34118"/>
                      </a:srgbClr>
                    </a:solidFill>
                  </a:tcPr>
                </a:tc>
                <a:extLst>
                  <a:ext uri="{0D108BD9-81ED-4DB2-BD59-A6C34878D82A}">
                    <a16:rowId xmlns:a16="http://schemas.microsoft.com/office/drawing/2014/main" val="3069831246"/>
                  </a:ext>
                </a:extLst>
              </a:tr>
              <a:tr h="759173">
                <a:tc>
                  <a:txBody>
                    <a:bodyPr/>
                    <a:lstStyle/>
                    <a:p>
                      <a:pPr lvl="0" algn="l"/>
                      <a:r>
                        <a:rPr lang="en-US" sz="1800" b="1">
                          <a:solidFill>
                            <a:schemeClr val="bg1"/>
                          </a:solidFill>
                          <a:latin typeface="Garamond" panose="02020404030301010803" pitchFamily="18" charset="0"/>
                        </a:rPr>
                        <a:t>Member involvement in plan of care</a:t>
                      </a:r>
                    </a:p>
                  </a:txBody>
                  <a:tcPr>
                    <a:solidFill>
                      <a:srgbClr val="208F44"/>
                    </a:solidFill>
                  </a:tcPr>
                </a:tc>
                <a:tc>
                  <a:txBody>
                    <a:bodyPr/>
                    <a:lstStyle/>
                    <a:p>
                      <a:pPr lvl="0" algn="l"/>
                      <a:r>
                        <a:rPr lang="en-US" sz="1800" b="1">
                          <a:solidFill>
                            <a:schemeClr val="bg1"/>
                          </a:solidFill>
                          <a:latin typeface="Garamond" panose="02020404030301010803" pitchFamily="18" charset="0"/>
                        </a:rPr>
                        <a:t>Health Effectiveness Data Information Set (HEDIS)</a:t>
                      </a:r>
                    </a:p>
                  </a:txBody>
                  <a:tcPr>
                    <a:solidFill>
                      <a:srgbClr val="208F44"/>
                    </a:solidFill>
                  </a:tcPr>
                </a:tc>
                <a:extLst>
                  <a:ext uri="{0D108BD9-81ED-4DB2-BD59-A6C34878D82A}">
                    <a16:rowId xmlns:a16="http://schemas.microsoft.com/office/drawing/2014/main" val="3354725692"/>
                  </a:ext>
                </a:extLst>
              </a:tr>
              <a:tr h="75917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a:solidFill>
                            <a:schemeClr val="tx1"/>
                          </a:solidFill>
                          <a:latin typeface="Garamond" panose="02020404030301010803" pitchFamily="18" charset="0"/>
                        </a:rPr>
                        <a:t>Ambulatory follow-up post SNF or group home discharge</a:t>
                      </a:r>
                    </a:p>
                  </a:txBody>
                  <a:tcPr>
                    <a:solidFill>
                      <a:srgbClr val="7FC242">
                        <a:alpha val="3411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a:solidFill>
                            <a:schemeClr val="tx1"/>
                          </a:solidFill>
                          <a:latin typeface="Garamond" panose="02020404030301010803" pitchFamily="18" charset="0"/>
                        </a:rPr>
                        <a:t>Consumer Assessment of Healthcare Providers and Systems (CAHPS)</a:t>
                      </a:r>
                    </a:p>
                  </a:txBody>
                  <a:tcPr>
                    <a:solidFill>
                      <a:srgbClr val="7FC242">
                        <a:alpha val="34118"/>
                      </a:srgbClr>
                    </a:solidFill>
                  </a:tcPr>
                </a:tc>
                <a:extLst>
                  <a:ext uri="{0D108BD9-81ED-4DB2-BD59-A6C34878D82A}">
                    <a16:rowId xmlns:a16="http://schemas.microsoft.com/office/drawing/2014/main" val="80842092"/>
                  </a:ext>
                </a:extLst>
              </a:tr>
              <a:tr h="75917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a:solidFill>
                            <a:schemeClr val="bg1"/>
                          </a:solidFill>
                          <a:latin typeface="Garamond" panose="02020404030301010803" pitchFamily="18" charset="0"/>
                        </a:rPr>
                        <a:t>Hospital admissions per 1000 members/year</a:t>
                      </a:r>
                    </a:p>
                  </a:txBody>
                  <a:tcPr>
                    <a:solidFill>
                      <a:srgbClr val="208F44"/>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a:solidFill>
                            <a:schemeClr val="bg1"/>
                          </a:solidFill>
                          <a:latin typeface="Garamond" panose="02020404030301010803" pitchFamily="18" charset="0"/>
                        </a:rPr>
                        <a:t>ER visits per 1000 members/year</a:t>
                      </a:r>
                    </a:p>
                    <a:p>
                      <a:pPr marL="0" lvl="0" indent="0" algn="l">
                        <a:buFont typeface="Arial" panose="020B0604020202020204" pitchFamily="34" charset="0"/>
                        <a:buNone/>
                      </a:pPr>
                      <a:endParaRPr lang="en-US" sz="1800" b="1">
                        <a:solidFill>
                          <a:schemeClr val="bg1"/>
                        </a:solidFill>
                        <a:latin typeface="Garamond" panose="02020404030301010803" pitchFamily="18" charset="0"/>
                        <a:cs typeface="Calibri"/>
                      </a:endParaRPr>
                    </a:p>
                  </a:txBody>
                  <a:tcPr>
                    <a:solidFill>
                      <a:srgbClr val="208F44"/>
                    </a:solidFill>
                  </a:tcPr>
                </a:tc>
                <a:extLst>
                  <a:ext uri="{0D108BD9-81ED-4DB2-BD59-A6C34878D82A}">
                    <a16:rowId xmlns:a16="http://schemas.microsoft.com/office/drawing/2014/main" val="2071993704"/>
                  </a:ext>
                </a:extLst>
              </a:tr>
            </a:tbl>
          </a:graphicData>
        </a:graphic>
      </p:graphicFrame>
      <p:pic>
        <p:nvPicPr>
          <p:cNvPr id="4" name="Picture 3" descr="Two people standing next to a large tablet&#10;&#10;AI-generated content may be incorrect.">
            <a:extLst>
              <a:ext uri="{FF2B5EF4-FFF2-40B4-BE49-F238E27FC236}">
                <a16:creationId xmlns:a16="http://schemas.microsoft.com/office/drawing/2014/main" id="{814150E5-992A-1805-0310-4C95D90EAE5D}"/>
              </a:ext>
            </a:extLst>
          </p:cNvPr>
          <p:cNvPicPr>
            <a:picLocks noChangeAspect="1"/>
          </p:cNvPicPr>
          <p:nvPr/>
        </p:nvPicPr>
        <p:blipFill>
          <a:blip r:embed="rId3"/>
          <a:stretch>
            <a:fillRect/>
          </a:stretch>
        </p:blipFill>
        <p:spPr>
          <a:xfrm>
            <a:off x="6927169" y="135140"/>
            <a:ext cx="1743000" cy="1452500"/>
          </a:xfrm>
          <a:prstGeom prst="rect">
            <a:avLst/>
          </a:prstGeom>
        </p:spPr>
      </p:pic>
    </p:spTree>
    <p:extLst>
      <p:ext uri="{BB962C8B-B14F-4D97-AF65-F5344CB8AC3E}">
        <p14:creationId xmlns:p14="http://schemas.microsoft.com/office/powerpoint/2010/main" val="27389340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9861" y="142057"/>
            <a:ext cx="8419233" cy="968375"/>
          </a:xfrm>
        </p:spPr>
        <p:txBody>
          <a:bodyPr>
            <a:noAutofit/>
          </a:bodyPr>
          <a:lstStyle/>
          <a:p>
            <a:r>
              <a:rPr lang="en-US" b="1" dirty="0">
                <a:solidFill>
                  <a:srgbClr val="069343"/>
                </a:solidFill>
                <a:latin typeface="Cabin" panose="00000500000000000000" pitchFamily="2" charset="0"/>
              </a:rPr>
              <a:t>Identifying Fraud, Waste and Abuse (FWA)</a:t>
            </a:r>
          </a:p>
        </p:txBody>
      </p:sp>
      <p:sp>
        <p:nvSpPr>
          <p:cNvPr id="8" name="Freeform: Shape 7">
            <a:extLst>
              <a:ext uri="{FF2B5EF4-FFF2-40B4-BE49-F238E27FC236}">
                <a16:creationId xmlns:a16="http://schemas.microsoft.com/office/drawing/2014/main" id="{85581BBE-7A53-769F-9B3F-9BA71BB2D062}"/>
              </a:ext>
            </a:extLst>
          </p:cNvPr>
          <p:cNvSpPr/>
          <p:nvPr/>
        </p:nvSpPr>
        <p:spPr>
          <a:xfrm>
            <a:off x="3657913" y="1492264"/>
            <a:ext cx="3465679" cy="3465679"/>
          </a:xfrm>
          <a:custGeom>
            <a:avLst/>
            <a:gdLst/>
            <a:ahLst/>
            <a:cxnLst/>
            <a:rect l="0" t="0" r="0" b="0"/>
            <a:pathLst>
              <a:path>
                <a:moveTo>
                  <a:pt x="2462603" y="161159"/>
                </a:moveTo>
                <a:arcTo wR="1732839" hR="1732839" stAng="17694385" swAng="1255372"/>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0" name="Freeform: Shape 9">
            <a:extLst>
              <a:ext uri="{FF2B5EF4-FFF2-40B4-BE49-F238E27FC236}">
                <a16:creationId xmlns:a16="http://schemas.microsoft.com/office/drawing/2014/main" id="{134B1E9D-06D5-4B79-F07B-14C88C7D41E8}"/>
              </a:ext>
            </a:extLst>
          </p:cNvPr>
          <p:cNvSpPr/>
          <p:nvPr/>
        </p:nvSpPr>
        <p:spPr>
          <a:xfrm>
            <a:off x="3738216" y="1640122"/>
            <a:ext cx="3465679" cy="3465679"/>
          </a:xfrm>
          <a:custGeom>
            <a:avLst/>
            <a:gdLst/>
            <a:ahLst/>
            <a:cxnLst/>
            <a:rect l="0" t="0" r="0" b="0"/>
            <a:pathLst>
              <a:path>
                <a:moveTo>
                  <a:pt x="3355225" y="1124071"/>
                </a:moveTo>
                <a:arcTo wR="1732839" hR="1732839" stAng="20365943" swAng="1475352"/>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2" name="Freeform: Shape 11">
            <a:extLst>
              <a:ext uri="{FF2B5EF4-FFF2-40B4-BE49-F238E27FC236}">
                <a16:creationId xmlns:a16="http://schemas.microsoft.com/office/drawing/2014/main" id="{9BDB4F11-5C05-5161-2E71-2652FC72474B}"/>
              </a:ext>
            </a:extLst>
          </p:cNvPr>
          <p:cNvSpPr/>
          <p:nvPr/>
        </p:nvSpPr>
        <p:spPr>
          <a:xfrm>
            <a:off x="3767403" y="1505631"/>
            <a:ext cx="3465679" cy="3465679"/>
          </a:xfrm>
          <a:custGeom>
            <a:avLst/>
            <a:gdLst/>
            <a:ahLst/>
            <a:cxnLst/>
            <a:rect l="0" t="0" r="0" b="0"/>
            <a:pathLst>
              <a:path>
                <a:moveTo>
                  <a:pt x="3143559" y="2739121"/>
                </a:moveTo>
                <a:arcTo wR="1732839" hR="1732839" stAng="2130041" swAng="1903625"/>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4" name="Freeform: Shape 13">
            <a:extLst>
              <a:ext uri="{FF2B5EF4-FFF2-40B4-BE49-F238E27FC236}">
                <a16:creationId xmlns:a16="http://schemas.microsoft.com/office/drawing/2014/main" id="{BD665379-6EBD-B2A9-FE6A-D67EEBBCFDEC}"/>
              </a:ext>
            </a:extLst>
          </p:cNvPr>
          <p:cNvSpPr/>
          <p:nvPr/>
        </p:nvSpPr>
        <p:spPr>
          <a:xfrm>
            <a:off x="3810861" y="1567233"/>
            <a:ext cx="3465679" cy="3465679"/>
          </a:xfrm>
          <a:custGeom>
            <a:avLst/>
            <a:gdLst/>
            <a:ahLst/>
            <a:cxnLst/>
            <a:rect l="0" t="0" r="0" b="0"/>
            <a:pathLst>
              <a:path>
                <a:moveTo>
                  <a:pt x="877793" y="3240032"/>
                </a:moveTo>
                <a:arcTo wR="1732839" hR="1732839" stAng="7174001" swAng="1440915"/>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Freeform: Shape 15">
            <a:extLst>
              <a:ext uri="{FF2B5EF4-FFF2-40B4-BE49-F238E27FC236}">
                <a16:creationId xmlns:a16="http://schemas.microsoft.com/office/drawing/2014/main" id="{B94C777A-CF38-AFAF-D342-20190346F0EA}"/>
              </a:ext>
            </a:extLst>
          </p:cNvPr>
          <p:cNvSpPr/>
          <p:nvPr/>
        </p:nvSpPr>
        <p:spPr>
          <a:xfrm>
            <a:off x="3748909" y="1441801"/>
            <a:ext cx="3465679" cy="3465679"/>
          </a:xfrm>
          <a:custGeom>
            <a:avLst/>
            <a:gdLst/>
            <a:ahLst/>
            <a:cxnLst/>
            <a:rect l="0" t="0" r="0" b="0"/>
            <a:pathLst>
              <a:path>
                <a:moveTo>
                  <a:pt x="48060" y="2138122"/>
                </a:moveTo>
                <a:arcTo wR="1732839" hR="1732839" stAng="9988451" swAng="1633831"/>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8" name="Freeform: Shape 17">
            <a:extLst>
              <a:ext uri="{FF2B5EF4-FFF2-40B4-BE49-F238E27FC236}">
                <a16:creationId xmlns:a16="http://schemas.microsoft.com/office/drawing/2014/main" id="{D76DFB16-90AD-C31B-9E39-E0F72557BD83}"/>
              </a:ext>
            </a:extLst>
          </p:cNvPr>
          <p:cNvSpPr/>
          <p:nvPr/>
        </p:nvSpPr>
        <p:spPr>
          <a:xfrm>
            <a:off x="3726837" y="1522164"/>
            <a:ext cx="3465679" cy="3465679"/>
          </a:xfrm>
          <a:custGeom>
            <a:avLst/>
            <a:gdLst/>
            <a:ahLst/>
            <a:cxnLst/>
            <a:rect l="0" t="0" r="0" b="0"/>
            <a:pathLst>
              <a:path>
                <a:moveTo>
                  <a:pt x="520952" y="494266"/>
                </a:moveTo>
                <a:arcTo wR="1732839" hR="1732839" stAng="13537436" swAng="1316626"/>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6" name="Rectangle: Rounded Corners 5">
            <a:extLst>
              <a:ext uri="{FF2B5EF4-FFF2-40B4-BE49-F238E27FC236}">
                <a16:creationId xmlns:a16="http://schemas.microsoft.com/office/drawing/2014/main" id="{3F8811FA-040F-E940-C7C7-3F0D21A885FE}"/>
              </a:ext>
            </a:extLst>
          </p:cNvPr>
          <p:cNvSpPr/>
          <p:nvPr/>
        </p:nvSpPr>
        <p:spPr>
          <a:xfrm>
            <a:off x="342137" y="1997901"/>
            <a:ext cx="2318056" cy="2302794"/>
          </a:xfrm>
          <a:prstGeom prst="roundRect">
            <a:avLst/>
          </a:prstGeom>
          <a:solidFill>
            <a:srgbClr val="7FC242">
              <a:alpha val="34118"/>
            </a:srgbClr>
          </a:solidFill>
          <a:ln w="28575">
            <a:solidFill>
              <a:srgbClr val="208F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r>
              <a:rPr lang="en-US" b="1">
                <a:solidFill>
                  <a:srgbClr val="000000"/>
                </a:solidFill>
                <a:latin typeface="Garamond" panose="02020404030301010803" pitchFamily="18" charset="0"/>
                <a:cs typeface="Calibri"/>
              </a:rPr>
            </a:br>
            <a:r>
              <a:rPr lang="en-US">
                <a:solidFill>
                  <a:srgbClr val="000000"/>
                </a:solidFill>
                <a:cs typeface="Calibri"/>
              </a:rPr>
              <a:t>Neighborhood requires compliance with all applicable federal and state laws dealing with </a:t>
            </a:r>
            <a:r>
              <a:rPr lang="en-US">
                <a:solidFill>
                  <a:srgbClr val="000000"/>
                </a:solidFill>
                <a:cs typeface="Calibri"/>
                <a:hlinkClick r:id="rId2">
                  <a:extLst>
                    <a:ext uri="{A12FA001-AC4F-418D-AE19-62706E023703}">
                      <ahyp:hlinkClr xmlns:ahyp="http://schemas.microsoft.com/office/drawing/2018/hyperlinkcolor" val="tx"/>
                    </a:ext>
                  </a:extLst>
                </a:hlinkClick>
              </a:rPr>
              <a:t>fraud, waste and abuse</a:t>
            </a:r>
            <a:r>
              <a:rPr lang="en-US">
                <a:solidFill>
                  <a:srgbClr val="000000"/>
                </a:solidFill>
                <a:cs typeface="Calibri"/>
              </a:rPr>
              <a:t>. </a:t>
            </a:r>
          </a:p>
          <a:p>
            <a:pPr algn="ctr"/>
            <a:endParaRPr lang="en-US" sz="1400" b="1">
              <a:solidFill>
                <a:schemeClr val="tx1"/>
              </a:solidFill>
              <a:latin typeface="Garamond" panose="02020404030301010803" pitchFamily="18" charset="0"/>
              <a:cs typeface="Calibri" panose="020F0502020204030204" pitchFamily="34" charset="0"/>
            </a:endParaRPr>
          </a:p>
        </p:txBody>
      </p:sp>
      <p:sp>
        <p:nvSpPr>
          <p:cNvPr id="4" name="TextBox 3">
            <a:extLst>
              <a:ext uri="{FF2B5EF4-FFF2-40B4-BE49-F238E27FC236}">
                <a16:creationId xmlns:a16="http://schemas.microsoft.com/office/drawing/2014/main" id="{30ACB63D-4375-136D-3F73-49409F8DFE42}"/>
              </a:ext>
            </a:extLst>
          </p:cNvPr>
          <p:cNvSpPr txBox="1"/>
          <p:nvPr/>
        </p:nvSpPr>
        <p:spPr>
          <a:xfrm>
            <a:off x="769158" y="5548427"/>
            <a:ext cx="7908051" cy="830997"/>
          </a:xfrm>
          <a:prstGeom prst="rect">
            <a:avLst/>
          </a:prstGeom>
          <a:noFill/>
          <a:ln w="19050">
            <a:solidFill>
              <a:schemeClr val="bg1"/>
            </a:solidFill>
          </a:ln>
        </p:spPr>
        <p:txBody>
          <a:bodyPr wrap="square" rtlCol="0">
            <a:spAutoFit/>
          </a:bodyPr>
          <a:lstStyle/>
          <a:p>
            <a:r>
              <a:rPr lang="en-US" sz="1600" b="1" i="1">
                <a:latin typeface="Garamond" panose="02020404030301010803" pitchFamily="18" charset="0"/>
              </a:rPr>
              <a:t>Neighborhood’s Provider </a:t>
            </a:r>
            <a:r>
              <a:rPr lang="en-US" sz="1600" b="1" i="1">
                <a:solidFill>
                  <a:schemeClr val="tx1"/>
                </a:solidFill>
                <a:latin typeface="Garamond" panose="02020404030301010803" pitchFamily="18" charset="0"/>
                <a:cs typeface="Calibri"/>
              </a:rPr>
              <a:t>Manual includes references</a:t>
            </a:r>
            <a:r>
              <a:rPr lang="en-US" sz="1600" b="1" i="1">
                <a:latin typeface="Garamond" panose="02020404030301010803" pitchFamily="18" charset="0"/>
                <a:cs typeface="Calibri"/>
              </a:rPr>
              <a:t> </a:t>
            </a:r>
            <a:r>
              <a:rPr lang="en-US" sz="1600" b="1" i="1">
                <a:solidFill>
                  <a:schemeClr val="tx1"/>
                </a:solidFill>
                <a:latin typeface="Garamond" panose="02020404030301010803" pitchFamily="18" charset="0"/>
                <a:cs typeface="Calibri"/>
              </a:rPr>
              <a:t>for compliance guidance documents prepared by the U.S. Department of Health and Human Services (HHS) Office of Inspector General</a:t>
            </a:r>
            <a:endParaRPr lang="en-US" sz="1600" i="1">
              <a:solidFill>
                <a:srgbClr val="208F44"/>
              </a:solidFill>
              <a:latin typeface="Garamond" panose="02020404030301010803" pitchFamily="18" charset="0"/>
            </a:endParaRPr>
          </a:p>
        </p:txBody>
      </p:sp>
      <p:sp>
        <p:nvSpPr>
          <p:cNvPr id="19" name="Oval 18">
            <a:extLst>
              <a:ext uri="{FF2B5EF4-FFF2-40B4-BE49-F238E27FC236}">
                <a16:creationId xmlns:a16="http://schemas.microsoft.com/office/drawing/2014/main" id="{1D81CDD7-501C-0390-A00D-42A252125751}"/>
              </a:ext>
            </a:extLst>
          </p:cNvPr>
          <p:cNvSpPr/>
          <p:nvPr/>
        </p:nvSpPr>
        <p:spPr>
          <a:xfrm>
            <a:off x="3704765" y="1505631"/>
            <a:ext cx="3560075" cy="3560075"/>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2911B2A3-A1E9-8648-90D6-2CB581C25271}"/>
              </a:ext>
            </a:extLst>
          </p:cNvPr>
          <p:cNvSpPr/>
          <p:nvPr/>
        </p:nvSpPr>
        <p:spPr>
          <a:xfrm>
            <a:off x="4804664" y="1154726"/>
            <a:ext cx="1310025" cy="734876"/>
          </a:xfrm>
          <a:custGeom>
            <a:avLst/>
            <a:gdLst>
              <a:gd name="connsiteX0" fmla="*/ 0 w 1310025"/>
              <a:gd name="connsiteY0" fmla="*/ 122482 h 734876"/>
              <a:gd name="connsiteX1" fmla="*/ 122482 w 1310025"/>
              <a:gd name="connsiteY1" fmla="*/ 0 h 734876"/>
              <a:gd name="connsiteX2" fmla="*/ 1187543 w 1310025"/>
              <a:gd name="connsiteY2" fmla="*/ 0 h 734876"/>
              <a:gd name="connsiteX3" fmla="*/ 1310025 w 1310025"/>
              <a:gd name="connsiteY3" fmla="*/ 122482 h 734876"/>
              <a:gd name="connsiteX4" fmla="*/ 1310025 w 1310025"/>
              <a:gd name="connsiteY4" fmla="*/ 612394 h 734876"/>
              <a:gd name="connsiteX5" fmla="*/ 1187543 w 1310025"/>
              <a:gd name="connsiteY5" fmla="*/ 734876 h 734876"/>
              <a:gd name="connsiteX6" fmla="*/ 122482 w 1310025"/>
              <a:gd name="connsiteY6" fmla="*/ 734876 h 734876"/>
              <a:gd name="connsiteX7" fmla="*/ 0 w 1310025"/>
              <a:gd name="connsiteY7" fmla="*/ 612394 h 734876"/>
              <a:gd name="connsiteX8" fmla="*/ 0 w 1310025"/>
              <a:gd name="connsiteY8" fmla="*/ 122482 h 73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0025" h="734876">
                <a:moveTo>
                  <a:pt x="0" y="122482"/>
                </a:moveTo>
                <a:cubicBezTo>
                  <a:pt x="0" y="54837"/>
                  <a:pt x="54837" y="0"/>
                  <a:pt x="122482" y="0"/>
                </a:cubicBezTo>
                <a:lnTo>
                  <a:pt x="1187543" y="0"/>
                </a:lnTo>
                <a:cubicBezTo>
                  <a:pt x="1255188" y="0"/>
                  <a:pt x="1310025" y="54837"/>
                  <a:pt x="1310025" y="122482"/>
                </a:cubicBezTo>
                <a:lnTo>
                  <a:pt x="1310025" y="612394"/>
                </a:lnTo>
                <a:cubicBezTo>
                  <a:pt x="1310025" y="680039"/>
                  <a:pt x="1255188" y="734876"/>
                  <a:pt x="1187543" y="734876"/>
                </a:cubicBezTo>
                <a:lnTo>
                  <a:pt x="122482" y="734876"/>
                </a:lnTo>
                <a:cubicBezTo>
                  <a:pt x="54837" y="734876"/>
                  <a:pt x="0" y="680039"/>
                  <a:pt x="0" y="612394"/>
                </a:cubicBezTo>
                <a:lnTo>
                  <a:pt x="0" y="122482"/>
                </a:lnTo>
                <a:close/>
              </a:path>
            </a:pathLst>
          </a:custGeom>
          <a:solidFill>
            <a:srgbClr val="208F4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6834" tIns="96834" rIns="96834" bIns="96834" numCol="1" spcCol="1270" anchor="ctr" anchorCtr="0">
            <a:noAutofit/>
          </a:bodyPr>
          <a:lstStyle/>
          <a:p>
            <a:pPr marL="0" lvl="0" indent="0" algn="ctr" defTabSz="711200">
              <a:lnSpc>
                <a:spcPct val="90000"/>
              </a:lnSpc>
              <a:spcBef>
                <a:spcPct val="0"/>
              </a:spcBef>
              <a:spcAft>
                <a:spcPct val="35000"/>
              </a:spcAft>
              <a:buNone/>
            </a:pPr>
            <a:r>
              <a:rPr lang="en-US" sz="1600" b="1" kern="1200">
                <a:latin typeface="Garamond" panose="02020404030301010803" pitchFamily="18" charset="0"/>
              </a:rPr>
              <a:t>Billing for services not rendered</a:t>
            </a:r>
          </a:p>
        </p:txBody>
      </p:sp>
      <p:sp>
        <p:nvSpPr>
          <p:cNvPr id="9" name="Freeform: Shape 8">
            <a:extLst>
              <a:ext uri="{FF2B5EF4-FFF2-40B4-BE49-F238E27FC236}">
                <a16:creationId xmlns:a16="http://schemas.microsoft.com/office/drawing/2014/main" id="{A263068E-BA5F-F46F-15EC-35E95D2A369B}"/>
              </a:ext>
            </a:extLst>
          </p:cNvPr>
          <p:cNvSpPr/>
          <p:nvPr/>
        </p:nvSpPr>
        <p:spPr>
          <a:xfrm>
            <a:off x="6142837" y="2022276"/>
            <a:ext cx="1572817" cy="734876"/>
          </a:xfrm>
          <a:custGeom>
            <a:avLst/>
            <a:gdLst>
              <a:gd name="connsiteX0" fmla="*/ 0 w 1572817"/>
              <a:gd name="connsiteY0" fmla="*/ 122482 h 734876"/>
              <a:gd name="connsiteX1" fmla="*/ 122482 w 1572817"/>
              <a:gd name="connsiteY1" fmla="*/ 0 h 734876"/>
              <a:gd name="connsiteX2" fmla="*/ 1450335 w 1572817"/>
              <a:gd name="connsiteY2" fmla="*/ 0 h 734876"/>
              <a:gd name="connsiteX3" fmla="*/ 1572817 w 1572817"/>
              <a:gd name="connsiteY3" fmla="*/ 122482 h 734876"/>
              <a:gd name="connsiteX4" fmla="*/ 1572817 w 1572817"/>
              <a:gd name="connsiteY4" fmla="*/ 612394 h 734876"/>
              <a:gd name="connsiteX5" fmla="*/ 1450335 w 1572817"/>
              <a:gd name="connsiteY5" fmla="*/ 734876 h 734876"/>
              <a:gd name="connsiteX6" fmla="*/ 122482 w 1572817"/>
              <a:gd name="connsiteY6" fmla="*/ 734876 h 734876"/>
              <a:gd name="connsiteX7" fmla="*/ 0 w 1572817"/>
              <a:gd name="connsiteY7" fmla="*/ 612394 h 734876"/>
              <a:gd name="connsiteX8" fmla="*/ 0 w 1572817"/>
              <a:gd name="connsiteY8" fmla="*/ 122482 h 73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2817" h="734876">
                <a:moveTo>
                  <a:pt x="0" y="122482"/>
                </a:moveTo>
                <a:cubicBezTo>
                  <a:pt x="0" y="54837"/>
                  <a:pt x="54837" y="0"/>
                  <a:pt x="122482" y="0"/>
                </a:cubicBezTo>
                <a:lnTo>
                  <a:pt x="1450335" y="0"/>
                </a:lnTo>
                <a:cubicBezTo>
                  <a:pt x="1517980" y="0"/>
                  <a:pt x="1572817" y="54837"/>
                  <a:pt x="1572817" y="122482"/>
                </a:cubicBezTo>
                <a:lnTo>
                  <a:pt x="1572817" y="612394"/>
                </a:lnTo>
                <a:cubicBezTo>
                  <a:pt x="1572817" y="680039"/>
                  <a:pt x="1517980" y="734876"/>
                  <a:pt x="1450335" y="734876"/>
                </a:cubicBezTo>
                <a:lnTo>
                  <a:pt x="122482" y="734876"/>
                </a:lnTo>
                <a:cubicBezTo>
                  <a:pt x="54837" y="734876"/>
                  <a:pt x="0" y="680039"/>
                  <a:pt x="0" y="612394"/>
                </a:cubicBezTo>
                <a:lnTo>
                  <a:pt x="0" y="122482"/>
                </a:lnTo>
                <a:close/>
              </a:path>
            </a:pathLst>
          </a:custGeom>
          <a:solidFill>
            <a:srgbClr val="208F4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6834" tIns="96834" rIns="96834" bIns="96834" numCol="1" spcCol="1270" anchor="ctr" anchorCtr="0">
            <a:noAutofit/>
          </a:bodyPr>
          <a:lstStyle/>
          <a:p>
            <a:pPr marL="0" lvl="0" indent="0" algn="ctr" defTabSz="711200">
              <a:lnSpc>
                <a:spcPct val="90000"/>
              </a:lnSpc>
              <a:spcBef>
                <a:spcPct val="0"/>
              </a:spcBef>
              <a:spcAft>
                <a:spcPct val="35000"/>
              </a:spcAft>
              <a:buNone/>
            </a:pPr>
            <a:r>
              <a:rPr lang="en-US" sz="1600" b="1" kern="1200">
                <a:latin typeface="Garamond" panose="02020404030301010803" pitchFamily="18" charset="0"/>
              </a:rPr>
              <a:t>Under/over utilization of services</a:t>
            </a:r>
          </a:p>
        </p:txBody>
      </p:sp>
      <p:sp>
        <p:nvSpPr>
          <p:cNvPr id="11" name="Freeform: Shape 10">
            <a:extLst>
              <a:ext uri="{FF2B5EF4-FFF2-40B4-BE49-F238E27FC236}">
                <a16:creationId xmlns:a16="http://schemas.microsoft.com/office/drawing/2014/main" id="{9069B116-54EB-720B-CC7D-F2477E45A293}"/>
              </a:ext>
            </a:extLst>
          </p:cNvPr>
          <p:cNvSpPr/>
          <p:nvPr/>
        </p:nvSpPr>
        <p:spPr>
          <a:xfrm>
            <a:off x="6190179" y="3501997"/>
            <a:ext cx="1830815" cy="734876"/>
          </a:xfrm>
          <a:custGeom>
            <a:avLst/>
            <a:gdLst>
              <a:gd name="connsiteX0" fmla="*/ 0 w 1830815"/>
              <a:gd name="connsiteY0" fmla="*/ 122482 h 734876"/>
              <a:gd name="connsiteX1" fmla="*/ 122482 w 1830815"/>
              <a:gd name="connsiteY1" fmla="*/ 0 h 734876"/>
              <a:gd name="connsiteX2" fmla="*/ 1708333 w 1830815"/>
              <a:gd name="connsiteY2" fmla="*/ 0 h 734876"/>
              <a:gd name="connsiteX3" fmla="*/ 1830815 w 1830815"/>
              <a:gd name="connsiteY3" fmla="*/ 122482 h 734876"/>
              <a:gd name="connsiteX4" fmla="*/ 1830815 w 1830815"/>
              <a:gd name="connsiteY4" fmla="*/ 612394 h 734876"/>
              <a:gd name="connsiteX5" fmla="*/ 1708333 w 1830815"/>
              <a:gd name="connsiteY5" fmla="*/ 734876 h 734876"/>
              <a:gd name="connsiteX6" fmla="*/ 122482 w 1830815"/>
              <a:gd name="connsiteY6" fmla="*/ 734876 h 734876"/>
              <a:gd name="connsiteX7" fmla="*/ 0 w 1830815"/>
              <a:gd name="connsiteY7" fmla="*/ 612394 h 734876"/>
              <a:gd name="connsiteX8" fmla="*/ 0 w 1830815"/>
              <a:gd name="connsiteY8" fmla="*/ 122482 h 73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0815" h="734876">
                <a:moveTo>
                  <a:pt x="0" y="122482"/>
                </a:moveTo>
                <a:cubicBezTo>
                  <a:pt x="0" y="54837"/>
                  <a:pt x="54837" y="0"/>
                  <a:pt x="122482" y="0"/>
                </a:cubicBezTo>
                <a:lnTo>
                  <a:pt x="1708333" y="0"/>
                </a:lnTo>
                <a:cubicBezTo>
                  <a:pt x="1775978" y="0"/>
                  <a:pt x="1830815" y="54837"/>
                  <a:pt x="1830815" y="122482"/>
                </a:cubicBezTo>
                <a:lnTo>
                  <a:pt x="1830815" y="612394"/>
                </a:lnTo>
                <a:cubicBezTo>
                  <a:pt x="1830815" y="680039"/>
                  <a:pt x="1775978" y="734876"/>
                  <a:pt x="1708333" y="734876"/>
                </a:cubicBezTo>
                <a:lnTo>
                  <a:pt x="122482" y="734876"/>
                </a:lnTo>
                <a:cubicBezTo>
                  <a:pt x="54837" y="734876"/>
                  <a:pt x="0" y="680039"/>
                  <a:pt x="0" y="612394"/>
                </a:cubicBezTo>
                <a:lnTo>
                  <a:pt x="0" y="122482"/>
                </a:lnTo>
                <a:close/>
              </a:path>
            </a:pathLst>
          </a:custGeom>
          <a:solidFill>
            <a:srgbClr val="208F4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6834" tIns="96834" rIns="96834" bIns="96834" numCol="1" spcCol="1270" anchor="ctr" anchorCtr="0">
            <a:noAutofit/>
          </a:bodyPr>
          <a:lstStyle/>
          <a:p>
            <a:pPr marL="0" lvl="0" indent="0" algn="ctr" defTabSz="711200">
              <a:lnSpc>
                <a:spcPct val="90000"/>
              </a:lnSpc>
              <a:spcBef>
                <a:spcPct val="0"/>
              </a:spcBef>
              <a:spcAft>
                <a:spcPct val="35000"/>
              </a:spcAft>
              <a:buNone/>
            </a:pPr>
            <a:r>
              <a:rPr lang="en-US" sz="1600" b="1" kern="1200">
                <a:latin typeface="Garamond" panose="02020404030301010803" pitchFamily="18" charset="0"/>
              </a:rPr>
              <a:t>Misrepresenting patient diagnosis</a:t>
            </a:r>
          </a:p>
        </p:txBody>
      </p:sp>
      <p:sp>
        <p:nvSpPr>
          <p:cNvPr id="13" name="Freeform: Shape 12">
            <a:extLst>
              <a:ext uri="{FF2B5EF4-FFF2-40B4-BE49-F238E27FC236}">
                <a16:creationId xmlns:a16="http://schemas.microsoft.com/office/drawing/2014/main" id="{6B22BF2A-616A-D606-F3EF-61DDCC306D45}"/>
              </a:ext>
            </a:extLst>
          </p:cNvPr>
          <p:cNvSpPr/>
          <p:nvPr/>
        </p:nvSpPr>
        <p:spPr>
          <a:xfrm>
            <a:off x="4723184" y="4554992"/>
            <a:ext cx="1466995" cy="734876"/>
          </a:xfrm>
          <a:custGeom>
            <a:avLst/>
            <a:gdLst>
              <a:gd name="connsiteX0" fmla="*/ 0 w 1466995"/>
              <a:gd name="connsiteY0" fmla="*/ 122482 h 734876"/>
              <a:gd name="connsiteX1" fmla="*/ 122482 w 1466995"/>
              <a:gd name="connsiteY1" fmla="*/ 0 h 734876"/>
              <a:gd name="connsiteX2" fmla="*/ 1344513 w 1466995"/>
              <a:gd name="connsiteY2" fmla="*/ 0 h 734876"/>
              <a:gd name="connsiteX3" fmla="*/ 1466995 w 1466995"/>
              <a:gd name="connsiteY3" fmla="*/ 122482 h 734876"/>
              <a:gd name="connsiteX4" fmla="*/ 1466995 w 1466995"/>
              <a:gd name="connsiteY4" fmla="*/ 612394 h 734876"/>
              <a:gd name="connsiteX5" fmla="*/ 1344513 w 1466995"/>
              <a:gd name="connsiteY5" fmla="*/ 734876 h 734876"/>
              <a:gd name="connsiteX6" fmla="*/ 122482 w 1466995"/>
              <a:gd name="connsiteY6" fmla="*/ 734876 h 734876"/>
              <a:gd name="connsiteX7" fmla="*/ 0 w 1466995"/>
              <a:gd name="connsiteY7" fmla="*/ 612394 h 734876"/>
              <a:gd name="connsiteX8" fmla="*/ 0 w 1466995"/>
              <a:gd name="connsiteY8" fmla="*/ 122482 h 73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6995" h="734876">
                <a:moveTo>
                  <a:pt x="0" y="122482"/>
                </a:moveTo>
                <a:cubicBezTo>
                  <a:pt x="0" y="54837"/>
                  <a:pt x="54837" y="0"/>
                  <a:pt x="122482" y="0"/>
                </a:cubicBezTo>
                <a:lnTo>
                  <a:pt x="1344513" y="0"/>
                </a:lnTo>
                <a:cubicBezTo>
                  <a:pt x="1412158" y="0"/>
                  <a:pt x="1466995" y="54837"/>
                  <a:pt x="1466995" y="122482"/>
                </a:cubicBezTo>
                <a:lnTo>
                  <a:pt x="1466995" y="612394"/>
                </a:lnTo>
                <a:cubicBezTo>
                  <a:pt x="1466995" y="680039"/>
                  <a:pt x="1412158" y="734876"/>
                  <a:pt x="1344513" y="734876"/>
                </a:cubicBezTo>
                <a:lnTo>
                  <a:pt x="122482" y="734876"/>
                </a:lnTo>
                <a:cubicBezTo>
                  <a:pt x="54837" y="734876"/>
                  <a:pt x="0" y="680039"/>
                  <a:pt x="0" y="612394"/>
                </a:cubicBezTo>
                <a:lnTo>
                  <a:pt x="0" y="122482"/>
                </a:lnTo>
                <a:close/>
              </a:path>
            </a:pathLst>
          </a:custGeom>
          <a:solidFill>
            <a:srgbClr val="208F4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6834" tIns="96834" rIns="96834" bIns="96834" numCol="1" spcCol="1270" anchor="ctr" anchorCtr="0">
            <a:noAutofit/>
          </a:bodyPr>
          <a:lstStyle/>
          <a:p>
            <a:pPr marL="0" lvl="0" indent="0" algn="ctr" defTabSz="711200">
              <a:lnSpc>
                <a:spcPct val="90000"/>
              </a:lnSpc>
              <a:spcBef>
                <a:spcPct val="0"/>
              </a:spcBef>
              <a:spcAft>
                <a:spcPct val="35000"/>
              </a:spcAft>
              <a:buNone/>
            </a:pPr>
            <a:r>
              <a:rPr lang="en-US" sz="1600" b="1" kern="1200">
                <a:latin typeface="Garamond" panose="02020404030301010803" pitchFamily="18" charset="0"/>
              </a:rPr>
              <a:t>Deliberate duplicate billing</a:t>
            </a:r>
          </a:p>
        </p:txBody>
      </p:sp>
      <p:sp>
        <p:nvSpPr>
          <p:cNvPr id="15" name="Freeform: Shape 14">
            <a:extLst>
              <a:ext uri="{FF2B5EF4-FFF2-40B4-BE49-F238E27FC236}">
                <a16:creationId xmlns:a16="http://schemas.microsoft.com/office/drawing/2014/main" id="{46BB5EA8-AD61-A3B6-525A-0E3AC9B8E4DD}"/>
              </a:ext>
            </a:extLst>
          </p:cNvPr>
          <p:cNvSpPr/>
          <p:nvPr/>
        </p:nvSpPr>
        <p:spPr>
          <a:xfrm>
            <a:off x="3048693" y="3497719"/>
            <a:ext cx="1736988" cy="734876"/>
          </a:xfrm>
          <a:custGeom>
            <a:avLst/>
            <a:gdLst>
              <a:gd name="connsiteX0" fmla="*/ 0 w 1736988"/>
              <a:gd name="connsiteY0" fmla="*/ 122482 h 734876"/>
              <a:gd name="connsiteX1" fmla="*/ 122482 w 1736988"/>
              <a:gd name="connsiteY1" fmla="*/ 0 h 734876"/>
              <a:gd name="connsiteX2" fmla="*/ 1614506 w 1736988"/>
              <a:gd name="connsiteY2" fmla="*/ 0 h 734876"/>
              <a:gd name="connsiteX3" fmla="*/ 1736988 w 1736988"/>
              <a:gd name="connsiteY3" fmla="*/ 122482 h 734876"/>
              <a:gd name="connsiteX4" fmla="*/ 1736988 w 1736988"/>
              <a:gd name="connsiteY4" fmla="*/ 612394 h 734876"/>
              <a:gd name="connsiteX5" fmla="*/ 1614506 w 1736988"/>
              <a:gd name="connsiteY5" fmla="*/ 734876 h 734876"/>
              <a:gd name="connsiteX6" fmla="*/ 122482 w 1736988"/>
              <a:gd name="connsiteY6" fmla="*/ 734876 h 734876"/>
              <a:gd name="connsiteX7" fmla="*/ 0 w 1736988"/>
              <a:gd name="connsiteY7" fmla="*/ 612394 h 734876"/>
              <a:gd name="connsiteX8" fmla="*/ 0 w 1736988"/>
              <a:gd name="connsiteY8" fmla="*/ 122482 h 73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6988" h="734876">
                <a:moveTo>
                  <a:pt x="0" y="122482"/>
                </a:moveTo>
                <a:cubicBezTo>
                  <a:pt x="0" y="54837"/>
                  <a:pt x="54837" y="0"/>
                  <a:pt x="122482" y="0"/>
                </a:cubicBezTo>
                <a:lnTo>
                  <a:pt x="1614506" y="0"/>
                </a:lnTo>
                <a:cubicBezTo>
                  <a:pt x="1682151" y="0"/>
                  <a:pt x="1736988" y="54837"/>
                  <a:pt x="1736988" y="122482"/>
                </a:cubicBezTo>
                <a:lnTo>
                  <a:pt x="1736988" y="612394"/>
                </a:lnTo>
                <a:cubicBezTo>
                  <a:pt x="1736988" y="680039"/>
                  <a:pt x="1682151" y="734876"/>
                  <a:pt x="1614506" y="734876"/>
                </a:cubicBezTo>
                <a:lnTo>
                  <a:pt x="122482" y="734876"/>
                </a:lnTo>
                <a:cubicBezTo>
                  <a:pt x="54837" y="734876"/>
                  <a:pt x="0" y="680039"/>
                  <a:pt x="0" y="612394"/>
                </a:cubicBezTo>
                <a:lnTo>
                  <a:pt x="0" y="122482"/>
                </a:lnTo>
                <a:close/>
              </a:path>
            </a:pathLst>
          </a:custGeom>
          <a:solidFill>
            <a:srgbClr val="208F4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6834" tIns="96834" rIns="96834" bIns="96834" numCol="1" spcCol="1270" anchor="ctr" anchorCtr="0">
            <a:noAutofit/>
          </a:bodyPr>
          <a:lstStyle/>
          <a:p>
            <a:pPr marL="0" lvl="0" indent="0" algn="ctr" defTabSz="711200">
              <a:lnSpc>
                <a:spcPct val="90000"/>
              </a:lnSpc>
              <a:spcBef>
                <a:spcPct val="0"/>
              </a:spcBef>
              <a:spcAft>
                <a:spcPct val="35000"/>
              </a:spcAft>
              <a:buNone/>
            </a:pPr>
            <a:r>
              <a:rPr lang="en-US" sz="1600" b="1" kern="1200">
                <a:latin typeface="Garamond" panose="02020404030301010803" pitchFamily="18" charset="0"/>
              </a:rPr>
              <a:t>Misrepresenting services provided</a:t>
            </a:r>
          </a:p>
        </p:txBody>
      </p:sp>
      <p:sp>
        <p:nvSpPr>
          <p:cNvPr id="17" name="Freeform: Shape 16">
            <a:extLst>
              <a:ext uri="{FF2B5EF4-FFF2-40B4-BE49-F238E27FC236}">
                <a16:creationId xmlns:a16="http://schemas.microsoft.com/office/drawing/2014/main" id="{071484FD-CA66-72FF-AD9F-905298343503}"/>
              </a:ext>
            </a:extLst>
          </p:cNvPr>
          <p:cNvSpPr/>
          <p:nvPr/>
        </p:nvSpPr>
        <p:spPr>
          <a:xfrm>
            <a:off x="3269413" y="2021146"/>
            <a:ext cx="1379160" cy="734876"/>
          </a:xfrm>
          <a:custGeom>
            <a:avLst/>
            <a:gdLst>
              <a:gd name="connsiteX0" fmla="*/ 0 w 1379160"/>
              <a:gd name="connsiteY0" fmla="*/ 122482 h 734876"/>
              <a:gd name="connsiteX1" fmla="*/ 122482 w 1379160"/>
              <a:gd name="connsiteY1" fmla="*/ 0 h 734876"/>
              <a:gd name="connsiteX2" fmla="*/ 1256678 w 1379160"/>
              <a:gd name="connsiteY2" fmla="*/ 0 h 734876"/>
              <a:gd name="connsiteX3" fmla="*/ 1379160 w 1379160"/>
              <a:gd name="connsiteY3" fmla="*/ 122482 h 734876"/>
              <a:gd name="connsiteX4" fmla="*/ 1379160 w 1379160"/>
              <a:gd name="connsiteY4" fmla="*/ 612394 h 734876"/>
              <a:gd name="connsiteX5" fmla="*/ 1256678 w 1379160"/>
              <a:gd name="connsiteY5" fmla="*/ 734876 h 734876"/>
              <a:gd name="connsiteX6" fmla="*/ 122482 w 1379160"/>
              <a:gd name="connsiteY6" fmla="*/ 734876 h 734876"/>
              <a:gd name="connsiteX7" fmla="*/ 0 w 1379160"/>
              <a:gd name="connsiteY7" fmla="*/ 612394 h 734876"/>
              <a:gd name="connsiteX8" fmla="*/ 0 w 1379160"/>
              <a:gd name="connsiteY8" fmla="*/ 122482 h 73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9160" h="734876">
                <a:moveTo>
                  <a:pt x="0" y="122482"/>
                </a:moveTo>
                <a:cubicBezTo>
                  <a:pt x="0" y="54837"/>
                  <a:pt x="54837" y="0"/>
                  <a:pt x="122482" y="0"/>
                </a:cubicBezTo>
                <a:lnTo>
                  <a:pt x="1256678" y="0"/>
                </a:lnTo>
                <a:cubicBezTo>
                  <a:pt x="1324323" y="0"/>
                  <a:pt x="1379160" y="54837"/>
                  <a:pt x="1379160" y="122482"/>
                </a:cubicBezTo>
                <a:lnTo>
                  <a:pt x="1379160" y="612394"/>
                </a:lnTo>
                <a:cubicBezTo>
                  <a:pt x="1379160" y="680039"/>
                  <a:pt x="1324323" y="734876"/>
                  <a:pt x="1256678" y="734876"/>
                </a:cubicBezTo>
                <a:lnTo>
                  <a:pt x="122482" y="734876"/>
                </a:lnTo>
                <a:cubicBezTo>
                  <a:pt x="54837" y="734876"/>
                  <a:pt x="0" y="680039"/>
                  <a:pt x="0" y="612394"/>
                </a:cubicBezTo>
                <a:lnTo>
                  <a:pt x="0" y="122482"/>
                </a:lnTo>
                <a:close/>
              </a:path>
            </a:pathLst>
          </a:custGeom>
          <a:solidFill>
            <a:srgbClr val="208F4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6834" tIns="96834" rIns="96834" bIns="96834" numCol="1" spcCol="1270" anchor="ctr" anchorCtr="0">
            <a:noAutofit/>
          </a:bodyPr>
          <a:lstStyle/>
          <a:p>
            <a:pPr marL="0" lvl="0" indent="0" algn="ctr" defTabSz="711200">
              <a:lnSpc>
                <a:spcPct val="90000"/>
              </a:lnSpc>
              <a:spcBef>
                <a:spcPct val="0"/>
              </a:spcBef>
              <a:spcAft>
                <a:spcPct val="35000"/>
              </a:spcAft>
              <a:buNone/>
            </a:pPr>
            <a:r>
              <a:rPr lang="en-US" sz="1600" b="1" kern="1200">
                <a:latin typeface="Garamond" panose="02020404030301010803" pitchFamily="18" charset="0"/>
              </a:rPr>
              <a:t>Falsifying treatment plans</a:t>
            </a:r>
          </a:p>
        </p:txBody>
      </p:sp>
    </p:spTree>
    <p:extLst>
      <p:ext uri="{BB962C8B-B14F-4D97-AF65-F5344CB8AC3E}">
        <p14:creationId xmlns:p14="http://schemas.microsoft.com/office/powerpoint/2010/main" val="93841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5" grpId="0" animBg="1"/>
      <p:bldP spid="1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32619" y="171251"/>
            <a:ext cx="7207045" cy="1143000"/>
          </a:xfrm>
        </p:spPr>
        <p:txBody>
          <a:bodyPr>
            <a:normAutofit/>
          </a:bodyPr>
          <a:lstStyle/>
          <a:p>
            <a:r>
              <a:rPr lang="en-US" b="1" dirty="0">
                <a:solidFill>
                  <a:srgbClr val="069343"/>
                </a:solidFill>
                <a:latin typeface="Cabin" panose="00000500000000000000" pitchFamily="2" charset="0"/>
                <a:cs typeface="Helvetica" panose="020B0604020202020204" pitchFamily="34" charset="0"/>
              </a:rPr>
              <a:t>Reporting FWA </a:t>
            </a:r>
          </a:p>
        </p:txBody>
      </p:sp>
      <p:sp>
        <p:nvSpPr>
          <p:cNvPr id="6" name="Content Placeholder 5"/>
          <p:cNvSpPr>
            <a:spLocks noGrp="1"/>
          </p:cNvSpPr>
          <p:nvPr>
            <p:ph idx="4294967295"/>
          </p:nvPr>
        </p:nvSpPr>
        <p:spPr>
          <a:xfrm>
            <a:off x="432619" y="1146287"/>
            <a:ext cx="8229600" cy="685800"/>
          </a:xfrm>
        </p:spPr>
        <p:txBody>
          <a:bodyPr vert="horz" lIns="91440" tIns="45720" rIns="91440" bIns="45720" rtlCol="0" anchor="t">
            <a:normAutofit/>
          </a:bodyPr>
          <a:lstStyle/>
          <a:p>
            <a:pPr marL="0" indent="0">
              <a:buNone/>
            </a:pPr>
            <a:endParaRPr lang="en-US" sz="1800" kern="0">
              <a:cs typeface="Calibri" panose="020F0502020204030204" pitchFamily="34" charset="0"/>
            </a:endParaRPr>
          </a:p>
          <a:p>
            <a:pPr marL="0" indent="0">
              <a:buNone/>
            </a:pPr>
            <a:endParaRPr lang="en-US"/>
          </a:p>
          <a:p>
            <a:pPr marL="0" indent="0">
              <a:buNone/>
            </a:pPr>
            <a:endParaRPr lang="en-US"/>
          </a:p>
        </p:txBody>
      </p:sp>
      <p:graphicFrame>
        <p:nvGraphicFramePr>
          <p:cNvPr id="2" name="Diagram 1">
            <a:extLst>
              <a:ext uri="{FF2B5EF4-FFF2-40B4-BE49-F238E27FC236}">
                <a16:creationId xmlns:a16="http://schemas.microsoft.com/office/drawing/2014/main" id="{6183AD4C-47B0-4EC1-AEDB-30CD0A8342FD}"/>
              </a:ext>
            </a:extLst>
          </p:cNvPr>
          <p:cNvGraphicFramePr/>
          <p:nvPr>
            <p:extLst>
              <p:ext uri="{D42A27DB-BD31-4B8C-83A1-F6EECF244321}">
                <p14:modId xmlns:p14="http://schemas.microsoft.com/office/powerpoint/2010/main" val="51304187"/>
              </p:ext>
            </p:extLst>
          </p:nvPr>
        </p:nvGraphicFramePr>
        <p:xfrm>
          <a:off x="1189603" y="1397000"/>
          <a:ext cx="676479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3712532D-FEA1-051A-8696-F9D354DD7DBB}"/>
              </a:ext>
            </a:extLst>
          </p:cNvPr>
          <p:cNvSpPr txBox="1"/>
          <p:nvPr/>
        </p:nvSpPr>
        <p:spPr>
          <a:xfrm>
            <a:off x="1412341" y="2053252"/>
            <a:ext cx="887240" cy="369332"/>
          </a:xfrm>
          <a:prstGeom prst="rect">
            <a:avLst/>
          </a:prstGeom>
          <a:noFill/>
        </p:spPr>
        <p:txBody>
          <a:bodyPr wrap="square" rtlCol="0">
            <a:spAutoFit/>
          </a:bodyPr>
          <a:lstStyle/>
          <a:p>
            <a:r>
              <a:rPr lang="en-US" b="1">
                <a:solidFill>
                  <a:srgbClr val="000000"/>
                </a:solidFill>
                <a:latin typeface="Cabin" panose="00000500000000000000" pitchFamily="2" charset="0"/>
              </a:rPr>
              <a:t>DOEA</a:t>
            </a:r>
          </a:p>
        </p:txBody>
      </p:sp>
      <p:sp>
        <p:nvSpPr>
          <p:cNvPr id="4" name="TextBox 3">
            <a:extLst>
              <a:ext uri="{FF2B5EF4-FFF2-40B4-BE49-F238E27FC236}">
                <a16:creationId xmlns:a16="http://schemas.microsoft.com/office/drawing/2014/main" id="{4EACD4CC-3584-789C-571B-7536192ED3BA}"/>
              </a:ext>
            </a:extLst>
          </p:cNvPr>
          <p:cNvSpPr txBox="1"/>
          <p:nvPr/>
        </p:nvSpPr>
        <p:spPr>
          <a:xfrm>
            <a:off x="1646220" y="3244334"/>
            <a:ext cx="887241" cy="369332"/>
          </a:xfrm>
          <a:prstGeom prst="rect">
            <a:avLst/>
          </a:prstGeom>
          <a:noFill/>
        </p:spPr>
        <p:txBody>
          <a:bodyPr wrap="square" rtlCol="0">
            <a:spAutoFit/>
          </a:bodyPr>
          <a:lstStyle/>
          <a:p>
            <a:r>
              <a:rPr lang="en-US" b="1">
                <a:solidFill>
                  <a:srgbClr val="000000"/>
                </a:solidFill>
                <a:latin typeface="Cabin" panose="00000500000000000000" pitchFamily="2" charset="0"/>
              </a:rPr>
              <a:t>RAINN</a:t>
            </a:r>
          </a:p>
        </p:txBody>
      </p:sp>
      <p:sp>
        <p:nvSpPr>
          <p:cNvPr id="7" name="TextBox 6">
            <a:extLst>
              <a:ext uri="{FF2B5EF4-FFF2-40B4-BE49-F238E27FC236}">
                <a16:creationId xmlns:a16="http://schemas.microsoft.com/office/drawing/2014/main" id="{8F4CE3A3-03FC-D80A-0590-9ACDFE54F5E7}"/>
              </a:ext>
            </a:extLst>
          </p:cNvPr>
          <p:cNvSpPr txBox="1"/>
          <p:nvPr/>
        </p:nvSpPr>
        <p:spPr>
          <a:xfrm>
            <a:off x="1262031" y="4439061"/>
            <a:ext cx="1037550" cy="369332"/>
          </a:xfrm>
          <a:prstGeom prst="rect">
            <a:avLst/>
          </a:prstGeom>
          <a:noFill/>
        </p:spPr>
        <p:txBody>
          <a:bodyPr wrap="square" rtlCol="0">
            <a:spAutoFit/>
          </a:bodyPr>
          <a:lstStyle/>
          <a:p>
            <a:r>
              <a:rPr lang="en-US" b="1">
                <a:solidFill>
                  <a:srgbClr val="000000"/>
                </a:solidFill>
                <a:latin typeface="Cabin" panose="00000500000000000000" pitchFamily="2" charset="0"/>
              </a:rPr>
              <a:t>BHDDH</a:t>
            </a:r>
          </a:p>
        </p:txBody>
      </p:sp>
      <p:sp>
        <p:nvSpPr>
          <p:cNvPr id="8" name="TextBox 7">
            <a:extLst>
              <a:ext uri="{FF2B5EF4-FFF2-40B4-BE49-F238E27FC236}">
                <a16:creationId xmlns:a16="http://schemas.microsoft.com/office/drawing/2014/main" id="{45875AA7-D590-D2CE-80BE-D902D123C48A}"/>
              </a:ext>
            </a:extLst>
          </p:cNvPr>
          <p:cNvSpPr txBox="1"/>
          <p:nvPr/>
        </p:nvSpPr>
        <p:spPr>
          <a:xfrm>
            <a:off x="683288" y="5759530"/>
            <a:ext cx="7803507" cy="584775"/>
          </a:xfrm>
          <a:prstGeom prst="rect">
            <a:avLst/>
          </a:prstGeom>
          <a:noFill/>
        </p:spPr>
        <p:txBody>
          <a:bodyPr wrap="square" rtlCol="0">
            <a:spAutoFit/>
          </a:bodyPr>
          <a:lstStyle/>
          <a:p>
            <a:r>
              <a:rPr lang="en-US" sz="1600" b="1" i="1">
                <a:latin typeface="Garamond" panose="02020404030301010803" pitchFamily="18" charset="0"/>
              </a:rPr>
              <a:t>Providers may report issues of suspected fraud, waste, and abuse to Neighborhood’s Compliance Hotline at (888)-579-1551. Such reports may be made anonymously.</a:t>
            </a:r>
          </a:p>
        </p:txBody>
      </p:sp>
    </p:spTree>
    <p:extLst>
      <p:ext uri="{BB962C8B-B14F-4D97-AF65-F5344CB8AC3E}">
        <p14:creationId xmlns:p14="http://schemas.microsoft.com/office/powerpoint/2010/main" val="9092348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5433" y="250553"/>
            <a:ext cx="7886700" cy="1047750"/>
          </a:xfrm>
        </p:spPr>
        <p:txBody>
          <a:bodyPr>
            <a:normAutofit/>
          </a:bodyPr>
          <a:lstStyle/>
          <a:p>
            <a:r>
              <a:rPr lang="en-US" b="1" dirty="0">
                <a:solidFill>
                  <a:srgbClr val="069343"/>
                </a:solidFill>
                <a:latin typeface="Cabin" panose="00000500000000000000" pitchFamily="2" charset="0"/>
              </a:rPr>
              <a:t>Key Considerations</a:t>
            </a:r>
          </a:p>
        </p:txBody>
      </p:sp>
      <p:sp>
        <p:nvSpPr>
          <p:cNvPr id="5" name="TextBox 4"/>
          <p:cNvSpPr txBox="1"/>
          <p:nvPr/>
        </p:nvSpPr>
        <p:spPr>
          <a:xfrm>
            <a:off x="540887" y="1279469"/>
            <a:ext cx="8382049" cy="1754326"/>
          </a:xfrm>
          <a:prstGeom prst="rect">
            <a:avLst/>
          </a:prstGeom>
          <a:noFill/>
        </p:spPr>
        <p:txBody>
          <a:bodyPr wrap="square" lIns="91440" tIns="45720" rIns="91440" bIns="45720" rtlCol="0" anchor="t">
            <a:spAutoFit/>
          </a:bodyPr>
          <a:lstStyle/>
          <a:p>
            <a:r>
              <a:rPr lang="en-US" b="1">
                <a:solidFill>
                  <a:srgbClr val="000000"/>
                </a:solidFill>
                <a:ea typeface="Garamond" panose="02020404030301010803" pitchFamily="18" charset="0"/>
                <a:cs typeface="Times New Roman" panose="02020603050405020304" pitchFamily="18" charset="0"/>
              </a:rPr>
              <a:t>Marketing</a:t>
            </a:r>
          </a:p>
          <a:p>
            <a:pPr marL="285750" indent="-285750">
              <a:buFont typeface="Arial" panose="020B0604020202020204" pitchFamily="34" charset="0"/>
              <a:buChar char="•"/>
            </a:pPr>
            <a:r>
              <a:rPr lang="en-US" sz="1800" dirty="0">
                <a:solidFill>
                  <a:srgbClr val="000000"/>
                </a:solidFill>
                <a:effectLst/>
                <a:latin typeface="Garamond" panose="02020404030301010803" pitchFamily="18" charset="0"/>
                <a:ea typeface="Garamond" panose="02020404030301010803" pitchFamily="18" charset="0"/>
                <a:cs typeface="Times New Roman" panose="02020603050405020304" pitchFamily="18" charset="0"/>
              </a:rPr>
              <a:t>CMS and EOHHS have established contractual and regulatory guidelines related to marketing activities</a:t>
            </a:r>
            <a:r>
              <a:rPr lang="en-US" dirty="0">
                <a:solidFill>
                  <a:srgbClr val="000000"/>
                </a:solidFill>
                <a:latin typeface="Garamond" panose="02020404030301010803" pitchFamily="18" charset="0"/>
                <a:ea typeface="Garamond" panose="02020404030301010803" pitchFamily="18" charset="0"/>
                <a:cs typeface="Times New Roman" panose="02020603050405020304" pitchFamily="18" charset="0"/>
              </a:rPr>
              <a:t> such as </a:t>
            </a:r>
            <a:r>
              <a:rPr lang="en-US" sz="1800" dirty="0">
                <a:solidFill>
                  <a:srgbClr val="000000"/>
                </a:solidFill>
                <a:effectLst/>
                <a:latin typeface="Garamond" panose="02020404030301010803" pitchFamily="18" charset="0"/>
                <a:ea typeface="Garamond" panose="02020404030301010803" pitchFamily="18" charset="0"/>
                <a:cs typeface="Times New Roman" panose="02020603050405020304" pitchFamily="18" charset="0"/>
              </a:rPr>
              <a:t>provider affiliation announcements, locations for marketing activities and the approval of plan marketing materials. </a:t>
            </a:r>
            <a:r>
              <a:rPr lang="en-US" sz="1800" b="1" dirty="0">
                <a:effectLst/>
                <a:latin typeface="Garamond" panose="02020404030301010803" pitchFamily="18" charset="0"/>
                <a:ea typeface="Garamond" panose="02020404030301010803" pitchFamily="18" charset="0"/>
                <a:cs typeface="Times New Roman" panose="02020603050405020304" pitchFamily="18" charset="0"/>
              </a:rPr>
              <a:t>Providers should contact Neighborhood prior to beginning any communication or marketing initiative</a:t>
            </a:r>
            <a:r>
              <a:rPr lang="en-US" sz="1800" b="1" dirty="0">
                <a:solidFill>
                  <a:srgbClr val="000000"/>
                </a:solidFill>
                <a:effectLst/>
                <a:latin typeface="Garamond" panose="02020404030301010803" pitchFamily="18" charset="0"/>
                <a:ea typeface="Garamond" panose="02020404030301010803" pitchFamily="18" charset="0"/>
                <a:cs typeface="Times New Roman" panose="02020603050405020304" pitchFamily="18" charset="0"/>
              </a:rPr>
              <a:t>.</a:t>
            </a:r>
          </a:p>
          <a:p>
            <a:endParaRPr lang="en-US" dirty="0"/>
          </a:p>
        </p:txBody>
      </p:sp>
      <p:sp>
        <p:nvSpPr>
          <p:cNvPr id="3" name="TextBox 2">
            <a:extLst>
              <a:ext uri="{FF2B5EF4-FFF2-40B4-BE49-F238E27FC236}">
                <a16:creationId xmlns:a16="http://schemas.microsoft.com/office/drawing/2014/main" id="{B587319D-CA38-4F08-BCC6-71E047108CC4}"/>
              </a:ext>
            </a:extLst>
          </p:cNvPr>
          <p:cNvSpPr txBox="1"/>
          <p:nvPr/>
        </p:nvSpPr>
        <p:spPr>
          <a:xfrm>
            <a:off x="534007" y="3033795"/>
            <a:ext cx="8107575" cy="1322350"/>
          </a:xfrm>
          <a:prstGeom prst="rect">
            <a:avLst/>
          </a:prstGeom>
          <a:noFill/>
        </p:spPr>
        <p:txBody>
          <a:bodyPr wrap="square" rtlCol="0">
            <a:spAutoFit/>
          </a:bodyPr>
          <a:lstStyle/>
          <a:p>
            <a:pPr marL="0" marR="0" fontAlgn="base">
              <a:lnSpc>
                <a:spcPct val="105000"/>
              </a:lnSpc>
              <a:spcBef>
                <a:spcPts val="600"/>
              </a:spcBef>
            </a:pPr>
            <a:r>
              <a:rPr lang="en-US" sz="1800" b="1">
                <a:solidFill>
                  <a:srgbClr val="000000"/>
                </a:solidFill>
                <a:effectLst/>
                <a:ea typeface="Garamond" panose="02020404030301010803" pitchFamily="18" charset="0"/>
              </a:rPr>
              <a:t>Critical Incident Reporting</a:t>
            </a:r>
          </a:p>
          <a:p>
            <a:pPr marL="285750" marR="0" indent="-285750" fontAlgn="base">
              <a:lnSpc>
                <a:spcPct val="105000"/>
              </a:lnSpc>
              <a:spcBef>
                <a:spcPts val="600"/>
              </a:spcBef>
              <a:buFont typeface="Arial" panose="020B0604020202020204" pitchFamily="34" charset="0"/>
              <a:buChar char="•"/>
            </a:pPr>
            <a:r>
              <a:rPr lang="en-US" sz="1800">
                <a:solidFill>
                  <a:srgbClr val="000000"/>
                </a:solidFill>
                <a:effectLst/>
                <a:latin typeface="Garamond" panose="02020404030301010803" pitchFamily="18" charset="0"/>
                <a:ea typeface="Garamond" panose="02020404030301010803" pitchFamily="18" charset="0"/>
              </a:rPr>
              <a:t>Providers are required to abide by critical incident guidelines which includes any actual or alleged event that creates a significant risk of substantial or serious harm to the physical or mental health, safety, or well-being of a member. </a:t>
            </a:r>
            <a:endParaRPr lang="en-US" sz="1800">
              <a:effectLst/>
              <a:latin typeface="Times New Roman" panose="02020603050405020304" pitchFamily="18" charset="0"/>
              <a:ea typeface="PMingLiU" panose="02020500000000000000" pitchFamily="18" charset="-120"/>
            </a:endParaRPr>
          </a:p>
        </p:txBody>
      </p:sp>
      <p:sp>
        <p:nvSpPr>
          <p:cNvPr id="6" name="TextBox 5">
            <a:extLst>
              <a:ext uri="{FF2B5EF4-FFF2-40B4-BE49-F238E27FC236}">
                <a16:creationId xmlns:a16="http://schemas.microsoft.com/office/drawing/2014/main" id="{BD8BF056-D1CC-068B-2B75-93B1C2B9C723}"/>
              </a:ext>
            </a:extLst>
          </p:cNvPr>
          <p:cNvSpPr txBox="1"/>
          <p:nvPr/>
        </p:nvSpPr>
        <p:spPr>
          <a:xfrm>
            <a:off x="450453" y="4633143"/>
            <a:ext cx="8243783" cy="1200329"/>
          </a:xfrm>
          <a:prstGeom prst="rect">
            <a:avLst/>
          </a:prstGeom>
          <a:noFill/>
        </p:spPr>
        <p:txBody>
          <a:bodyPr wrap="square">
            <a:spAutoFit/>
          </a:bodyPr>
          <a:lstStyle/>
          <a:p>
            <a:r>
              <a:rPr lang="en-US" b="1">
                <a:solidFill>
                  <a:srgbClr val="000000"/>
                </a:solidFill>
                <a:latin typeface="Calibri" panose="020F0502020204030204" pitchFamily="34" charset="0"/>
                <a:ea typeface="Calibri" panose="020F0502020204030204" pitchFamily="34" charset="0"/>
                <a:cs typeface="Calibri" panose="020F0502020204030204" pitchFamily="34" charset="0"/>
              </a:rPr>
              <a:t>Privacy/Confidentiality </a:t>
            </a:r>
          </a:p>
          <a:p>
            <a:pPr marL="285750" indent="-285750">
              <a:buFont typeface="Arial" panose="020B0604020202020204" pitchFamily="34" charset="0"/>
              <a:buChar char="•"/>
            </a:pPr>
            <a:r>
              <a:rPr lang="en-US">
                <a:solidFill>
                  <a:srgbClr val="000000"/>
                </a:solidFill>
                <a:latin typeface="Garamond" panose="02020404030301010803" pitchFamily="18" charset="0"/>
              </a:rPr>
              <a:t>Neighborhood’s employees are in possession of a broad range of confidential information. Employees have an obligation to protect and properly use all confidential information ethically and in accordance with the law and/or contractual obligations. </a:t>
            </a:r>
            <a:endParaRPr lang="en-US"/>
          </a:p>
        </p:txBody>
      </p:sp>
      <p:cxnSp>
        <p:nvCxnSpPr>
          <p:cNvPr id="4" name="Straight Connector 3">
            <a:extLst>
              <a:ext uri="{FF2B5EF4-FFF2-40B4-BE49-F238E27FC236}">
                <a16:creationId xmlns:a16="http://schemas.microsoft.com/office/drawing/2014/main" id="{60DD4EC0-FA3A-5A83-9A4D-3EE6530B55D0}"/>
              </a:ext>
            </a:extLst>
          </p:cNvPr>
          <p:cNvCxnSpPr/>
          <p:nvPr/>
        </p:nvCxnSpPr>
        <p:spPr>
          <a:xfrm>
            <a:off x="495325" y="2890157"/>
            <a:ext cx="8153349" cy="0"/>
          </a:xfrm>
          <a:prstGeom prst="line">
            <a:avLst/>
          </a:prstGeom>
          <a:ln w="69850" cmpd="thinThick">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A731B4F-EB5A-2EDD-5541-6116A6972B1B}"/>
              </a:ext>
            </a:extLst>
          </p:cNvPr>
          <p:cNvCxnSpPr/>
          <p:nvPr/>
        </p:nvCxnSpPr>
        <p:spPr>
          <a:xfrm>
            <a:off x="540887" y="4520293"/>
            <a:ext cx="8153349" cy="0"/>
          </a:xfrm>
          <a:prstGeom prst="line">
            <a:avLst/>
          </a:prstGeom>
          <a:ln w="69850" cmpd="thinThick">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82101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2093" y="317884"/>
            <a:ext cx="7886700" cy="938212"/>
          </a:xfrm>
        </p:spPr>
        <p:txBody>
          <a:bodyPr>
            <a:normAutofit/>
          </a:bodyPr>
          <a:lstStyle/>
          <a:p>
            <a:r>
              <a:rPr lang="en-US" b="1" dirty="0">
                <a:solidFill>
                  <a:srgbClr val="069343"/>
                </a:solidFill>
                <a:latin typeface="Cabin" panose="00000500000000000000" pitchFamily="2" charset="0"/>
              </a:rPr>
              <a:t>Provider Resources</a:t>
            </a:r>
          </a:p>
        </p:txBody>
      </p:sp>
      <p:sp>
        <p:nvSpPr>
          <p:cNvPr id="4" name="TextBox 3"/>
          <p:cNvSpPr txBox="1"/>
          <p:nvPr/>
        </p:nvSpPr>
        <p:spPr>
          <a:xfrm>
            <a:off x="728077" y="3429000"/>
            <a:ext cx="7985304" cy="1769715"/>
          </a:xfrm>
          <a:prstGeom prst="rect">
            <a:avLst/>
          </a:prstGeom>
          <a:noFill/>
        </p:spPr>
        <p:txBody>
          <a:bodyPr wrap="square" lIns="91440" tIns="45720" rIns="91440" bIns="45720" rtlCol="0" anchor="t">
            <a:spAutoFit/>
          </a:bodyPr>
          <a:lstStyle/>
          <a:p>
            <a:pPr marL="285750" indent="-285750">
              <a:buClr>
                <a:srgbClr val="00742F"/>
              </a:buClr>
              <a:buFont typeface="Wingdings" panose="05000000000000000000" pitchFamily="2" charset="2"/>
              <a:buChar char="§"/>
            </a:pPr>
            <a:r>
              <a:rPr lang="en-US" sz="1800" dirty="0">
                <a:solidFill>
                  <a:srgbClr val="208F44"/>
                </a:solidFill>
                <a:latin typeface="Garamond"/>
                <a:hlinkClick r:id="rId3"/>
              </a:rPr>
              <a:t>Neighborhood Resources </a:t>
            </a:r>
            <a:r>
              <a:rPr lang="en-US" sz="1800" dirty="0">
                <a:latin typeface="Garamond"/>
              </a:rPr>
              <a:t>(</a:t>
            </a:r>
            <a:r>
              <a:rPr lang="en-US" sz="1800" dirty="0">
                <a:solidFill>
                  <a:srgbClr val="208F44"/>
                </a:solidFill>
                <a:latin typeface="Garamond"/>
                <a:hlinkClick r:id="rId4"/>
              </a:rPr>
              <a:t>Provider Manual </a:t>
            </a:r>
            <a:r>
              <a:rPr lang="en-US" sz="1800" dirty="0">
                <a:solidFill>
                  <a:srgbClr val="000000"/>
                </a:solidFill>
                <a:latin typeface="Garamond"/>
              </a:rPr>
              <a:t>(updated for 2026), </a:t>
            </a:r>
            <a:r>
              <a:rPr lang="en-US" sz="1800" dirty="0">
                <a:solidFill>
                  <a:srgbClr val="208F44"/>
                </a:solidFill>
                <a:latin typeface="Garamond"/>
                <a:hlinkClick r:id="rId5"/>
              </a:rPr>
              <a:t>Quick Reference Guide</a:t>
            </a:r>
            <a:r>
              <a:rPr lang="en-US" sz="1800" dirty="0">
                <a:solidFill>
                  <a:srgbClr val="208F44"/>
                </a:solidFill>
                <a:latin typeface="Garamond"/>
              </a:rPr>
              <a:t>, </a:t>
            </a:r>
            <a:r>
              <a:rPr lang="en-US" sz="1800" dirty="0">
                <a:latin typeface="Garamond"/>
                <a:hlinkClick r:id="rId6"/>
              </a:rPr>
              <a:t>forms</a:t>
            </a:r>
            <a:r>
              <a:rPr lang="en-US" sz="1800" dirty="0">
                <a:latin typeface="Garamond"/>
              </a:rPr>
              <a:t>, </a:t>
            </a:r>
            <a:r>
              <a:rPr lang="en-US" sz="1800" dirty="0">
                <a:latin typeface="Garamond"/>
                <a:hlinkClick r:id="rId7"/>
              </a:rPr>
              <a:t>trainings</a:t>
            </a:r>
            <a:r>
              <a:rPr lang="en-US" sz="1800" dirty="0">
                <a:latin typeface="Garamond"/>
              </a:rPr>
              <a:t>, </a:t>
            </a:r>
            <a:r>
              <a:rPr lang="en-US" sz="1800" dirty="0">
                <a:latin typeface="Garamond"/>
                <a:hlinkClick r:id="rId8"/>
              </a:rPr>
              <a:t>pharmacy information</a:t>
            </a:r>
            <a:r>
              <a:rPr lang="en-US" sz="1800" dirty="0">
                <a:latin typeface="Garamond"/>
              </a:rPr>
              <a:t>, </a:t>
            </a:r>
            <a:r>
              <a:rPr lang="en-US" sz="1800" dirty="0">
                <a:latin typeface="Garamond"/>
                <a:hlinkClick r:id="rId9"/>
              </a:rPr>
              <a:t>payment policies </a:t>
            </a:r>
            <a:r>
              <a:rPr lang="en-US" sz="1800" dirty="0">
                <a:solidFill>
                  <a:srgbClr val="000000"/>
                </a:solidFill>
                <a:latin typeface="Garamond"/>
              </a:rPr>
              <a:t>and more)</a:t>
            </a:r>
            <a:r>
              <a:rPr lang="en-US" dirty="0">
                <a:solidFill>
                  <a:srgbClr val="000000"/>
                </a:solidFill>
                <a:latin typeface="Garamond"/>
              </a:rPr>
              <a:t> </a:t>
            </a:r>
          </a:p>
          <a:p>
            <a:pPr marL="285750" indent="-285750">
              <a:buClr>
                <a:srgbClr val="00742F"/>
              </a:buClr>
              <a:buFont typeface="Wingdings" panose="05000000000000000000" pitchFamily="2" charset="2"/>
              <a:buChar char="§"/>
            </a:pPr>
            <a:r>
              <a:rPr lang="en-US" dirty="0">
                <a:solidFill>
                  <a:srgbClr val="208F44"/>
                </a:solidFill>
                <a:latin typeface="Garamond"/>
                <a:hlinkClick r:id="rId10"/>
              </a:rPr>
              <a:t>NaviNet</a:t>
            </a:r>
            <a:r>
              <a:rPr lang="en-US" dirty="0">
                <a:latin typeface="Garamond"/>
                <a:hlinkClick r:id="rId10"/>
              </a:rPr>
              <a:t> </a:t>
            </a:r>
            <a:r>
              <a:rPr lang="en-US" dirty="0">
                <a:latin typeface="Garamond"/>
              </a:rPr>
              <a:t>(</a:t>
            </a:r>
            <a:r>
              <a:rPr lang="en-US" dirty="0">
                <a:solidFill>
                  <a:srgbClr val="000000"/>
                </a:solidFill>
                <a:latin typeface="Garamond"/>
              </a:rPr>
              <a:t>Eligibility and claims information)</a:t>
            </a:r>
            <a:endParaRPr lang="en-US" sz="1800" b="1" dirty="0">
              <a:solidFill>
                <a:srgbClr val="000000"/>
              </a:solidFill>
              <a:latin typeface="Garamond" panose="02020404030301010803" pitchFamily="18" charset="0"/>
              <a:hlinkClick r:id="rId11">
                <a:extLst>
                  <a:ext uri="{A12FA001-AC4F-418D-AE19-62706E023703}">
                    <ahyp:hlinkClr xmlns:ahyp="http://schemas.microsoft.com/office/drawing/2018/hyperlinkcolor" val="tx"/>
                  </a:ext>
                </a:extLst>
              </a:hlinkClick>
            </a:endParaRPr>
          </a:p>
          <a:p>
            <a:pPr marL="285750" indent="-285750">
              <a:buClr>
                <a:srgbClr val="00742F"/>
              </a:buClr>
              <a:buFont typeface="Wingdings" panose="05000000000000000000" pitchFamily="2" charset="2"/>
              <a:buChar char="§"/>
            </a:pPr>
            <a:r>
              <a:rPr lang="en-US" sz="1800" dirty="0">
                <a:solidFill>
                  <a:srgbClr val="208F44"/>
                </a:solidFill>
                <a:latin typeface="Garamond"/>
                <a:hlinkClick r:id="rId11"/>
              </a:rPr>
              <a:t>Medicaid Manual</a:t>
            </a:r>
            <a:endParaRPr lang="en-US" sz="1800" dirty="0">
              <a:solidFill>
                <a:srgbClr val="208F44"/>
              </a:solidFill>
              <a:latin typeface="Garamond"/>
            </a:endParaRPr>
          </a:p>
          <a:p>
            <a:pPr marL="285750" indent="-285750">
              <a:buClr>
                <a:srgbClr val="00742F"/>
              </a:buClr>
              <a:buFont typeface="Wingdings" panose="05000000000000000000" pitchFamily="2" charset="2"/>
              <a:buChar char="§"/>
            </a:pPr>
            <a:r>
              <a:rPr lang="en-US" sz="1800" dirty="0">
                <a:solidFill>
                  <a:srgbClr val="208F44"/>
                </a:solidFill>
                <a:latin typeface="Garamond"/>
                <a:hlinkClick r:id="rId12"/>
              </a:rPr>
              <a:t>Medicare Manual</a:t>
            </a:r>
            <a:endParaRPr lang="en-US" sz="1800" dirty="0">
              <a:solidFill>
                <a:srgbClr val="208F44"/>
              </a:solidFill>
              <a:latin typeface="Garamond"/>
            </a:endParaRPr>
          </a:p>
          <a:p>
            <a:pPr marL="342900" indent="-342900" algn="ctr">
              <a:buFont typeface="Arial" panose="020B0604020202020204" pitchFamily="34" charset="0"/>
              <a:buChar char="•"/>
            </a:pPr>
            <a:endParaRPr lang="en-US" sz="1900" dirty="0">
              <a:latin typeface="Garamond" panose="02020404030301010803" pitchFamily="18" charset="0"/>
            </a:endParaRPr>
          </a:p>
        </p:txBody>
      </p:sp>
      <p:sp>
        <p:nvSpPr>
          <p:cNvPr id="3" name="TextBox 2">
            <a:extLst>
              <a:ext uri="{FF2B5EF4-FFF2-40B4-BE49-F238E27FC236}">
                <a16:creationId xmlns:a16="http://schemas.microsoft.com/office/drawing/2014/main" id="{57DF673C-BA49-5329-7820-AEB9158F129D}"/>
              </a:ext>
            </a:extLst>
          </p:cNvPr>
          <p:cNvSpPr txBox="1"/>
          <p:nvPr/>
        </p:nvSpPr>
        <p:spPr>
          <a:xfrm>
            <a:off x="519509" y="1979577"/>
            <a:ext cx="7886700" cy="1015663"/>
          </a:xfrm>
          <a:prstGeom prst="rect">
            <a:avLst/>
          </a:prstGeom>
          <a:noFill/>
        </p:spPr>
        <p:txBody>
          <a:bodyPr wrap="square" rtlCol="0">
            <a:spAutoFit/>
          </a:bodyPr>
          <a:lstStyle/>
          <a:p>
            <a:r>
              <a:rPr lang="en-US" sz="2000">
                <a:solidFill>
                  <a:srgbClr val="000000"/>
                </a:solidFill>
                <a:latin typeface="Garamond" panose="02020404030301010803" pitchFamily="18" charset="0"/>
              </a:rPr>
              <a:t>Neighborhood provides various resources to help providers do business with the plan and comply with contractual and regulatory requirements including but not limited to the following:</a:t>
            </a:r>
          </a:p>
        </p:txBody>
      </p:sp>
      <p:pic>
        <p:nvPicPr>
          <p:cNvPr id="8" name="Picture 7" descr="A pile of papers with text&#10;&#10;AI-generated content may be incorrect.">
            <a:extLst>
              <a:ext uri="{FF2B5EF4-FFF2-40B4-BE49-F238E27FC236}">
                <a16:creationId xmlns:a16="http://schemas.microsoft.com/office/drawing/2014/main" id="{702E302F-8213-FD45-F18F-96D3E734A70E}"/>
              </a:ext>
            </a:extLst>
          </p:cNvPr>
          <p:cNvPicPr>
            <a:picLocks noChangeAspect="1"/>
          </p:cNvPicPr>
          <p:nvPr/>
        </p:nvPicPr>
        <p:blipFill>
          <a:blip r:embed="rId13"/>
          <a:stretch>
            <a:fillRect/>
          </a:stretch>
        </p:blipFill>
        <p:spPr>
          <a:xfrm>
            <a:off x="6737528" y="165409"/>
            <a:ext cx="1758470" cy="1814168"/>
          </a:xfrm>
          <a:prstGeom prst="rect">
            <a:avLst/>
          </a:prstGeom>
        </p:spPr>
      </p:pic>
    </p:spTree>
    <p:extLst>
      <p:ext uri="{BB962C8B-B14F-4D97-AF65-F5344CB8AC3E}">
        <p14:creationId xmlns:p14="http://schemas.microsoft.com/office/powerpoint/2010/main" val="14909093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4BEAAA1-3A8C-464A-A1D8-2484E3ED6B39}"/>
              </a:ext>
            </a:extLst>
          </p:cNvPr>
          <p:cNvSpPr txBox="1">
            <a:spLocks/>
          </p:cNvSpPr>
          <p:nvPr/>
        </p:nvSpPr>
        <p:spPr>
          <a:xfrm>
            <a:off x="494191" y="2249255"/>
            <a:ext cx="7886700" cy="29416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endParaRPr lang="en-US" sz="2000" b="0" dirty="0">
              <a:latin typeface="Garamond" panose="02020404030301010803" pitchFamily="18" charset="0"/>
            </a:endParaRPr>
          </a:p>
          <a:p>
            <a:pPr marL="342900" indent="-342900" fontAlgn="auto">
              <a:spcAft>
                <a:spcPts val="0"/>
              </a:spcAft>
              <a:buFont typeface="Arial" panose="020B0604020202020204" pitchFamily="34" charset="0"/>
              <a:buChar char="•"/>
            </a:pPr>
            <a:r>
              <a:rPr lang="en-US" sz="2000" b="0" dirty="0">
                <a:solidFill>
                  <a:srgbClr val="000000"/>
                </a:solidFill>
                <a:latin typeface="Garamond"/>
              </a:rPr>
              <a:t>Please</a:t>
            </a:r>
            <a:r>
              <a:rPr lang="en-US" sz="2000" dirty="0">
                <a:solidFill>
                  <a:schemeClr val="tx1"/>
                </a:solidFill>
                <a:latin typeface="Garamond"/>
              </a:rPr>
              <a:t> </a:t>
            </a:r>
            <a:r>
              <a:rPr lang="en-US" sz="2000" b="0" dirty="0">
                <a:latin typeface="Garamond"/>
                <a:hlinkClick r:id="rId2"/>
              </a:rPr>
              <a:t>click here to attest </a:t>
            </a:r>
            <a:r>
              <a:rPr lang="en-US" sz="2000" b="0" dirty="0">
                <a:solidFill>
                  <a:srgbClr val="000000"/>
                </a:solidFill>
                <a:latin typeface="Garamond"/>
              </a:rPr>
              <a:t>to your understanding and completion.</a:t>
            </a:r>
          </a:p>
          <a:p>
            <a:pPr fontAlgn="auto">
              <a:spcAft>
                <a:spcPts val="0"/>
              </a:spcAft>
            </a:pPr>
            <a:endParaRPr lang="en-US" sz="2000" b="0" dirty="0">
              <a:solidFill>
                <a:schemeClr val="tx1"/>
              </a:solidFill>
              <a:latin typeface="Garamond" panose="02020404030301010803" pitchFamily="18" charset="0"/>
            </a:endParaRPr>
          </a:p>
          <a:p>
            <a:pPr marL="342900" indent="-342900" fontAlgn="auto">
              <a:spcAft>
                <a:spcPts val="0"/>
              </a:spcAft>
              <a:buFont typeface="Arial" panose="020B0604020202020204" pitchFamily="34" charset="0"/>
              <a:buChar char="•"/>
            </a:pPr>
            <a:r>
              <a:rPr lang="en-US" sz="2000" b="0" dirty="0">
                <a:solidFill>
                  <a:srgbClr val="000000"/>
                </a:solidFill>
                <a:latin typeface="Garamond" panose="02020404030301010803" pitchFamily="18" charset="0"/>
              </a:rPr>
              <a:t>By attesting, the authorized representative has agreed to educate and review Neighborhood’s training with all providers in their organization who provide direct member care.</a:t>
            </a:r>
          </a:p>
          <a:p>
            <a:pPr fontAlgn="auto">
              <a:spcAft>
                <a:spcPts val="0"/>
              </a:spcAft>
            </a:pPr>
            <a:endParaRPr lang="en-US" sz="2000" b="0" dirty="0">
              <a:solidFill>
                <a:srgbClr val="000000"/>
              </a:solidFill>
              <a:latin typeface="Garamond" panose="02020404030301010803" pitchFamily="18" charset="0"/>
            </a:endParaRPr>
          </a:p>
          <a:p>
            <a:pPr marL="342900" indent="-342900" fontAlgn="auto">
              <a:spcAft>
                <a:spcPts val="0"/>
              </a:spcAft>
              <a:buFont typeface="Arial" panose="020B0604020202020204" pitchFamily="34" charset="0"/>
              <a:buChar char="•"/>
            </a:pPr>
            <a:r>
              <a:rPr lang="en-US" sz="2000" b="0" dirty="0">
                <a:solidFill>
                  <a:srgbClr val="000000"/>
                </a:solidFill>
                <a:latin typeface="Garamond" panose="02020404030301010803" pitchFamily="18" charset="0"/>
              </a:rPr>
              <a:t>If you use a social security number as your TIN, the attestation form will </a:t>
            </a:r>
            <a:r>
              <a:rPr lang="en-US" sz="2000" dirty="0">
                <a:solidFill>
                  <a:srgbClr val="000000"/>
                </a:solidFill>
                <a:latin typeface="Garamond" panose="02020404030301010803" pitchFamily="18" charset="0"/>
              </a:rPr>
              <a:t>not</a:t>
            </a:r>
            <a:r>
              <a:rPr lang="en-US" sz="2000" b="0" dirty="0">
                <a:solidFill>
                  <a:srgbClr val="000000"/>
                </a:solidFill>
                <a:latin typeface="Garamond" panose="02020404030301010803" pitchFamily="18" charset="0"/>
              </a:rPr>
              <a:t> auto-populate your NPI and you will be unable to complete the form. We are currently working on a solution for this issue. Please fill out all the required fields and send a screenshot to </a:t>
            </a:r>
            <a:r>
              <a:rPr lang="en-US" sz="2000" b="0" dirty="0">
                <a:solidFill>
                  <a:srgbClr val="000000"/>
                </a:solidFill>
                <a:latin typeface="Garamond" panose="02020404030301010803" pitchFamily="18" charset="0"/>
                <a:hlinkClick r:id="rId3"/>
              </a:rPr>
              <a:t>providercomms@nhpri.org</a:t>
            </a:r>
            <a:r>
              <a:rPr lang="en-US" sz="2000" b="0" dirty="0">
                <a:solidFill>
                  <a:srgbClr val="000000"/>
                </a:solidFill>
                <a:latin typeface="Garamond" panose="02020404030301010803" pitchFamily="18" charset="0"/>
              </a:rPr>
              <a:t> and we will mark you as completed.</a:t>
            </a:r>
            <a:br>
              <a:rPr lang="en-US" sz="2000" b="0" dirty="0">
                <a:solidFill>
                  <a:srgbClr val="000000"/>
                </a:solidFill>
                <a:latin typeface="Garamond" panose="02020404030301010803" pitchFamily="18" charset="0"/>
              </a:rPr>
            </a:br>
            <a:endParaRPr lang="en-US" sz="2000" b="0" dirty="0">
              <a:solidFill>
                <a:srgbClr val="000000"/>
              </a:solidFill>
              <a:latin typeface="Garamond" panose="02020404030301010803" pitchFamily="18" charset="0"/>
            </a:endParaRPr>
          </a:p>
          <a:p>
            <a:pPr marL="342900" indent="-342900" fontAlgn="auto">
              <a:spcAft>
                <a:spcPts val="0"/>
              </a:spcAft>
              <a:buFont typeface="Arial" panose="020B0604020202020204" pitchFamily="34" charset="0"/>
              <a:buChar char="•"/>
            </a:pPr>
            <a:r>
              <a:rPr lang="en-US" sz="2000" b="0" dirty="0">
                <a:solidFill>
                  <a:srgbClr val="000000"/>
                </a:solidFill>
                <a:latin typeface="Garamond" panose="02020404030301010803" pitchFamily="18" charset="0"/>
              </a:rPr>
              <a:t>Questions? Email Provider Relations at </a:t>
            </a:r>
            <a:r>
              <a:rPr lang="en-US" sz="2000" b="0" dirty="0">
                <a:latin typeface="Garamond" panose="02020404030301010803" pitchFamily="18" charset="0"/>
                <a:hlinkClick r:id="rId3"/>
              </a:rPr>
              <a:t>providercomms@nhpri.org</a:t>
            </a:r>
            <a:r>
              <a:rPr lang="en-US" sz="2000" b="0" dirty="0">
                <a:solidFill>
                  <a:srgbClr val="00742F"/>
                </a:solidFill>
                <a:latin typeface="Garamond" panose="02020404030301010803" pitchFamily="18" charset="0"/>
              </a:rPr>
              <a:t>.</a:t>
            </a:r>
            <a:endParaRPr lang="en-US" sz="1800" b="1" dirty="0">
              <a:latin typeface="Garamond" panose="02020404030301010803" pitchFamily="18" charset="0"/>
            </a:endParaRPr>
          </a:p>
          <a:p>
            <a:pPr marL="342900" indent="-342900" fontAlgn="auto">
              <a:spcAft>
                <a:spcPts val="0"/>
              </a:spcAft>
              <a:buFont typeface="Arial" panose="020B0604020202020204" pitchFamily="34" charset="0"/>
              <a:buChar char="•"/>
            </a:pPr>
            <a:endParaRPr lang="en-US" sz="1800" b="0" dirty="0">
              <a:latin typeface="Garamond" panose="02020404030301010803" pitchFamily="18" charset="0"/>
            </a:endParaRPr>
          </a:p>
        </p:txBody>
      </p:sp>
      <p:sp>
        <p:nvSpPr>
          <p:cNvPr id="8" name="Title 1">
            <a:extLst>
              <a:ext uri="{FF2B5EF4-FFF2-40B4-BE49-F238E27FC236}">
                <a16:creationId xmlns:a16="http://schemas.microsoft.com/office/drawing/2014/main" id="{D7E7E551-69B5-4318-88C8-AF0BF273EC99}"/>
              </a:ext>
            </a:extLst>
          </p:cNvPr>
          <p:cNvSpPr txBox="1">
            <a:spLocks/>
          </p:cNvSpPr>
          <p:nvPr/>
        </p:nvSpPr>
        <p:spPr>
          <a:xfrm>
            <a:off x="402093" y="155463"/>
            <a:ext cx="7886700" cy="993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r>
              <a:rPr lang="en-US" dirty="0">
                <a:solidFill>
                  <a:srgbClr val="069343"/>
                </a:solidFill>
              </a:rPr>
              <a:t>Training Attestation</a:t>
            </a:r>
          </a:p>
        </p:txBody>
      </p:sp>
      <p:graphicFrame>
        <p:nvGraphicFramePr>
          <p:cNvPr id="2" name="Table 2">
            <a:extLst>
              <a:ext uri="{FF2B5EF4-FFF2-40B4-BE49-F238E27FC236}">
                <a16:creationId xmlns:a16="http://schemas.microsoft.com/office/drawing/2014/main" id="{A1B39280-289B-4847-91CB-5F94571108AE}"/>
              </a:ext>
            </a:extLst>
          </p:cNvPr>
          <p:cNvGraphicFramePr>
            <a:graphicFrameLocks noGrp="1"/>
          </p:cNvGraphicFramePr>
          <p:nvPr>
            <p:extLst>
              <p:ext uri="{D42A27DB-BD31-4B8C-83A1-F6EECF244321}">
                <p14:modId xmlns:p14="http://schemas.microsoft.com/office/powerpoint/2010/main" val="4055900474"/>
              </p:ext>
            </p:extLst>
          </p:nvPr>
        </p:nvGraphicFramePr>
        <p:xfrm>
          <a:off x="402093" y="1286823"/>
          <a:ext cx="7886700" cy="532941"/>
        </p:xfrm>
        <a:graphic>
          <a:graphicData uri="http://schemas.openxmlformats.org/drawingml/2006/table">
            <a:tbl>
              <a:tblPr firstRow="1" bandRow="1">
                <a:effectLst/>
                <a:tableStyleId>{5C22544A-7EE6-4342-B048-85BDC9FD1C3A}</a:tableStyleId>
              </a:tblPr>
              <a:tblGrid>
                <a:gridCol w="7886700">
                  <a:extLst>
                    <a:ext uri="{9D8B030D-6E8A-4147-A177-3AD203B41FA5}">
                      <a16:colId xmlns:a16="http://schemas.microsoft.com/office/drawing/2014/main" val="2440458279"/>
                    </a:ext>
                  </a:extLst>
                </a:gridCol>
              </a:tblGrid>
              <a:tr h="532941">
                <a:tc>
                  <a:txBody>
                    <a:bodyPr/>
                    <a:lstStyle/>
                    <a:p>
                      <a:pPr algn="ctr"/>
                      <a:r>
                        <a:rPr lang="en-US" sz="2000">
                          <a:solidFill>
                            <a:schemeClr val="tx1"/>
                          </a:solidFill>
                          <a:latin typeface="Garamond" panose="02020404030301010803" pitchFamily="18" charset="0"/>
                        </a:rPr>
                        <a:t>Thank you for completing Neighborhood’s annual Provider Training!</a:t>
                      </a:r>
                    </a:p>
                  </a:txBody>
                  <a:tcPr>
                    <a:solidFill>
                      <a:srgbClr val="7FC242">
                        <a:alpha val="34118"/>
                      </a:srgbClr>
                    </a:solidFill>
                  </a:tcPr>
                </a:tc>
                <a:extLst>
                  <a:ext uri="{0D108BD9-81ED-4DB2-BD59-A6C34878D82A}">
                    <a16:rowId xmlns:a16="http://schemas.microsoft.com/office/drawing/2014/main" val="3447673573"/>
                  </a:ext>
                </a:extLst>
              </a:tr>
            </a:tbl>
          </a:graphicData>
        </a:graphic>
      </p:graphicFrame>
      <p:pic>
        <p:nvPicPr>
          <p:cNvPr id="7" name="Picture 6" descr="A green check mark in a circle&#10;&#10;AI-generated content may be incorrect.">
            <a:extLst>
              <a:ext uri="{FF2B5EF4-FFF2-40B4-BE49-F238E27FC236}">
                <a16:creationId xmlns:a16="http://schemas.microsoft.com/office/drawing/2014/main" id="{50C7E319-A8C5-B46D-C15B-8C80DEF58EA2}"/>
              </a:ext>
            </a:extLst>
          </p:cNvPr>
          <p:cNvPicPr>
            <a:picLocks noChangeAspect="1"/>
          </p:cNvPicPr>
          <p:nvPr/>
        </p:nvPicPr>
        <p:blipFill>
          <a:blip r:embed="rId4"/>
          <a:stretch>
            <a:fillRect/>
          </a:stretch>
        </p:blipFill>
        <p:spPr>
          <a:xfrm>
            <a:off x="3238145" y="5921314"/>
            <a:ext cx="739397" cy="739397"/>
          </a:xfrm>
          <a:prstGeom prst="rect">
            <a:avLst/>
          </a:prstGeom>
        </p:spPr>
      </p:pic>
    </p:spTree>
    <p:extLst>
      <p:ext uri="{BB962C8B-B14F-4D97-AF65-F5344CB8AC3E}">
        <p14:creationId xmlns:p14="http://schemas.microsoft.com/office/powerpoint/2010/main" val="2217204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3C70D-27CE-DB5E-F205-81B07A65030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720584B-497C-23ED-987B-EA25B16D0247}"/>
              </a:ext>
            </a:extLst>
          </p:cNvPr>
          <p:cNvSpPr/>
          <p:nvPr/>
        </p:nvSpPr>
        <p:spPr>
          <a:xfrm>
            <a:off x="-16328" y="72828"/>
            <a:ext cx="1772155" cy="1440383"/>
          </a:xfrm>
          <a:prstGeom prst="rect">
            <a:avLst/>
          </a:prstGeom>
          <a:solidFill>
            <a:srgbClr val="0693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FA3F88-C2A7-94FA-BD63-A7C0A910EE07}"/>
              </a:ext>
            </a:extLst>
          </p:cNvPr>
          <p:cNvSpPr>
            <a:spLocks noGrp="1"/>
          </p:cNvSpPr>
          <p:nvPr>
            <p:ph type="title"/>
          </p:nvPr>
        </p:nvSpPr>
        <p:spPr>
          <a:xfrm>
            <a:off x="575732" y="289562"/>
            <a:ext cx="620690" cy="1076039"/>
          </a:xfrm>
        </p:spPr>
        <p:txBody>
          <a:bodyPr>
            <a:noAutofit/>
          </a:bodyPr>
          <a:lstStyle/>
          <a:p>
            <a:r>
              <a:rPr lang="en-US" sz="7200">
                <a:solidFill>
                  <a:schemeClr val="bg1"/>
                </a:solidFill>
              </a:rPr>
              <a:t>2</a:t>
            </a:r>
          </a:p>
        </p:txBody>
      </p:sp>
      <p:sp>
        <p:nvSpPr>
          <p:cNvPr id="4" name="Footer Placeholder 3">
            <a:extLst>
              <a:ext uri="{FF2B5EF4-FFF2-40B4-BE49-F238E27FC236}">
                <a16:creationId xmlns:a16="http://schemas.microsoft.com/office/drawing/2014/main" id="{DABEB41C-46A1-88AE-90EC-C9B6F686FFE0}"/>
              </a:ext>
            </a:extLst>
          </p:cNvPr>
          <p:cNvSpPr>
            <a:spLocks noGrp="1"/>
          </p:cNvSpPr>
          <p:nvPr>
            <p:ph type="ftr" sz="quarter" idx="11"/>
          </p:nvPr>
        </p:nvSpPr>
        <p:spPr/>
        <p:txBody>
          <a:bodyPr/>
          <a:lstStyle/>
          <a:p>
            <a:r>
              <a:rPr lang="en-US"/>
              <a:t>Neighborhood Health Plan of Rhode Island © 2025  Confidential &amp; Not for Distribution</a:t>
            </a:r>
          </a:p>
        </p:txBody>
      </p:sp>
      <p:sp>
        <p:nvSpPr>
          <p:cNvPr id="5" name="Slide Number Placeholder 4">
            <a:extLst>
              <a:ext uri="{FF2B5EF4-FFF2-40B4-BE49-F238E27FC236}">
                <a16:creationId xmlns:a16="http://schemas.microsoft.com/office/drawing/2014/main" id="{308C390C-8118-B4AE-2BA5-F4DB366C7CEC}"/>
              </a:ext>
            </a:extLst>
          </p:cNvPr>
          <p:cNvSpPr>
            <a:spLocks noGrp="1"/>
          </p:cNvSpPr>
          <p:nvPr>
            <p:ph type="sldNum" sz="quarter" idx="12"/>
          </p:nvPr>
        </p:nvSpPr>
        <p:spPr/>
        <p:txBody>
          <a:bodyPr/>
          <a:lstStyle/>
          <a:p>
            <a:fld id="{C4FD1F22-D6B5-40B7-B8FE-12A80B3FCD39}" type="slidenum">
              <a:rPr lang="en-US" smtClean="0"/>
              <a:t>6</a:t>
            </a:fld>
            <a:endParaRPr lang="en-US"/>
          </a:p>
        </p:txBody>
      </p:sp>
      <p:sp>
        <p:nvSpPr>
          <p:cNvPr id="7" name="TextBox 6">
            <a:extLst>
              <a:ext uri="{FF2B5EF4-FFF2-40B4-BE49-F238E27FC236}">
                <a16:creationId xmlns:a16="http://schemas.microsoft.com/office/drawing/2014/main" id="{BCD09187-81E0-C4C2-7D7E-B665B4E99AC2}"/>
              </a:ext>
            </a:extLst>
          </p:cNvPr>
          <p:cNvSpPr txBox="1"/>
          <p:nvPr/>
        </p:nvSpPr>
        <p:spPr>
          <a:xfrm>
            <a:off x="1643161" y="2459504"/>
            <a:ext cx="6392231" cy="1938992"/>
          </a:xfrm>
          <a:prstGeom prst="rect">
            <a:avLst/>
          </a:prstGeom>
          <a:noFill/>
        </p:spPr>
        <p:txBody>
          <a:bodyPr wrap="square" lIns="91440" tIns="45720" rIns="91440" bIns="45720" rtlCol="0" anchor="t">
            <a:spAutoFit/>
          </a:bodyPr>
          <a:lstStyle/>
          <a:p>
            <a:r>
              <a:rPr lang="en-US" sz="6000">
                <a:latin typeface="Cabin SemiBold"/>
              </a:rPr>
              <a:t>Neighborhood Products</a:t>
            </a:r>
          </a:p>
        </p:txBody>
      </p:sp>
    </p:spTree>
    <p:extLst>
      <p:ext uri="{BB962C8B-B14F-4D97-AF65-F5344CB8AC3E}">
        <p14:creationId xmlns:p14="http://schemas.microsoft.com/office/powerpoint/2010/main" val="576020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57EBD-B840-2F10-6D36-E0495B023A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13FB19-A2E5-23FE-0C9D-A44155DB90EF}"/>
              </a:ext>
            </a:extLst>
          </p:cNvPr>
          <p:cNvSpPr>
            <a:spLocks noGrp="1"/>
          </p:cNvSpPr>
          <p:nvPr>
            <p:ph type="title" idx="4294967295"/>
          </p:nvPr>
        </p:nvSpPr>
        <p:spPr>
          <a:xfrm>
            <a:off x="500830" y="304596"/>
            <a:ext cx="7886700" cy="939800"/>
          </a:xfrm>
        </p:spPr>
        <p:txBody>
          <a:bodyPr>
            <a:normAutofit/>
          </a:bodyPr>
          <a:lstStyle/>
          <a:p>
            <a:r>
              <a:rPr lang="en-US" b="1" dirty="0">
                <a:solidFill>
                  <a:srgbClr val="069343"/>
                </a:solidFill>
                <a:latin typeface="Cabin"/>
              </a:rPr>
              <a:t>Neighborhood Member Plans</a:t>
            </a:r>
          </a:p>
        </p:txBody>
      </p:sp>
      <p:sp>
        <p:nvSpPr>
          <p:cNvPr id="4" name="TextBox 3">
            <a:extLst>
              <a:ext uri="{FF2B5EF4-FFF2-40B4-BE49-F238E27FC236}">
                <a16:creationId xmlns:a16="http://schemas.microsoft.com/office/drawing/2014/main" id="{5853F731-2121-5E1C-12FE-8ECE975DE71E}"/>
              </a:ext>
            </a:extLst>
          </p:cNvPr>
          <p:cNvSpPr txBox="1"/>
          <p:nvPr/>
        </p:nvSpPr>
        <p:spPr>
          <a:xfrm>
            <a:off x="500830" y="1244396"/>
            <a:ext cx="7886700" cy="4969822"/>
          </a:xfrm>
          <a:prstGeom prst="rect">
            <a:avLst/>
          </a:prstGeom>
          <a:noFill/>
        </p:spPr>
        <p:txBody>
          <a:bodyPr wrap="square" rtlCol="0">
            <a:spAutoFit/>
          </a:bodyPr>
          <a:lstStyle/>
          <a:p>
            <a:pPr fontAlgn="base">
              <a:lnSpc>
                <a:spcPct val="105000"/>
              </a:lnSpc>
              <a:spcAft>
                <a:spcPts val="600"/>
              </a:spcAft>
            </a:pPr>
            <a:r>
              <a:rPr lang="en-US" sz="2000" b="1"/>
              <a:t>Medicaid Plans</a:t>
            </a:r>
            <a:endParaRPr lang="en-US">
              <a:solidFill>
                <a:srgbClr val="000000"/>
              </a:solidFill>
              <a:latin typeface="Garamond" panose="02020404030301010803" pitchFamily="18" charset="0"/>
              <a:hlinkClick r:id="rId3"/>
            </a:endParaRPr>
          </a:p>
          <a:p>
            <a:pPr fontAlgn="base">
              <a:lnSpc>
                <a:spcPct val="105000"/>
              </a:lnSpc>
            </a:pPr>
            <a:r>
              <a:rPr lang="en-US">
                <a:solidFill>
                  <a:srgbClr val="000000"/>
                </a:solidFill>
                <a:latin typeface="Garamond" panose="02020404030301010803" pitchFamily="18" charset="0"/>
                <a:hlinkClick r:id="rId3"/>
              </a:rPr>
              <a:t>High-quality plans </a:t>
            </a:r>
            <a:r>
              <a:rPr lang="en-US">
                <a:solidFill>
                  <a:srgbClr val="000000"/>
                </a:solidFill>
                <a:latin typeface="Garamond" panose="02020404030301010803" pitchFamily="18" charset="0"/>
              </a:rPr>
              <a:t>for families, pregnant women and adults who are eligible for Medicaid through the State of Rhode Island. </a:t>
            </a:r>
          </a:p>
          <a:p>
            <a:pPr marL="0" marR="0" fontAlgn="base">
              <a:lnSpc>
                <a:spcPct val="105000"/>
              </a:lnSpc>
            </a:pPr>
            <a:endParaRPr lang="en-US" sz="1100">
              <a:solidFill>
                <a:srgbClr val="000000"/>
              </a:solidFill>
              <a:latin typeface="Garamond" panose="02020404030301010803" pitchFamily="18" charset="0"/>
            </a:endParaRPr>
          </a:p>
          <a:p>
            <a:pPr marL="742950" lvl="1" indent="-285750" fontAlgn="base">
              <a:lnSpc>
                <a:spcPct val="105000"/>
              </a:lnSpc>
              <a:buFont typeface="Wingdings" panose="05000000000000000000" pitchFamily="2" charset="2"/>
              <a:buChar char="v"/>
            </a:pPr>
            <a:r>
              <a:rPr lang="en-US">
                <a:solidFill>
                  <a:srgbClr val="000000"/>
                </a:solidFill>
                <a:effectLst/>
                <a:latin typeface="Garamond" panose="02020404030301010803" pitchFamily="18" charset="0"/>
                <a:ea typeface="Garamond" panose="02020404030301010803" pitchFamily="18" charset="0"/>
              </a:rPr>
              <a:t>Coverage includes access to medical and behavioral health services, including hospitalization and specialists, as well as a broad array of services including primary and preventive care, emergency services, prescription drugs, and behavioral health</a:t>
            </a:r>
            <a:r>
              <a:rPr lang="en-US">
                <a:solidFill>
                  <a:srgbClr val="000000"/>
                </a:solidFill>
                <a:latin typeface="Garamond" panose="02020404030301010803" pitchFamily="18" charset="0"/>
                <a:ea typeface="Garamond" panose="02020404030301010803" pitchFamily="18" charset="0"/>
              </a:rPr>
              <a:t>.</a:t>
            </a:r>
            <a:endParaRPr lang="en-US">
              <a:solidFill>
                <a:srgbClr val="000000"/>
              </a:solidFill>
              <a:latin typeface="Garamond" panose="02020404030301010803" pitchFamily="18" charset="0"/>
            </a:endParaRPr>
          </a:p>
          <a:p>
            <a:pPr>
              <a:spcBef>
                <a:spcPts val="0"/>
              </a:spcBef>
              <a:spcAft>
                <a:spcPts val="600"/>
              </a:spcAft>
            </a:pPr>
            <a:endParaRPr lang="en-US" b="1">
              <a:solidFill>
                <a:srgbClr val="000000"/>
              </a:solidFill>
              <a:latin typeface="Garamond" panose="02020404030301010803" pitchFamily="18" charset="0"/>
            </a:endParaRPr>
          </a:p>
          <a:p>
            <a:pPr>
              <a:spcBef>
                <a:spcPts val="0"/>
              </a:spcBef>
              <a:spcAft>
                <a:spcPts val="600"/>
              </a:spcAft>
            </a:pPr>
            <a:r>
              <a:rPr lang="en-US" sz="2000" b="1"/>
              <a:t>Commercial Plans </a:t>
            </a:r>
          </a:p>
          <a:p>
            <a:pPr>
              <a:spcBef>
                <a:spcPts val="0"/>
              </a:spcBef>
              <a:spcAft>
                <a:spcPts val="600"/>
              </a:spcAft>
            </a:pPr>
            <a:r>
              <a:rPr lang="en-US">
                <a:solidFill>
                  <a:srgbClr val="000000"/>
                </a:solidFill>
                <a:latin typeface="Garamond" panose="02020404030301010803" pitchFamily="18" charset="0"/>
              </a:rPr>
              <a:t>Plans for </a:t>
            </a:r>
            <a:r>
              <a:rPr lang="en-US">
                <a:solidFill>
                  <a:srgbClr val="000000"/>
                </a:solidFill>
                <a:latin typeface="Garamond" panose="02020404030301010803" pitchFamily="18" charset="0"/>
                <a:hlinkClick r:id="rId4"/>
              </a:rPr>
              <a:t>small businesses</a:t>
            </a:r>
            <a:r>
              <a:rPr lang="en-US">
                <a:solidFill>
                  <a:srgbClr val="000000"/>
                </a:solidFill>
                <a:latin typeface="Garamond" panose="02020404030301010803" pitchFamily="18" charset="0"/>
              </a:rPr>
              <a:t>, </a:t>
            </a:r>
            <a:r>
              <a:rPr lang="en-US">
                <a:solidFill>
                  <a:srgbClr val="000000"/>
                </a:solidFill>
                <a:latin typeface="Garamond" panose="02020404030301010803" pitchFamily="18" charset="0"/>
                <a:hlinkClick r:id="rId5"/>
              </a:rPr>
              <a:t>individuals and families</a:t>
            </a:r>
            <a:r>
              <a:rPr lang="en-US">
                <a:solidFill>
                  <a:srgbClr val="000000"/>
                </a:solidFill>
                <a:latin typeface="Garamond" panose="02020404030301010803" pitchFamily="18" charset="0"/>
              </a:rPr>
              <a:t> cover all essential health benefits at an affordable price.</a:t>
            </a:r>
          </a:p>
          <a:p>
            <a:pPr marL="742950" lvl="1" indent="-285750">
              <a:spcAft>
                <a:spcPts val="600"/>
              </a:spcAft>
              <a:buFont typeface="Wingdings" panose="05000000000000000000" pitchFamily="2" charset="2"/>
              <a:buChar char="v"/>
            </a:pPr>
            <a:r>
              <a:rPr lang="en-US" spc="-10">
                <a:solidFill>
                  <a:srgbClr val="000000"/>
                </a:solidFill>
                <a:effectLst/>
                <a:latin typeface="Garamond" panose="02020404030301010803" pitchFamily="18" charset="0"/>
                <a:ea typeface="Garamond" panose="02020404030301010803" pitchFamily="18" charset="0"/>
                <a:cs typeface="Times New Roman" panose="02020603050405020304" pitchFamily="18" charset="0"/>
              </a:rPr>
              <a:t>Neighborhood Commercial members have different cost-sharing and benefits based on the plan variation in which they are enrolled. </a:t>
            </a:r>
          </a:p>
          <a:p>
            <a:pPr marL="742950" lvl="1" indent="-285750">
              <a:spcAft>
                <a:spcPts val="600"/>
              </a:spcAft>
              <a:buFont typeface="Wingdings" panose="05000000000000000000" pitchFamily="2" charset="2"/>
              <a:buChar char="v"/>
            </a:pPr>
            <a:r>
              <a:rPr lang="en-US" spc="-10">
                <a:solidFill>
                  <a:srgbClr val="000000"/>
                </a:solidFill>
                <a:latin typeface="Garamond" panose="02020404030301010803" pitchFamily="18" charset="0"/>
                <a:cs typeface="Times New Roman" panose="02020603050405020304" pitchFamily="18" charset="0"/>
              </a:rPr>
              <a:t>Providers can not bill members for cost share.</a:t>
            </a:r>
            <a:br>
              <a:rPr lang="en-US">
                <a:latin typeface="Garamond" panose="02020404030301010803" pitchFamily="18" charset="0"/>
              </a:rPr>
            </a:br>
            <a:endParaRPr lang="en-US">
              <a:latin typeface="Garamond" panose="02020404030301010803" pitchFamily="18" charset="0"/>
            </a:endParaRPr>
          </a:p>
        </p:txBody>
      </p:sp>
      <p:cxnSp>
        <p:nvCxnSpPr>
          <p:cNvPr id="5" name="Straight Connector 4">
            <a:extLst>
              <a:ext uri="{FF2B5EF4-FFF2-40B4-BE49-F238E27FC236}">
                <a16:creationId xmlns:a16="http://schemas.microsoft.com/office/drawing/2014/main" id="{7BCC551D-74CC-FA9A-D145-11A20B9B17C3}"/>
              </a:ext>
            </a:extLst>
          </p:cNvPr>
          <p:cNvCxnSpPr>
            <a:cxnSpLocks/>
          </p:cNvCxnSpPr>
          <p:nvPr/>
        </p:nvCxnSpPr>
        <p:spPr>
          <a:xfrm>
            <a:off x="500830" y="3794219"/>
            <a:ext cx="7886700" cy="0"/>
          </a:xfrm>
          <a:prstGeom prst="line">
            <a:avLst/>
          </a:prstGeom>
          <a:ln w="85725" cmpd="dbl">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42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8" end="8"/>
                                            </p:txEl>
                                          </p:spTgt>
                                        </p:tgtEl>
                                        <p:attrNameLst>
                                          <p:attrName>style.visibility</p:attrName>
                                        </p:attrNameLst>
                                      </p:cBhvr>
                                      <p:to>
                                        <p:strVal val="visible"/>
                                      </p:to>
                                    </p:set>
                                    <p:animEffect transition="in" filter="fade">
                                      <p:cBhvr>
                                        <p:cTn id="30"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0830" y="131876"/>
            <a:ext cx="7886700" cy="939800"/>
          </a:xfrm>
        </p:spPr>
        <p:txBody>
          <a:bodyPr>
            <a:normAutofit/>
          </a:bodyPr>
          <a:lstStyle/>
          <a:p>
            <a:r>
              <a:rPr lang="en-US" b="1" dirty="0">
                <a:solidFill>
                  <a:srgbClr val="069343"/>
                </a:solidFill>
                <a:latin typeface="Cabin"/>
              </a:rPr>
              <a:t>Neighborhood Member Plans</a:t>
            </a:r>
          </a:p>
        </p:txBody>
      </p:sp>
      <p:sp>
        <p:nvSpPr>
          <p:cNvPr id="4" name="TextBox 3"/>
          <p:cNvSpPr txBox="1"/>
          <p:nvPr/>
        </p:nvSpPr>
        <p:spPr>
          <a:xfrm>
            <a:off x="500830" y="1182231"/>
            <a:ext cx="7886700" cy="4693593"/>
          </a:xfrm>
          <a:prstGeom prst="rect">
            <a:avLst/>
          </a:prstGeom>
          <a:noFill/>
        </p:spPr>
        <p:txBody>
          <a:bodyPr wrap="square" rtlCol="0">
            <a:spAutoFit/>
          </a:bodyPr>
          <a:lstStyle/>
          <a:p>
            <a:pPr>
              <a:spcBef>
                <a:spcPts val="0"/>
              </a:spcBef>
              <a:spcAft>
                <a:spcPts val="600"/>
              </a:spcAft>
            </a:pPr>
            <a:r>
              <a:rPr lang="en-US" sz="2000" b="1" dirty="0">
                <a:hlinkClick r:id="rId3"/>
              </a:rPr>
              <a:t>Neighborhood INTEGRITY for Duals (HMO D-SNP)</a:t>
            </a:r>
            <a:r>
              <a:rPr lang="en-US" sz="2000" b="1" dirty="0"/>
              <a:t> – </a:t>
            </a:r>
            <a:r>
              <a:rPr lang="en-US" dirty="0">
                <a:solidFill>
                  <a:srgbClr val="FF0000"/>
                </a:solidFill>
              </a:rPr>
              <a:t>New for 2026</a:t>
            </a:r>
          </a:p>
          <a:p>
            <a:pPr>
              <a:spcBef>
                <a:spcPts val="0"/>
              </a:spcBef>
              <a:spcAft>
                <a:spcPts val="600"/>
              </a:spcAft>
            </a:pPr>
            <a:r>
              <a:rPr lang="en-US" dirty="0">
                <a:solidFill>
                  <a:srgbClr val="000000"/>
                </a:solidFill>
                <a:latin typeface="Garamond" panose="02020404030301010803" pitchFamily="18" charset="0"/>
              </a:rPr>
              <a:t>A fully integrated dual special needs plan (D-SNP) that integrates ALL covered </a:t>
            </a:r>
            <a:r>
              <a:rPr lang="en-US" b="1" dirty="0">
                <a:solidFill>
                  <a:srgbClr val="000000"/>
                </a:solidFill>
                <a:latin typeface="Garamond" panose="02020404030301010803" pitchFamily="18" charset="0"/>
              </a:rPr>
              <a:t>Medicare and Medicaid </a:t>
            </a:r>
            <a:r>
              <a:rPr lang="en-US" dirty="0">
                <a:solidFill>
                  <a:srgbClr val="000000"/>
                </a:solidFill>
                <a:latin typeface="Garamond" panose="02020404030301010803" pitchFamily="18" charset="0"/>
              </a:rPr>
              <a:t>managed care benefits into one plan. </a:t>
            </a:r>
          </a:p>
          <a:p>
            <a:pPr marL="742950" lvl="1" indent="-285750">
              <a:spcAft>
                <a:spcPts val="600"/>
              </a:spcAft>
              <a:buFont typeface="Wingdings" panose="05000000000000000000" pitchFamily="2" charset="2"/>
              <a:buChar char="q"/>
            </a:pPr>
            <a:r>
              <a:rPr lang="en-US" sz="1600" dirty="0">
                <a:solidFill>
                  <a:srgbClr val="000000"/>
                </a:solidFill>
                <a:latin typeface="Garamond" panose="02020404030301010803" pitchFamily="18" charset="0"/>
              </a:rPr>
              <a:t>Members enrolled in Neighborhood INTEGRITY for Duals will have their Medicare and Medicaid claims processed by Neighborhood without the provider having to resubmit the claim for Medicaid payment.</a:t>
            </a:r>
          </a:p>
          <a:p>
            <a:pPr marL="285750" indent="-285750">
              <a:spcBef>
                <a:spcPts val="0"/>
              </a:spcBef>
              <a:spcAft>
                <a:spcPts val="600"/>
              </a:spcAft>
              <a:buFont typeface="Arial" panose="020B0604020202020204" pitchFamily="34" charset="0"/>
              <a:buChar char="•"/>
            </a:pPr>
            <a:endParaRPr lang="en-US" dirty="0">
              <a:solidFill>
                <a:srgbClr val="000000"/>
              </a:solidFill>
              <a:latin typeface="Garamond" panose="02020404030301010803" pitchFamily="18" charset="0"/>
            </a:endParaRPr>
          </a:p>
          <a:p>
            <a:pPr>
              <a:spcAft>
                <a:spcPts val="600"/>
              </a:spcAft>
            </a:pPr>
            <a:endParaRPr lang="en-US" sz="1100" b="1" dirty="0"/>
          </a:p>
          <a:p>
            <a:pPr>
              <a:spcAft>
                <a:spcPts val="600"/>
              </a:spcAft>
            </a:pPr>
            <a:r>
              <a:rPr lang="en-US" sz="2000" b="1" dirty="0">
                <a:hlinkClick r:id="rId4"/>
              </a:rPr>
              <a:t>Neighborhood Dual CONNECT (HMO D-SNP) </a:t>
            </a:r>
            <a:r>
              <a:rPr lang="en-US" sz="2000" b="1" dirty="0"/>
              <a:t>– </a:t>
            </a:r>
            <a:r>
              <a:rPr lang="en-US" dirty="0">
                <a:solidFill>
                  <a:srgbClr val="FF0000"/>
                </a:solidFill>
              </a:rPr>
              <a:t>New for 2026</a:t>
            </a:r>
          </a:p>
          <a:p>
            <a:pPr>
              <a:spcAft>
                <a:spcPts val="600"/>
              </a:spcAft>
            </a:pPr>
            <a:r>
              <a:rPr lang="en-US" sz="1800" dirty="0">
                <a:solidFill>
                  <a:srgbClr val="000000"/>
                </a:solidFill>
                <a:effectLst/>
                <a:latin typeface="Garamond" panose="02020404030301010803" pitchFamily="18" charset="0"/>
                <a:ea typeface="Calibri" panose="020F0502020204030204" pitchFamily="34" charset="0"/>
              </a:rPr>
              <a:t>A coordination-only dual special needs plan (CO </a:t>
            </a:r>
            <a:r>
              <a:rPr lang="en-US" dirty="0">
                <a:solidFill>
                  <a:srgbClr val="000000"/>
                </a:solidFill>
                <a:latin typeface="Garamond" panose="02020404030301010803" pitchFamily="18" charset="0"/>
                <a:ea typeface="Calibri" panose="020F0502020204030204" pitchFamily="34" charset="0"/>
              </a:rPr>
              <a:t>D-</a:t>
            </a:r>
            <a:r>
              <a:rPr lang="en-US" sz="1800" dirty="0">
                <a:solidFill>
                  <a:srgbClr val="000000"/>
                </a:solidFill>
                <a:effectLst/>
                <a:latin typeface="Garamond" panose="02020404030301010803" pitchFamily="18" charset="0"/>
                <a:ea typeface="Calibri" panose="020F0502020204030204" pitchFamily="34" charset="0"/>
              </a:rPr>
              <a:t>SNP) where only </a:t>
            </a:r>
            <a:r>
              <a:rPr lang="en-US" sz="1800" b="1" dirty="0">
                <a:solidFill>
                  <a:srgbClr val="000000"/>
                </a:solidFill>
                <a:effectLst/>
                <a:latin typeface="Garamond" panose="02020404030301010803" pitchFamily="18" charset="0"/>
                <a:ea typeface="Calibri" panose="020F0502020204030204" pitchFamily="34" charset="0"/>
              </a:rPr>
              <a:t>partial dual eligible individuals </a:t>
            </a:r>
            <a:r>
              <a:rPr lang="en-US" sz="1800" dirty="0">
                <a:solidFill>
                  <a:srgbClr val="000000"/>
                </a:solidFill>
                <a:effectLst/>
                <a:latin typeface="Garamond" panose="02020404030301010803" pitchFamily="18" charset="0"/>
                <a:ea typeface="Calibri" panose="020F0502020204030204" pitchFamily="34" charset="0"/>
              </a:rPr>
              <a:t>who participate in the Rhode Island Medicare Premium Payment Program are eligible. </a:t>
            </a:r>
          </a:p>
          <a:p>
            <a:pPr marL="742950" lvl="1" indent="-285750">
              <a:spcAft>
                <a:spcPts val="600"/>
              </a:spcAft>
              <a:buFont typeface="Wingdings" panose="05000000000000000000" pitchFamily="2" charset="2"/>
              <a:buChar char="q"/>
            </a:pPr>
            <a:r>
              <a:rPr lang="en-US" sz="1600" dirty="0">
                <a:solidFill>
                  <a:srgbClr val="000000"/>
                </a:solidFill>
                <a:effectLst/>
                <a:latin typeface="Garamond" panose="02020404030301010803" pitchFamily="18" charset="0"/>
                <a:ea typeface="Calibri" panose="020F0502020204030204" pitchFamily="34" charset="0"/>
              </a:rPr>
              <a:t>Neighborhood manages the Medicare portion, while p</a:t>
            </a:r>
            <a:r>
              <a:rPr lang="en-US" sz="1600" dirty="0">
                <a:solidFill>
                  <a:srgbClr val="000000"/>
                </a:solidFill>
                <a:effectLst/>
                <a:latin typeface="Garamond" panose="02020404030301010803" pitchFamily="18" charset="0"/>
                <a:ea typeface="Garamond" panose="02020404030301010803" pitchFamily="18" charset="0"/>
                <a:cs typeface="Times New Roman" panose="02020603050405020304" pitchFamily="18" charset="0"/>
              </a:rPr>
              <a:t>roviders must submit copays/coinsurance amounts and </a:t>
            </a:r>
            <a:r>
              <a:rPr lang="en-US" sz="1600" b="1" dirty="0">
                <a:solidFill>
                  <a:srgbClr val="000000"/>
                </a:solidFill>
                <a:effectLst/>
                <a:latin typeface="Garamond" panose="02020404030301010803" pitchFamily="18" charset="0"/>
                <a:ea typeface="Garamond" panose="02020404030301010803" pitchFamily="18" charset="0"/>
                <a:cs typeface="Times New Roman" panose="02020603050405020304" pitchFamily="18" charset="0"/>
              </a:rPr>
              <a:t>Medicaid only </a:t>
            </a:r>
            <a:r>
              <a:rPr lang="en-US" sz="1600" dirty="0">
                <a:solidFill>
                  <a:srgbClr val="000000"/>
                </a:solidFill>
                <a:effectLst/>
                <a:latin typeface="Garamond" panose="02020404030301010803" pitchFamily="18" charset="0"/>
                <a:ea typeface="Garamond" panose="02020404030301010803" pitchFamily="18" charset="0"/>
                <a:cs typeface="Times New Roman" panose="02020603050405020304" pitchFamily="18" charset="0"/>
              </a:rPr>
              <a:t>benefits to the RI EOHHS for reimbursement. </a:t>
            </a:r>
            <a:r>
              <a:rPr lang="en-US" sz="1600" b="1" dirty="0">
                <a:effectLst/>
                <a:latin typeface="Garamond" panose="02020404030301010803" pitchFamily="18" charset="0"/>
                <a:ea typeface="Garamond" panose="02020404030301010803" pitchFamily="18" charset="0"/>
                <a:cs typeface="Times New Roman" panose="02020603050405020304" pitchFamily="18" charset="0"/>
              </a:rPr>
              <a:t>Providers can not bill members for cost-share.</a:t>
            </a:r>
            <a:endParaRPr lang="en-US" sz="1600" b="1" dirty="0">
              <a:latin typeface="Garamond" panose="02020404030301010803" pitchFamily="18" charset="0"/>
            </a:endParaRPr>
          </a:p>
        </p:txBody>
      </p:sp>
      <p:sp>
        <p:nvSpPr>
          <p:cNvPr id="5" name="TextBox 4">
            <a:extLst>
              <a:ext uri="{FF2B5EF4-FFF2-40B4-BE49-F238E27FC236}">
                <a16:creationId xmlns:a16="http://schemas.microsoft.com/office/drawing/2014/main" id="{6B42960A-02C6-E4FF-FCD4-E0D901F269D5}"/>
              </a:ext>
            </a:extLst>
          </p:cNvPr>
          <p:cNvSpPr txBox="1"/>
          <p:nvPr/>
        </p:nvSpPr>
        <p:spPr>
          <a:xfrm>
            <a:off x="294640" y="5757049"/>
            <a:ext cx="8554720" cy="584775"/>
          </a:xfrm>
          <a:prstGeom prst="rect">
            <a:avLst/>
          </a:prstGeom>
          <a:noFill/>
        </p:spPr>
        <p:txBody>
          <a:bodyPr wrap="square" rtlCol="0">
            <a:spAutoFit/>
          </a:bodyPr>
          <a:lstStyle/>
          <a:p>
            <a:r>
              <a:rPr lang="en-US" sz="1600" b="1" i="1" dirty="0">
                <a:latin typeface="Garamond" panose="02020404030301010803" pitchFamily="18" charset="0"/>
              </a:rPr>
              <a:t>For more information about benefits under these plans please refer to the Member Materials page for </a:t>
            </a:r>
            <a:r>
              <a:rPr lang="en-US" sz="1600" b="1" i="1" dirty="0">
                <a:latin typeface="Garamond" panose="02020404030301010803" pitchFamily="18" charset="0"/>
                <a:hlinkClick r:id="rId5"/>
              </a:rPr>
              <a:t>INTEGRITY for Duals </a:t>
            </a:r>
            <a:r>
              <a:rPr lang="en-US" sz="1600" b="1" i="1" dirty="0">
                <a:latin typeface="Garamond" panose="02020404030301010803" pitchFamily="18" charset="0"/>
              </a:rPr>
              <a:t>and </a:t>
            </a:r>
            <a:r>
              <a:rPr lang="en-US" sz="1600" b="1" i="1" dirty="0">
                <a:latin typeface="Garamond" panose="02020404030301010803" pitchFamily="18" charset="0"/>
                <a:hlinkClick r:id="rId6"/>
              </a:rPr>
              <a:t>Dual CONNECT.</a:t>
            </a:r>
            <a:endParaRPr lang="en-US" sz="1600" b="1" i="1" dirty="0">
              <a:latin typeface="Garamond" panose="02020404030301010803" pitchFamily="18" charset="0"/>
            </a:endParaRPr>
          </a:p>
        </p:txBody>
      </p:sp>
      <p:cxnSp>
        <p:nvCxnSpPr>
          <p:cNvPr id="3" name="Straight Connector 2">
            <a:extLst>
              <a:ext uri="{FF2B5EF4-FFF2-40B4-BE49-F238E27FC236}">
                <a16:creationId xmlns:a16="http://schemas.microsoft.com/office/drawing/2014/main" id="{665EEF42-EAEE-FB85-AC76-B5CFEF91F255}"/>
              </a:ext>
            </a:extLst>
          </p:cNvPr>
          <p:cNvCxnSpPr>
            <a:cxnSpLocks/>
          </p:cNvCxnSpPr>
          <p:nvPr/>
        </p:nvCxnSpPr>
        <p:spPr>
          <a:xfrm>
            <a:off x="435516" y="3354506"/>
            <a:ext cx="7886700" cy="0"/>
          </a:xfrm>
          <a:prstGeom prst="line">
            <a:avLst/>
          </a:prstGeom>
          <a:ln w="85725" cmpd="dbl">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761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1FECC-5E01-A835-9964-EA28E6C521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447C1E-641B-6843-6420-61341D4DB3B7}"/>
              </a:ext>
            </a:extLst>
          </p:cNvPr>
          <p:cNvSpPr>
            <a:spLocks noGrp="1"/>
          </p:cNvSpPr>
          <p:nvPr>
            <p:ph type="title"/>
          </p:nvPr>
        </p:nvSpPr>
        <p:spPr>
          <a:xfrm>
            <a:off x="144855" y="195714"/>
            <a:ext cx="9090585" cy="1076039"/>
          </a:xfrm>
        </p:spPr>
        <p:txBody>
          <a:bodyPr anchor="ctr">
            <a:noAutofit/>
          </a:bodyPr>
          <a:lstStyle/>
          <a:p>
            <a:r>
              <a:rPr lang="en-US" b="1" dirty="0">
                <a:solidFill>
                  <a:srgbClr val="069343"/>
                </a:solidFill>
              </a:rPr>
              <a:t>What is a Dual Special Needs Plan (D-SNP)?</a:t>
            </a:r>
          </a:p>
        </p:txBody>
      </p:sp>
      <p:sp>
        <p:nvSpPr>
          <p:cNvPr id="6" name="Footer Placeholder 3">
            <a:extLst>
              <a:ext uri="{FF2B5EF4-FFF2-40B4-BE49-F238E27FC236}">
                <a16:creationId xmlns:a16="http://schemas.microsoft.com/office/drawing/2014/main" id="{D0FE9299-CC98-0D0A-0036-8DE274AA4F09}"/>
              </a:ext>
            </a:extLst>
          </p:cNvPr>
          <p:cNvSpPr>
            <a:spLocks noGrp="1"/>
          </p:cNvSpPr>
          <p:nvPr>
            <p:ph type="ftr" sz="quarter" idx="11"/>
          </p:nvPr>
        </p:nvSpPr>
        <p:spPr>
          <a:xfrm>
            <a:off x="6305005" y="6497420"/>
            <a:ext cx="2601543" cy="365125"/>
          </a:xfrm>
        </p:spPr>
        <p:txBody>
          <a:bodyPr anchor="ctr">
            <a:normAutofit/>
          </a:bodyPr>
          <a:lstStyle/>
          <a:p>
            <a:pPr>
              <a:spcAft>
                <a:spcPts val="600"/>
              </a:spcAft>
            </a:pPr>
            <a:r>
              <a:rPr lang="en-US"/>
              <a:t>Neighborhood Health Plan of Rhode Island © 2025  Confidential &amp; Not for Distribution</a:t>
            </a:r>
          </a:p>
        </p:txBody>
      </p:sp>
      <p:sp>
        <p:nvSpPr>
          <p:cNvPr id="5" name="Slide Number Placeholder 4">
            <a:extLst>
              <a:ext uri="{FF2B5EF4-FFF2-40B4-BE49-F238E27FC236}">
                <a16:creationId xmlns:a16="http://schemas.microsoft.com/office/drawing/2014/main" id="{7F055691-5965-EC8B-09E1-B9112D2770D4}"/>
              </a:ext>
            </a:extLst>
          </p:cNvPr>
          <p:cNvSpPr>
            <a:spLocks noGrp="1"/>
          </p:cNvSpPr>
          <p:nvPr>
            <p:ph type="sldNum" sz="quarter" idx="12"/>
          </p:nvPr>
        </p:nvSpPr>
        <p:spPr>
          <a:xfrm>
            <a:off x="6844316" y="6084253"/>
            <a:ext cx="2057400" cy="365125"/>
          </a:xfrm>
        </p:spPr>
        <p:txBody>
          <a:bodyPr anchor="ctr">
            <a:normAutofit/>
          </a:bodyPr>
          <a:lstStyle/>
          <a:p>
            <a:pPr>
              <a:spcAft>
                <a:spcPts val="600"/>
              </a:spcAft>
            </a:pPr>
            <a:fld id="{C4FD1F22-D6B5-40B7-B8FE-12A80B3FCD39}" type="slidenum">
              <a:rPr lang="en-US" smtClean="0"/>
              <a:pPr>
                <a:spcAft>
                  <a:spcPts val="600"/>
                </a:spcAft>
              </a:pPr>
              <a:t>9</a:t>
            </a:fld>
            <a:endParaRPr lang="en-US"/>
          </a:p>
        </p:txBody>
      </p:sp>
      <p:sp>
        <p:nvSpPr>
          <p:cNvPr id="4" name="Freeform: Shape 3">
            <a:extLst>
              <a:ext uri="{FF2B5EF4-FFF2-40B4-BE49-F238E27FC236}">
                <a16:creationId xmlns:a16="http://schemas.microsoft.com/office/drawing/2014/main" id="{61CE66D3-A8AA-F4DF-AF0D-BC028AC951E6}"/>
              </a:ext>
            </a:extLst>
          </p:cNvPr>
          <p:cNvSpPr/>
          <p:nvPr/>
        </p:nvSpPr>
        <p:spPr>
          <a:xfrm>
            <a:off x="367183" y="1429429"/>
            <a:ext cx="3730475" cy="1203389"/>
          </a:xfrm>
          <a:custGeom>
            <a:avLst/>
            <a:gdLst>
              <a:gd name="connsiteX0" fmla="*/ 0 w 3343153"/>
              <a:gd name="connsiteY0" fmla="*/ 0 h 2005892"/>
              <a:gd name="connsiteX1" fmla="*/ 3343153 w 3343153"/>
              <a:gd name="connsiteY1" fmla="*/ 0 h 2005892"/>
              <a:gd name="connsiteX2" fmla="*/ 3343153 w 3343153"/>
              <a:gd name="connsiteY2" fmla="*/ 2005892 h 2005892"/>
              <a:gd name="connsiteX3" fmla="*/ 0 w 3343153"/>
              <a:gd name="connsiteY3" fmla="*/ 2005892 h 2005892"/>
              <a:gd name="connsiteX4" fmla="*/ 0 w 3343153"/>
              <a:gd name="connsiteY4" fmla="*/ 0 h 2005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153" h="2005892">
                <a:moveTo>
                  <a:pt x="0" y="0"/>
                </a:moveTo>
                <a:lnTo>
                  <a:pt x="3343153" y="0"/>
                </a:lnTo>
                <a:lnTo>
                  <a:pt x="3343153" y="2005892"/>
                </a:lnTo>
                <a:lnTo>
                  <a:pt x="0" y="2005892"/>
                </a:lnTo>
                <a:lnTo>
                  <a:pt x="0" y="0"/>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111125" lvl="0" defTabSz="933450">
              <a:lnSpc>
                <a:spcPct val="90000"/>
              </a:lnSpc>
              <a:spcBef>
                <a:spcPct val="0"/>
              </a:spcBef>
              <a:spcAft>
                <a:spcPct val="35000"/>
              </a:spcAft>
              <a:buNone/>
            </a:pPr>
            <a:r>
              <a:rPr lang="en-US" b="1" kern="1200">
                <a:latin typeface="Garamond" panose="02020404030301010803" pitchFamily="18" charset="0"/>
              </a:rPr>
              <a:t>A Medicare Advantage plan designed for individuals who qualify for both Medicare and Medicaid.</a:t>
            </a:r>
          </a:p>
        </p:txBody>
      </p:sp>
      <p:sp>
        <p:nvSpPr>
          <p:cNvPr id="7" name="Freeform: Shape 6">
            <a:extLst>
              <a:ext uri="{FF2B5EF4-FFF2-40B4-BE49-F238E27FC236}">
                <a16:creationId xmlns:a16="http://schemas.microsoft.com/office/drawing/2014/main" id="{F0B2F516-A90D-DF70-CE87-7935C6CE285F}"/>
              </a:ext>
            </a:extLst>
          </p:cNvPr>
          <p:cNvSpPr/>
          <p:nvPr/>
        </p:nvSpPr>
        <p:spPr>
          <a:xfrm>
            <a:off x="1649881" y="2488162"/>
            <a:ext cx="3645600" cy="1446325"/>
          </a:xfrm>
          <a:custGeom>
            <a:avLst/>
            <a:gdLst>
              <a:gd name="connsiteX0" fmla="*/ 0 w 3343153"/>
              <a:gd name="connsiteY0" fmla="*/ 0 h 2005892"/>
              <a:gd name="connsiteX1" fmla="*/ 3343153 w 3343153"/>
              <a:gd name="connsiteY1" fmla="*/ 0 h 2005892"/>
              <a:gd name="connsiteX2" fmla="*/ 3343153 w 3343153"/>
              <a:gd name="connsiteY2" fmla="*/ 2005892 h 2005892"/>
              <a:gd name="connsiteX3" fmla="*/ 0 w 3343153"/>
              <a:gd name="connsiteY3" fmla="*/ 2005892 h 2005892"/>
              <a:gd name="connsiteX4" fmla="*/ 0 w 3343153"/>
              <a:gd name="connsiteY4" fmla="*/ 0 h 2005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153" h="2005892">
                <a:moveTo>
                  <a:pt x="0" y="0"/>
                </a:moveTo>
                <a:lnTo>
                  <a:pt x="3343153" y="0"/>
                </a:lnTo>
                <a:lnTo>
                  <a:pt x="3343153" y="2005892"/>
                </a:lnTo>
                <a:lnTo>
                  <a:pt x="0" y="2005892"/>
                </a:lnTo>
                <a:lnTo>
                  <a:pt x="0" y="0"/>
                </a:lnTo>
                <a:close/>
              </a:path>
            </a:pathLst>
          </a:custGeom>
          <a:solidFill>
            <a:schemeClr val="bg1"/>
          </a:solidFill>
          <a:ln w="25400">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60325" lvl="0" defTabSz="933450">
              <a:lnSpc>
                <a:spcPct val="90000"/>
              </a:lnSpc>
              <a:spcBef>
                <a:spcPct val="0"/>
              </a:spcBef>
              <a:spcAft>
                <a:spcPct val="35000"/>
              </a:spcAft>
              <a:buNone/>
            </a:pPr>
            <a:r>
              <a:rPr lang="en-US" b="1" kern="1200">
                <a:solidFill>
                  <a:srgbClr val="000000"/>
                </a:solidFill>
                <a:latin typeface="Garamond" panose="02020404030301010803" pitchFamily="18" charset="0"/>
              </a:rPr>
              <a:t>D-SNP plans help members get the care and services they need, with better coordination and support.</a:t>
            </a:r>
          </a:p>
        </p:txBody>
      </p:sp>
      <p:sp>
        <p:nvSpPr>
          <p:cNvPr id="9" name="Freeform: Shape 8">
            <a:extLst>
              <a:ext uri="{FF2B5EF4-FFF2-40B4-BE49-F238E27FC236}">
                <a16:creationId xmlns:a16="http://schemas.microsoft.com/office/drawing/2014/main" id="{5DD8E5B7-AFAA-D5F1-340E-1EA4E8EE145E}"/>
              </a:ext>
            </a:extLst>
          </p:cNvPr>
          <p:cNvSpPr/>
          <p:nvPr/>
        </p:nvSpPr>
        <p:spPr>
          <a:xfrm>
            <a:off x="2921533" y="3763551"/>
            <a:ext cx="3730475" cy="1446325"/>
          </a:xfrm>
          <a:custGeom>
            <a:avLst/>
            <a:gdLst>
              <a:gd name="connsiteX0" fmla="*/ 0 w 3343153"/>
              <a:gd name="connsiteY0" fmla="*/ 0 h 2005892"/>
              <a:gd name="connsiteX1" fmla="*/ 3343153 w 3343153"/>
              <a:gd name="connsiteY1" fmla="*/ 0 h 2005892"/>
              <a:gd name="connsiteX2" fmla="*/ 3343153 w 3343153"/>
              <a:gd name="connsiteY2" fmla="*/ 2005892 h 2005892"/>
              <a:gd name="connsiteX3" fmla="*/ 0 w 3343153"/>
              <a:gd name="connsiteY3" fmla="*/ 2005892 h 2005892"/>
              <a:gd name="connsiteX4" fmla="*/ 0 w 3343153"/>
              <a:gd name="connsiteY4" fmla="*/ 0 h 2005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153" h="2005892">
                <a:moveTo>
                  <a:pt x="0" y="0"/>
                </a:moveTo>
                <a:lnTo>
                  <a:pt x="3343153" y="0"/>
                </a:lnTo>
                <a:lnTo>
                  <a:pt x="3343153" y="2005892"/>
                </a:lnTo>
                <a:lnTo>
                  <a:pt x="0" y="2005892"/>
                </a:lnTo>
                <a:lnTo>
                  <a:pt x="0" y="0"/>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60325" lvl="0" defTabSz="933450">
              <a:lnSpc>
                <a:spcPct val="90000"/>
              </a:lnSpc>
              <a:spcBef>
                <a:spcPct val="0"/>
              </a:spcBef>
              <a:spcAft>
                <a:spcPct val="35000"/>
              </a:spcAft>
              <a:buNone/>
            </a:pPr>
            <a:r>
              <a:rPr lang="en-US" b="1" kern="1200">
                <a:latin typeface="Garamond" panose="02020404030301010803" pitchFamily="18" charset="0"/>
              </a:rPr>
              <a:t>Required to follow a Model of Care (MOC) that includes health risk assessments, individual care planning, and interdisciplinary </a:t>
            </a:r>
            <a:br>
              <a:rPr lang="en-US" b="1" kern="1200">
                <a:latin typeface="Garamond" panose="02020404030301010803" pitchFamily="18" charset="0"/>
              </a:rPr>
            </a:br>
            <a:r>
              <a:rPr lang="en-US" b="1" kern="1200">
                <a:latin typeface="Garamond" panose="02020404030301010803" pitchFamily="18" charset="0"/>
              </a:rPr>
              <a:t>care teams.</a:t>
            </a:r>
          </a:p>
        </p:txBody>
      </p:sp>
      <p:sp>
        <p:nvSpPr>
          <p:cNvPr id="10" name="Freeform: Shape 9">
            <a:extLst>
              <a:ext uri="{FF2B5EF4-FFF2-40B4-BE49-F238E27FC236}">
                <a16:creationId xmlns:a16="http://schemas.microsoft.com/office/drawing/2014/main" id="{7BE2E736-261D-D587-6E2E-221D621D308D}"/>
              </a:ext>
            </a:extLst>
          </p:cNvPr>
          <p:cNvSpPr/>
          <p:nvPr/>
        </p:nvSpPr>
        <p:spPr>
          <a:xfrm>
            <a:off x="4193188" y="5065220"/>
            <a:ext cx="3645600" cy="1361065"/>
          </a:xfrm>
          <a:custGeom>
            <a:avLst/>
            <a:gdLst>
              <a:gd name="connsiteX0" fmla="*/ 0 w 3343153"/>
              <a:gd name="connsiteY0" fmla="*/ 0 h 2005892"/>
              <a:gd name="connsiteX1" fmla="*/ 3343153 w 3343153"/>
              <a:gd name="connsiteY1" fmla="*/ 0 h 2005892"/>
              <a:gd name="connsiteX2" fmla="*/ 3343153 w 3343153"/>
              <a:gd name="connsiteY2" fmla="*/ 2005892 h 2005892"/>
              <a:gd name="connsiteX3" fmla="*/ 0 w 3343153"/>
              <a:gd name="connsiteY3" fmla="*/ 2005892 h 2005892"/>
              <a:gd name="connsiteX4" fmla="*/ 0 w 3343153"/>
              <a:gd name="connsiteY4" fmla="*/ 0 h 2005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153" h="2005892">
                <a:moveTo>
                  <a:pt x="0" y="0"/>
                </a:moveTo>
                <a:lnTo>
                  <a:pt x="3343153" y="0"/>
                </a:lnTo>
                <a:lnTo>
                  <a:pt x="3343153" y="2005892"/>
                </a:lnTo>
                <a:lnTo>
                  <a:pt x="0" y="2005892"/>
                </a:lnTo>
                <a:lnTo>
                  <a:pt x="0" y="0"/>
                </a:lnTo>
                <a:close/>
              </a:path>
            </a:pathLst>
          </a:custGeom>
          <a:solidFill>
            <a:schemeClr val="bg1"/>
          </a:solidFill>
          <a:ln w="25400">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60325" lvl="0" defTabSz="933450">
              <a:lnSpc>
                <a:spcPct val="90000"/>
              </a:lnSpc>
              <a:spcBef>
                <a:spcPct val="0"/>
              </a:spcBef>
              <a:spcAft>
                <a:spcPct val="35000"/>
              </a:spcAft>
              <a:buNone/>
            </a:pPr>
            <a:r>
              <a:rPr lang="en-US" b="1" kern="1200">
                <a:solidFill>
                  <a:srgbClr val="000000"/>
                </a:solidFill>
                <a:latin typeface="Garamond" panose="02020404030301010803" pitchFamily="18" charset="0"/>
              </a:rPr>
              <a:t>Providers play a key role in helping D-SNPs deliver person-centered, coordinated care.</a:t>
            </a:r>
          </a:p>
        </p:txBody>
      </p:sp>
    </p:spTree>
    <p:extLst>
      <p:ext uri="{BB962C8B-B14F-4D97-AF65-F5344CB8AC3E}">
        <p14:creationId xmlns:p14="http://schemas.microsoft.com/office/powerpoint/2010/main" val="175997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0" grpId="0" animBg="1"/>
    </p:bldLst>
  </p:timing>
</p:sld>
</file>

<file path=ppt/theme/theme1.xml><?xml version="1.0" encoding="utf-8"?>
<a:theme xmlns:a="http://schemas.openxmlformats.org/drawingml/2006/main" name="Corporate">
  <a:themeElements>
    <a:clrScheme name="Custom 11">
      <a:dk1>
        <a:srgbClr val="007934"/>
      </a:dk1>
      <a:lt1>
        <a:srgbClr val="FFFFFF"/>
      </a:lt1>
      <a:dk2>
        <a:srgbClr val="007934"/>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PRI-1116-PPTGeneric Temp" id="{1FB371CB-2817-2A47-9722-CAE5E5972612}" vid="{09B838DE-5161-0143-9F8E-8A164041B81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DF200ACFDD8541A481F765F72A7259" ma:contentTypeVersion="6" ma:contentTypeDescription="Create a new document." ma:contentTypeScope="" ma:versionID="ef6697ebe58665c7ded5098054b77f5d">
  <xsd:schema xmlns:xsd="http://www.w3.org/2001/XMLSchema" xmlns:xs="http://www.w3.org/2001/XMLSchema" xmlns:p="http://schemas.microsoft.com/office/2006/metadata/properties" xmlns:ns1="http://schemas.microsoft.com/sharepoint/v3" xmlns:ns2="fa73e5ea-337d-4e6f-b37f-74777a9b59c9" targetNamespace="http://schemas.microsoft.com/office/2006/metadata/properties" ma:root="true" ma:fieldsID="1e9f7efd35bf8ed2788c423f7d9b20f4" ns1:_="" ns2:_="">
    <xsd:import namespace="http://schemas.microsoft.com/sharepoint/v3"/>
    <xsd:import namespace="fa73e5ea-337d-4e6f-b37f-74777a9b59c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73e5ea-337d-4e6f-b37f-74777a9b59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C2B3A0C7-8A64-4BDD-A303-F723A001B2FE}">
  <ds:schemaRefs>
    <ds:schemaRef ds:uri="fa73e5ea-337d-4e6f-b37f-74777a9b59c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92C6F33-D77C-42A7-A5FE-770D7D4E1773}">
  <ds:schemaRefs>
    <ds:schemaRef ds:uri="http://schemas.microsoft.com/sharepoint/v3/contenttype/forms"/>
  </ds:schemaRefs>
</ds:datastoreItem>
</file>

<file path=customXml/itemProps3.xml><?xml version="1.0" encoding="utf-8"?>
<ds:datastoreItem xmlns:ds="http://schemas.openxmlformats.org/officeDocument/2006/customXml" ds:itemID="{B6185635-1E47-4F2C-AEB3-8B4724B2B3E9}">
  <ds:schemaRefs>
    <ds:schemaRef ds:uri="http://schemas.microsoft.com/office/2006/documentManagement/types"/>
    <ds:schemaRef ds:uri="http://schemas.openxmlformats.org/package/2006/metadata/core-properties"/>
    <ds:schemaRef ds:uri="http://purl.org/dc/elements/1.1/"/>
    <ds:schemaRef ds:uri="http://schemas.microsoft.com/sharepoint/v3"/>
    <ds:schemaRef ds:uri="http://schemas.microsoft.com/office/2006/metadata/properties"/>
    <ds:schemaRef ds:uri="http://purl.org/dc/dcmitype/"/>
    <ds:schemaRef ds:uri="http://schemas.microsoft.com/office/infopath/2007/PartnerControls"/>
    <ds:schemaRef ds:uri="fa73e5ea-337d-4e6f-b37f-74777a9b59c9"/>
    <ds:schemaRef ds:uri="http://www.w3.org/XML/1998/namespace"/>
    <ds:schemaRef ds:uri="http://purl.org/dc/terms/"/>
  </ds:schemaRefs>
</ds:datastoreItem>
</file>

<file path=docMetadata/LabelInfo.xml><?xml version="1.0" encoding="utf-8"?>
<clbl:labelList xmlns:clbl="http://schemas.microsoft.com/office/2020/mipLabelMetadata">
  <clbl:label id="{9b849a91-99a7-4c6b-a51a-f8b0e194fc53}" enabled="1" method="Standard" siteId="{55e096bc-a404-4b15-80cd-dc4cca6a5e64}" removed="0"/>
</clbl:labelList>
</file>

<file path=docProps/app.xml><?xml version="1.0" encoding="utf-8"?>
<Properties xmlns="http://schemas.openxmlformats.org/officeDocument/2006/extended-properties" xmlns:vt="http://schemas.openxmlformats.org/officeDocument/2006/docPropsVTypes">
  <TotalTime>514</TotalTime>
  <Words>6002</Words>
  <Application>Microsoft Office PowerPoint</Application>
  <PresentationFormat>Letter Paper (8.5x11 in)</PresentationFormat>
  <Paragraphs>657</Paragraphs>
  <Slides>59</Slides>
  <Notes>30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59</vt:i4>
      </vt:variant>
    </vt:vector>
  </HeadingPairs>
  <TitlesOfParts>
    <vt:vector size="71" baseType="lpstr">
      <vt:lpstr>Aptos</vt:lpstr>
      <vt:lpstr>Arial</vt:lpstr>
      <vt:lpstr>Cabin</vt:lpstr>
      <vt:lpstr>Cabin Medium</vt:lpstr>
      <vt:lpstr>Cabin SemiBold</vt:lpstr>
      <vt:lpstr>Calibri</vt:lpstr>
      <vt:lpstr>Garamond</vt:lpstr>
      <vt:lpstr>Helvetica</vt:lpstr>
      <vt:lpstr>Times New Roman</vt:lpstr>
      <vt:lpstr>Wingdings</vt:lpstr>
      <vt:lpstr>Corporate</vt:lpstr>
      <vt:lpstr>5_Custom Design</vt:lpstr>
      <vt:lpstr>PowerPoint Presentation</vt:lpstr>
      <vt:lpstr>Speakers</vt:lpstr>
      <vt:lpstr>1</vt:lpstr>
      <vt:lpstr>What You’ll Get From this Session</vt:lpstr>
      <vt:lpstr>How to Comply With the Training Requirement</vt:lpstr>
      <vt:lpstr>2</vt:lpstr>
      <vt:lpstr>Neighborhood Member Plans</vt:lpstr>
      <vt:lpstr>Neighborhood Member Plans</vt:lpstr>
      <vt:lpstr>What is a Dual Special Needs Plan (D-SNP)?</vt:lpstr>
      <vt:lpstr>Neighborhood D-SNP Plans</vt:lpstr>
      <vt:lpstr>Who Can Enroll in D-SNP Plans?</vt:lpstr>
      <vt:lpstr>Deemed Eligibility</vt:lpstr>
      <vt:lpstr>Pharmacy</vt:lpstr>
      <vt:lpstr>PowerPoint Presentation</vt:lpstr>
      <vt:lpstr>3</vt:lpstr>
      <vt:lpstr>PowerPoint Presentation</vt:lpstr>
      <vt:lpstr>PowerPoint Presentation</vt:lpstr>
      <vt:lpstr>PowerPoint Presentation</vt:lpstr>
      <vt:lpstr>PowerPoint Presentation</vt:lpstr>
      <vt:lpstr>PowerPoint Presentation</vt:lpstr>
      <vt:lpstr>Care Manager Support Your partner in coordinating whole-person care </vt:lpstr>
      <vt:lpstr>Provider Role in Care Coordination Partnering with the Care Manager</vt:lpstr>
      <vt:lpstr>Care Coordination Face to Face Visits</vt:lpstr>
      <vt:lpstr>Care Coordination Process Transitions of Care (TOC)</vt:lpstr>
      <vt:lpstr>Care Coordination Process Transitions of Care (TOC)</vt:lpstr>
      <vt:lpstr>TOC Team Responsibilities</vt:lpstr>
      <vt:lpstr>TOC Provider Responsibilities</vt:lpstr>
      <vt:lpstr>TOC Provider Responsibilities</vt:lpstr>
      <vt:lpstr>PowerPoint Presentation</vt:lpstr>
      <vt:lpstr>Enhanced Integration of LTSS and Behavioral Health</vt:lpstr>
      <vt:lpstr>State Integration and Member Education</vt:lpstr>
      <vt:lpstr>Clinical Practice Guidelines (CPGs)</vt:lpstr>
      <vt:lpstr>CPG Provider Responsibilities</vt:lpstr>
      <vt:lpstr>Monitoring and Oversight of CPGs</vt:lpstr>
      <vt:lpstr>   4</vt:lpstr>
      <vt:lpstr>Referrals and Authorizations</vt:lpstr>
      <vt:lpstr>Member ID Cards</vt:lpstr>
      <vt:lpstr>PowerPoint Presentation</vt:lpstr>
      <vt:lpstr>Billing Members</vt:lpstr>
      <vt:lpstr>PowerPoint Presentation</vt:lpstr>
      <vt:lpstr>PowerPoint Presentation</vt:lpstr>
      <vt:lpstr>ADA Compliance </vt:lpstr>
      <vt:lpstr>Culturally Competent Member Care</vt:lpstr>
      <vt:lpstr>PowerPoint Presentation</vt:lpstr>
      <vt:lpstr>PowerPoint Presentation</vt:lpstr>
      <vt:lpstr>Language Interpreter Services</vt:lpstr>
      <vt:lpstr>Language Interpreter Services Process</vt:lpstr>
      <vt:lpstr>Member Complaints or Grievances </vt:lpstr>
      <vt:lpstr>Member Administrative Appeals </vt:lpstr>
      <vt:lpstr>Member Clinical Appeals  Medical Necessity</vt:lpstr>
      <vt:lpstr>Member Clinical Appeals Resolution Timeframes  </vt:lpstr>
      <vt:lpstr>Provider Appeals</vt:lpstr>
      <vt:lpstr>Quality Improvement</vt:lpstr>
      <vt:lpstr>Performance &amp; Health Outcome Measurements</vt:lpstr>
      <vt:lpstr>Identifying Fraud, Waste and Abuse (FWA)</vt:lpstr>
      <vt:lpstr>Reporting FWA </vt:lpstr>
      <vt:lpstr>Key Considerations</vt:lpstr>
      <vt:lpstr>Provider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Kandarian</dc:creator>
  <cp:lastModifiedBy>Alex Lippa</cp:lastModifiedBy>
  <cp:revision>2</cp:revision>
  <cp:lastPrinted>2019-07-23T18:50:57Z</cp:lastPrinted>
  <dcterms:created xsi:type="dcterms:W3CDTF">2019-03-01T20:03:02Z</dcterms:created>
  <dcterms:modified xsi:type="dcterms:W3CDTF">2025-10-15T15:07:53Z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0x010100EBDF200ACFDD8541A481F765F72A7259</vt:lpwstr>
  </property>
</Properties>
</file>