
<file path=[Content_Types].xml><?xml version="1.0" encoding="utf-8"?>
<Types xmlns="http://schemas.openxmlformats.org/package/2006/content-types">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8.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9.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notesSlides/notesSlide22.xml" ContentType="application/vnd.openxmlformats-officedocument.presentationml.notesSlide+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notesSlides/notesSlide29.xml" ContentType="application/vnd.openxmlformats-officedocument.presentationml.notesSlide+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diagrams/data12.xml" ContentType="application/vnd.openxmlformats-officedocument.drawingml.diagramData+xml"/>
  <Override PartName="/ppt/diagrams/layout12.xml" ContentType="application/vnd.openxmlformats-officedocument.drawingml.diagramLayout+xml"/>
  <Override PartName="/ppt/diagrams/quickStyle12.xml" ContentType="application/vnd.openxmlformats-officedocument.drawingml.diagramStyle+xml"/>
  <Override PartName="/ppt/diagrams/colors12.xml" ContentType="application/vnd.openxmlformats-officedocument.drawingml.diagramColors+xml"/>
  <Override PartName="/ppt/diagrams/drawing12.xml" ContentType="application/vnd.ms-office.drawingml.diagramDrawing+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diagrams/data13.xml" ContentType="application/vnd.openxmlformats-officedocument.drawingml.diagramData+xml"/>
  <Override PartName="/ppt/diagrams/layout13.xml" ContentType="application/vnd.openxmlformats-officedocument.drawingml.diagramLayout+xml"/>
  <Override PartName="/ppt/diagrams/quickStyle13.xml" ContentType="application/vnd.openxmlformats-officedocument.drawingml.diagramStyle+xml"/>
  <Override PartName="/ppt/diagrams/colors13.xml" ContentType="application/vnd.openxmlformats-officedocument.drawingml.diagramColors+xml"/>
  <Override PartName="/ppt/diagrams/drawing13.xml" ContentType="application/vnd.ms-office.drawingml.diagramDrawing+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diagrams/data14.xml" ContentType="application/vnd.openxmlformats-officedocument.drawingml.diagramData+xml"/>
  <Override PartName="/ppt/diagrams/layout14.xml" ContentType="application/vnd.openxmlformats-officedocument.drawingml.diagramLayout+xml"/>
  <Override PartName="/ppt/diagrams/quickStyle14.xml" ContentType="application/vnd.openxmlformats-officedocument.drawingml.diagramStyle+xml"/>
  <Override PartName="/ppt/diagrams/colors14.xml" ContentType="application/vnd.openxmlformats-officedocument.drawingml.diagramColors+xml"/>
  <Override PartName="/ppt/diagrams/drawing14.xml" ContentType="application/vnd.ms-office.drawingml.diagramDrawing+xml"/>
  <Override PartName="/ppt/notesSlides/notesSlide42.xml" ContentType="application/vnd.openxmlformats-officedocument.presentationml.notesSlide+xml"/>
  <Override PartName="/ppt/diagrams/data15.xml" ContentType="application/vnd.openxmlformats-officedocument.drawingml.diagramData+xml"/>
  <Override PartName="/ppt/diagrams/layout15.xml" ContentType="application/vnd.openxmlformats-officedocument.drawingml.diagramLayout+xml"/>
  <Override PartName="/ppt/diagrams/quickStyle15.xml" ContentType="application/vnd.openxmlformats-officedocument.drawingml.diagramStyle+xml"/>
  <Override PartName="/ppt/diagrams/colors15.xml" ContentType="application/vnd.openxmlformats-officedocument.drawingml.diagramColors+xml"/>
  <Override PartName="/ppt/diagrams/drawing15.xml" ContentType="application/vnd.ms-office.drawingml.diagramDrawing+xml"/>
  <Override PartName="/ppt/notesSlides/notesSlide43.xml" ContentType="application/vnd.openxmlformats-officedocument.presentationml.notesSlide+xml"/>
  <Override PartName="/ppt/diagrams/data16.xml" ContentType="application/vnd.openxmlformats-officedocument.drawingml.diagramData+xml"/>
  <Override PartName="/ppt/diagrams/layout16.xml" ContentType="application/vnd.openxmlformats-officedocument.drawingml.diagramLayout+xml"/>
  <Override PartName="/ppt/diagrams/quickStyle16.xml" ContentType="application/vnd.openxmlformats-officedocument.drawingml.diagramStyle+xml"/>
  <Override PartName="/ppt/diagrams/colors16.xml" ContentType="application/vnd.openxmlformats-officedocument.drawingml.diagramColors+xml"/>
  <Override PartName="/ppt/diagrams/drawing16.xml" ContentType="application/vnd.ms-office.drawingml.diagramDrawing+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diagrams/data17.xml" ContentType="application/vnd.openxmlformats-officedocument.drawingml.diagramData+xml"/>
  <Override PartName="/ppt/diagrams/layout17.xml" ContentType="application/vnd.openxmlformats-officedocument.drawingml.diagramLayout+xml"/>
  <Override PartName="/ppt/diagrams/quickStyle17.xml" ContentType="application/vnd.openxmlformats-officedocument.drawingml.diagramStyle+xml"/>
  <Override PartName="/ppt/diagrams/colors17.xml" ContentType="application/vnd.openxmlformats-officedocument.drawingml.diagramColors+xml"/>
  <Override PartName="/ppt/diagrams/drawing17.xml" ContentType="application/vnd.ms-office.drawingml.diagramDrawing+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diagrams/data18.xml" ContentType="application/vnd.openxmlformats-officedocument.drawingml.diagramData+xml"/>
  <Override PartName="/ppt/diagrams/layout18.xml" ContentType="application/vnd.openxmlformats-officedocument.drawingml.diagramLayout+xml"/>
  <Override PartName="/ppt/diagrams/quickStyle18.xml" ContentType="application/vnd.openxmlformats-officedocument.drawingml.diagramStyle+xml"/>
  <Override PartName="/ppt/diagrams/colors18.xml" ContentType="application/vnd.openxmlformats-officedocument.drawingml.diagramColors+xml"/>
  <Override PartName="/ppt/diagrams/drawing18.xml" ContentType="application/vnd.ms-office.drawingml.diagramDrawing+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diagrams/data19.xml" ContentType="application/vnd.openxmlformats-officedocument.drawingml.diagramData+xml"/>
  <Override PartName="/ppt/diagrams/layout19.xml" ContentType="application/vnd.openxmlformats-officedocument.drawingml.diagramLayout+xml"/>
  <Override PartName="/ppt/diagrams/quickStyle19.xml" ContentType="application/vnd.openxmlformats-officedocument.drawingml.diagramStyle+xml"/>
  <Override PartName="/ppt/diagrams/colors19.xml" ContentType="application/vnd.openxmlformats-officedocument.drawingml.diagramColors+xml"/>
  <Override PartName="/ppt/diagrams/drawing19.xml" ContentType="application/vnd.ms-office.drawingml.diagramDrawing+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diagrams/data20.xml" ContentType="application/vnd.openxmlformats-officedocument.drawingml.diagramData+xml"/>
  <Override PartName="/ppt/diagrams/layout20.xml" ContentType="application/vnd.openxmlformats-officedocument.drawingml.diagramLayout+xml"/>
  <Override PartName="/ppt/diagrams/quickStyle20.xml" ContentType="application/vnd.openxmlformats-officedocument.drawingml.diagramStyle+xml"/>
  <Override PartName="/ppt/diagrams/colors20.xml" ContentType="application/vnd.openxmlformats-officedocument.drawingml.diagramColors+xml"/>
  <Override PartName="/ppt/diagrams/drawing20.xml" ContentType="application/vnd.ms-office.drawingml.diagramDrawing+xml"/>
  <Override PartName="/ppt/notesSlides/notesSlide56.xml" ContentType="application/vnd.openxmlformats-officedocument.presentationml.notesSlide+xml"/>
  <Override PartName="/ppt/diagrams/data21.xml" ContentType="application/vnd.openxmlformats-officedocument.drawingml.diagramData+xml"/>
  <Override PartName="/ppt/diagrams/layout21.xml" ContentType="application/vnd.openxmlformats-officedocument.drawingml.diagramLayout+xml"/>
  <Override PartName="/ppt/diagrams/quickStyle21.xml" ContentType="application/vnd.openxmlformats-officedocument.drawingml.diagramStyle+xml"/>
  <Override PartName="/ppt/diagrams/colors21.xml" ContentType="application/vnd.openxmlformats-officedocument.drawingml.diagramColors+xml"/>
  <Override PartName="/ppt/diagrams/drawing21.xml" ContentType="application/vnd.ms-office.drawingml.diagramDrawing+xml"/>
  <Override PartName="/ppt/notesSlides/notesSlide5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84" r:id="rId4"/>
    <p:sldMasterId id="2147483818" r:id="rId5"/>
    <p:sldMasterId id="2147483830" r:id="rId6"/>
  </p:sldMasterIdLst>
  <p:notesMasterIdLst>
    <p:notesMasterId r:id="rId101"/>
  </p:notesMasterIdLst>
  <p:handoutMasterIdLst>
    <p:handoutMasterId r:id="rId102"/>
  </p:handoutMasterIdLst>
  <p:sldIdLst>
    <p:sldId id="281" r:id="rId7"/>
    <p:sldId id="282" r:id="rId8"/>
    <p:sldId id="283" r:id="rId9"/>
    <p:sldId id="288" r:id="rId10"/>
    <p:sldId id="289" r:id="rId11"/>
    <p:sldId id="290" r:id="rId12"/>
    <p:sldId id="291" r:id="rId13"/>
    <p:sldId id="292" r:id="rId14"/>
    <p:sldId id="293" r:id="rId15"/>
    <p:sldId id="294" r:id="rId16"/>
    <p:sldId id="295" r:id="rId17"/>
    <p:sldId id="296" r:id="rId18"/>
    <p:sldId id="297" r:id="rId19"/>
    <p:sldId id="298" r:id="rId20"/>
    <p:sldId id="299" r:id="rId21"/>
    <p:sldId id="300" r:id="rId22"/>
    <p:sldId id="301" r:id="rId23"/>
    <p:sldId id="302" r:id="rId24"/>
    <p:sldId id="303" r:id="rId25"/>
    <p:sldId id="304" r:id="rId26"/>
    <p:sldId id="305" r:id="rId27"/>
    <p:sldId id="306" r:id="rId28"/>
    <p:sldId id="307" r:id="rId29"/>
    <p:sldId id="308" r:id="rId30"/>
    <p:sldId id="309" r:id="rId31"/>
    <p:sldId id="311" r:id="rId32"/>
    <p:sldId id="312" r:id="rId33"/>
    <p:sldId id="313" r:id="rId34"/>
    <p:sldId id="314" r:id="rId35"/>
    <p:sldId id="315" r:id="rId36"/>
    <p:sldId id="316" r:id="rId37"/>
    <p:sldId id="318" r:id="rId38"/>
    <p:sldId id="319" r:id="rId39"/>
    <p:sldId id="320" r:id="rId40"/>
    <p:sldId id="321" r:id="rId41"/>
    <p:sldId id="322" r:id="rId42"/>
    <p:sldId id="323" r:id="rId43"/>
    <p:sldId id="324" r:id="rId44"/>
    <p:sldId id="325" r:id="rId45"/>
    <p:sldId id="326" r:id="rId46"/>
    <p:sldId id="327" r:id="rId47"/>
    <p:sldId id="382" r:id="rId48"/>
    <p:sldId id="383" r:id="rId49"/>
    <p:sldId id="384" r:id="rId50"/>
    <p:sldId id="331" r:id="rId51"/>
    <p:sldId id="333" r:id="rId52"/>
    <p:sldId id="334" r:id="rId53"/>
    <p:sldId id="335" r:id="rId54"/>
    <p:sldId id="336" r:id="rId55"/>
    <p:sldId id="337" r:id="rId56"/>
    <p:sldId id="338" r:id="rId57"/>
    <p:sldId id="339" r:id="rId58"/>
    <p:sldId id="340" r:id="rId59"/>
    <p:sldId id="341" r:id="rId60"/>
    <p:sldId id="342" r:id="rId61"/>
    <p:sldId id="343" r:id="rId62"/>
    <p:sldId id="344" r:id="rId63"/>
    <p:sldId id="345" r:id="rId64"/>
    <p:sldId id="346" r:id="rId65"/>
    <p:sldId id="347" r:id="rId66"/>
    <p:sldId id="348" r:id="rId67"/>
    <p:sldId id="349" r:id="rId68"/>
    <p:sldId id="350" r:id="rId69"/>
    <p:sldId id="351" r:id="rId70"/>
    <p:sldId id="352" r:id="rId71"/>
    <p:sldId id="353" r:id="rId72"/>
    <p:sldId id="354" r:id="rId73"/>
    <p:sldId id="355" r:id="rId74"/>
    <p:sldId id="356" r:id="rId75"/>
    <p:sldId id="357" r:id="rId76"/>
    <p:sldId id="358" r:id="rId77"/>
    <p:sldId id="359" r:id="rId78"/>
    <p:sldId id="360" r:id="rId79"/>
    <p:sldId id="361" r:id="rId80"/>
    <p:sldId id="362" r:id="rId81"/>
    <p:sldId id="363" r:id="rId82"/>
    <p:sldId id="364" r:id="rId83"/>
    <p:sldId id="365" r:id="rId84"/>
    <p:sldId id="366" r:id="rId85"/>
    <p:sldId id="367" r:id="rId86"/>
    <p:sldId id="368" r:id="rId87"/>
    <p:sldId id="369" r:id="rId88"/>
    <p:sldId id="370" r:id="rId89"/>
    <p:sldId id="371" r:id="rId90"/>
    <p:sldId id="372" r:id="rId91"/>
    <p:sldId id="373" r:id="rId92"/>
    <p:sldId id="374" r:id="rId93"/>
    <p:sldId id="375" r:id="rId94"/>
    <p:sldId id="376" r:id="rId95"/>
    <p:sldId id="377" r:id="rId96"/>
    <p:sldId id="378" r:id="rId97"/>
    <p:sldId id="379" r:id="rId98"/>
    <p:sldId id="380" r:id="rId99"/>
    <p:sldId id="381" r:id="rId100"/>
  </p:sldIdLst>
  <p:sldSz cx="9144000" cy="6858000" type="screen4x3"/>
  <p:notesSz cx="6858000" cy="9144000"/>
  <p:defaultTextStyle>
    <a:defPPr>
      <a:defRPr lang="en-US"/>
    </a:defPPr>
    <a:lvl1pPr algn="l" defTabSz="457200" rtl="0" eaLnBrk="0" fontAlgn="base" hangingPunct="0">
      <a:spcBef>
        <a:spcPct val="0"/>
      </a:spcBef>
      <a:spcAft>
        <a:spcPct val="0"/>
      </a:spcAft>
      <a:defRPr kern="1200">
        <a:solidFill>
          <a:schemeClr val="tx1"/>
        </a:solidFill>
        <a:latin typeface="Calibri" charset="0"/>
        <a:ea typeface="+mn-ea"/>
        <a:cs typeface="+mn-cs"/>
      </a:defRPr>
    </a:lvl1pPr>
    <a:lvl2pPr marL="457200" algn="l" defTabSz="457200" rtl="0" eaLnBrk="0" fontAlgn="base" hangingPunct="0">
      <a:spcBef>
        <a:spcPct val="0"/>
      </a:spcBef>
      <a:spcAft>
        <a:spcPct val="0"/>
      </a:spcAft>
      <a:defRPr kern="1200">
        <a:solidFill>
          <a:schemeClr val="tx1"/>
        </a:solidFill>
        <a:latin typeface="Calibri" charset="0"/>
        <a:ea typeface="+mn-ea"/>
        <a:cs typeface="+mn-cs"/>
      </a:defRPr>
    </a:lvl2pPr>
    <a:lvl3pPr marL="914400" algn="l" defTabSz="457200" rtl="0" eaLnBrk="0" fontAlgn="base" hangingPunct="0">
      <a:spcBef>
        <a:spcPct val="0"/>
      </a:spcBef>
      <a:spcAft>
        <a:spcPct val="0"/>
      </a:spcAft>
      <a:defRPr kern="1200">
        <a:solidFill>
          <a:schemeClr val="tx1"/>
        </a:solidFill>
        <a:latin typeface="Calibri" charset="0"/>
        <a:ea typeface="+mn-ea"/>
        <a:cs typeface="+mn-cs"/>
      </a:defRPr>
    </a:lvl3pPr>
    <a:lvl4pPr marL="1371600" algn="l" defTabSz="457200" rtl="0" eaLnBrk="0" fontAlgn="base" hangingPunct="0">
      <a:spcBef>
        <a:spcPct val="0"/>
      </a:spcBef>
      <a:spcAft>
        <a:spcPct val="0"/>
      </a:spcAft>
      <a:defRPr kern="1200">
        <a:solidFill>
          <a:schemeClr val="tx1"/>
        </a:solidFill>
        <a:latin typeface="Calibri" charset="0"/>
        <a:ea typeface="+mn-ea"/>
        <a:cs typeface="+mn-cs"/>
      </a:defRPr>
    </a:lvl4pPr>
    <a:lvl5pPr marL="1828800" algn="l" defTabSz="457200" rtl="0" eaLnBrk="0" fontAlgn="base" hangingPunct="0">
      <a:spcBef>
        <a:spcPct val="0"/>
      </a:spcBef>
      <a:spcAft>
        <a:spcPct val="0"/>
      </a:spcAft>
      <a:defRPr kern="1200">
        <a:solidFill>
          <a:schemeClr val="tx1"/>
        </a:solidFill>
        <a:latin typeface="Calibri" charset="0"/>
        <a:ea typeface="+mn-ea"/>
        <a:cs typeface="+mn-cs"/>
      </a:defRPr>
    </a:lvl5pPr>
    <a:lvl6pPr marL="2286000" algn="l" defTabSz="914400" rtl="0" eaLnBrk="1" latinLnBrk="0" hangingPunct="1">
      <a:defRPr kern="1200">
        <a:solidFill>
          <a:schemeClr val="tx1"/>
        </a:solidFill>
        <a:latin typeface="Calibri" charset="0"/>
        <a:ea typeface="+mn-ea"/>
        <a:cs typeface="+mn-cs"/>
      </a:defRPr>
    </a:lvl6pPr>
    <a:lvl7pPr marL="2743200" algn="l" defTabSz="914400" rtl="0" eaLnBrk="1" latinLnBrk="0" hangingPunct="1">
      <a:defRPr kern="1200">
        <a:solidFill>
          <a:schemeClr val="tx1"/>
        </a:solidFill>
        <a:latin typeface="Calibri" charset="0"/>
        <a:ea typeface="+mn-ea"/>
        <a:cs typeface="+mn-cs"/>
      </a:defRPr>
    </a:lvl7pPr>
    <a:lvl8pPr marL="3200400" algn="l" defTabSz="914400" rtl="0" eaLnBrk="1" latinLnBrk="0" hangingPunct="1">
      <a:defRPr kern="1200">
        <a:solidFill>
          <a:schemeClr val="tx1"/>
        </a:solidFill>
        <a:latin typeface="Calibri" charset="0"/>
        <a:ea typeface="+mn-ea"/>
        <a:cs typeface="+mn-cs"/>
      </a:defRPr>
    </a:lvl8pPr>
    <a:lvl9pPr marL="3657600" algn="l" defTabSz="914400" rtl="0" eaLnBrk="1" latinLnBrk="0" hangingPunct="1">
      <a:defRPr kern="1200">
        <a:solidFill>
          <a:schemeClr val="tx1"/>
        </a:solidFill>
        <a:latin typeface="Calibri"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742F"/>
    <a:srgbClr val="208F4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7124" autoAdjust="0"/>
    <p:restoredTop sz="94724"/>
  </p:normalViewPr>
  <p:slideViewPr>
    <p:cSldViewPr snapToGrid="0" snapToObjects="1">
      <p:cViewPr varScale="1">
        <p:scale>
          <a:sx n="108" d="100"/>
          <a:sy n="108" d="100"/>
        </p:scale>
        <p:origin x="1620" y="102"/>
      </p:cViewPr>
      <p:guideLst>
        <p:guide orient="horz" pos="2160"/>
        <p:guide pos="2880"/>
      </p:guideLst>
    </p:cSldViewPr>
  </p:slideViewPr>
  <p:notesTextViewPr>
    <p:cViewPr>
      <p:scale>
        <a:sx n="100" d="100"/>
        <a:sy n="100" d="100"/>
      </p:scale>
      <p:origin x="0" y="0"/>
    </p:cViewPr>
  </p:notesTextViewPr>
  <p:notesViewPr>
    <p:cSldViewPr snapToGrid="0" snapToObjects="1">
      <p:cViewPr varScale="1">
        <p:scale>
          <a:sx n="79" d="100"/>
          <a:sy n="79" d="100"/>
        </p:scale>
        <p:origin x="-2046" y="-96"/>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0.xml"/><Relationship Id="rId21" Type="http://schemas.openxmlformats.org/officeDocument/2006/relationships/slide" Target="slides/slide15.xml"/><Relationship Id="rId42" Type="http://schemas.openxmlformats.org/officeDocument/2006/relationships/slide" Target="slides/slide36.xml"/><Relationship Id="rId47" Type="http://schemas.openxmlformats.org/officeDocument/2006/relationships/slide" Target="slides/slide41.xml"/><Relationship Id="rId63" Type="http://schemas.openxmlformats.org/officeDocument/2006/relationships/slide" Target="slides/slide57.xml"/><Relationship Id="rId68" Type="http://schemas.openxmlformats.org/officeDocument/2006/relationships/slide" Target="slides/slide62.xml"/><Relationship Id="rId84" Type="http://schemas.openxmlformats.org/officeDocument/2006/relationships/slide" Target="slides/slide78.xml"/><Relationship Id="rId89" Type="http://schemas.openxmlformats.org/officeDocument/2006/relationships/slide" Target="slides/slide83.xml"/><Relationship Id="rId16" Type="http://schemas.openxmlformats.org/officeDocument/2006/relationships/slide" Target="slides/slide10.xml"/><Relationship Id="rId11" Type="http://schemas.openxmlformats.org/officeDocument/2006/relationships/slide" Target="slides/slide5.xml"/><Relationship Id="rId32" Type="http://schemas.openxmlformats.org/officeDocument/2006/relationships/slide" Target="slides/slide26.xml"/><Relationship Id="rId37" Type="http://schemas.openxmlformats.org/officeDocument/2006/relationships/slide" Target="slides/slide31.xml"/><Relationship Id="rId53" Type="http://schemas.openxmlformats.org/officeDocument/2006/relationships/slide" Target="slides/slide47.xml"/><Relationship Id="rId58" Type="http://schemas.openxmlformats.org/officeDocument/2006/relationships/slide" Target="slides/slide52.xml"/><Relationship Id="rId74" Type="http://schemas.openxmlformats.org/officeDocument/2006/relationships/slide" Target="slides/slide68.xml"/><Relationship Id="rId79" Type="http://schemas.openxmlformats.org/officeDocument/2006/relationships/slide" Target="slides/slide73.xml"/><Relationship Id="rId102" Type="http://schemas.openxmlformats.org/officeDocument/2006/relationships/handoutMaster" Target="handoutMasters/handoutMaster1.xml"/><Relationship Id="rId5" Type="http://schemas.openxmlformats.org/officeDocument/2006/relationships/slideMaster" Target="slideMasters/slideMaster2.xml"/><Relationship Id="rId90" Type="http://schemas.openxmlformats.org/officeDocument/2006/relationships/slide" Target="slides/slide84.xml"/><Relationship Id="rId95" Type="http://schemas.openxmlformats.org/officeDocument/2006/relationships/slide" Target="slides/slide89.xml"/><Relationship Id="rId22" Type="http://schemas.openxmlformats.org/officeDocument/2006/relationships/slide" Target="slides/slide16.xml"/><Relationship Id="rId27" Type="http://schemas.openxmlformats.org/officeDocument/2006/relationships/slide" Target="slides/slide21.xml"/><Relationship Id="rId43" Type="http://schemas.openxmlformats.org/officeDocument/2006/relationships/slide" Target="slides/slide37.xml"/><Relationship Id="rId48" Type="http://schemas.openxmlformats.org/officeDocument/2006/relationships/slide" Target="slides/slide42.xml"/><Relationship Id="rId64" Type="http://schemas.openxmlformats.org/officeDocument/2006/relationships/slide" Target="slides/slide58.xml"/><Relationship Id="rId69" Type="http://schemas.openxmlformats.org/officeDocument/2006/relationships/slide" Target="slides/slide63.xml"/><Relationship Id="rId80" Type="http://schemas.openxmlformats.org/officeDocument/2006/relationships/slide" Target="slides/slide74.xml"/><Relationship Id="rId85" Type="http://schemas.openxmlformats.org/officeDocument/2006/relationships/slide" Target="slides/slide79.xml"/><Relationship Id="rId12" Type="http://schemas.openxmlformats.org/officeDocument/2006/relationships/slide" Target="slides/slide6.xml"/><Relationship Id="rId17" Type="http://schemas.openxmlformats.org/officeDocument/2006/relationships/slide" Target="slides/slide11.xml"/><Relationship Id="rId33" Type="http://schemas.openxmlformats.org/officeDocument/2006/relationships/slide" Target="slides/slide27.xml"/><Relationship Id="rId38" Type="http://schemas.openxmlformats.org/officeDocument/2006/relationships/slide" Target="slides/slide32.xml"/><Relationship Id="rId59" Type="http://schemas.openxmlformats.org/officeDocument/2006/relationships/slide" Target="slides/slide53.xml"/><Relationship Id="rId103" Type="http://schemas.openxmlformats.org/officeDocument/2006/relationships/presProps" Target="presProps.xml"/><Relationship Id="rId20" Type="http://schemas.openxmlformats.org/officeDocument/2006/relationships/slide" Target="slides/slide14.xml"/><Relationship Id="rId41" Type="http://schemas.openxmlformats.org/officeDocument/2006/relationships/slide" Target="slides/slide35.xml"/><Relationship Id="rId54" Type="http://schemas.openxmlformats.org/officeDocument/2006/relationships/slide" Target="slides/slide48.xml"/><Relationship Id="rId62" Type="http://schemas.openxmlformats.org/officeDocument/2006/relationships/slide" Target="slides/slide56.xml"/><Relationship Id="rId70" Type="http://schemas.openxmlformats.org/officeDocument/2006/relationships/slide" Target="slides/slide64.xml"/><Relationship Id="rId75" Type="http://schemas.openxmlformats.org/officeDocument/2006/relationships/slide" Target="slides/slide69.xml"/><Relationship Id="rId83" Type="http://schemas.openxmlformats.org/officeDocument/2006/relationships/slide" Target="slides/slide77.xml"/><Relationship Id="rId88" Type="http://schemas.openxmlformats.org/officeDocument/2006/relationships/slide" Target="slides/slide82.xml"/><Relationship Id="rId91" Type="http://schemas.openxmlformats.org/officeDocument/2006/relationships/slide" Target="slides/slide85.xml"/><Relationship Id="rId96" Type="http://schemas.openxmlformats.org/officeDocument/2006/relationships/slide" Target="slides/slide90.xml"/><Relationship Id="rId1" Type="http://schemas.openxmlformats.org/officeDocument/2006/relationships/customXml" Target="../customXml/item1.xml"/><Relationship Id="rId6" Type="http://schemas.openxmlformats.org/officeDocument/2006/relationships/slideMaster" Target="slideMasters/slideMaster3.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slide" Target="slides/slide30.xml"/><Relationship Id="rId49" Type="http://schemas.openxmlformats.org/officeDocument/2006/relationships/slide" Target="slides/slide43.xml"/><Relationship Id="rId57" Type="http://schemas.openxmlformats.org/officeDocument/2006/relationships/slide" Target="slides/slide51.xml"/><Relationship Id="rId106" Type="http://schemas.openxmlformats.org/officeDocument/2006/relationships/tableStyles" Target="tableStyles.xml"/><Relationship Id="rId10" Type="http://schemas.openxmlformats.org/officeDocument/2006/relationships/slide" Target="slides/slide4.xml"/><Relationship Id="rId31" Type="http://schemas.openxmlformats.org/officeDocument/2006/relationships/slide" Target="slides/slide25.xml"/><Relationship Id="rId44" Type="http://schemas.openxmlformats.org/officeDocument/2006/relationships/slide" Target="slides/slide38.xml"/><Relationship Id="rId52" Type="http://schemas.openxmlformats.org/officeDocument/2006/relationships/slide" Target="slides/slide46.xml"/><Relationship Id="rId60" Type="http://schemas.openxmlformats.org/officeDocument/2006/relationships/slide" Target="slides/slide54.xml"/><Relationship Id="rId65" Type="http://schemas.openxmlformats.org/officeDocument/2006/relationships/slide" Target="slides/slide59.xml"/><Relationship Id="rId73" Type="http://schemas.openxmlformats.org/officeDocument/2006/relationships/slide" Target="slides/slide67.xml"/><Relationship Id="rId78" Type="http://schemas.openxmlformats.org/officeDocument/2006/relationships/slide" Target="slides/slide72.xml"/><Relationship Id="rId81" Type="http://schemas.openxmlformats.org/officeDocument/2006/relationships/slide" Target="slides/slide75.xml"/><Relationship Id="rId86" Type="http://schemas.openxmlformats.org/officeDocument/2006/relationships/slide" Target="slides/slide80.xml"/><Relationship Id="rId94" Type="http://schemas.openxmlformats.org/officeDocument/2006/relationships/slide" Target="slides/slide88.xml"/><Relationship Id="rId99" Type="http://schemas.openxmlformats.org/officeDocument/2006/relationships/slide" Target="slides/slide93.xml"/><Relationship Id="rId101"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 Target="slides/slide3.xml"/><Relationship Id="rId13" Type="http://schemas.openxmlformats.org/officeDocument/2006/relationships/slide" Target="slides/slide7.xml"/><Relationship Id="rId18" Type="http://schemas.openxmlformats.org/officeDocument/2006/relationships/slide" Target="slides/slide12.xml"/><Relationship Id="rId39" Type="http://schemas.openxmlformats.org/officeDocument/2006/relationships/slide" Target="slides/slide33.xml"/><Relationship Id="rId34" Type="http://schemas.openxmlformats.org/officeDocument/2006/relationships/slide" Target="slides/slide28.xml"/><Relationship Id="rId50" Type="http://schemas.openxmlformats.org/officeDocument/2006/relationships/slide" Target="slides/slide44.xml"/><Relationship Id="rId55" Type="http://schemas.openxmlformats.org/officeDocument/2006/relationships/slide" Target="slides/slide49.xml"/><Relationship Id="rId76" Type="http://schemas.openxmlformats.org/officeDocument/2006/relationships/slide" Target="slides/slide70.xml"/><Relationship Id="rId97" Type="http://schemas.openxmlformats.org/officeDocument/2006/relationships/slide" Target="slides/slide91.xml"/><Relationship Id="rId104" Type="http://schemas.openxmlformats.org/officeDocument/2006/relationships/viewProps" Target="viewProps.xml"/><Relationship Id="rId7" Type="http://schemas.openxmlformats.org/officeDocument/2006/relationships/slide" Target="slides/slide1.xml"/><Relationship Id="rId71" Type="http://schemas.openxmlformats.org/officeDocument/2006/relationships/slide" Target="slides/slide65.xml"/><Relationship Id="rId92" Type="http://schemas.openxmlformats.org/officeDocument/2006/relationships/slide" Target="slides/slide86.xml"/><Relationship Id="rId2" Type="http://schemas.openxmlformats.org/officeDocument/2006/relationships/customXml" Target="../customXml/item2.xml"/><Relationship Id="rId29" Type="http://schemas.openxmlformats.org/officeDocument/2006/relationships/slide" Target="slides/slide23.xml"/><Relationship Id="rId24" Type="http://schemas.openxmlformats.org/officeDocument/2006/relationships/slide" Target="slides/slide18.xml"/><Relationship Id="rId40" Type="http://schemas.openxmlformats.org/officeDocument/2006/relationships/slide" Target="slides/slide34.xml"/><Relationship Id="rId45" Type="http://schemas.openxmlformats.org/officeDocument/2006/relationships/slide" Target="slides/slide39.xml"/><Relationship Id="rId66" Type="http://schemas.openxmlformats.org/officeDocument/2006/relationships/slide" Target="slides/slide60.xml"/><Relationship Id="rId87" Type="http://schemas.openxmlformats.org/officeDocument/2006/relationships/slide" Target="slides/slide81.xml"/><Relationship Id="rId61" Type="http://schemas.openxmlformats.org/officeDocument/2006/relationships/slide" Target="slides/slide55.xml"/><Relationship Id="rId82" Type="http://schemas.openxmlformats.org/officeDocument/2006/relationships/slide" Target="slides/slide76.xml"/><Relationship Id="rId19" Type="http://schemas.openxmlformats.org/officeDocument/2006/relationships/slide" Target="slides/slide13.xml"/><Relationship Id="rId14" Type="http://schemas.openxmlformats.org/officeDocument/2006/relationships/slide" Target="slides/slide8.xml"/><Relationship Id="rId30" Type="http://schemas.openxmlformats.org/officeDocument/2006/relationships/slide" Target="slides/slide24.xml"/><Relationship Id="rId35" Type="http://schemas.openxmlformats.org/officeDocument/2006/relationships/slide" Target="slides/slide29.xml"/><Relationship Id="rId56" Type="http://schemas.openxmlformats.org/officeDocument/2006/relationships/slide" Target="slides/slide50.xml"/><Relationship Id="rId77" Type="http://schemas.openxmlformats.org/officeDocument/2006/relationships/slide" Target="slides/slide71.xml"/><Relationship Id="rId100" Type="http://schemas.openxmlformats.org/officeDocument/2006/relationships/slide" Target="slides/slide94.xml"/><Relationship Id="rId105" Type="http://schemas.openxmlformats.org/officeDocument/2006/relationships/theme" Target="theme/theme1.xml"/><Relationship Id="rId8" Type="http://schemas.openxmlformats.org/officeDocument/2006/relationships/slide" Target="slides/slide2.xml"/><Relationship Id="rId51" Type="http://schemas.openxmlformats.org/officeDocument/2006/relationships/slide" Target="slides/slide45.xml"/><Relationship Id="rId72" Type="http://schemas.openxmlformats.org/officeDocument/2006/relationships/slide" Target="slides/slide66.xml"/><Relationship Id="rId93" Type="http://schemas.openxmlformats.org/officeDocument/2006/relationships/slide" Target="slides/slide87.xml"/><Relationship Id="rId98" Type="http://schemas.openxmlformats.org/officeDocument/2006/relationships/slide" Target="slides/slide92.xml"/><Relationship Id="rId3" Type="http://schemas.openxmlformats.org/officeDocument/2006/relationships/customXml" Target="../customXml/item3.xml"/><Relationship Id="rId25" Type="http://schemas.openxmlformats.org/officeDocument/2006/relationships/slide" Target="slides/slide19.xml"/><Relationship Id="rId46" Type="http://schemas.openxmlformats.org/officeDocument/2006/relationships/slide" Target="slides/slide40.xml"/><Relationship Id="rId67" Type="http://schemas.openxmlformats.org/officeDocument/2006/relationships/slide" Target="slides/slide61.xml"/></Relationships>
</file>

<file path=ppt/diagrams/colors1.xml><?xml version="1.0" encoding="utf-8"?>
<dgm:colorsDef xmlns:dgm="http://schemas.openxmlformats.org/drawingml/2006/diagram" xmlns:a="http://schemas.openxmlformats.org/drawingml/2006/main" uniqueId="urn:microsoft.com/office/officeart/2005/8/colors/accent0_2">
  <dgm:title val=""/>
  <dgm:desc val=""/>
  <dgm:catLst>
    <dgm:cat type="mainScheme" pri="10200"/>
  </dgm:catLst>
  <dgm:styleLbl name="node0">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lig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l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vennNode1">
    <dgm:fillClrLst meth="repeat">
      <a:schemeClr val="lt1">
        <a:alpha val="50000"/>
      </a:schemeClr>
    </dgm:fillClrLst>
    <dgm:linClrLst meth="repeat">
      <a:schemeClr val="dk2">
        <a:shade val="80000"/>
      </a:schemeClr>
    </dgm:linClrLst>
    <dgm:effectClrLst/>
    <dgm:txLinClrLst/>
    <dgm:txFillClrLst/>
    <dgm:txEffectClrLst/>
  </dgm:styleLbl>
  <dgm:styleLbl name="node2">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3">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4">
    <dgm:fillClrLst meth="repeat">
      <a:schemeClr val="lt1"/>
    </dgm:fillClrLst>
    <dgm:linClrLst meth="repeat">
      <a:schemeClr val="dk2">
        <a:shade val="80000"/>
      </a:schemeClr>
    </dgm:linClrLst>
    <dgm:effectClrLst/>
    <dgm:txLinClrLst/>
    <dgm:txFillClrLst meth="repeat">
      <a:schemeClr val="dk2"/>
    </dgm:txFillClrLst>
    <dgm:txEffectClrLst/>
  </dgm:styleLbl>
  <dgm:styleLbl name="f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align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b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sibTrans1D1">
    <dgm:fillClrLst meth="repeat">
      <a:schemeClr val="dk2"/>
    </dgm:fillClrLst>
    <dgm:linClrLst meth="repeat">
      <a:schemeClr val="dk2"/>
    </dgm:linClrLst>
    <dgm:effectClrLst/>
    <dgm:txLinClrLst/>
    <dgm:txFillClrLst meth="repeat">
      <a:schemeClr val="tx1"/>
    </dgm:txFillClrLst>
    <dgm:txEffectClrLst/>
  </dgm:styleLbl>
  <dgm:styleLbl name="callout">
    <dgm:fillClrLst meth="repeat">
      <a:schemeClr val="dk2"/>
    </dgm:fillClrLst>
    <dgm:linClrLst meth="repeat">
      <a:schemeClr val="dk2"/>
    </dgm:linClrLst>
    <dgm:effectClrLst/>
    <dgm:txLinClrLst/>
    <dgm:txFillClrLst meth="repeat">
      <a:schemeClr val="tx1"/>
    </dgm:txFillClrLst>
    <dgm:txEffectClrLst/>
  </dgm:styleLbl>
  <dgm:styleLbl name="asst0">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2">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3">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4">
    <dgm:fillClrLst meth="repeat">
      <a:schemeClr val="lt1"/>
    </dgm:fillClrLst>
    <dgm:linClrLst meth="repeat">
      <a:schemeClr val="dk2">
        <a:shade val="80000"/>
      </a:schemeClr>
    </dgm:linClrLst>
    <dgm:effectClrLst/>
    <dgm:txLinClrLst/>
    <dgm:txFillClrLst meth="repeat">
      <a:schemeClr val="dk2"/>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dgm:txEffectClrLst/>
  </dgm:styleLbl>
  <dgm:styleLbl name="parChTrans2D2">
    <dgm:fillClrLst meth="repeat">
      <a:schemeClr val="dk2"/>
    </dgm:fillClrLst>
    <dgm:linClrLst meth="repeat">
      <a:schemeClr val="dk2"/>
    </dgm:linClrLst>
    <dgm:effectClrLst/>
    <dgm:txLinClrLst/>
    <dgm:txFillClrLst/>
    <dgm:txEffectClrLst/>
  </dgm:styleLbl>
  <dgm:styleLbl name="parChTrans2D3">
    <dgm:fillClrLst meth="repeat">
      <a:schemeClr val="dk2"/>
    </dgm:fillClrLst>
    <dgm:linClrLst meth="repeat">
      <a:schemeClr val="dk2"/>
    </dgm:linClrLst>
    <dgm:effectClrLst/>
    <dgm:txLinClrLst/>
    <dgm:txFillClrLst/>
    <dgm:txEffectClrLst/>
  </dgm:styleLbl>
  <dgm:styleLbl name="parChTrans2D4">
    <dgm:fillClrLst meth="repeat">
      <a:schemeClr val="dk2"/>
    </dgm:fillClrLst>
    <dgm:linClrLst meth="repeat">
      <a:schemeClr val="dk2"/>
    </dgm:linClrLst>
    <dgm:effectClrLst/>
    <dgm:txLinClrLst/>
    <dgm:txFillClrLst meth="repeat">
      <a:schemeClr val="lt1"/>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con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align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trAlignAcc1">
    <dgm:fillClrLst meth="repeat">
      <a:schemeClr val="dk2">
        <a:alpha val="40000"/>
        <a:tint val="40000"/>
      </a:schemeClr>
    </dgm:fillClrLst>
    <dgm:linClrLst meth="repeat">
      <a:schemeClr val="dk2"/>
    </dgm:linClrLst>
    <dgm:effectClrLst/>
    <dgm:txLinClrLst/>
    <dgm:txFillClrLst meth="repeat">
      <a:schemeClr val="dk2"/>
    </dgm:txFillClrLst>
    <dgm:txEffectClrLst/>
  </dgm:styleLbl>
  <dgm:styleLbl name="b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solidFgAcc1">
    <dgm:fillClrLst meth="repeat">
      <a:schemeClr val="lt1"/>
    </dgm:fillClrLst>
    <dgm:linClrLst meth="repeat">
      <a:schemeClr val="dk2"/>
    </dgm:linClrLst>
    <dgm:effectClrLst/>
    <dgm:txLinClrLst/>
    <dgm:txFillClrLst meth="repeat">
      <a:schemeClr val="dk2"/>
    </dgm:txFillClrLst>
    <dgm:txEffectClrLst/>
  </dgm:styleLbl>
  <dgm:styleLbl name="solidAlignAcc1">
    <dgm:fillClrLst meth="repeat">
      <a:schemeClr val="lt1"/>
    </dgm:fillClrLst>
    <dgm:linClrLst meth="repeat">
      <a:schemeClr val="dk2"/>
    </dgm:linClrLst>
    <dgm:effectClrLst/>
    <dgm:txLinClrLst/>
    <dgm:txFillClrLst meth="repeat">
      <a:schemeClr val="dk2"/>
    </dgm:txFillClrLst>
    <dgm:txEffectClrLst/>
  </dgm:styleLbl>
  <dgm:styleLbl name="solidBgAcc1">
    <dgm:fillClrLst meth="repeat">
      <a:schemeClr val="lt1"/>
    </dgm:fillClrLst>
    <dgm:linClrLst meth="repeat">
      <a:schemeClr val="dk2"/>
    </dgm:linClrLst>
    <dgm:effectClrLst/>
    <dgm:txLinClrLst/>
    <dgm:txFillClrLst meth="repeat">
      <a:schemeClr val="dk2"/>
    </dgm:txFillClrLst>
    <dgm:txEffectClrLst/>
  </dgm:styleLbl>
  <dgm:styleLbl name="f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align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b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fgAcc0">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2">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3">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4">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2"/>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2"/>
    </dgm:txFillClrLst>
    <dgm:txEffectClrLst/>
  </dgm:styleLbl>
  <dgm:styleLbl name="fgShp">
    <dgm:fillClrLst meth="repeat">
      <a:schemeClr val="dk2">
        <a:tint val="60000"/>
      </a:schemeClr>
    </dgm:fillClrLst>
    <dgm:linClrLst meth="repeat">
      <a:schemeClr val="lt1"/>
    </dgm:linClrLst>
    <dgm:effectClrLst/>
    <dgm:txLinClrLst/>
    <dgm:txFillClrLst meth="repeat">
      <a:schemeClr val="dk2"/>
    </dgm:txFillClrLst>
    <dgm:txEffectClrLst/>
  </dgm:styleLbl>
  <dgm:styleLbl name="revTx">
    <dgm:fillClrLst meth="repeat">
      <a:schemeClr val="lt1">
        <a:alpha val="0"/>
      </a:schemeClr>
    </dgm:fillClrLst>
    <dgm:linClrLst meth="repeat">
      <a:schemeClr val="dk2">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accent0_2">
  <dgm:title val=""/>
  <dgm:desc val=""/>
  <dgm:catLst>
    <dgm:cat type="mainScheme" pri="10200"/>
  </dgm:catLst>
  <dgm:styleLbl name="node0">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lig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l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vennNode1">
    <dgm:fillClrLst meth="repeat">
      <a:schemeClr val="lt1">
        <a:alpha val="50000"/>
      </a:schemeClr>
    </dgm:fillClrLst>
    <dgm:linClrLst meth="repeat">
      <a:schemeClr val="dk2">
        <a:shade val="80000"/>
      </a:schemeClr>
    </dgm:linClrLst>
    <dgm:effectClrLst/>
    <dgm:txLinClrLst/>
    <dgm:txFillClrLst/>
    <dgm:txEffectClrLst/>
  </dgm:styleLbl>
  <dgm:styleLbl name="node2">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3">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4">
    <dgm:fillClrLst meth="repeat">
      <a:schemeClr val="lt1"/>
    </dgm:fillClrLst>
    <dgm:linClrLst meth="repeat">
      <a:schemeClr val="dk2">
        <a:shade val="80000"/>
      </a:schemeClr>
    </dgm:linClrLst>
    <dgm:effectClrLst/>
    <dgm:txLinClrLst/>
    <dgm:txFillClrLst meth="repeat">
      <a:schemeClr val="dk2"/>
    </dgm:txFillClrLst>
    <dgm:txEffectClrLst/>
  </dgm:styleLbl>
  <dgm:styleLbl name="f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align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b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sibTrans1D1">
    <dgm:fillClrLst meth="repeat">
      <a:schemeClr val="dk2"/>
    </dgm:fillClrLst>
    <dgm:linClrLst meth="repeat">
      <a:schemeClr val="dk2"/>
    </dgm:linClrLst>
    <dgm:effectClrLst/>
    <dgm:txLinClrLst/>
    <dgm:txFillClrLst meth="repeat">
      <a:schemeClr val="tx1"/>
    </dgm:txFillClrLst>
    <dgm:txEffectClrLst/>
  </dgm:styleLbl>
  <dgm:styleLbl name="callout">
    <dgm:fillClrLst meth="repeat">
      <a:schemeClr val="dk2"/>
    </dgm:fillClrLst>
    <dgm:linClrLst meth="repeat">
      <a:schemeClr val="dk2"/>
    </dgm:linClrLst>
    <dgm:effectClrLst/>
    <dgm:txLinClrLst/>
    <dgm:txFillClrLst meth="repeat">
      <a:schemeClr val="tx1"/>
    </dgm:txFillClrLst>
    <dgm:txEffectClrLst/>
  </dgm:styleLbl>
  <dgm:styleLbl name="asst0">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2">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3">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4">
    <dgm:fillClrLst meth="repeat">
      <a:schemeClr val="lt1"/>
    </dgm:fillClrLst>
    <dgm:linClrLst meth="repeat">
      <a:schemeClr val="dk2">
        <a:shade val="80000"/>
      </a:schemeClr>
    </dgm:linClrLst>
    <dgm:effectClrLst/>
    <dgm:txLinClrLst/>
    <dgm:txFillClrLst meth="repeat">
      <a:schemeClr val="dk2"/>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dgm:txEffectClrLst/>
  </dgm:styleLbl>
  <dgm:styleLbl name="parChTrans2D2">
    <dgm:fillClrLst meth="repeat">
      <a:schemeClr val="dk2"/>
    </dgm:fillClrLst>
    <dgm:linClrLst meth="repeat">
      <a:schemeClr val="dk2"/>
    </dgm:linClrLst>
    <dgm:effectClrLst/>
    <dgm:txLinClrLst/>
    <dgm:txFillClrLst/>
    <dgm:txEffectClrLst/>
  </dgm:styleLbl>
  <dgm:styleLbl name="parChTrans2D3">
    <dgm:fillClrLst meth="repeat">
      <a:schemeClr val="dk2"/>
    </dgm:fillClrLst>
    <dgm:linClrLst meth="repeat">
      <a:schemeClr val="dk2"/>
    </dgm:linClrLst>
    <dgm:effectClrLst/>
    <dgm:txLinClrLst/>
    <dgm:txFillClrLst/>
    <dgm:txEffectClrLst/>
  </dgm:styleLbl>
  <dgm:styleLbl name="parChTrans2D4">
    <dgm:fillClrLst meth="repeat">
      <a:schemeClr val="dk2"/>
    </dgm:fillClrLst>
    <dgm:linClrLst meth="repeat">
      <a:schemeClr val="dk2"/>
    </dgm:linClrLst>
    <dgm:effectClrLst/>
    <dgm:txLinClrLst/>
    <dgm:txFillClrLst meth="repeat">
      <a:schemeClr val="lt1"/>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con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align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trAlignAcc1">
    <dgm:fillClrLst meth="repeat">
      <a:schemeClr val="dk2">
        <a:alpha val="40000"/>
        <a:tint val="40000"/>
      </a:schemeClr>
    </dgm:fillClrLst>
    <dgm:linClrLst meth="repeat">
      <a:schemeClr val="dk2"/>
    </dgm:linClrLst>
    <dgm:effectClrLst/>
    <dgm:txLinClrLst/>
    <dgm:txFillClrLst meth="repeat">
      <a:schemeClr val="dk2"/>
    </dgm:txFillClrLst>
    <dgm:txEffectClrLst/>
  </dgm:styleLbl>
  <dgm:styleLbl name="b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solidFgAcc1">
    <dgm:fillClrLst meth="repeat">
      <a:schemeClr val="lt1"/>
    </dgm:fillClrLst>
    <dgm:linClrLst meth="repeat">
      <a:schemeClr val="dk2"/>
    </dgm:linClrLst>
    <dgm:effectClrLst/>
    <dgm:txLinClrLst/>
    <dgm:txFillClrLst meth="repeat">
      <a:schemeClr val="dk2"/>
    </dgm:txFillClrLst>
    <dgm:txEffectClrLst/>
  </dgm:styleLbl>
  <dgm:styleLbl name="solidAlignAcc1">
    <dgm:fillClrLst meth="repeat">
      <a:schemeClr val="lt1"/>
    </dgm:fillClrLst>
    <dgm:linClrLst meth="repeat">
      <a:schemeClr val="dk2"/>
    </dgm:linClrLst>
    <dgm:effectClrLst/>
    <dgm:txLinClrLst/>
    <dgm:txFillClrLst meth="repeat">
      <a:schemeClr val="dk2"/>
    </dgm:txFillClrLst>
    <dgm:txEffectClrLst/>
  </dgm:styleLbl>
  <dgm:styleLbl name="solidBgAcc1">
    <dgm:fillClrLst meth="repeat">
      <a:schemeClr val="lt1"/>
    </dgm:fillClrLst>
    <dgm:linClrLst meth="repeat">
      <a:schemeClr val="dk2"/>
    </dgm:linClrLst>
    <dgm:effectClrLst/>
    <dgm:txLinClrLst/>
    <dgm:txFillClrLst meth="repeat">
      <a:schemeClr val="dk2"/>
    </dgm:txFillClrLst>
    <dgm:txEffectClrLst/>
  </dgm:styleLbl>
  <dgm:styleLbl name="f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align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b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fgAcc0">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2">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3">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4">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2"/>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2"/>
    </dgm:txFillClrLst>
    <dgm:txEffectClrLst/>
  </dgm:styleLbl>
  <dgm:styleLbl name="fgShp">
    <dgm:fillClrLst meth="repeat">
      <a:schemeClr val="dk2">
        <a:tint val="60000"/>
      </a:schemeClr>
    </dgm:fillClrLst>
    <dgm:linClrLst meth="repeat">
      <a:schemeClr val="lt1"/>
    </dgm:linClrLst>
    <dgm:effectClrLst/>
    <dgm:txLinClrLst/>
    <dgm:txFillClrLst meth="repeat">
      <a:schemeClr val="dk2"/>
    </dgm:txFillClrLst>
    <dgm:txEffectClrLst/>
  </dgm:styleLbl>
  <dgm:styleLbl name="revTx">
    <dgm:fillClrLst meth="repeat">
      <a:schemeClr val="lt1">
        <a:alpha val="0"/>
      </a:schemeClr>
    </dgm:fillClrLst>
    <dgm:linClrLst meth="repeat">
      <a:schemeClr val="dk2">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accent0_2">
  <dgm:title val=""/>
  <dgm:desc val=""/>
  <dgm:catLst>
    <dgm:cat type="mainScheme" pri="10200"/>
  </dgm:catLst>
  <dgm:styleLbl name="node0">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lig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l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vennNode1">
    <dgm:fillClrLst meth="repeat">
      <a:schemeClr val="lt1">
        <a:alpha val="50000"/>
      </a:schemeClr>
    </dgm:fillClrLst>
    <dgm:linClrLst meth="repeat">
      <a:schemeClr val="dk2">
        <a:shade val="80000"/>
      </a:schemeClr>
    </dgm:linClrLst>
    <dgm:effectClrLst/>
    <dgm:txLinClrLst/>
    <dgm:txFillClrLst/>
    <dgm:txEffectClrLst/>
  </dgm:styleLbl>
  <dgm:styleLbl name="node2">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3">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4">
    <dgm:fillClrLst meth="repeat">
      <a:schemeClr val="lt1"/>
    </dgm:fillClrLst>
    <dgm:linClrLst meth="repeat">
      <a:schemeClr val="dk2">
        <a:shade val="80000"/>
      </a:schemeClr>
    </dgm:linClrLst>
    <dgm:effectClrLst/>
    <dgm:txLinClrLst/>
    <dgm:txFillClrLst meth="repeat">
      <a:schemeClr val="dk2"/>
    </dgm:txFillClrLst>
    <dgm:txEffectClrLst/>
  </dgm:styleLbl>
  <dgm:styleLbl name="f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align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b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sibTrans1D1">
    <dgm:fillClrLst meth="repeat">
      <a:schemeClr val="dk2"/>
    </dgm:fillClrLst>
    <dgm:linClrLst meth="repeat">
      <a:schemeClr val="dk2"/>
    </dgm:linClrLst>
    <dgm:effectClrLst/>
    <dgm:txLinClrLst/>
    <dgm:txFillClrLst meth="repeat">
      <a:schemeClr val="tx1"/>
    </dgm:txFillClrLst>
    <dgm:txEffectClrLst/>
  </dgm:styleLbl>
  <dgm:styleLbl name="callout">
    <dgm:fillClrLst meth="repeat">
      <a:schemeClr val="dk2"/>
    </dgm:fillClrLst>
    <dgm:linClrLst meth="repeat">
      <a:schemeClr val="dk2"/>
    </dgm:linClrLst>
    <dgm:effectClrLst/>
    <dgm:txLinClrLst/>
    <dgm:txFillClrLst meth="repeat">
      <a:schemeClr val="tx1"/>
    </dgm:txFillClrLst>
    <dgm:txEffectClrLst/>
  </dgm:styleLbl>
  <dgm:styleLbl name="asst0">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2">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3">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4">
    <dgm:fillClrLst meth="repeat">
      <a:schemeClr val="lt1"/>
    </dgm:fillClrLst>
    <dgm:linClrLst meth="repeat">
      <a:schemeClr val="dk2">
        <a:shade val="80000"/>
      </a:schemeClr>
    </dgm:linClrLst>
    <dgm:effectClrLst/>
    <dgm:txLinClrLst/>
    <dgm:txFillClrLst meth="repeat">
      <a:schemeClr val="dk2"/>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dgm:txEffectClrLst/>
  </dgm:styleLbl>
  <dgm:styleLbl name="parChTrans2D2">
    <dgm:fillClrLst meth="repeat">
      <a:schemeClr val="dk2"/>
    </dgm:fillClrLst>
    <dgm:linClrLst meth="repeat">
      <a:schemeClr val="dk2"/>
    </dgm:linClrLst>
    <dgm:effectClrLst/>
    <dgm:txLinClrLst/>
    <dgm:txFillClrLst/>
    <dgm:txEffectClrLst/>
  </dgm:styleLbl>
  <dgm:styleLbl name="parChTrans2D3">
    <dgm:fillClrLst meth="repeat">
      <a:schemeClr val="dk2"/>
    </dgm:fillClrLst>
    <dgm:linClrLst meth="repeat">
      <a:schemeClr val="dk2"/>
    </dgm:linClrLst>
    <dgm:effectClrLst/>
    <dgm:txLinClrLst/>
    <dgm:txFillClrLst/>
    <dgm:txEffectClrLst/>
  </dgm:styleLbl>
  <dgm:styleLbl name="parChTrans2D4">
    <dgm:fillClrLst meth="repeat">
      <a:schemeClr val="dk2"/>
    </dgm:fillClrLst>
    <dgm:linClrLst meth="repeat">
      <a:schemeClr val="dk2"/>
    </dgm:linClrLst>
    <dgm:effectClrLst/>
    <dgm:txLinClrLst/>
    <dgm:txFillClrLst meth="repeat">
      <a:schemeClr val="lt1"/>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con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align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trAlignAcc1">
    <dgm:fillClrLst meth="repeat">
      <a:schemeClr val="dk2">
        <a:alpha val="40000"/>
        <a:tint val="40000"/>
      </a:schemeClr>
    </dgm:fillClrLst>
    <dgm:linClrLst meth="repeat">
      <a:schemeClr val="dk2"/>
    </dgm:linClrLst>
    <dgm:effectClrLst/>
    <dgm:txLinClrLst/>
    <dgm:txFillClrLst meth="repeat">
      <a:schemeClr val="dk2"/>
    </dgm:txFillClrLst>
    <dgm:txEffectClrLst/>
  </dgm:styleLbl>
  <dgm:styleLbl name="b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solidFgAcc1">
    <dgm:fillClrLst meth="repeat">
      <a:schemeClr val="lt1"/>
    </dgm:fillClrLst>
    <dgm:linClrLst meth="repeat">
      <a:schemeClr val="dk2"/>
    </dgm:linClrLst>
    <dgm:effectClrLst/>
    <dgm:txLinClrLst/>
    <dgm:txFillClrLst meth="repeat">
      <a:schemeClr val="dk2"/>
    </dgm:txFillClrLst>
    <dgm:txEffectClrLst/>
  </dgm:styleLbl>
  <dgm:styleLbl name="solidAlignAcc1">
    <dgm:fillClrLst meth="repeat">
      <a:schemeClr val="lt1"/>
    </dgm:fillClrLst>
    <dgm:linClrLst meth="repeat">
      <a:schemeClr val="dk2"/>
    </dgm:linClrLst>
    <dgm:effectClrLst/>
    <dgm:txLinClrLst/>
    <dgm:txFillClrLst meth="repeat">
      <a:schemeClr val="dk2"/>
    </dgm:txFillClrLst>
    <dgm:txEffectClrLst/>
  </dgm:styleLbl>
  <dgm:styleLbl name="solidBgAcc1">
    <dgm:fillClrLst meth="repeat">
      <a:schemeClr val="lt1"/>
    </dgm:fillClrLst>
    <dgm:linClrLst meth="repeat">
      <a:schemeClr val="dk2"/>
    </dgm:linClrLst>
    <dgm:effectClrLst/>
    <dgm:txLinClrLst/>
    <dgm:txFillClrLst meth="repeat">
      <a:schemeClr val="dk2"/>
    </dgm:txFillClrLst>
    <dgm:txEffectClrLst/>
  </dgm:styleLbl>
  <dgm:styleLbl name="f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align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b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fgAcc0">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2">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3">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4">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2"/>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2"/>
    </dgm:txFillClrLst>
    <dgm:txEffectClrLst/>
  </dgm:styleLbl>
  <dgm:styleLbl name="fgShp">
    <dgm:fillClrLst meth="repeat">
      <a:schemeClr val="dk2">
        <a:tint val="60000"/>
      </a:schemeClr>
    </dgm:fillClrLst>
    <dgm:linClrLst meth="repeat">
      <a:schemeClr val="lt1"/>
    </dgm:linClrLst>
    <dgm:effectClrLst/>
    <dgm:txLinClrLst/>
    <dgm:txFillClrLst meth="repeat">
      <a:schemeClr val="dk2"/>
    </dgm:txFillClrLst>
    <dgm:txEffectClrLst/>
  </dgm:styleLbl>
  <dgm:styleLbl name="revTx">
    <dgm:fillClrLst meth="repeat">
      <a:schemeClr val="lt1">
        <a:alpha val="0"/>
      </a:schemeClr>
    </dgm:fillClrLst>
    <dgm:linClrLst meth="repeat">
      <a:schemeClr val="dk2">
        <a:alpha val="0"/>
      </a:schemeClr>
    </dgm:linClrLst>
    <dgm:effectClrLst/>
    <dgm:txLinClrLst/>
    <dgm:txFillClrLst meth="repeat">
      <a:schemeClr val="tx1"/>
    </dgm:txFillClrLst>
    <dgm:txEffectClrLst/>
  </dgm:styleLbl>
</dgm:colorsDef>
</file>

<file path=ppt/diagrams/colors13.xml><?xml version="1.0" encoding="utf-8"?>
<dgm:colorsDef xmlns:dgm="http://schemas.openxmlformats.org/drawingml/2006/diagram" xmlns:a="http://schemas.openxmlformats.org/drawingml/2006/main" uniqueId="urn:microsoft.com/office/officeart/2005/8/colors/accent0_2">
  <dgm:title val=""/>
  <dgm:desc val=""/>
  <dgm:catLst>
    <dgm:cat type="mainScheme" pri="10200"/>
  </dgm:catLst>
  <dgm:styleLbl name="node0">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lig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l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vennNode1">
    <dgm:fillClrLst meth="repeat">
      <a:schemeClr val="lt1">
        <a:alpha val="50000"/>
      </a:schemeClr>
    </dgm:fillClrLst>
    <dgm:linClrLst meth="repeat">
      <a:schemeClr val="dk2">
        <a:shade val="80000"/>
      </a:schemeClr>
    </dgm:linClrLst>
    <dgm:effectClrLst/>
    <dgm:txLinClrLst/>
    <dgm:txFillClrLst/>
    <dgm:txEffectClrLst/>
  </dgm:styleLbl>
  <dgm:styleLbl name="node2">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3">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4">
    <dgm:fillClrLst meth="repeat">
      <a:schemeClr val="lt1"/>
    </dgm:fillClrLst>
    <dgm:linClrLst meth="repeat">
      <a:schemeClr val="dk2">
        <a:shade val="80000"/>
      </a:schemeClr>
    </dgm:linClrLst>
    <dgm:effectClrLst/>
    <dgm:txLinClrLst/>
    <dgm:txFillClrLst meth="repeat">
      <a:schemeClr val="dk2"/>
    </dgm:txFillClrLst>
    <dgm:txEffectClrLst/>
  </dgm:styleLbl>
  <dgm:styleLbl name="f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align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b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sibTrans1D1">
    <dgm:fillClrLst meth="repeat">
      <a:schemeClr val="dk2"/>
    </dgm:fillClrLst>
    <dgm:linClrLst meth="repeat">
      <a:schemeClr val="dk2"/>
    </dgm:linClrLst>
    <dgm:effectClrLst/>
    <dgm:txLinClrLst/>
    <dgm:txFillClrLst meth="repeat">
      <a:schemeClr val="tx1"/>
    </dgm:txFillClrLst>
    <dgm:txEffectClrLst/>
  </dgm:styleLbl>
  <dgm:styleLbl name="callout">
    <dgm:fillClrLst meth="repeat">
      <a:schemeClr val="dk2"/>
    </dgm:fillClrLst>
    <dgm:linClrLst meth="repeat">
      <a:schemeClr val="dk2"/>
    </dgm:linClrLst>
    <dgm:effectClrLst/>
    <dgm:txLinClrLst/>
    <dgm:txFillClrLst meth="repeat">
      <a:schemeClr val="tx1"/>
    </dgm:txFillClrLst>
    <dgm:txEffectClrLst/>
  </dgm:styleLbl>
  <dgm:styleLbl name="asst0">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2">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3">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4">
    <dgm:fillClrLst meth="repeat">
      <a:schemeClr val="lt1"/>
    </dgm:fillClrLst>
    <dgm:linClrLst meth="repeat">
      <a:schemeClr val="dk2">
        <a:shade val="80000"/>
      </a:schemeClr>
    </dgm:linClrLst>
    <dgm:effectClrLst/>
    <dgm:txLinClrLst/>
    <dgm:txFillClrLst meth="repeat">
      <a:schemeClr val="dk2"/>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dgm:txEffectClrLst/>
  </dgm:styleLbl>
  <dgm:styleLbl name="parChTrans2D2">
    <dgm:fillClrLst meth="repeat">
      <a:schemeClr val="dk2"/>
    </dgm:fillClrLst>
    <dgm:linClrLst meth="repeat">
      <a:schemeClr val="dk2"/>
    </dgm:linClrLst>
    <dgm:effectClrLst/>
    <dgm:txLinClrLst/>
    <dgm:txFillClrLst/>
    <dgm:txEffectClrLst/>
  </dgm:styleLbl>
  <dgm:styleLbl name="parChTrans2D3">
    <dgm:fillClrLst meth="repeat">
      <a:schemeClr val="dk2"/>
    </dgm:fillClrLst>
    <dgm:linClrLst meth="repeat">
      <a:schemeClr val="dk2"/>
    </dgm:linClrLst>
    <dgm:effectClrLst/>
    <dgm:txLinClrLst/>
    <dgm:txFillClrLst/>
    <dgm:txEffectClrLst/>
  </dgm:styleLbl>
  <dgm:styleLbl name="parChTrans2D4">
    <dgm:fillClrLst meth="repeat">
      <a:schemeClr val="dk2"/>
    </dgm:fillClrLst>
    <dgm:linClrLst meth="repeat">
      <a:schemeClr val="dk2"/>
    </dgm:linClrLst>
    <dgm:effectClrLst/>
    <dgm:txLinClrLst/>
    <dgm:txFillClrLst meth="repeat">
      <a:schemeClr val="lt1"/>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con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align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trAlignAcc1">
    <dgm:fillClrLst meth="repeat">
      <a:schemeClr val="dk2">
        <a:alpha val="40000"/>
        <a:tint val="40000"/>
      </a:schemeClr>
    </dgm:fillClrLst>
    <dgm:linClrLst meth="repeat">
      <a:schemeClr val="dk2"/>
    </dgm:linClrLst>
    <dgm:effectClrLst/>
    <dgm:txLinClrLst/>
    <dgm:txFillClrLst meth="repeat">
      <a:schemeClr val="dk2"/>
    </dgm:txFillClrLst>
    <dgm:txEffectClrLst/>
  </dgm:styleLbl>
  <dgm:styleLbl name="b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solidFgAcc1">
    <dgm:fillClrLst meth="repeat">
      <a:schemeClr val="lt1"/>
    </dgm:fillClrLst>
    <dgm:linClrLst meth="repeat">
      <a:schemeClr val="dk2"/>
    </dgm:linClrLst>
    <dgm:effectClrLst/>
    <dgm:txLinClrLst/>
    <dgm:txFillClrLst meth="repeat">
      <a:schemeClr val="dk2"/>
    </dgm:txFillClrLst>
    <dgm:txEffectClrLst/>
  </dgm:styleLbl>
  <dgm:styleLbl name="solidAlignAcc1">
    <dgm:fillClrLst meth="repeat">
      <a:schemeClr val="lt1"/>
    </dgm:fillClrLst>
    <dgm:linClrLst meth="repeat">
      <a:schemeClr val="dk2"/>
    </dgm:linClrLst>
    <dgm:effectClrLst/>
    <dgm:txLinClrLst/>
    <dgm:txFillClrLst meth="repeat">
      <a:schemeClr val="dk2"/>
    </dgm:txFillClrLst>
    <dgm:txEffectClrLst/>
  </dgm:styleLbl>
  <dgm:styleLbl name="solidBgAcc1">
    <dgm:fillClrLst meth="repeat">
      <a:schemeClr val="lt1"/>
    </dgm:fillClrLst>
    <dgm:linClrLst meth="repeat">
      <a:schemeClr val="dk2"/>
    </dgm:linClrLst>
    <dgm:effectClrLst/>
    <dgm:txLinClrLst/>
    <dgm:txFillClrLst meth="repeat">
      <a:schemeClr val="dk2"/>
    </dgm:txFillClrLst>
    <dgm:txEffectClrLst/>
  </dgm:styleLbl>
  <dgm:styleLbl name="f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align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b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fgAcc0">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2">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3">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4">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2"/>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2"/>
    </dgm:txFillClrLst>
    <dgm:txEffectClrLst/>
  </dgm:styleLbl>
  <dgm:styleLbl name="fgShp">
    <dgm:fillClrLst meth="repeat">
      <a:schemeClr val="dk2">
        <a:tint val="60000"/>
      </a:schemeClr>
    </dgm:fillClrLst>
    <dgm:linClrLst meth="repeat">
      <a:schemeClr val="lt1"/>
    </dgm:linClrLst>
    <dgm:effectClrLst/>
    <dgm:txLinClrLst/>
    <dgm:txFillClrLst meth="repeat">
      <a:schemeClr val="dk2"/>
    </dgm:txFillClrLst>
    <dgm:txEffectClrLst/>
  </dgm:styleLbl>
  <dgm:styleLbl name="revTx">
    <dgm:fillClrLst meth="repeat">
      <a:schemeClr val="lt1">
        <a:alpha val="0"/>
      </a:schemeClr>
    </dgm:fillClrLst>
    <dgm:linClrLst meth="repeat">
      <a:schemeClr val="dk2">
        <a:alpha val="0"/>
      </a:schemeClr>
    </dgm:linClrLst>
    <dgm:effectClrLst/>
    <dgm:txLinClrLst/>
    <dgm:txFillClrLst meth="repeat">
      <a:schemeClr val="tx1"/>
    </dgm:txFillClrLst>
    <dgm:txEffectClrLst/>
  </dgm:styleLbl>
</dgm:colorsDef>
</file>

<file path=ppt/diagrams/colors14.xml><?xml version="1.0" encoding="utf-8"?>
<dgm:colorsDef xmlns:dgm="http://schemas.openxmlformats.org/drawingml/2006/diagram" xmlns:a="http://schemas.openxmlformats.org/drawingml/2006/main" uniqueId="urn:microsoft.com/office/officeart/2005/8/colors/accent0_2">
  <dgm:title val=""/>
  <dgm:desc val=""/>
  <dgm:catLst>
    <dgm:cat type="mainScheme" pri="10200"/>
  </dgm:catLst>
  <dgm:styleLbl name="node0">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lig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l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vennNode1">
    <dgm:fillClrLst meth="repeat">
      <a:schemeClr val="lt1">
        <a:alpha val="50000"/>
      </a:schemeClr>
    </dgm:fillClrLst>
    <dgm:linClrLst meth="repeat">
      <a:schemeClr val="dk2">
        <a:shade val="80000"/>
      </a:schemeClr>
    </dgm:linClrLst>
    <dgm:effectClrLst/>
    <dgm:txLinClrLst/>
    <dgm:txFillClrLst/>
    <dgm:txEffectClrLst/>
  </dgm:styleLbl>
  <dgm:styleLbl name="node2">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3">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4">
    <dgm:fillClrLst meth="repeat">
      <a:schemeClr val="lt1"/>
    </dgm:fillClrLst>
    <dgm:linClrLst meth="repeat">
      <a:schemeClr val="dk2">
        <a:shade val="80000"/>
      </a:schemeClr>
    </dgm:linClrLst>
    <dgm:effectClrLst/>
    <dgm:txLinClrLst/>
    <dgm:txFillClrLst meth="repeat">
      <a:schemeClr val="dk2"/>
    </dgm:txFillClrLst>
    <dgm:txEffectClrLst/>
  </dgm:styleLbl>
  <dgm:styleLbl name="f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align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b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sibTrans1D1">
    <dgm:fillClrLst meth="repeat">
      <a:schemeClr val="dk2"/>
    </dgm:fillClrLst>
    <dgm:linClrLst meth="repeat">
      <a:schemeClr val="dk2"/>
    </dgm:linClrLst>
    <dgm:effectClrLst/>
    <dgm:txLinClrLst/>
    <dgm:txFillClrLst meth="repeat">
      <a:schemeClr val="tx1"/>
    </dgm:txFillClrLst>
    <dgm:txEffectClrLst/>
  </dgm:styleLbl>
  <dgm:styleLbl name="callout">
    <dgm:fillClrLst meth="repeat">
      <a:schemeClr val="dk2"/>
    </dgm:fillClrLst>
    <dgm:linClrLst meth="repeat">
      <a:schemeClr val="dk2"/>
    </dgm:linClrLst>
    <dgm:effectClrLst/>
    <dgm:txLinClrLst/>
    <dgm:txFillClrLst meth="repeat">
      <a:schemeClr val="tx1"/>
    </dgm:txFillClrLst>
    <dgm:txEffectClrLst/>
  </dgm:styleLbl>
  <dgm:styleLbl name="asst0">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2">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3">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4">
    <dgm:fillClrLst meth="repeat">
      <a:schemeClr val="lt1"/>
    </dgm:fillClrLst>
    <dgm:linClrLst meth="repeat">
      <a:schemeClr val="dk2">
        <a:shade val="80000"/>
      </a:schemeClr>
    </dgm:linClrLst>
    <dgm:effectClrLst/>
    <dgm:txLinClrLst/>
    <dgm:txFillClrLst meth="repeat">
      <a:schemeClr val="dk2"/>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dgm:txEffectClrLst/>
  </dgm:styleLbl>
  <dgm:styleLbl name="parChTrans2D2">
    <dgm:fillClrLst meth="repeat">
      <a:schemeClr val="dk2"/>
    </dgm:fillClrLst>
    <dgm:linClrLst meth="repeat">
      <a:schemeClr val="dk2"/>
    </dgm:linClrLst>
    <dgm:effectClrLst/>
    <dgm:txLinClrLst/>
    <dgm:txFillClrLst/>
    <dgm:txEffectClrLst/>
  </dgm:styleLbl>
  <dgm:styleLbl name="parChTrans2D3">
    <dgm:fillClrLst meth="repeat">
      <a:schemeClr val="dk2"/>
    </dgm:fillClrLst>
    <dgm:linClrLst meth="repeat">
      <a:schemeClr val="dk2"/>
    </dgm:linClrLst>
    <dgm:effectClrLst/>
    <dgm:txLinClrLst/>
    <dgm:txFillClrLst/>
    <dgm:txEffectClrLst/>
  </dgm:styleLbl>
  <dgm:styleLbl name="parChTrans2D4">
    <dgm:fillClrLst meth="repeat">
      <a:schemeClr val="dk2"/>
    </dgm:fillClrLst>
    <dgm:linClrLst meth="repeat">
      <a:schemeClr val="dk2"/>
    </dgm:linClrLst>
    <dgm:effectClrLst/>
    <dgm:txLinClrLst/>
    <dgm:txFillClrLst meth="repeat">
      <a:schemeClr val="lt1"/>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con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align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trAlignAcc1">
    <dgm:fillClrLst meth="repeat">
      <a:schemeClr val="dk2">
        <a:alpha val="40000"/>
        <a:tint val="40000"/>
      </a:schemeClr>
    </dgm:fillClrLst>
    <dgm:linClrLst meth="repeat">
      <a:schemeClr val="dk2"/>
    </dgm:linClrLst>
    <dgm:effectClrLst/>
    <dgm:txLinClrLst/>
    <dgm:txFillClrLst meth="repeat">
      <a:schemeClr val="dk2"/>
    </dgm:txFillClrLst>
    <dgm:txEffectClrLst/>
  </dgm:styleLbl>
  <dgm:styleLbl name="b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solidFgAcc1">
    <dgm:fillClrLst meth="repeat">
      <a:schemeClr val="lt1"/>
    </dgm:fillClrLst>
    <dgm:linClrLst meth="repeat">
      <a:schemeClr val="dk2"/>
    </dgm:linClrLst>
    <dgm:effectClrLst/>
    <dgm:txLinClrLst/>
    <dgm:txFillClrLst meth="repeat">
      <a:schemeClr val="dk2"/>
    </dgm:txFillClrLst>
    <dgm:txEffectClrLst/>
  </dgm:styleLbl>
  <dgm:styleLbl name="solidAlignAcc1">
    <dgm:fillClrLst meth="repeat">
      <a:schemeClr val="lt1"/>
    </dgm:fillClrLst>
    <dgm:linClrLst meth="repeat">
      <a:schemeClr val="dk2"/>
    </dgm:linClrLst>
    <dgm:effectClrLst/>
    <dgm:txLinClrLst/>
    <dgm:txFillClrLst meth="repeat">
      <a:schemeClr val="dk2"/>
    </dgm:txFillClrLst>
    <dgm:txEffectClrLst/>
  </dgm:styleLbl>
  <dgm:styleLbl name="solidBgAcc1">
    <dgm:fillClrLst meth="repeat">
      <a:schemeClr val="lt1"/>
    </dgm:fillClrLst>
    <dgm:linClrLst meth="repeat">
      <a:schemeClr val="dk2"/>
    </dgm:linClrLst>
    <dgm:effectClrLst/>
    <dgm:txLinClrLst/>
    <dgm:txFillClrLst meth="repeat">
      <a:schemeClr val="dk2"/>
    </dgm:txFillClrLst>
    <dgm:txEffectClrLst/>
  </dgm:styleLbl>
  <dgm:styleLbl name="f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align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b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fgAcc0">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2">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3">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4">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2"/>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2"/>
    </dgm:txFillClrLst>
    <dgm:txEffectClrLst/>
  </dgm:styleLbl>
  <dgm:styleLbl name="fgShp">
    <dgm:fillClrLst meth="repeat">
      <a:schemeClr val="dk2">
        <a:tint val="60000"/>
      </a:schemeClr>
    </dgm:fillClrLst>
    <dgm:linClrLst meth="repeat">
      <a:schemeClr val="lt1"/>
    </dgm:linClrLst>
    <dgm:effectClrLst/>
    <dgm:txLinClrLst/>
    <dgm:txFillClrLst meth="repeat">
      <a:schemeClr val="dk2"/>
    </dgm:txFillClrLst>
    <dgm:txEffectClrLst/>
  </dgm:styleLbl>
  <dgm:styleLbl name="revTx">
    <dgm:fillClrLst meth="repeat">
      <a:schemeClr val="lt1">
        <a:alpha val="0"/>
      </a:schemeClr>
    </dgm:fillClrLst>
    <dgm:linClrLst meth="repeat">
      <a:schemeClr val="dk2">
        <a:alpha val="0"/>
      </a:schemeClr>
    </dgm:linClrLst>
    <dgm:effectClrLst/>
    <dgm:txLinClrLst/>
    <dgm:txFillClrLst meth="repeat">
      <a:schemeClr val="tx1"/>
    </dgm:txFillClrLst>
    <dgm:txEffectClrLst/>
  </dgm:styleLbl>
</dgm:colorsDef>
</file>

<file path=ppt/diagrams/colors15.xml><?xml version="1.0" encoding="utf-8"?>
<dgm:colorsDef xmlns:dgm="http://schemas.openxmlformats.org/drawingml/2006/diagram" xmlns:a="http://schemas.openxmlformats.org/drawingml/2006/main" uniqueId="urn:microsoft.com/office/officeart/2005/8/colors/accent0_2">
  <dgm:title val=""/>
  <dgm:desc val=""/>
  <dgm:catLst>
    <dgm:cat type="mainScheme" pri="10200"/>
  </dgm:catLst>
  <dgm:styleLbl name="node0">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lig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l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vennNode1">
    <dgm:fillClrLst meth="repeat">
      <a:schemeClr val="lt1">
        <a:alpha val="50000"/>
      </a:schemeClr>
    </dgm:fillClrLst>
    <dgm:linClrLst meth="repeat">
      <a:schemeClr val="dk2">
        <a:shade val="80000"/>
      </a:schemeClr>
    </dgm:linClrLst>
    <dgm:effectClrLst/>
    <dgm:txLinClrLst/>
    <dgm:txFillClrLst/>
    <dgm:txEffectClrLst/>
  </dgm:styleLbl>
  <dgm:styleLbl name="node2">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3">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4">
    <dgm:fillClrLst meth="repeat">
      <a:schemeClr val="lt1"/>
    </dgm:fillClrLst>
    <dgm:linClrLst meth="repeat">
      <a:schemeClr val="dk2">
        <a:shade val="80000"/>
      </a:schemeClr>
    </dgm:linClrLst>
    <dgm:effectClrLst/>
    <dgm:txLinClrLst/>
    <dgm:txFillClrLst meth="repeat">
      <a:schemeClr val="dk2"/>
    </dgm:txFillClrLst>
    <dgm:txEffectClrLst/>
  </dgm:styleLbl>
  <dgm:styleLbl name="f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align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b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sibTrans1D1">
    <dgm:fillClrLst meth="repeat">
      <a:schemeClr val="dk2"/>
    </dgm:fillClrLst>
    <dgm:linClrLst meth="repeat">
      <a:schemeClr val="dk2"/>
    </dgm:linClrLst>
    <dgm:effectClrLst/>
    <dgm:txLinClrLst/>
    <dgm:txFillClrLst meth="repeat">
      <a:schemeClr val="tx1"/>
    </dgm:txFillClrLst>
    <dgm:txEffectClrLst/>
  </dgm:styleLbl>
  <dgm:styleLbl name="callout">
    <dgm:fillClrLst meth="repeat">
      <a:schemeClr val="dk2"/>
    </dgm:fillClrLst>
    <dgm:linClrLst meth="repeat">
      <a:schemeClr val="dk2"/>
    </dgm:linClrLst>
    <dgm:effectClrLst/>
    <dgm:txLinClrLst/>
    <dgm:txFillClrLst meth="repeat">
      <a:schemeClr val="tx1"/>
    </dgm:txFillClrLst>
    <dgm:txEffectClrLst/>
  </dgm:styleLbl>
  <dgm:styleLbl name="asst0">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2">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3">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4">
    <dgm:fillClrLst meth="repeat">
      <a:schemeClr val="lt1"/>
    </dgm:fillClrLst>
    <dgm:linClrLst meth="repeat">
      <a:schemeClr val="dk2">
        <a:shade val="80000"/>
      </a:schemeClr>
    </dgm:linClrLst>
    <dgm:effectClrLst/>
    <dgm:txLinClrLst/>
    <dgm:txFillClrLst meth="repeat">
      <a:schemeClr val="dk2"/>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dgm:txEffectClrLst/>
  </dgm:styleLbl>
  <dgm:styleLbl name="parChTrans2D2">
    <dgm:fillClrLst meth="repeat">
      <a:schemeClr val="dk2"/>
    </dgm:fillClrLst>
    <dgm:linClrLst meth="repeat">
      <a:schemeClr val="dk2"/>
    </dgm:linClrLst>
    <dgm:effectClrLst/>
    <dgm:txLinClrLst/>
    <dgm:txFillClrLst/>
    <dgm:txEffectClrLst/>
  </dgm:styleLbl>
  <dgm:styleLbl name="parChTrans2D3">
    <dgm:fillClrLst meth="repeat">
      <a:schemeClr val="dk2"/>
    </dgm:fillClrLst>
    <dgm:linClrLst meth="repeat">
      <a:schemeClr val="dk2"/>
    </dgm:linClrLst>
    <dgm:effectClrLst/>
    <dgm:txLinClrLst/>
    <dgm:txFillClrLst/>
    <dgm:txEffectClrLst/>
  </dgm:styleLbl>
  <dgm:styleLbl name="parChTrans2D4">
    <dgm:fillClrLst meth="repeat">
      <a:schemeClr val="dk2"/>
    </dgm:fillClrLst>
    <dgm:linClrLst meth="repeat">
      <a:schemeClr val="dk2"/>
    </dgm:linClrLst>
    <dgm:effectClrLst/>
    <dgm:txLinClrLst/>
    <dgm:txFillClrLst meth="repeat">
      <a:schemeClr val="lt1"/>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con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align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trAlignAcc1">
    <dgm:fillClrLst meth="repeat">
      <a:schemeClr val="dk2">
        <a:alpha val="40000"/>
        <a:tint val="40000"/>
      </a:schemeClr>
    </dgm:fillClrLst>
    <dgm:linClrLst meth="repeat">
      <a:schemeClr val="dk2"/>
    </dgm:linClrLst>
    <dgm:effectClrLst/>
    <dgm:txLinClrLst/>
    <dgm:txFillClrLst meth="repeat">
      <a:schemeClr val="dk2"/>
    </dgm:txFillClrLst>
    <dgm:txEffectClrLst/>
  </dgm:styleLbl>
  <dgm:styleLbl name="b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solidFgAcc1">
    <dgm:fillClrLst meth="repeat">
      <a:schemeClr val="lt1"/>
    </dgm:fillClrLst>
    <dgm:linClrLst meth="repeat">
      <a:schemeClr val="dk2"/>
    </dgm:linClrLst>
    <dgm:effectClrLst/>
    <dgm:txLinClrLst/>
    <dgm:txFillClrLst meth="repeat">
      <a:schemeClr val="dk2"/>
    </dgm:txFillClrLst>
    <dgm:txEffectClrLst/>
  </dgm:styleLbl>
  <dgm:styleLbl name="solidAlignAcc1">
    <dgm:fillClrLst meth="repeat">
      <a:schemeClr val="lt1"/>
    </dgm:fillClrLst>
    <dgm:linClrLst meth="repeat">
      <a:schemeClr val="dk2"/>
    </dgm:linClrLst>
    <dgm:effectClrLst/>
    <dgm:txLinClrLst/>
    <dgm:txFillClrLst meth="repeat">
      <a:schemeClr val="dk2"/>
    </dgm:txFillClrLst>
    <dgm:txEffectClrLst/>
  </dgm:styleLbl>
  <dgm:styleLbl name="solidBgAcc1">
    <dgm:fillClrLst meth="repeat">
      <a:schemeClr val="lt1"/>
    </dgm:fillClrLst>
    <dgm:linClrLst meth="repeat">
      <a:schemeClr val="dk2"/>
    </dgm:linClrLst>
    <dgm:effectClrLst/>
    <dgm:txLinClrLst/>
    <dgm:txFillClrLst meth="repeat">
      <a:schemeClr val="dk2"/>
    </dgm:txFillClrLst>
    <dgm:txEffectClrLst/>
  </dgm:styleLbl>
  <dgm:styleLbl name="f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align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b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fgAcc0">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2">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3">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4">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2"/>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2"/>
    </dgm:txFillClrLst>
    <dgm:txEffectClrLst/>
  </dgm:styleLbl>
  <dgm:styleLbl name="fgShp">
    <dgm:fillClrLst meth="repeat">
      <a:schemeClr val="dk2">
        <a:tint val="60000"/>
      </a:schemeClr>
    </dgm:fillClrLst>
    <dgm:linClrLst meth="repeat">
      <a:schemeClr val="lt1"/>
    </dgm:linClrLst>
    <dgm:effectClrLst/>
    <dgm:txLinClrLst/>
    <dgm:txFillClrLst meth="repeat">
      <a:schemeClr val="dk2"/>
    </dgm:txFillClrLst>
    <dgm:txEffectClrLst/>
  </dgm:styleLbl>
  <dgm:styleLbl name="revTx">
    <dgm:fillClrLst meth="repeat">
      <a:schemeClr val="lt1">
        <a:alpha val="0"/>
      </a:schemeClr>
    </dgm:fillClrLst>
    <dgm:linClrLst meth="repeat">
      <a:schemeClr val="dk2">
        <a:alpha val="0"/>
      </a:schemeClr>
    </dgm:linClrLst>
    <dgm:effectClrLst/>
    <dgm:txLinClrLst/>
    <dgm:txFillClrLst meth="repeat">
      <a:schemeClr val="tx1"/>
    </dgm:txFillClrLst>
    <dgm:txEffectClrLst/>
  </dgm:styleLbl>
</dgm:colorsDef>
</file>

<file path=ppt/diagrams/colors16.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7.xml><?xml version="1.0" encoding="utf-8"?>
<dgm:colorsDef xmlns:dgm="http://schemas.openxmlformats.org/drawingml/2006/diagram" xmlns:a="http://schemas.openxmlformats.org/drawingml/2006/main" uniqueId="urn:microsoft.com/office/officeart/2005/8/colors/accent5_2">
  <dgm:title val=""/>
  <dgm:desc val=""/>
  <dgm:catLst>
    <dgm:cat type="accent5" pri="11200"/>
  </dgm:catLst>
  <dgm:styleLbl name="node0">
    <dgm:fillClrLst meth="repeat">
      <a:schemeClr val="accent5"/>
    </dgm:fillClrLst>
    <dgm:linClrLst meth="repeat">
      <a:schemeClr val="lt1"/>
    </dgm:linClrLst>
    <dgm:effectClrLst/>
    <dgm:txLinClrLst/>
    <dgm:txFillClrLst/>
    <dgm:txEffectClrLst/>
  </dgm:styleLbl>
  <dgm:styleLbl name="node1">
    <dgm:fillClrLst meth="repeat">
      <a:schemeClr val="accent5"/>
    </dgm:fillClrLst>
    <dgm:linClrLst meth="repeat">
      <a:schemeClr val="lt1"/>
    </dgm:linClrLst>
    <dgm:effectClrLst/>
    <dgm:txLinClrLst/>
    <dgm:txFillClrLst/>
    <dgm:txEffectClrLst/>
  </dgm:styleLbl>
  <dgm:styleLbl name="alignNode1">
    <dgm:fillClrLst meth="repeat">
      <a:schemeClr val="accent5"/>
    </dgm:fillClrLst>
    <dgm:linClrLst meth="repeat">
      <a:schemeClr val="accent5"/>
    </dgm:linClrLst>
    <dgm:effectClrLst/>
    <dgm:txLinClrLst/>
    <dgm:txFillClrLst/>
    <dgm:txEffectClrLst/>
  </dgm:styleLbl>
  <dgm:styleLbl name="lnNode1">
    <dgm:fillClrLst meth="repeat">
      <a:schemeClr val="accent5"/>
    </dgm:fillClrLst>
    <dgm:linClrLst meth="repeat">
      <a:schemeClr val="lt1"/>
    </dgm:linClrLst>
    <dgm:effectClrLst/>
    <dgm:txLinClrLst/>
    <dgm:txFillClrLst/>
    <dgm:txEffectClrLst/>
  </dgm:styleLbl>
  <dgm:styleLbl name="vennNode1">
    <dgm:fillClrLst meth="repeat">
      <a:schemeClr val="accent5">
        <a:alpha val="50000"/>
      </a:schemeClr>
    </dgm:fillClrLst>
    <dgm:linClrLst meth="repeat">
      <a:schemeClr val="lt1"/>
    </dgm:linClrLst>
    <dgm:effectClrLst/>
    <dgm:txLinClrLst/>
    <dgm:txFillClrLst/>
    <dgm:txEffectClrLst/>
  </dgm:styleLbl>
  <dgm:styleLbl name="node2">
    <dgm:fillClrLst meth="repeat">
      <a:schemeClr val="accent5"/>
    </dgm:fillClrLst>
    <dgm:linClrLst meth="repeat">
      <a:schemeClr val="lt1"/>
    </dgm:linClrLst>
    <dgm:effectClrLst/>
    <dgm:txLinClrLst/>
    <dgm:txFillClrLst/>
    <dgm:txEffectClrLst/>
  </dgm:styleLbl>
  <dgm:styleLbl name="node3">
    <dgm:fillClrLst meth="repeat">
      <a:schemeClr val="accent5"/>
    </dgm:fillClrLst>
    <dgm:linClrLst meth="repeat">
      <a:schemeClr val="lt1"/>
    </dgm:linClrLst>
    <dgm:effectClrLst/>
    <dgm:txLinClrLst/>
    <dgm:txFillClrLst/>
    <dgm:txEffectClrLst/>
  </dgm:styleLbl>
  <dgm:styleLbl name="node4">
    <dgm:fillClrLst meth="repeat">
      <a:schemeClr val="accent5"/>
    </dgm:fillClrLst>
    <dgm:linClrLst meth="repeat">
      <a:schemeClr val="lt1"/>
    </dgm:linClrLst>
    <dgm:effectClrLst/>
    <dgm:txLinClrLst/>
    <dgm:txFillClrLst/>
    <dgm:txEffectClrLst/>
  </dgm:styleLbl>
  <dgm:styleLbl name="fg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5">
        <a:tint val="60000"/>
      </a:schemeClr>
    </dgm:fillClrLst>
    <dgm:linClrLst meth="repeat">
      <a:schemeClr val="accent5">
        <a:tint val="60000"/>
      </a:schemeClr>
    </dgm:linClrLst>
    <dgm:effectClrLst/>
    <dgm:txLinClrLst/>
    <dgm:txFillClrLst/>
    <dgm:txEffectClrLst/>
  </dgm:styleLbl>
  <dgm:styleLbl name="fgSibTrans2D1">
    <dgm:fillClrLst meth="repeat">
      <a:schemeClr val="accent5">
        <a:tint val="60000"/>
      </a:schemeClr>
    </dgm:fillClrLst>
    <dgm:linClrLst meth="repeat">
      <a:schemeClr val="accent5">
        <a:tint val="60000"/>
      </a:schemeClr>
    </dgm:linClrLst>
    <dgm:effectClrLst/>
    <dgm:txLinClrLst/>
    <dgm:txFillClrLst/>
    <dgm:txEffectClrLst/>
  </dgm:styleLbl>
  <dgm:styleLbl name="bgSibTrans2D1">
    <dgm:fillClrLst meth="repeat">
      <a:schemeClr val="accent5">
        <a:tint val="60000"/>
      </a:schemeClr>
    </dgm:fillClrLst>
    <dgm:linClrLst meth="repeat">
      <a:schemeClr val="accent5">
        <a:tint val="60000"/>
      </a:schemeClr>
    </dgm:linClrLst>
    <dgm:effectClrLst/>
    <dgm:txLinClrLst/>
    <dgm:txFillClrLst/>
    <dgm:txEffectClrLst/>
  </dgm:styleLbl>
  <dgm:styleLbl name="sibTrans1D1">
    <dgm:fillClrLst meth="repeat">
      <a:schemeClr val="accent5"/>
    </dgm:fillClrLst>
    <dgm:linClrLst meth="repeat">
      <a:schemeClr val="accent5"/>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dgm:linClrLst>
    <dgm:effectClrLst/>
    <dgm:txLinClrLst/>
    <dgm:txFillClrLst/>
    <dgm:txEffectClrLst/>
  </dgm:styleLbl>
  <dgm:styleLbl name="asst1">
    <dgm:fillClrLst meth="repeat">
      <a:schemeClr val="accent5"/>
    </dgm:fillClrLst>
    <dgm:linClrLst meth="repeat">
      <a:schemeClr val="lt1"/>
    </dgm:linClrLst>
    <dgm:effectClrLst/>
    <dgm:txLinClrLst/>
    <dgm:txFillClrLst/>
    <dgm:txEffectClrLst/>
  </dgm:styleLbl>
  <dgm:styleLbl name="asst2">
    <dgm:fillClrLst meth="repeat">
      <a:schemeClr val="accent5"/>
    </dgm:fillClrLst>
    <dgm:linClrLst meth="repeat">
      <a:schemeClr val="lt1"/>
    </dgm:linClrLst>
    <dgm:effectClrLst/>
    <dgm:txLinClrLst/>
    <dgm:txFillClrLst/>
    <dgm:txEffectClrLst/>
  </dgm:styleLbl>
  <dgm:styleLbl name="asst3">
    <dgm:fillClrLst meth="repeat">
      <a:schemeClr val="accent5"/>
    </dgm:fillClrLst>
    <dgm:linClrLst meth="repeat">
      <a:schemeClr val="lt1"/>
    </dgm:linClrLst>
    <dgm:effectClrLst/>
    <dgm:txLinClrLst/>
    <dgm:txFillClrLst/>
    <dgm:txEffectClrLst/>
  </dgm:styleLbl>
  <dgm:styleLbl name="asst4">
    <dgm:fillClrLst meth="repeat">
      <a:schemeClr val="accent5"/>
    </dgm:fillClrLst>
    <dgm:linClrLst meth="repeat">
      <a:schemeClr val="lt1"/>
    </dgm:linClrLst>
    <dgm:effectClrLst/>
    <dgm:txLinClrLst/>
    <dgm:txFillClrLst/>
    <dgm:txEffectClrLst/>
  </dgm:styleLbl>
  <dgm:styleLbl name="parChTrans2D1">
    <dgm:fillClrLst meth="repeat">
      <a:schemeClr val="accent5">
        <a:tint val="60000"/>
      </a:schemeClr>
    </dgm:fillClrLst>
    <dgm:linClrLst meth="repeat">
      <a:schemeClr val="accent5">
        <a:tint val="60000"/>
      </a:schemeClr>
    </dgm:linClrLst>
    <dgm:effectClrLst/>
    <dgm:txLinClrLst/>
    <dgm:txFillClrLst meth="repeat">
      <a:schemeClr val="lt1"/>
    </dgm:txFillClrLst>
    <dgm:txEffectClrLst/>
  </dgm:styleLbl>
  <dgm:styleLbl name="parChTrans2D2">
    <dgm:fillClrLst meth="repeat">
      <a:schemeClr val="accent5"/>
    </dgm:fillClrLst>
    <dgm:linClrLst meth="repeat">
      <a:schemeClr val="accent5"/>
    </dgm:linClrLst>
    <dgm:effectClrLst/>
    <dgm:txLinClrLst/>
    <dgm:txFillClrLst meth="repeat">
      <a:schemeClr val="lt1"/>
    </dgm:txFillClrLst>
    <dgm:txEffectClrLst/>
  </dgm:styleLbl>
  <dgm:styleLbl name="parChTrans2D3">
    <dgm:fillClrLst meth="repeat">
      <a:schemeClr val="accent5"/>
    </dgm:fillClrLst>
    <dgm:linClrLst meth="repeat">
      <a:schemeClr val="accent5"/>
    </dgm:linClrLst>
    <dgm:effectClrLst/>
    <dgm:txLinClrLst/>
    <dgm:txFillClrLst meth="repeat">
      <a:schemeClr val="lt1"/>
    </dgm:txFillClrLst>
    <dgm:txEffectClrLst/>
  </dgm:styleLbl>
  <dgm:styleLbl name="parChTrans2D4">
    <dgm:fillClrLst meth="repeat">
      <a:schemeClr val="accent5"/>
    </dgm:fillClrLst>
    <dgm:linClrLst meth="repeat">
      <a:schemeClr val="accent5"/>
    </dgm:linClrLst>
    <dgm:effectClrLst/>
    <dgm:txLinClrLst/>
    <dgm:txFillClrLst meth="repeat">
      <a:schemeClr val="lt1"/>
    </dgm:txFillClrLst>
    <dgm:txEffectClrLst/>
  </dgm:styleLbl>
  <dgm:styleLbl name="parChTrans1D1">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2">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3">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parChTrans1D4">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solidFgAcc1">
    <dgm:fillClrLst meth="repeat">
      <a:schemeClr val="lt1"/>
    </dgm:fillClrLst>
    <dgm:linClrLst meth="repeat">
      <a:schemeClr val="accent5"/>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f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align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b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accent5"/>
    </dgm:linClrLst>
    <dgm:effectClrLst/>
    <dgm:txLinClrLst/>
    <dgm:txFillClrLst meth="repeat">
      <a:schemeClr val="dk1"/>
    </dgm:txFillClrLst>
    <dgm:txEffectClrLst/>
  </dgm:styleLbl>
  <dgm:styleLbl name="dkBgShp">
    <dgm:fillClrLst meth="repeat">
      <a:schemeClr val="accent5">
        <a:shade val="80000"/>
      </a:schemeClr>
    </dgm:fillClrLst>
    <dgm:linClrLst meth="repeat">
      <a:schemeClr val="accent5"/>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8.xml><?xml version="1.0" encoding="utf-8"?>
<dgm:colorsDef xmlns:dgm="http://schemas.openxmlformats.org/drawingml/2006/diagram" xmlns:a="http://schemas.openxmlformats.org/drawingml/2006/main" uniqueId="urn:microsoft.com/office/officeart/2005/8/colors/accent0_2">
  <dgm:title val=""/>
  <dgm:desc val=""/>
  <dgm:catLst>
    <dgm:cat type="mainScheme" pri="10200"/>
  </dgm:catLst>
  <dgm:styleLbl name="node0">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lig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l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vennNode1">
    <dgm:fillClrLst meth="repeat">
      <a:schemeClr val="lt1">
        <a:alpha val="50000"/>
      </a:schemeClr>
    </dgm:fillClrLst>
    <dgm:linClrLst meth="repeat">
      <a:schemeClr val="dk2">
        <a:shade val="80000"/>
      </a:schemeClr>
    </dgm:linClrLst>
    <dgm:effectClrLst/>
    <dgm:txLinClrLst/>
    <dgm:txFillClrLst/>
    <dgm:txEffectClrLst/>
  </dgm:styleLbl>
  <dgm:styleLbl name="node2">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3">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4">
    <dgm:fillClrLst meth="repeat">
      <a:schemeClr val="lt1"/>
    </dgm:fillClrLst>
    <dgm:linClrLst meth="repeat">
      <a:schemeClr val="dk2">
        <a:shade val="80000"/>
      </a:schemeClr>
    </dgm:linClrLst>
    <dgm:effectClrLst/>
    <dgm:txLinClrLst/>
    <dgm:txFillClrLst meth="repeat">
      <a:schemeClr val="dk2"/>
    </dgm:txFillClrLst>
    <dgm:txEffectClrLst/>
  </dgm:styleLbl>
  <dgm:styleLbl name="f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align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b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sibTrans1D1">
    <dgm:fillClrLst meth="repeat">
      <a:schemeClr val="dk2"/>
    </dgm:fillClrLst>
    <dgm:linClrLst meth="repeat">
      <a:schemeClr val="dk2"/>
    </dgm:linClrLst>
    <dgm:effectClrLst/>
    <dgm:txLinClrLst/>
    <dgm:txFillClrLst meth="repeat">
      <a:schemeClr val="tx1"/>
    </dgm:txFillClrLst>
    <dgm:txEffectClrLst/>
  </dgm:styleLbl>
  <dgm:styleLbl name="callout">
    <dgm:fillClrLst meth="repeat">
      <a:schemeClr val="dk2"/>
    </dgm:fillClrLst>
    <dgm:linClrLst meth="repeat">
      <a:schemeClr val="dk2"/>
    </dgm:linClrLst>
    <dgm:effectClrLst/>
    <dgm:txLinClrLst/>
    <dgm:txFillClrLst meth="repeat">
      <a:schemeClr val="tx1"/>
    </dgm:txFillClrLst>
    <dgm:txEffectClrLst/>
  </dgm:styleLbl>
  <dgm:styleLbl name="asst0">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2">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3">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4">
    <dgm:fillClrLst meth="repeat">
      <a:schemeClr val="lt1"/>
    </dgm:fillClrLst>
    <dgm:linClrLst meth="repeat">
      <a:schemeClr val="dk2">
        <a:shade val="80000"/>
      </a:schemeClr>
    </dgm:linClrLst>
    <dgm:effectClrLst/>
    <dgm:txLinClrLst/>
    <dgm:txFillClrLst meth="repeat">
      <a:schemeClr val="dk2"/>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dgm:txEffectClrLst/>
  </dgm:styleLbl>
  <dgm:styleLbl name="parChTrans2D2">
    <dgm:fillClrLst meth="repeat">
      <a:schemeClr val="dk2"/>
    </dgm:fillClrLst>
    <dgm:linClrLst meth="repeat">
      <a:schemeClr val="dk2"/>
    </dgm:linClrLst>
    <dgm:effectClrLst/>
    <dgm:txLinClrLst/>
    <dgm:txFillClrLst/>
    <dgm:txEffectClrLst/>
  </dgm:styleLbl>
  <dgm:styleLbl name="parChTrans2D3">
    <dgm:fillClrLst meth="repeat">
      <a:schemeClr val="dk2"/>
    </dgm:fillClrLst>
    <dgm:linClrLst meth="repeat">
      <a:schemeClr val="dk2"/>
    </dgm:linClrLst>
    <dgm:effectClrLst/>
    <dgm:txLinClrLst/>
    <dgm:txFillClrLst/>
    <dgm:txEffectClrLst/>
  </dgm:styleLbl>
  <dgm:styleLbl name="parChTrans2D4">
    <dgm:fillClrLst meth="repeat">
      <a:schemeClr val="dk2"/>
    </dgm:fillClrLst>
    <dgm:linClrLst meth="repeat">
      <a:schemeClr val="dk2"/>
    </dgm:linClrLst>
    <dgm:effectClrLst/>
    <dgm:txLinClrLst/>
    <dgm:txFillClrLst meth="repeat">
      <a:schemeClr val="lt1"/>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con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align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trAlignAcc1">
    <dgm:fillClrLst meth="repeat">
      <a:schemeClr val="dk2">
        <a:alpha val="40000"/>
        <a:tint val="40000"/>
      </a:schemeClr>
    </dgm:fillClrLst>
    <dgm:linClrLst meth="repeat">
      <a:schemeClr val="dk2"/>
    </dgm:linClrLst>
    <dgm:effectClrLst/>
    <dgm:txLinClrLst/>
    <dgm:txFillClrLst meth="repeat">
      <a:schemeClr val="dk2"/>
    </dgm:txFillClrLst>
    <dgm:txEffectClrLst/>
  </dgm:styleLbl>
  <dgm:styleLbl name="b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solidFgAcc1">
    <dgm:fillClrLst meth="repeat">
      <a:schemeClr val="lt1"/>
    </dgm:fillClrLst>
    <dgm:linClrLst meth="repeat">
      <a:schemeClr val="dk2"/>
    </dgm:linClrLst>
    <dgm:effectClrLst/>
    <dgm:txLinClrLst/>
    <dgm:txFillClrLst meth="repeat">
      <a:schemeClr val="dk2"/>
    </dgm:txFillClrLst>
    <dgm:txEffectClrLst/>
  </dgm:styleLbl>
  <dgm:styleLbl name="solidAlignAcc1">
    <dgm:fillClrLst meth="repeat">
      <a:schemeClr val="lt1"/>
    </dgm:fillClrLst>
    <dgm:linClrLst meth="repeat">
      <a:schemeClr val="dk2"/>
    </dgm:linClrLst>
    <dgm:effectClrLst/>
    <dgm:txLinClrLst/>
    <dgm:txFillClrLst meth="repeat">
      <a:schemeClr val="dk2"/>
    </dgm:txFillClrLst>
    <dgm:txEffectClrLst/>
  </dgm:styleLbl>
  <dgm:styleLbl name="solidBgAcc1">
    <dgm:fillClrLst meth="repeat">
      <a:schemeClr val="lt1"/>
    </dgm:fillClrLst>
    <dgm:linClrLst meth="repeat">
      <a:schemeClr val="dk2"/>
    </dgm:linClrLst>
    <dgm:effectClrLst/>
    <dgm:txLinClrLst/>
    <dgm:txFillClrLst meth="repeat">
      <a:schemeClr val="dk2"/>
    </dgm:txFillClrLst>
    <dgm:txEffectClrLst/>
  </dgm:styleLbl>
  <dgm:styleLbl name="f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align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b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fgAcc0">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2">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3">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4">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2"/>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2"/>
    </dgm:txFillClrLst>
    <dgm:txEffectClrLst/>
  </dgm:styleLbl>
  <dgm:styleLbl name="fgShp">
    <dgm:fillClrLst meth="repeat">
      <a:schemeClr val="dk2">
        <a:tint val="60000"/>
      </a:schemeClr>
    </dgm:fillClrLst>
    <dgm:linClrLst meth="repeat">
      <a:schemeClr val="lt1"/>
    </dgm:linClrLst>
    <dgm:effectClrLst/>
    <dgm:txLinClrLst/>
    <dgm:txFillClrLst meth="repeat">
      <a:schemeClr val="dk2"/>
    </dgm:txFillClrLst>
    <dgm:txEffectClrLst/>
  </dgm:styleLbl>
  <dgm:styleLbl name="revTx">
    <dgm:fillClrLst meth="repeat">
      <a:schemeClr val="lt1">
        <a:alpha val="0"/>
      </a:schemeClr>
    </dgm:fillClrLst>
    <dgm:linClrLst meth="repeat">
      <a:schemeClr val="dk2">
        <a:alpha val="0"/>
      </a:schemeClr>
    </dgm:linClrLst>
    <dgm:effectClrLst/>
    <dgm:txLinClrLst/>
    <dgm:txFillClrLst meth="repeat">
      <a:schemeClr val="tx1"/>
    </dgm:txFillClrLst>
    <dgm:txEffectClrLst/>
  </dgm:styleLbl>
</dgm:colorsDef>
</file>

<file path=ppt/diagrams/colors19.xml><?xml version="1.0" encoding="utf-8"?>
<dgm:colorsDef xmlns:dgm="http://schemas.openxmlformats.org/drawingml/2006/diagram" xmlns:a="http://schemas.openxmlformats.org/drawingml/2006/main" uniqueId="urn:microsoft.com/office/officeart/2005/8/colors/accent5_2">
  <dgm:title val=""/>
  <dgm:desc val=""/>
  <dgm:catLst>
    <dgm:cat type="accent5" pri="11200"/>
  </dgm:catLst>
  <dgm:styleLbl name="node0">
    <dgm:fillClrLst meth="repeat">
      <a:schemeClr val="accent5"/>
    </dgm:fillClrLst>
    <dgm:linClrLst meth="repeat">
      <a:schemeClr val="lt1"/>
    </dgm:linClrLst>
    <dgm:effectClrLst/>
    <dgm:txLinClrLst/>
    <dgm:txFillClrLst/>
    <dgm:txEffectClrLst/>
  </dgm:styleLbl>
  <dgm:styleLbl name="node1">
    <dgm:fillClrLst meth="repeat">
      <a:schemeClr val="accent5"/>
    </dgm:fillClrLst>
    <dgm:linClrLst meth="repeat">
      <a:schemeClr val="lt1"/>
    </dgm:linClrLst>
    <dgm:effectClrLst/>
    <dgm:txLinClrLst/>
    <dgm:txFillClrLst/>
    <dgm:txEffectClrLst/>
  </dgm:styleLbl>
  <dgm:styleLbl name="alignNode1">
    <dgm:fillClrLst meth="repeat">
      <a:schemeClr val="accent5"/>
    </dgm:fillClrLst>
    <dgm:linClrLst meth="repeat">
      <a:schemeClr val="accent5"/>
    </dgm:linClrLst>
    <dgm:effectClrLst/>
    <dgm:txLinClrLst/>
    <dgm:txFillClrLst/>
    <dgm:txEffectClrLst/>
  </dgm:styleLbl>
  <dgm:styleLbl name="lnNode1">
    <dgm:fillClrLst meth="repeat">
      <a:schemeClr val="accent5"/>
    </dgm:fillClrLst>
    <dgm:linClrLst meth="repeat">
      <a:schemeClr val="lt1"/>
    </dgm:linClrLst>
    <dgm:effectClrLst/>
    <dgm:txLinClrLst/>
    <dgm:txFillClrLst/>
    <dgm:txEffectClrLst/>
  </dgm:styleLbl>
  <dgm:styleLbl name="vennNode1">
    <dgm:fillClrLst meth="repeat">
      <a:schemeClr val="accent5">
        <a:alpha val="50000"/>
      </a:schemeClr>
    </dgm:fillClrLst>
    <dgm:linClrLst meth="repeat">
      <a:schemeClr val="lt1"/>
    </dgm:linClrLst>
    <dgm:effectClrLst/>
    <dgm:txLinClrLst/>
    <dgm:txFillClrLst/>
    <dgm:txEffectClrLst/>
  </dgm:styleLbl>
  <dgm:styleLbl name="node2">
    <dgm:fillClrLst meth="repeat">
      <a:schemeClr val="accent5"/>
    </dgm:fillClrLst>
    <dgm:linClrLst meth="repeat">
      <a:schemeClr val="lt1"/>
    </dgm:linClrLst>
    <dgm:effectClrLst/>
    <dgm:txLinClrLst/>
    <dgm:txFillClrLst/>
    <dgm:txEffectClrLst/>
  </dgm:styleLbl>
  <dgm:styleLbl name="node3">
    <dgm:fillClrLst meth="repeat">
      <a:schemeClr val="accent5"/>
    </dgm:fillClrLst>
    <dgm:linClrLst meth="repeat">
      <a:schemeClr val="lt1"/>
    </dgm:linClrLst>
    <dgm:effectClrLst/>
    <dgm:txLinClrLst/>
    <dgm:txFillClrLst/>
    <dgm:txEffectClrLst/>
  </dgm:styleLbl>
  <dgm:styleLbl name="node4">
    <dgm:fillClrLst meth="repeat">
      <a:schemeClr val="accent5"/>
    </dgm:fillClrLst>
    <dgm:linClrLst meth="repeat">
      <a:schemeClr val="lt1"/>
    </dgm:linClrLst>
    <dgm:effectClrLst/>
    <dgm:txLinClrLst/>
    <dgm:txFillClrLst/>
    <dgm:txEffectClrLst/>
  </dgm:styleLbl>
  <dgm:styleLbl name="fg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5">
        <a:tint val="60000"/>
      </a:schemeClr>
    </dgm:fillClrLst>
    <dgm:linClrLst meth="repeat">
      <a:schemeClr val="accent5">
        <a:tint val="60000"/>
      </a:schemeClr>
    </dgm:linClrLst>
    <dgm:effectClrLst/>
    <dgm:txLinClrLst/>
    <dgm:txFillClrLst/>
    <dgm:txEffectClrLst/>
  </dgm:styleLbl>
  <dgm:styleLbl name="fgSibTrans2D1">
    <dgm:fillClrLst meth="repeat">
      <a:schemeClr val="accent5">
        <a:tint val="60000"/>
      </a:schemeClr>
    </dgm:fillClrLst>
    <dgm:linClrLst meth="repeat">
      <a:schemeClr val="accent5">
        <a:tint val="60000"/>
      </a:schemeClr>
    </dgm:linClrLst>
    <dgm:effectClrLst/>
    <dgm:txLinClrLst/>
    <dgm:txFillClrLst/>
    <dgm:txEffectClrLst/>
  </dgm:styleLbl>
  <dgm:styleLbl name="bgSibTrans2D1">
    <dgm:fillClrLst meth="repeat">
      <a:schemeClr val="accent5">
        <a:tint val="60000"/>
      </a:schemeClr>
    </dgm:fillClrLst>
    <dgm:linClrLst meth="repeat">
      <a:schemeClr val="accent5">
        <a:tint val="60000"/>
      </a:schemeClr>
    </dgm:linClrLst>
    <dgm:effectClrLst/>
    <dgm:txLinClrLst/>
    <dgm:txFillClrLst/>
    <dgm:txEffectClrLst/>
  </dgm:styleLbl>
  <dgm:styleLbl name="sibTrans1D1">
    <dgm:fillClrLst meth="repeat">
      <a:schemeClr val="accent5"/>
    </dgm:fillClrLst>
    <dgm:linClrLst meth="repeat">
      <a:schemeClr val="accent5"/>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dgm:linClrLst>
    <dgm:effectClrLst/>
    <dgm:txLinClrLst/>
    <dgm:txFillClrLst/>
    <dgm:txEffectClrLst/>
  </dgm:styleLbl>
  <dgm:styleLbl name="asst1">
    <dgm:fillClrLst meth="repeat">
      <a:schemeClr val="accent5"/>
    </dgm:fillClrLst>
    <dgm:linClrLst meth="repeat">
      <a:schemeClr val="lt1"/>
    </dgm:linClrLst>
    <dgm:effectClrLst/>
    <dgm:txLinClrLst/>
    <dgm:txFillClrLst/>
    <dgm:txEffectClrLst/>
  </dgm:styleLbl>
  <dgm:styleLbl name="asst2">
    <dgm:fillClrLst meth="repeat">
      <a:schemeClr val="accent5"/>
    </dgm:fillClrLst>
    <dgm:linClrLst meth="repeat">
      <a:schemeClr val="lt1"/>
    </dgm:linClrLst>
    <dgm:effectClrLst/>
    <dgm:txLinClrLst/>
    <dgm:txFillClrLst/>
    <dgm:txEffectClrLst/>
  </dgm:styleLbl>
  <dgm:styleLbl name="asst3">
    <dgm:fillClrLst meth="repeat">
      <a:schemeClr val="accent5"/>
    </dgm:fillClrLst>
    <dgm:linClrLst meth="repeat">
      <a:schemeClr val="lt1"/>
    </dgm:linClrLst>
    <dgm:effectClrLst/>
    <dgm:txLinClrLst/>
    <dgm:txFillClrLst/>
    <dgm:txEffectClrLst/>
  </dgm:styleLbl>
  <dgm:styleLbl name="asst4">
    <dgm:fillClrLst meth="repeat">
      <a:schemeClr val="accent5"/>
    </dgm:fillClrLst>
    <dgm:linClrLst meth="repeat">
      <a:schemeClr val="lt1"/>
    </dgm:linClrLst>
    <dgm:effectClrLst/>
    <dgm:txLinClrLst/>
    <dgm:txFillClrLst/>
    <dgm:txEffectClrLst/>
  </dgm:styleLbl>
  <dgm:styleLbl name="parChTrans2D1">
    <dgm:fillClrLst meth="repeat">
      <a:schemeClr val="accent5">
        <a:tint val="60000"/>
      </a:schemeClr>
    </dgm:fillClrLst>
    <dgm:linClrLst meth="repeat">
      <a:schemeClr val="accent5">
        <a:tint val="60000"/>
      </a:schemeClr>
    </dgm:linClrLst>
    <dgm:effectClrLst/>
    <dgm:txLinClrLst/>
    <dgm:txFillClrLst meth="repeat">
      <a:schemeClr val="lt1"/>
    </dgm:txFillClrLst>
    <dgm:txEffectClrLst/>
  </dgm:styleLbl>
  <dgm:styleLbl name="parChTrans2D2">
    <dgm:fillClrLst meth="repeat">
      <a:schemeClr val="accent5"/>
    </dgm:fillClrLst>
    <dgm:linClrLst meth="repeat">
      <a:schemeClr val="accent5"/>
    </dgm:linClrLst>
    <dgm:effectClrLst/>
    <dgm:txLinClrLst/>
    <dgm:txFillClrLst meth="repeat">
      <a:schemeClr val="lt1"/>
    </dgm:txFillClrLst>
    <dgm:txEffectClrLst/>
  </dgm:styleLbl>
  <dgm:styleLbl name="parChTrans2D3">
    <dgm:fillClrLst meth="repeat">
      <a:schemeClr val="accent5"/>
    </dgm:fillClrLst>
    <dgm:linClrLst meth="repeat">
      <a:schemeClr val="accent5"/>
    </dgm:linClrLst>
    <dgm:effectClrLst/>
    <dgm:txLinClrLst/>
    <dgm:txFillClrLst meth="repeat">
      <a:schemeClr val="lt1"/>
    </dgm:txFillClrLst>
    <dgm:txEffectClrLst/>
  </dgm:styleLbl>
  <dgm:styleLbl name="parChTrans2D4">
    <dgm:fillClrLst meth="repeat">
      <a:schemeClr val="accent5"/>
    </dgm:fillClrLst>
    <dgm:linClrLst meth="repeat">
      <a:schemeClr val="accent5"/>
    </dgm:linClrLst>
    <dgm:effectClrLst/>
    <dgm:txLinClrLst/>
    <dgm:txFillClrLst meth="repeat">
      <a:schemeClr val="lt1"/>
    </dgm:txFillClrLst>
    <dgm:txEffectClrLst/>
  </dgm:styleLbl>
  <dgm:styleLbl name="parChTrans1D1">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2">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3">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parChTrans1D4">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solidFgAcc1">
    <dgm:fillClrLst meth="repeat">
      <a:schemeClr val="lt1"/>
    </dgm:fillClrLst>
    <dgm:linClrLst meth="repeat">
      <a:schemeClr val="accent5"/>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f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align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b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accent5"/>
    </dgm:linClrLst>
    <dgm:effectClrLst/>
    <dgm:txLinClrLst/>
    <dgm:txFillClrLst meth="repeat">
      <a:schemeClr val="dk1"/>
    </dgm:txFillClrLst>
    <dgm:txEffectClrLst/>
  </dgm:styleLbl>
  <dgm:styleLbl name="dkBgShp">
    <dgm:fillClrLst meth="repeat">
      <a:schemeClr val="accent5">
        <a:shade val="80000"/>
      </a:schemeClr>
    </dgm:fillClrLst>
    <dgm:linClrLst meth="repeat">
      <a:schemeClr val="accent5"/>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0_2">
  <dgm:title val=""/>
  <dgm:desc val=""/>
  <dgm:catLst>
    <dgm:cat type="mainScheme" pri="10200"/>
  </dgm:catLst>
  <dgm:styleLbl name="node0">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lig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l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vennNode1">
    <dgm:fillClrLst meth="repeat">
      <a:schemeClr val="lt1">
        <a:alpha val="50000"/>
      </a:schemeClr>
    </dgm:fillClrLst>
    <dgm:linClrLst meth="repeat">
      <a:schemeClr val="dk2">
        <a:shade val="80000"/>
      </a:schemeClr>
    </dgm:linClrLst>
    <dgm:effectClrLst/>
    <dgm:txLinClrLst/>
    <dgm:txFillClrLst/>
    <dgm:txEffectClrLst/>
  </dgm:styleLbl>
  <dgm:styleLbl name="node2">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3">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4">
    <dgm:fillClrLst meth="repeat">
      <a:schemeClr val="lt1"/>
    </dgm:fillClrLst>
    <dgm:linClrLst meth="repeat">
      <a:schemeClr val="dk2">
        <a:shade val="80000"/>
      </a:schemeClr>
    </dgm:linClrLst>
    <dgm:effectClrLst/>
    <dgm:txLinClrLst/>
    <dgm:txFillClrLst meth="repeat">
      <a:schemeClr val="dk2"/>
    </dgm:txFillClrLst>
    <dgm:txEffectClrLst/>
  </dgm:styleLbl>
  <dgm:styleLbl name="f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align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b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sibTrans1D1">
    <dgm:fillClrLst meth="repeat">
      <a:schemeClr val="dk2"/>
    </dgm:fillClrLst>
    <dgm:linClrLst meth="repeat">
      <a:schemeClr val="dk2"/>
    </dgm:linClrLst>
    <dgm:effectClrLst/>
    <dgm:txLinClrLst/>
    <dgm:txFillClrLst meth="repeat">
      <a:schemeClr val="tx1"/>
    </dgm:txFillClrLst>
    <dgm:txEffectClrLst/>
  </dgm:styleLbl>
  <dgm:styleLbl name="callout">
    <dgm:fillClrLst meth="repeat">
      <a:schemeClr val="dk2"/>
    </dgm:fillClrLst>
    <dgm:linClrLst meth="repeat">
      <a:schemeClr val="dk2"/>
    </dgm:linClrLst>
    <dgm:effectClrLst/>
    <dgm:txLinClrLst/>
    <dgm:txFillClrLst meth="repeat">
      <a:schemeClr val="tx1"/>
    </dgm:txFillClrLst>
    <dgm:txEffectClrLst/>
  </dgm:styleLbl>
  <dgm:styleLbl name="asst0">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2">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3">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4">
    <dgm:fillClrLst meth="repeat">
      <a:schemeClr val="lt1"/>
    </dgm:fillClrLst>
    <dgm:linClrLst meth="repeat">
      <a:schemeClr val="dk2">
        <a:shade val="80000"/>
      </a:schemeClr>
    </dgm:linClrLst>
    <dgm:effectClrLst/>
    <dgm:txLinClrLst/>
    <dgm:txFillClrLst meth="repeat">
      <a:schemeClr val="dk2"/>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dgm:txEffectClrLst/>
  </dgm:styleLbl>
  <dgm:styleLbl name="parChTrans2D2">
    <dgm:fillClrLst meth="repeat">
      <a:schemeClr val="dk2"/>
    </dgm:fillClrLst>
    <dgm:linClrLst meth="repeat">
      <a:schemeClr val="dk2"/>
    </dgm:linClrLst>
    <dgm:effectClrLst/>
    <dgm:txLinClrLst/>
    <dgm:txFillClrLst/>
    <dgm:txEffectClrLst/>
  </dgm:styleLbl>
  <dgm:styleLbl name="parChTrans2D3">
    <dgm:fillClrLst meth="repeat">
      <a:schemeClr val="dk2"/>
    </dgm:fillClrLst>
    <dgm:linClrLst meth="repeat">
      <a:schemeClr val="dk2"/>
    </dgm:linClrLst>
    <dgm:effectClrLst/>
    <dgm:txLinClrLst/>
    <dgm:txFillClrLst/>
    <dgm:txEffectClrLst/>
  </dgm:styleLbl>
  <dgm:styleLbl name="parChTrans2D4">
    <dgm:fillClrLst meth="repeat">
      <a:schemeClr val="dk2"/>
    </dgm:fillClrLst>
    <dgm:linClrLst meth="repeat">
      <a:schemeClr val="dk2"/>
    </dgm:linClrLst>
    <dgm:effectClrLst/>
    <dgm:txLinClrLst/>
    <dgm:txFillClrLst meth="repeat">
      <a:schemeClr val="lt1"/>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con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align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trAlignAcc1">
    <dgm:fillClrLst meth="repeat">
      <a:schemeClr val="dk2">
        <a:alpha val="40000"/>
        <a:tint val="40000"/>
      </a:schemeClr>
    </dgm:fillClrLst>
    <dgm:linClrLst meth="repeat">
      <a:schemeClr val="dk2"/>
    </dgm:linClrLst>
    <dgm:effectClrLst/>
    <dgm:txLinClrLst/>
    <dgm:txFillClrLst meth="repeat">
      <a:schemeClr val="dk2"/>
    </dgm:txFillClrLst>
    <dgm:txEffectClrLst/>
  </dgm:styleLbl>
  <dgm:styleLbl name="b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solidFgAcc1">
    <dgm:fillClrLst meth="repeat">
      <a:schemeClr val="lt1"/>
    </dgm:fillClrLst>
    <dgm:linClrLst meth="repeat">
      <a:schemeClr val="dk2"/>
    </dgm:linClrLst>
    <dgm:effectClrLst/>
    <dgm:txLinClrLst/>
    <dgm:txFillClrLst meth="repeat">
      <a:schemeClr val="dk2"/>
    </dgm:txFillClrLst>
    <dgm:txEffectClrLst/>
  </dgm:styleLbl>
  <dgm:styleLbl name="solidAlignAcc1">
    <dgm:fillClrLst meth="repeat">
      <a:schemeClr val="lt1"/>
    </dgm:fillClrLst>
    <dgm:linClrLst meth="repeat">
      <a:schemeClr val="dk2"/>
    </dgm:linClrLst>
    <dgm:effectClrLst/>
    <dgm:txLinClrLst/>
    <dgm:txFillClrLst meth="repeat">
      <a:schemeClr val="dk2"/>
    </dgm:txFillClrLst>
    <dgm:txEffectClrLst/>
  </dgm:styleLbl>
  <dgm:styleLbl name="solidBgAcc1">
    <dgm:fillClrLst meth="repeat">
      <a:schemeClr val="lt1"/>
    </dgm:fillClrLst>
    <dgm:linClrLst meth="repeat">
      <a:schemeClr val="dk2"/>
    </dgm:linClrLst>
    <dgm:effectClrLst/>
    <dgm:txLinClrLst/>
    <dgm:txFillClrLst meth="repeat">
      <a:schemeClr val="dk2"/>
    </dgm:txFillClrLst>
    <dgm:txEffectClrLst/>
  </dgm:styleLbl>
  <dgm:styleLbl name="f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align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b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fgAcc0">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2">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3">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4">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2"/>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2"/>
    </dgm:txFillClrLst>
    <dgm:txEffectClrLst/>
  </dgm:styleLbl>
  <dgm:styleLbl name="fgShp">
    <dgm:fillClrLst meth="repeat">
      <a:schemeClr val="dk2">
        <a:tint val="60000"/>
      </a:schemeClr>
    </dgm:fillClrLst>
    <dgm:linClrLst meth="repeat">
      <a:schemeClr val="lt1"/>
    </dgm:linClrLst>
    <dgm:effectClrLst/>
    <dgm:txLinClrLst/>
    <dgm:txFillClrLst meth="repeat">
      <a:schemeClr val="dk2"/>
    </dgm:txFillClrLst>
    <dgm:txEffectClrLst/>
  </dgm:styleLbl>
  <dgm:styleLbl name="revTx">
    <dgm:fillClrLst meth="repeat">
      <a:schemeClr val="lt1">
        <a:alpha val="0"/>
      </a:schemeClr>
    </dgm:fillClrLst>
    <dgm:linClrLst meth="repeat">
      <a:schemeClr val="dk2">
        <a:alpha val="0"/>
      </a:schemeClr>
    </dgm:linClrLst>
    <dgm:effectClrLst/>
    <dgm:txLinClrLst/>
    <dgm:txFillClrLst meth="repeat">
      <a:schemeClr val="tx1"/>
    </dgm:txFillClrLst>
    <dgm:txEffectClrLst/>
  </dgm:styleLbl>
</dgm:colorsDef>
</file>

<file path=ppt/diagrams/colors20.xml><?xml version="1.0" encoding="utf-8"?>
<dgm:colorsDef xmlns:dgm="http://schemas.openxmlformats.org/drawingml/2006/diagram" xmlns:a="http://schemas.openxmlformats.org/drawingml/2006/main" uniqueId="urn:microsoft.com/office/officeart/2005/8/colors/accent5_3">
  <dgm:title val=""/>
  <dgm:desc val=""/>
  <dgm:catLst>
    <dgm:cat type="accent5" pri="11300"/>
  </dgm:catLst>
  <dgm:styleLbl name="node0">
    <dgm:fillClrLst meth="repeat">
      <a:schemeClr val="accent5">
        <a:shade val="80000"/>
      </a:schemeClr>
    </dgm:fillClrLst>
    <dgm:linClrLst meth="repeat">
      <a:schemeClr val="lt1"/>
    </dgm:linClrLst>
    <dgm:effectClrLst/>
    <dgm:txLinClrLst/>
    <dgm:txFillClrLst/>
    <dgm:txEffectClrLst/>
  </dgm:styleLbl>
  <dgm:styleLbl name="node1">
    <dgm:fillClrLst>
      <a:schemeClr val="accent5">
        <a:shade val="80000"/>
      </a:schemeClr>
      <a:schemeClr val="accent5">
        <a:tint val="70000"/>
      </a:schemeClr>
    </dgm:fillClrLst>
    <dgm:linClrLst meth="repeat">
      <a:schemeClr val="lt1"/>
    </dgm:linClrLst>
    <dgm:effectClrLst/>
    <dgm:txLinClrLst/>
    <dgm:txFillClrLst/>
    <dgm:txEffectClrLst/>
  </dgm:styleLbl>
  <dgm:styleLbl name="alignNode1">
    <dgm:fillClrLst>
      <a:schemeClr val="accent5">
        <a:shade val="80000"/>
      </a:schemeClr>
      <a:schemeClr val="accent5">
        <a:tint val="70000"/>
      </a:schemeClr>
    </dgm:fillClrLst>
    <dgm:linClrLst>
      <a:schemeClr val="accent5">
        <a:shade val="80000"/>
      </a:schemeClr>
      <a:schemeClr val="accent5">
        <a:tint val="70000"/>
      </a:schemeClr>
    </dgm:linClrLst>
    <dgm:effectClrLst/>
    <dgm:txLinClrLst/>
    <dgm:txFillClrLst/>
    <dgm:txEffectClrLst/>
  </dgm:styleLbl>
  <dgm:styleLbl name="lnNode1">
    <dgm:fillClrLst>
      <a:schemeClr val="accent5">
        <a:shade val="80000"/>
      </a:schemeClr>
      <a:schemeClr val="accent5">
        <a:tint val="70000"/>
      </a:schemeClr>
    </dgm:fillClrLst>
    <dgm:linClrLst meth="repeat">
      <a:schemeClr val="lt1"/>
    </dgm:linClrLst>
    <dgm:effectClrLst/>
    <dgm:txLinClrLst/>
    <dgm:txFillClrLst/>
    <dgm:txEffectClrLst/>
  </dgm:styleLbl>
  <dgm:styleLbl name="vennNode1">
    <dgm:fillClrLst>
      <a:schemeClr val="accent5">
        <a:shade val="80000"/>
        <a:alpha val="50000"/>
      </a:schemeClr>
      <a:schemeClr val="accent5">
        <a:tint val="70000"/>
        <a:alpha val="50000"/>
      </a:schemeClr>
    </dgm:fillClrLst>
    <dgm:linClrLst meth="repeat">
      <a:schemeClr val="lt1"/>
    </dgm:linClrLst>
    <dgm:effectClrLst/>
    <dgm:txLinClrLst/>
    <dgm:txFillClrLst/>
    <dgm:txEffectClrLst/>
  </dgm:styleLbl>
  <dgm:styleLbl name="node2">
    <dgm:fillClrLst>
      <a:schemeClr val="accent5">
        <a:tint val="99000"/>
      </a:schemeClr>
    </dgm:fillClrLst>
    <dgm:linClrLst meth="repeat">
      <a:schemeClr val="lt1"/>
    </dgm:linClrLst>
    <dgm:effectClrLst/>
    <dgm:txLinClrLst/>
    <dgm:txFillClrLst/>
    <dgm:txEffectClrLst/>
  </dgm:styleLbl>
  <dgm:styleLbl name="node3">
    <dgm:fillClrLst>
      <a:schemeClr val="accent5">
        <a:tint val="80000"/>
      </a:schemeClr>
    </dgm:fillClrLst>
    <dgm:linClrLst meth="repeat">
      <a:schemeClr val="lt1"/>
    </dgm:linClrLst>
    <dgm:effectClrLst/>
    <dgm:txLinClrLst/>
    <dgm:txFillClrLst/>
    <dgm:txEffectClrLst/>
  </dgm:styleLbl>
  <dgm:styleLbl name="node4">
    <dgm:fillClrLst>
      <a:schemeClr val="accent5">
        <a:tint val="70000"/>
      </a:schemeClr>
    </dgm:fillClrLst>
    <dgm:linClrLst meth="repeat">
      <a:schemeClr val="lt1"/>
    </dgm:linClrLst>
    <dgm:effectClrLst/>
    <dgm:txLinClrLst/>
    <dgm:txFillClrLst/>
    <dgm:txEffectClrLst/>
  </dgm:styleLbl>
  <dgm:styleLbl name="fgImgPlace1">
    <dgm:fillClrLst>
      <a:schemeClr val="accent5">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hade val="90000"/>
      </a:schemeClr>
      <a:schemeClr val="accent5">
        <a:tint val="70000"/>
      </a:schemeClr>
    </dgm:fillClrLst>
    <dgm:linClrLst>
      <a:schemeClr val="accent5">
        <a:shade val="90000"/>
      </a:schemeClr>
      <a:schemeClr val="accent5">
        <a:tint val="70000"/>
      </a:schemeClr>
    </dgm:linClrLst>
    <dgm:effectClrLst/>
    <dgm:txLinClrLst/>
    <dgm:txFillClrLst/>
    <dgm:txEffectClrLst/>
  </dgm:styleLbl>
  <dgm:styleLbl name="fgSibTrans2D1">
    <dgm:fillClrLst>
      <a:schemeClr val="accent5">
        <a:shade val="90000"/>
      </a:schemeClr>
      <a:schemeClr val="accent5">
        <a:tint val="70000"/>
      </a:schemeClr>
    </dgm:fillClrLst>
    <dgm:linClrLst>
      <a:schemeClr val="accent5">
        <a:shade val="90000"/>
      </a:schemeClr>
      <a:schemeClr val="accent5">
        <a:tint val="70000"/>
      </a:schemeClr>
    </dgm:linClrLst>
    <dgm:effectClrLst/>
    <dgm:txLinClrLst/>
    <dgm:txFillClrLst meth="repeat">
      <a:schemeClr val="lt1"/>
    </dgm:txFillClrLst>
    <dgm:txEffectClrLst/>
  </dgm:styleLbl>
  <dgm:styleLbl name="bgSibTrans2D1">
    <dgm:fillClrLst>
      <a:schemeClr val="accent5">
        <a:shade val="90000"/>
      </a:schemeClr>
      <a:schemeClr val="accent5">
        <a:tint val="70000"/>
      </a:schemeClr>
    </dgm:fillClrLst>
    <dgm:linClrLst>
      <a:schemeClr val="accent5">
        <a:shade val="90000"/>
      </a:schemeClr>
      <a:schemeClr val="accent5">
        <a:tint val="70000"/>
      </a:schemeClr>
    </dgm:linClrLst>
    <dgm:effectClrLst/>
    <dgm:txLinClrLst/>
    <dgm:txFillClrLst meth="repeat">
      <a:schemeClr val="lt1"/>
    </dgm:txFillClrLst>
    <dgm:txEffectClrLst/>
  </dgm:styleLbl>
  <dgm:styleLbl name="sibTrans1D1">
    <dgm:fillClrLst>
      <a:schemeClr val="accent5">
        <a:shade val="90000"/>
      </a:schemeClr>
      <a:schemeClr val="accent5">
        <a:tint val="70000"/>
      </a:schemeClr>
    </dgm:fillClrLst>
    <dgm:linClrLst>
      <a:schemeClr val="accent5">
        <a:shade val="90000"/>
      </a:schemeClr>
      <a:schemeClr val="accent5">
        <a:tint val="70000"/>
      </a:schemeClr>
    </dgm:linClrLst>
    <dgm:effectClrLst/>
    <dgm:txLinClrLst/>
    <dgm:txFillClrLst meth="repeat">
      <a:schemeClr val="tx1"/>
    </dgm:txFillClrLst>
    <dgm:txEffectClrLst/>
  </dgm:styleLbl>
  <dgm:styleLbl name="callout">
    <dgm:fillClrLst meth="repeat">
      <a:schemeClr val="accent5"/>
    </dgm:fillClrLst>
    <dgm:linClrLst meth="repeat">
      <a:schemeClr val="accent5"/>
    </dgm:linClrLst>
    <dgm:effectClrLst/>
    <dgm:txLinClrLst/>
    <dgm:txFillClrLst meth="repeat">
      <a:schemeClr val="tx1"/>
    </dgm:txFillClrLst>
    <dgm:txEffectClrLst/>
  </dgm:styleLbl>
  <dgm:styleLbl name="asst0">
    <dgm:fillClrLst meth="repeat">
      <a:schemeClr val="accent5">
        <a:shade val="80000"/>
      </a:schemeClr>
    </dgm:fillClrLst>
    <dgm:linClrLst meth="repeat">
      <a:schemeClr val="lt1"/>
    </dgm:linClrLst>
    <dgm:effectClrLst/>
    <dgm:txLinClrLst/>
    <dgm:txFillClrLst/>
    <dgm:txEffectClrLst/>
  </dgm:styleLbl>
  <dgm:styleLbl name="asst1">
    <dgm:fillClrLst meth="repeat">
      <a:schemeClr val="accent5">
        <a:shade val="80000"/>
      </a:schemeClr>
    </dgm:fillClrLst>
    <dgm:linClrLst meth="repeat">
      <a:schemeClr val="lt1"/>
    </dgm:linClrLst>
    <dgm:effectClrLst/>
    <dgm:txLinClrLst/>
    <dgm:txFillClrLst/>
    <dgm:txEffectClrLst/>
  </dgm:styleLbl>
  <dgm:styleLbl name="asst2">
    <dgm:fillClrLst>
      <a:schemeClr val="accent5">
        <a:tint val="99000"/>
      </a:schemeClr>
    </dgm:fillClrLst>
    <dgm:linClrLst meth="repeat">
      <a:schemeClr val="lt1"/>
    </dgm:linClrLst>
    <dgm:effectClrLst/>
    <dgm:txLinClrLst/>
    <dgm:txFillClrLst/>
    <dgm:txEffectClrLst/>
  </dgm:styleLbl>
  <dgm:styleLbl name="asst3">
    <dgm:fillClrLst>
      <a:schemeClr val="accent5">
        <a:tint val="80000"/>
      </a:schemeClr>
    </dgm:fillClrLst>
    <dgm:linClrLst meth="repeat">
      <a:schemeClr val="lt1"/>
    </dgm:linClrLst>
    <dgm:effectClrLst/>
    <dgm:txLinClrLst/>
    <dgm:txFillClrLst/>
    <dgm:txEffectClrLst/>
  </dgm:styleLbl>
  <dgm:styleLbl name="asst4">
    <dgm:fillClrLst>
      <a:schemeClr val="accent5">
        <a:tint val="70000"/>
      </a:schemeClr>
    </dgm:fillClrLst>
    <dgm:linClrLst meth="repeat">
      <a:schemeClr val="lt1"/>
    </dgm:linClrLst>
    <dgm:effectClrLst/>
    <dgm:txLinClrLst/>
    <dgm:txFillClrLst/>
    <dgm:txEffectClrLst/>
  </dgm:styleLbl>
  <dgm:styleLbl name="parChTrans2D1">
    <dgm:fillClrLst meth="repeat">
      <a:schemeClr val="accent5">
        <a:tint val="60000"/>
      </a:schemeClr>
    </dgm:fillClrLst>
    <dgm:linClrLst meth="repeat">
      <a:schemeClr val="accent5">
        <a:tint val="60000"/>
      </a:schemeClr>
    </dgm:linClrLst>
    <dgm:effectClrLst/>
    <dgm:txLinClrLst/>
    <dgm:txFillClrLst meth="repeat">
      <a:schemeClr val="lt1"/>
    </dgm:txFillClrLst>
    <dgm:txEffectClrLst/>
  </dgm:styleLbl>
  <dgm:styleLbl name="parChTrans2D2">
    <dgm:fillClrLst meth="repeat">
      <a:schemeClr val="accent5">
        <a:tint val="90000"/>
      </a:schemeClr>
    </dgm:fillClrLst>
    <dgm:linClrLst meth="repeat">
      <a:schemeClr val="accent5">
        <a:tint val="90000"/>
      </a:schemeClr>
    </dgm:linClrLst>
    <dgm:effectClrLst/>
    <dgm:txLinClrLst/>
    <dgm:txFillClrLst/>
    <dgm:txEffectClrLst/>
  </dgm:styleLbl>
  <dgm:styleLbl name="parChTrans2D3">
    <dgm:fillClrLst meth="repeat">
      <a:schemeClr val="accent5">
        <a:tint val="70000"/>
      </a:schemeClr>
    </dgm:fillClrLst>
    <dgm:linClrLst meth="repeat">
      <a:schemeClr val="accent5">
        <a:tint val="70000"/>
      </a:schemeClr>
    </dgm:linClrLst>
    <dgm:effectClrLst/>
    <dgm:txLinClrLst/>
    <dgm:txFillClrLst/>
    <dgm:txEffectClrLst/>
  </dgm:styleLbl>
  <dgm:styleLbl name="parChTrans2D4">
    <dgm:fillClrLst meth="repeat">
      <a:schemeClr val="accent5">
        <a:tint val="50000"/>
      </a:schemeClr>
    </dgm:fillClrLst>
    <dgm:linClrLst meth="repeat">
      <a:schemeClr val="accent5">
        <a:tint val="50000"/>
      </a:schemeClr>
    </dgm:linClrLst>
    <dgm:effectClrLst/>
    <dgm:txLinClrLst/>
    <dgm:txFillClrLst meth="repeat">
      <a:schemeClr val="lt1"/>
    </dgm:txFillClrLst>
    <dgm:txEffectClrLst/>
  </dgm:styleLbl>
  <dgm:styleLbl name="parChTrans1D1">
    <dgm:fillClrLst meth="repeat">
      <a:schemeClr val="accent5">
        <a:shade val="80000"/>
      </a:schemeClr>
    </dgm:fillClrLst>
    <dgm:linClrLst meth="repeat">
      <a:schemeClr val="accent5">
        <a:shade val="80000"/>
      </a:schemeClr>
    </dgm:linClrLst>
    <dgm:effectClrLst/>
    <dgm:txLinClrLst/>
    <dgm:txFillClrLst meth="repeat">
      <a:schemeClr val="tx1"/>
    </dgm:txFillClrLst>
    <dgm:txEffectClrLst/>
  </dgm:styleLbl>
  <dgm:styleLbl name="parChTrans1D2">
    <dgm:fillClrLst meth="repeat">
      <a:schemeClr val="accent5">
        <a:tint val="99000"/>
      </a:schemeClr>
    </dgm:fillClrLst>
    <dgm:linClrLst meth="repeat">
      <a:schemeClr val="accent5">
        <a:tint val="99000"/>
      </a:schemeClr>
    </dgm:linClrLst>
    <dgm:effectClrLst/>
    <dgm:txLinClrLst/>
    <dgm:txFillClrLst meth="repeat">
      <a:schemeClr val="tx1"/>
    </dgm:txFillClrLst>
    <dgm:txEffectClrLst/>
  </dgm:styleLbl>
  <dgm:styleLbl name="parChTrans1D3">
    <dgm:fillClrLst meth="repeat">
      <a:schemeClr val="accent5">
        <a:tint val="80000"/>
      </a:schemeClr>
    </dgm:fillClrLst>
    <dgm:linClrLst meth="repeat">
      <a:schemeClr val="accent5">
        <a:tint val="80000"/>
      </a:schemeClr>
    </dgm:linClrLst>
    <dgm:effectClrLst/>
    <dgm:txLinClrLst/>
    <dgm:txFillClrLst meth="repeat">
      <a:schemeClr val="tx1"/>
    </dgm:txFillClrLst>
    <dgm:txEffectClrLst/>
  </dgm:styleLbl>
  <dgm:styleLbl name="parChTrans1D4">
    <dgm:fillClrLst meth="repeat">
      <a:schemeClr val="accent5">
        <a:tint val="70000"/>
      </a:schemeClr>
    </dgm:fillClrLst>
    <dgm:linClrLst meth="repeat">
      <a:schemeClr val="accent5">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hade val="80000"/>
      </a:schemeClr>
      <a:schemeClr val="accent5">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hade val="80000"/>
      </a:schemeClr>
      <a:schemeClr val="accent5">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hade val="80000"/>
      </a:schemeClr>
      <a:schemeClr val="accent5">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hade val="80000"/>
      </a:schemeClr>
      <a:schemeClr val="accent5">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5">
        <a:shade val="80000"/>
      </a:schemeClr>
      <a:schemeClr val="accent5">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f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align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bgAccFollowNode1">
    <dgm:fillClrLst meth="repeat">
      <a:schemeClr val="accent5">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5">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5">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5">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5">
        <a:tint val="70000"/>
      </a:schemeClr>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1.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0_2">
  <dgm:title val=""/>
  <dgm:desc val=""/>
  <dgm:catLst>
    <dgm:cat type="mainScheme" pri="10200"/>
  </dgm:catLst>
  <dgm:styleLbl name="node0">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lig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l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vennNode1">
    <dgm:fillClrLst meth="repeat">
      <a:schemeClr val="lt1">
        <a:alpha val="50000"/>
      </a:schemeClr>
    </dgm:fillClrLst>
    <dgm:linClrLst meth="repeat">
      <a:schemeClr val="dk2">
        <a:shade val="80000"/>
      </a:schemeClr>
    </dgm:linClrLst>
    <dgm:effectClrLst/>
    <dgm:txLinClrLst/>
    <dgm:txFillClrLst/>
    <dgm:txEffectClrLst/>
  </dgm:styleLbl>
  <dgm:styleLbl name="node2">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3">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4">
    <dgm:fillClrLst meth="repeat">
      <a:schemeClr val="lt1"/>
    </dgm:fillClrLst>
    <dgm:linClrLst meth="repeat">
      <a:schemeClr val="dk2">
        <a:shade val="80000"/>
      </a:schemeClr>
    </dgm:linClrLst>
    <dgm:effectClrLst/>
    <dgm:txLinClrLst/>
    <dgm:txFillClrLst meth="repeat">
      <a:schemeClr val="dk2"/>
    </dgm:txFillClrLst>
    <dgm:txEffectClrLst/>
  </dgm:styleLbl>
  <dgm:styleLbl name="f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align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b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sibTrans1D1">
    <dgm:fillClrLst meth="repeat">
      <a:schemeClr val="dk2"/>
    </dgm:fillClrLst>
    <dgm:linClrLst meth="repeat">
      <a:schemeClr val="dk2"/>
    </dgm:linClrLst>
    <dgm:effectClrLst/>
    <dgm:txLinClrLst/>
    <dgm:txFillClrLst meth="repeat">
      <a:schemeClr val="tx1"/>
    </dgm:txFillClrLst>
    <dgm:txEffectClrLst/>
  </dgm:styleLbl>
  <dgm:styleLbl name="callout">
    <dgm:fillClrLst meth="repeat">
      <a:schemeClr val="dk2"/>
    </dgm:fillClrLst>
    <dgm:linClrLst meth="repeat">
      <a:schemeClr val="dk2"/>
    </dgm:linClrLst>
    <dgm:effectClrLst/>
    <dgm:txLinClrLst/>
    <dgm:txFillClrLst meth="repeat">
      <a:schemeClr val="tx1"/>
    </dgm:txFillClrLst>
    <dgm:txEffectClrLst/>
  </dgm:styleLbl>
  <dgm:styleLbl name="asst0">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2">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3">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4">
    <dgm:fillClrLst meth="repeat">
      <a:schemeClr val="lt1"/>
    </dgm:fillClrLst>
    <dgm:linClrLst meth="repeat">
      <a:schemeClr val="dk2">
        <a:shade val="80000"/>
      </a:schemeClr>
    </dgm:linClrLst>
    <dgm:effectClrLst/>
    <dgm:txLinClrLst/>
    <dgm:txFillClrLst meth="repeat">
      <a:schemeClr val="dk2"/>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dgm:txEffectClrLst/>
  </dgm:styleLbl>
  <dgm:styleLbl name="parChTrans2D2">
    <dgm:fillClrLst meth="repeat">
      <a:schemeClr val="dk2"/>
    </dgm:fillClrLst>
    <dgm:linClrLst meth="repeat">
      <a:schemeClr val="dk2"/>
    </dgm:linClrLst>
    <dgm:effectClrLst/>
    <dgm:txLinClrLst/>
    <dgm:txFillClrLst/>
    <dgm:txEffectClrLst/>
  </dgm:styleLbl>
  <dgm:styleLbl name="parChTrans2D3">
    <dgm:fillClrLst meth="repeat">
      <a:schemeClr val="dk2"/>
    </dgm:fillClrLst>
    <dgm:linClrLst meth="repeat">
      <a:schemeClr val="dk2"/>
    </dgm:linClrLst>
    <dgm:effectClrLst/>
    <dgm:txLinClrLst/>
    <dgm:txFillClrLst/>
    <dgm:txEffectClrLst/>
  </dgm:styleLbl>
  <dgm:styleLbl name="parChTrans2D4">
    <dgm:fillClrLst meth="repeat">
      <a:schemeClr val="dk2"/>
    </dgm:fillClrLst>
    <dgm:linClrLst meth="repeat">
      <a:schemeClr val="dk2"/>
    </dgm:linClrLst>
    <dgm:effectClrLst/>
    <dgm:txLinClrLst/>
    <dgm:txFillClrLst meth="repeat">
      <a:schemeClr val="lt1"/>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con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align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trAlignAcc1">
    <dgm:fillClrLst meth="repeat">
      <a:schemeClr val="dk2">
        <a:alpha val="40000"/>
        <a:tint val="40000"/>
      </a:schemeClr>
    </dgm:fillClrLst>
    <dgm:linClrLst meth="repeat">
      <a:schemeClr val="dk2"/>
    </dgm:linClrLst>
    <dgm:effectClrLst/>
    <dgm:txLinClrLst/>
    <dgm:txFillClrLst meth="repeat">
      <a:schemeClr val="dk2"/>
    </dgm:txFillClrLst>
    <dgm:txEffectClrLst/>
  </dgm:styleLbl>
  <dgm:styleLbl name="b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solidFgAcc1">
    <dgm:fillClrLst meth="repeat">
      <a:schemeClr val="lt1"/>
    </dgm:fillClrLst>
    <dgm:linClrLst meth="repeat">
      <a:schemeClr val="dk2"/>
    </dgm:linClrLst>
    <dgm:effectClrLst/>
    <dgm:txLinClrLst/>
    <dgm:txFillClrLst meth="repeat">
      <a:schemeClr val="dk2"/>
    </dgm:txFillClrLst>
    <dgm:txEffectClrLst/>
  </dgm:styleLbl>
  <dgm:styleLbl name="solidAlignAcc1">
    <dgm:fillClrLst meth="repeat">
      <a:schemeClr val="lt1"/>
    </dgm:fillClrLst>
    <dgm:linClrLst meth="repeat">
      <a:schemeClr val="dk2"/>
    </dgm:linClrLst>
    <dgm:effectClrLst/>
    <dgm:txLinClrLst/>
    <dgm:txFillClrLst meth="repeat">
      <a:schemeClr val="dk2"/>
    </dgm:txFillClrLst>
    <dgm:txEffectClrLst/>
  </dgm:styleLbl>
  <dgm:styleLbl name="solidBgAcc1">
    <dgm:fillClrLst meth="repeat">
      <a:schemeClr val="lt1"/>
    </dgm:fillClrLst>
    <dgm:linClrLst meth="repeat">
      <a:schemeClr val="dk2"/>
    </dgm:linClrLst>
    <dgm:effectClrLst/>
    <dgm:txLinClrLst/>
    <dgm:txFillClrLst meth="repeat">
      <a:schemeClr val="dk2"/>
    </dgm:txFillClrLst>
    <dgm:txEffectClrLst/>
  </dgm:styleLbl>
  <dgm:styleLbl name="f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align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b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fgAcc0">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2">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3">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4">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2"/>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2"/>
    </dgm:txFillClrLst>
    <dgm:txEffectClrLst/>
  </dgm:styleLbl>
  <dgm:styleLbl name="fgShp">
    <dgm:fillClrLst meth="repeat">
      <a:schemeClr val="dk2">
        <a:tint val="60000"/>
      </a:schemeClr>
    </dgm:fillClrLst>
    <dgm:linClrLst meth="repeat">
      <a:schemeClr val="lt1"/>
    </dgm:linClrLst>
    <dgm:effectClrLst/>
    <dgm:txLinClrLst/>
    <dgm:txFillClrLst meth="repeat">
      <a:schemeClr val="dk2"/>
    </dgm:txFillClrLst>
    <dgm:txEffectClrLst/>
  </dgm:styleLbl>
  <dgm:styleLbl name="revTx">
    <dgm:fillClrLst meth="repeat">
      <a:schemeClr val="lt1">
        <a:alpha val="0"/>
      </a:schemeClr>
    </dgm:fillClrLst>
    <dgm:linClrLst meth="repeat">
      <a:schemeClr val="dk2">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6_1">
  <dgm:title val=""/>
  <dgm:desc val=""/>
  <dgm:catLst>
    <dgm:cat type="accent6" pri="11100"/>
  </dgm:catLst>
  <dgm:styleLbl name="node0">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6">
        <a:shade val="80000"/>
      </a:schemeClr>
    </dgm:linClrLst>
    <dgm:effectClrLst/>
    <dgm:txLinClrLst/>
    <dgm:txFillClrLst/>
    <dgm:txEffectClrLst/>
  </dgm:styleLbl>
  <dgm:styleLbl name="node2">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fgImgPlace1">
    <dgm:fillClrLst meth="repeat">
      <a:schemeClr val="accent6">
        <a:tint val="40000"/>
      </a:schemeClr>
    </dgm:fillClrLst>
    <dgm:linClrLst meth="repeat">
      <a:schemeClr val="accent6">
        <a:shade val="80000"/>
      </a:schemeClr>
    </dgm:linClrLst>
    <dgm:effectClrLst/>
    <dgm:txLinClrLst/>
    <dgm:txFillClrLst meth="repeat">
      <a:schemeClr val="lt1"/>
    </dgm:txFillClrLst>
    <dgm:txEffectClrLst/>
  </dgm:styleLbl>
  <dgm:styleLbl name="alignImgPlace1">
    <dgm:fillClrLst meth="repeat">
      <a:schemeClr val="accent6">
        <a:tint val="40000"/>
      </a:schemeClr>
    </dgm:fillClrLst>
    <dgm:linClrLst meth="repeat">
      <a:schemeClr val="accent6">
        <a:shade val="80000"/>
      </a:schemeClr>
    </dgm:linClrLst>
    <dgm:effectClrLst/>
    <dgm:txLinClrLst/>
    <dgm:txFillClrLst meth="repeat">
      <a:schemeClr val="lt1"/>
    </dgm:txFillClrLst>
    <dgm:txEffectClrLst/>
  </dgm:styleLbl>
  <dgm:styleLbl name="bgImgPlace1">
    <dgm:fillClrLst meth="repeat">
      <a:schemeClr val="accent6">
        <a:tint val="40000"/>
      </a:schemeClr>
    </dgm:fillClrLst>
    <dgm:linClrLst meth="repeat">
      <a:schemeClr val="accent6">
        <a:shade val="80000"/>
      </a:schemeClr>
    </dgm:linClrLst>
    <dgm:effectClrLst/>
    <dgm:txLinClrLst/>
    <dgm:txFillClrLst meth="repeat">
      <a:schemeClr val="lt1"/>
    </dgm:txFillClrLst>
    <dgm:txEffectClrLst/>
  </dgm:styleLbl>
  <dgm:styleLbl name="sibTrans2D1">
    <dgm:fillClrLst meth="repeat">
      <a:schemeClr val="accent6">
        <a:tint val="60000"/>
      </a:schemeClr>
    </dgm:fillClrLst>
    <dgm:linClrLst meth="repeat">
      <a:schemeClr val="accent6">
        <a:tint val="60000"/>
      </a:schemeClr>
    </dgm:linClrLst>
    <dgm:effectClrLst/>
    <dgm:txLinClrLst/>
    <dgm:txFillClrLst meth="repeat">
      <a:schemeClr val="dk1"/>
    </dgm:txFillClrLst>
    <dgm:txEffectClrLst/>
  </dgm:styleLbl>
  <dgm:styleLbl name="fgSibTrans2D1">
    <dgm:fillClrLst meth="repeat">
      <a:schemeClr val="accent6">
        <a:tint val="60000"/>
      </a:schemeClr>
    </dgm:fillClrLst>
    <dgm:linClrLst meth="repeat">
      <a:schemeClr val="accent6">
        <a:tint val="60000"/>
      </a:schemeClr>
    </dgm:linClrLst>
    <dgm:effectClrLst/>
    <dgm:txLinClrLst/>
    <dgm:txFillClrLst meth="repeat">
      <a:schemeClr val="dk1"/>
    </dgm:txFillClrLst>
    <dgm:txEffectClrLst/>
  </dgm:styleLbl>
  <dgm:styleLbl name="bgSibTrans2D1">
    <dgm:fillClrLst meth="repeat">
      <a:schemeClr val="accent6">
        <a:tint val="60000"/>
      </a:schemeClr>
    </dgm:fillClrLst>
    <dgm:linClrLst meth="repeat">
      <a:schemeClr val="accent6">
        <a:tint val="60000"/>
      </a:schemeClr>
    </dgm:linClrLst>
    <dgm:effectClrLst/>
    <dgm:txLinClrLst/>
    <dgm:txFillClrLst meth="repeat">
      <a:schemeClr val="dk1"/>
    </dgm:txFillClrLst>
    <dgm:txEffectClrLst/>
  </dgm:styleLbl>
  <dgm:styleLbl name="sibTrans1D1">
    <dgm:fillClrLst meth="repeat">
      <a:schemeClr val="accent6"/>
    </dgm:fillClrLst>
    <dgm:linClrLst meth="repeat">
      <a:schemeClr val="accent6"/>
    </dgm:linClrLst>
    <dgm:effectClrLst/>
    <dgm:txLinClrLst/>
    <dgm:txFillClrLst meth="repeat">
      <a:schemeClr val="tx1"/>
    </dgm:txFillClrLst>
    <dgm:txEffectClrLst/>
  </dgm:styleLbl>
  <dgm:styleLbl name="callout">
    <dgm:fillClrLst meth="repeat">
      <a:schemeClr val="accent6"/>
    </dgm:fillClrLst>
    <dgm:linClrLst meth="repeat">
      <a:schemeClr val="accent6"/>
    </dgm:linClrLst>
    <dgm:effectClrLst/>
    <dgm:txLinClrLst/>
    <dgm:txFillClrLst meth="repeat">
      <a:schemeClr val="tx1"/>
    </dgm:txFillClrLst>
    <dgm:txEffectClrLst/>
  </dgm:styleLbl>
  <dgm:styleLbl name="asst0">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dgm:txEffectClrLst/>
  </dgm:styleLbl>
  <dgm:styleLbl name="parChTrans2D2">
    <dgm:fillClrLst meth="repeat">
      <a:schemeClr val="accent6"/>
    </dgm:fillClrLst>
    <dgm:linClrLst meth="repeat">
      <a:schemeClr val="accent6"/>
    </dgm:linClrLst>
    <dgm:effectClrLst/>
    <dgm:txLinClrLst/>
    <dgm:txFillClrLst/>
    <dgm:txEffectClrLst/>
  </dgm:styleLbl>
  <dgm:styleLbl name="parChTrans2D3">
    <dgm:fillClrLst meth="repeat">
      <a:schemeClr val="accent6"/>
    </dgm:fillClrLst>
    <dgm:linClrLst meth="repeat">
      <a:schemeClr val="accent6"/>
    </dgm:linClrLst>
    <dgm:effectClrLst/>
    <dgm:txLinClrLst/>
    <dgm:txFillClrLst/>
    <dgm:txEffectClrLst/>
  </dgm:styleLbl>
  <dgm:styleLbl name="parChTrans2D4">
    <dgm:fillClrLst meth="repeat">
      <a:schemeClr val="accent6"/>
    </dgm:fillClrLst>
    <dgm:linClrLst meth="repeat">
      <a:schemeClr val="accent6"/>
    </dgm:linClrLst>
    <dgm:effectClrLst/>
    <dgm:txLinClrLst/>
    <dgm:txFillClrLst meth="repeat">
      <a:schemeClr val="lt1"/>
    </dgm:txFillClrLst>
    <dgm:txEffectClrLst/>
  </dgm:styleLbl>
  <dgm:styleLbl name="parChTrans1D1">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2">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3">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parChTrans1D4">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fg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conFg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align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trAlignAcc1">
    <dgm:fillClrLst meth="repeat">
      <a:schemeClr val="accent6">
        <a:alpha val="40000"/>
        <a:tint val="40000"/>
      </a:schemeClr>
    </dgm:fillClrLst>
    <dgm:linClrLst meth="repeat">
      <a:schemeClr val="accent6"/>
    </dgm:linClrLst>
    <dgm:effectClrLst/>
    <dgm:txLinClrLst/>
    <dgm:txFillClrLst meth="repeat">
      <a:schemeClr val="dk1"/>
    </dgm:txFillClrLst>
    <dgm:txEffectClrLst/>
  </dgm:styleLbl>
  <dgm:styleLbl name="bg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6">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6">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6">
        <a:alpha val="90000"/>
      </a:schemeClr>
    </dgm:linClrLst>
    <dgm:effectClrLst/>
    <dgm:txLinClrLst/>
    <dgm:txFillClrLst meth="repeat">
      <a:schemeClr val="dk1"/>
    </dgm:txFillClrLst>
    <dgm:txEffectClrLst/>
  </dgm:styleLbl>
  <dgm:styleLbl name="fgAcc0">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fgAcc2">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fgAcc3">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fgAcc4">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accent6"/>
    </dgm:linClrLst>
    <dgm:effectClrLst/>
    <dgm:txLinClrLst/>
    <dgm:txFillClrLst meth="repeat">
      <a:schemeClr val="dk1"/>
    </dgm:txFillClrLst>
    <dgm:txEffectClrLst/>
  </dgm:styleLbl>
  <dgm:styleLbl name="dkBgShp">
    <dgm:fillClrLst meth="repeat">
      <a:schemeClr val="accent6">
        <a:shade val="80000"/>
      </a:schemeClr>
    </dgm:fillClrLst>
    <dgm:linClrLst meth="repeat">
      <a:schemeClr val="accent6"/>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6_2">
  <dgm:title val=""/>
  <dgm:desc val=""/>
  <dgm:catLst>
    <dgm:cat type="accent6" pri="11200"/>
  </dgm:catLst>
  <dgm:styleLbl name="node0">
    <dgm:fillClrLst meth="repeat">
      <a:schemeClr val="accent6"/>
    </dgm:fillClrLst>
    <dgm:linClrLst meth="repeat">
      <a:schemeClr val="lt1"/>
    </dgm:linClrLst>
    <dgm:effectClrLst/>
    <dgm:txLinClrLst/>
    <dgm:txFillClrLst/>
    <dgm:txEffectClrLst/>
  </dgm:styleLbl>
  <dgm:styleLbl name="node1">
    <dgm:fillClrLst meth="repeat">
      <a:schemeClr val="accent6"/>
    </dgm:fillClrLst>
    <dgm:linClrLst meth="repeat">
      <a:schemeClr val="lt1"/>
    </dgm:linClrLst>
    <dgm:effectClrLst/>
    <dgm:txLinClrLst/>
    <dgm:txFillClrLst/>
    <dgm:txEffectClrLst/>
  </dgm:styleLbl>
  <dgm:styleLbl name="alignNode1">
    <dgm:fillClrLst meth="repeat">
      <a:schemeClr val="accent6"/>
    </dgm:fillClrLst>
    <dgm:linClrLst meth="repeat">
      <a:schemeClr val="accent6"/>
    </dgm:linClrLst>
    <dgm:effectClrLst/>
    <dgm:txLinClrLst/>
    <dgm:txFillClrLst/>
    <dgm:txEffectClrLst/>
  </dgm:styleLbl>
  <dgm:styleLbl name="lnNode1">
    <dgm:fillClrLst meth="repeat">
      <a:schemeClr val="accent6"/>
    </dgm:fillClrLst>
    <dgm:linClrLst meth="repeat">
      <a:schemeClr val="lt1"/>
    </dgm:linClrLst>
    <dgm:effectClrLst/>
    <dgm:txLinClrLst/>
    <dgm:txFillClrLst/>
    <dgm:txEffectClrLst/>
  </dgm:styleLbl>
  <dgm:styleLbl name="vennNode1">
    <dgm:fillClrLst meth="repeat">
      <a:schemeClr val="accent6">
        <a:alpha val="50000"/>
      </a:schemeClr>
    </dgm:fillClrLst>
    <dgm:linClrLst meth="repeat">
      <a:schemeClr val="lt1"/>
    </dgm:linClrLst>
    <dgm:effectClrLst/>
    <dgm:txLinClrLst/>
    <dgm:txFillClrLst/>
    <dgm:txEffectClrLst/>
  </dgm:styleLbl>
  <dgm:styleLbl name="node2">
    <dgm:fillClrLst meth="repeat">
      <a:schemeClr val="accent6"/>
    </dgm:fillClrLst>
    <dgm:linClrLst meth="repeat">
      <a:schemeClr val="lt1"/>
    </dgm:linClrLst>
    <dgm:effectClrLst/>
    <dgm:txLinClrLst/>
    <dgm:txFillClrLst/>
    <dgm:txEffectClrLst/>
  </dgm:styleLbl>
  <dgm:styleLbl name="node3">
    <dgm:fillClrLst meth="repeat">
      <a:schemeClr val="accent6"/>
    </dgm:fillClrLst>
    <dgm:linClrLst meth="repeat">
      <a:schemeClr val="lt1"/>
    </dgm:linClrLst>
    <dgm:effectClrLst/>
    <dgm:txLinClrLst/>
    <dgm:txFillClrLst/>
    <dgm:txEffectClrLst/>
  </dgm:styleLbl>
  <dgm:styleLbl name="node4">
    <dgm:fillClrLst meth="repeat">
      <a:schemeClr val="accent6"/>
    </dgm:fillClrLst>
    <dgm:linClrLst meth="repeat">
      <a:schemeClr val="lt1"/>
    </dgm:linClrLst>
    <dgm:effectClrLst/>
    <dgm:txLinClrLst/>
    <dgm:txFillClrLst/>
    <dgm:txEffectClrLst/>
  </dgm:styleLbl>
  <dgm:styleLbl name="f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6">
        <a:tint val="60000"/>
      </a:schemeClr>
    </dgm:fillClrLst>
    <dgm:linClrLst meth="repeat">
      <a:schemeClr val="accent6">
        <a:tint val="60000"/>
      </a:schemeClr>
    </dgm:linClrLst>
    <dgm:effectClrLst/>
    <dgm:txLinClrLst/>
    <dgm:txFillClrLst/>
    <dgm:txEffectClrLst/>
  </dgm:styleLbl>
  <dgm:styleLbl name="fgSibTrans2D1">
    <dgm:fillClrLst meth="repeat">
      <a:schemeClr val="accent6">
        <a:tint val="60000"/>
      </a:schemeClr>
    </dgm:fillClrLst>
    <dgm:linClrLst meth="repeat">
      <a:schemeClr val="accent6">
        <a:tint val="60000"/>
      </a:schemeClr>
    </dgm:linClrLst>
    <dgm:effectClrLst/>
    <dgm:txLinClrLst/>
    <dgm:txFillClrLst/>
    <dgm:txEffectClrLst/>
  </dgm:styleLbl>
  <dgm:styleLbl name="bgSibTrans2D1">
    <dgm:fillClrLst meth="repeat">
      <a:schemeClr val="accent6">
        <a:tint val="60000"/>
      </a:schemeClr>
    </dgm:fillClrLst>
    <dgm:linClrLst meth="repeat">
      <a:schemeClr val="accent6">
        <a:tint val="60000"/>
      </a:schemeClr>
    </dgm:linClrLst>
    <dgm:effectClrLst/>
    <dgm:txLinClrLst/>
    <dgm:txFillClrLst/>
    <dgm:txEffectClrLst/>
  </dgm:styleLbl>
  <dgm:styleLbl name="sibTrans1D1">
    <dgm:fillClrLst meth="repeat">
      <a:schemeClr val="accent6"/>
    </dgm:fillClrLst>
    <dgm:linClrLst meth="repeat">
      <a:schemeClr val="accent6"/>
    </dgm:linClrLst>
    <dgm:effectClrLst/>
    <dgm:txLinClrLst/>
    <dgm:txFillClrLst meth="repeat">
      <a:schemeClr val="tx1"/>
    </dgm:txFillClrLst>
    <dgm:txEffectClrLst/>
  </dgm:styleLbl>
  <dgm:styleLbl name="callout">
    <dgm:fillClrLst meth="repeat">
      <a:schemeClr val="accent6"/>
    </dgm:fillClrLst>
    <dgm:linClrLst meth="repeat">
      <a:schemeClr val="accent6">
        <a:tint val="50000"/>
      </a:schemeClr>
    </dgm:linClrLst>
    <dgm:effectClrLst/>
    <dgm:txLinClrLst/>
    <dgm:txFillClrLst meth="repeat">
      <a:schemeClr val="tx1"/>
    </dgm:txFillClrLst>
    <dgm:txEffectClrLst/>
  </dgm:styleLbl>
  <dgm:styleLbl name="asst0">
    <dgm:fillClrLst meth="repeat">
      <a:schemeClr val="accent6"/>
    </dgm:fillClrLst>
    <dgm:linClrLst meth="repeat">
      <a:schemeClr val="lt1"/>
    </dgm:linClrLst>
    <dgm:effectClrLst/>
    <dgm:txLinClrLst/>
    <dgm:txFillClrLst/>
    <dgm:txEffectClrLst/>
  </dgm:styleLbl>
  <dgm:styleLbl name="asst1">
    <dgm:fillClrLst meth="repeat">
      <a:schemeClr val="accent6"/>
    </dgm:fillClrLst>
    <dgm:linClrLst meth="repeat">
      <a:schemeClr val="lt1"/>
    </dgm:linClrLst>
    <dgm:effectClrLst/>
    <dgm:txLinClrLst/>
    <dgm:txFillClrLst/>
    <dgm:txEffectClrLst/>
  </dgm:styleLbl>
  <dgm:styleLbl name="asst2">
    <dgm:fillClrLst meth="repeat">
      <a:schemeClr val="accent6"/>
    </dgm:fillClrLst>
    <dgm:linClrLst meth="repeat">
      <a:schemeClr val="lt1"/>
    </dgm:linClrLst>
    <dgm:effectClrLst/>
    <dgm:txLinClrLst/>
    <dgm:txFillClrLst/>
    <dgm:txEffectClrLst/>
  </dgm:styleLbl>
  <dgm:styleLbl name="asst3">
    <dgm:fillClrLst meth="repeat">
      <a:schemeClr val="accent6"/>
    </dgm:fillClrLst>
    <dgm:linClrLst meth="repeat">
      <a:schemeClr val="lt1"/>
    </dgm:linClrLst>
    <dgm:effectClrLst/>
    <dgm:txLinClrLst/>
    <dgm:txFillClrLst/>
    <dgm:txEffectClrLst/>
  </dgm:styleLbl>
  <dgm:styleLbl name="asst4">
    <dgm:fillClrLst meth="repeat">
      <a:schemeClr val="accent6"/>
    </dgm:fillClrLst>
    <dgm:linClrLst meth="repeat">
      <a:schemeClr val="lt1"/>
    </dgm:linClrLst>
    <dgm:effectClrLst/>
    <dgm:txLinClrLst/>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meth="repeat">
      <a:schemeClr val="lt1"/>
    </dgm:txFillClrLst>
    <dgm:txEffectClrLst/>
  </dgm:styleLbl>
  <dgm:styleLbl name="parChTrans2D2">
    <dgm:fillClrLst meth="repeat">
      <a:schemeClr val="accent6"/>
    </dgm:fillClrLst>
    <dgm:linClrLst meth="repeat">
      <a:schemeClr val="accent6"/>
    </dgm:linClrLst>
    <dgm:effectClrLst/>
    <dgm:txLinClrLst/>
    <dgm:txFillClrLst meth="repeat">
      <a:schemeClr val="lt1"/>
    </dgm:txFillClrLst>
    <dgm:txEffectClrLst/>
  </dgm:styleLbl>
  <dgm:styleLbl name="parChTrans2D3">
    <dgm:fillClrLst meth="repeat">
      <a:schemeClr val="accent6"/>
    </dgm:fillClrLst>
    <dgm:linClrLst meth="repeat">
      <a:schemeClr val="accent6"/>
    </dgm:linClrLst>
    <dgm:effectClrLst/>
    <dgm:txLinClrLst/>
    <dgm:txFillClrLst meth="repeat">
      <a:schemeClr val="lt1"/>
    </dgm:txFillClrLst>
    <dgm:txEffectClrLst/>
  </dgm:styleLbl>
  <dgm:styleLbl name="parChTrans2D4">
    <dgm:fillClrLst meth="repeat">
      <a:schemeClr val="accent6"/>
    </dgm:fillClrLst>
    <dgm:linClrLst meth="repeat">
      <a:schemeClr val="accent6"/>
    </dgm:linClrLst>
    <dgm:effectClrLst/>
    <dgm:txLinClrLst/>
    <dgm:txFillClrLst meth="repeat">
      <a:schemeClr val="lt1"/>
    </dgm:txFillClrLst>
    <dgm:txEffectClrLst/>
  </dgm:styleLbl>
  <dgm:styleLbl name="parChTrans1D1">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2">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3">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parChTrans1D4">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6"/>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align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b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accent6"/>
    </dgm:linClrLst>
    <dgm:effectClrLst/>
    <dgm:txLinClrLst/>
    <dgm:txFillClrLst meth="repeat">
      <a:schemeClr val="dk1"/>
    </dgm:txFillClrLst>
    <dgm:txEffectClrLst/>
  </dgm:styleLbl>
  <dgm:styleLbl name="dkBgShp">
    <dgm:fillClrLst meth="repeat">
      <a:schemeClr val="accent6">
        <a:shade val="80000"/>
      </a:schemeClr>
    </dgm:fillClrLst>
    <dgm:linClrLst meth="repeat">
      <a:schemeClr val="accent6"/>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6_1">
  <dgm:title val=""/>
  <dgm:desc val=""/>
  <dgm:catLst>
    <dgm:cat type="accent6" pri="11100"/>
  </dgm:catLst>
  <dgm:styleLbl name="node0">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6">
        <a:shade val="80000"/>
      </a:schemeClr>
    </dgm:linClrLst>
    <dgm:effectClrLst/>
    <dgm:txLinClrLst/>
    <dgm:txFillClrLst/>
    <dgm:txEffectClrLst/>
  </dgm:styleLbl>
  <dgm:styleLbl name="node2">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fgImgPlace1">
    <dgm:fillClrLst meth="repeat">
      <a:schemeClr val="accent6">
        <a:tint val="40000"/>
      </a:schemeClr>
    </dgm:fillClrLst>
    <dgm:linClrLst meth="repeat">
      <a:schemeClr val="accent6">
        <a:shade val="80000"/>
      </a:schemeClr>
    </dgm:linClrLst>
    <dgm:effectClrLst/>
    <dgm:txLinClrLst/>
    <dgm:txFillClrLst meth="repeat">
      <a:schemeClr val="lt1"/>
    </dgm:txFillClrLst>
    <dgm:txEffectClrLst/>
  </dgm:styleLbl>
  <dgm:styleLbl name="alignImgPlace1">
    <dgm:fillClrLst meth="repeat">
      <a:schemeClr val="accent6">
        <a:tint val="40000"/>
      </a:schemeClr>
    </dgm:fillClrLst>
    <dgm:linClrLst meth="repeat">
      <a:schemeClr val="accent6">
        <a:shade val="80000"/>
      </a:schemeClr>
    </dgm:linClrLst>
    <dgm:effectClrLst/>
    <dgm:txLinClrLst/>
    <dgm:txFillClrLst meth="repeat">
      <a:schemeClr val="lt1"/>
    </dgm:txFillClrLst>
    <dgm:txEffectClrLst/>
  </dgm:styleLbl>
  <dgm:styleLbl name="bgImgPlace1">
    <dgm:fillClrLst meth="repeat">
      <a:schemeClr val="accent6">
        <a:tint val="40000"/>
      </a:schemeClr>
    </dgm:fillClrLst>
    <dgm:linClrLst meth="repeat">
      <a:schemeClr val="accent6">
        <a:shade val="80000"/>
      </a:schemeClr>
    </dgm:linClrLst>
    <dgm:effectClrLst/>
    <dgm:txLinClrLst/>
    <dgm:txFillClrLst meth="repeat">
      <a:schemeClr val="lt1"/>
    </dgm:txFillClrLst>
    <dgm:txEffectClrLst/>
  </dgm:styleLbl>
  <dgm:styleLbl name="sibTrans2D1">
    <dgm:fillClrLst meth="repeat">
      <a:schemeClr val="accent6">
        <a:tint val="60000"/>
      </a:schemeClr>
    </dgm:fillClrLst>
    <dgm:linClrLst meth="repeat">
      <a:schemeClr val="accent6">
        <a:tint val="60000"/>
      </a:schemeClr>
    </dgm:linClrLst>
    <dgm:effectClrLst/>
    <dgm:txLinClrLst/>
    <dgm:txFillClrLst meth="repeat">
      <a:schemeClr val="dk1"/>
    </dgm:txFillClrLst>
    <dgm:txEffectClrLst/>
  </dgm:styleLbl>
  <dgm:styleLbl name="fgSibTrans2D1">
    <dgm:fillClrLst meth="repeat">
      <a:schemeClr val="accent6">
        <a:tint val="60000"/>
      </a:schemeClr>
    </dgm:fillClrLst>
    <dgm:linClrLst meth="repeat">
      <a:schemeClr val="accent6">
        <a:tint val="60000"/>
      </a:schemeClr>
    </dgm:linClrLst>
    <dgm:effectClrLst/>
    <dgm:txLinClrLst/>
    <dgm:txFillClrLst meth="repeat">
      <a:schemeClr val="dk1"/>
    </dgm:txFillClrLst>
    <dgm:txEffectClrLst/>
  </dgm:styleLbl>
  <dgm:styleLbl name="bgSibTrans2D1">
    <dgm:fillClrLst meth="repeat">
      <a:schemeClr val="accent6">
        <a:tint val="60000"/>
      </a:schemeClr>
    </dgm:fillClrLst>
    <dgm:linClrLst meth="repeat">
      <a:schemeClr val="accent6">
        <a:tint val="60000"/>
      </a:schemeClr>
    </dgm:linClrLst>
    <dgm:effectClrLst/>
    <dgm:txLinClrLst/>
    <dgm:txFillClrLst meth="repeat">
      <a:schemeClr val="dk1"/>
    </dgm:txFillClrLst>
    <dgm:txEffectClrLst/>
  </dgm:styleLbl>
  <dgm:styleLbl name="sibTrans1D1">
    <dgm:fillClrLst meth="repeat">
      <a:schemeClr val="accent6"/>
    </dgm:fillClrLst>
    <dgm:linClrLst meth="repeat">
      <a:schemeClr val="accent6"/>
    </dgm:linClrLst>
    <dgm:effectClrLst/>
    <dgm:txLinClrLst/>
    <dgm:txFillClrLst meth="repeat">
      <a:schemeClr val="tx1"/>
    </dgm:txFillClrLst>
    <dgm:txEffectClrLst/>
  </dgm:styleLbl>
  <dgm:styleLbl name="callout">
    <dgm:fillClrLst meth="repeat">
      <a:schemeClr val="accent6"/>
    </dgm:fillClrLst>
    <dgm:linClrLst meth="repeat">
      <a:schemeClr val="accent6"/>
    </dgm:linClrLst>
    <dgm:effectClrLst/>
    <dgm:txLinClrLst/>
    <dgm:txFillClrLst meth="repeat">
      <a:schemeClr val="tx1"/>
    </dgm:txFillClrLst>
    <dgm:txEffectClrLst/>
  </dgm:styleLbl>
  <dgm:styleLbl name="asst0">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dgm:txEffectClrLst/>
  </dgm:styleLbl>
  <dgm:styleLbl name="parChTrans2D2">
    <dgm:fillClrLst meth="repeat">
      <a:schemeClr val="accent6"/>
    </dgm:fillClrLst>
    <dgm:linClrLst meth="repeat">
      <a:schemeClr val="accent6"/>
    </dgm:linClrLst>
    <dgm:effectClrLst/>
    <dgm:txLinClrLst/>
    <dgm:txFillClrLst/>
    <dgm:txEffectClrLst/>
  </dgm:styleLbl>
  <dgm:styleLbl name="parChTrans2D3">
    <dgm:fillClrLst meth="repeat">
      <a:schemeClr val="accent6"/>
    </dgm:fillClrLst>
    <dgm:linClrLst meth="repeat">
      <a:schemeClr val="accent6"/>
    </dgm:linClrLst>
    <dgm:effectClrLst/>
    <dgm:txLinClrLst/>
    <dgm:txFillClrLst/>
    <dgm:txEffectClrLst/>
  </dgm:styleLbl>
  <dgm:styleLbl name="parChTrans2D4">
    <dgm:fillClrLst meth="repeat">
      <a:schemeClr val="accent6"/>
    </dgm:fillClrLst>
    <dgm:linClrLst meth="repeat">
      <a:schemeClr val="accent6"/>
    </dgm:linClrLst>
    <dgm:effectClrLst/>
    <dgm:txLinClrLst/>
    <dgm:txFillClrLst meth="repeat">
      <a:schemeClr val="lt1"/>
    </dgm:txFillClrLst>
    <dgm:txEffectClrLst/>
  </dgm:styleLbl>
  <dgm:styleLbl name="parChTrans1D1">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2">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3">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parChTrans1D4">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fg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conFg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align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trAlignAcc1">
    <dgm:fillClrLst meth="repeat">
      <a:schemeClr val="accent6">
        <a:alpha val="40000"/>
        <a:tint val="40000"/>
      </a:schemeClr>
    </dgm:fillClrLst>
    <dgm:linClrLst meth="repeat">
      <a:schemeClr val="accent6"/>
    </dgm:linClrLst>
    <dgm:effectClrLst/>
    <dgm:txLinClrLst/>
    <dgm:txFillClrLst meth="repeat">
      <a:schemeClr val="dk1"/>
    </dgm:txFillClrLst>
    <dgm:txEffectClrLst/>
  </dgm:styleLbl>
  <dgm:styleLbl name="bg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6">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6">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6">
        <a:alpha val="90000"/>
      </a:schemeClr>
    </dgm:linClrLst>
    <dgm:effectClrLst/>
    <dgm:txLinClrLst/>
    <dgm:txFillClrLst meth="repeat">
      <a:schemeClr val="dk1"/>
    </dgm:txFillClrLst>
    <dgm:txEffectClrLst/>
  </dgm:styleLbl>
  <dgm:styleLbl name="fgAcc0">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fgAcc2">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fgAcc3">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fgAcc4">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accent6"/>
    </dgm:linClrLst>
    <dgm:effectClrLst/>
    <dgm:txLinClrLst/>
    <dgm:txFillClrLst meth="repeat">
      <a:schemeClr val="dk1"/>
    </dgm:txFillClrLst>
    <dgm:txEffectClrLst/>
  </dgm:styleLbl>
  <dgm:styleLbl name="dkBgShp">
    <dgm:fillClrLst meth="repeat">
      <a:schemeClr val="accent6">
        <a:shade val="80000"/>
      </a:schemeClr>
    </dgm:fillClrLst>
    <dgm:linClrLst meth="repeat">
      <a:schemeClr val="accent6"/>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0_2">
  <dgm:title val=""/>
  <dgm:desc val=""/>
  <dgm:catLst>
    <dgm:cat type="mainScheme" pri="10200"/>
  </dgm:catLst>
  <dgm:styleLbl name="node0">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lig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l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vennNode1">
    <dgm:fillClrLst meth="repeat">
      <a:schemeClr val="lt1">
        <a:alpha val="50000"/>
      </a:schemeClr>
    </dgm:fillClrLst>
    <dgm:linClrLst meth="repeat">
      <a:schemeClr val="dk2">
        <a:shade val="80000"/>
      </a:schemeClr>
    </dgm:linClrLst>
    <dgm:effectClrLst/>
    <dgm:txLinClrLst/>
    <dgm:txFillClrLst/>
    <dgm:txEffectClrLst/>
  </dgm:styleLbl>
  <dgm:styleLbl name="node2">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3">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4">
    <dgm:fillClrLst meth="repeat">
      <a:schemeClr val="lt1"/>
    </dgm:fillClrLst>
    <dgm:linClrLst meth="repeat">
      <a:schemeClr val="dk2">
        <a:shade val="80000"/>
      </a:schemeClr>
    </dgm:linClrLst>
    <dgm:effectClrLst/>
    <dgm:txLinClrLst/>
    <dgm:txFillClrLst meth="repeat">
      <a:schemeClr val="dk2"/>
    </dgm:txFillClrLst>
    <dgm:txEffectClrLst/>
  </dgm:styleLbl>
  <dgm:styleLbl name="f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align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b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sibTrans1D1">
    <dgm:fillClrLst meth="repeat">
      <a:schemeClr val="dk2"/>
    </dgm:fillClrLst>
    <dgm:linClrLst meth="repeat">
      <a:schemeClr val="dk2"/>
    </dgm:linClrLst>
    <dgm:effectClrLst/>
    <dgm:txLinClrLst/>
    <dgm:txFillClrLst meth="repeat">
      <a:schemeClr val="tx1"/>
    </dgm:txFillClrLst>
    <dgm:txEffectClrLst/>
  </dgm:styleLbl>
  <dgm:styleLbl name="callout">
    <dgm:fillClrLst meth="repeat">
      <a:schemeClr val="dk2"/>
    </dgm:fillClrLst>
    <dgm:linClrLst meth="repeat">
      <a:schemeClr val="dk2"/>
    </dgm:linClrLst>
    <dgm:effectClrLst/>
    <dgm:txLinClrLst/>
    <dgm:txFillClrLst meth="repeat">
      <a:schemeClr val="tx1"/>
    </dgm:txFillClrLst>
    <dgm:txEffectClrLst/>
  </dgm:styleLbl>
  <dgm:styleLbl name="asst0">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2">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3">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4">
    <dgm:fillClrLst meth="repeat">
      <a:schemeClr val="lt1"/>
    </dgm:fillClrLst>
    <dgm:linClrLst meth="repeat">
      <a:schemeClr val="dk2">
        <a:shade val="80000"/>
      </a:schemeClr>
    </dgm:linClrLst>
    <dgm:effectClrLst/>
    <dgm:txLinClrLst/>
    <dgm:txFillClrLst meth="repeat">
      <a:schemeClr val="dk2"/>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dgm:txEffectClrLst/>
  </dgm:styleLbl>
  <dgm:styleLbl name="parChTrans2D2">
    <dgm:fillClrLst meth="repeat">
      <a:schemeClr val="dk2"/>
    </dgm:fillClrLst>
    <dgm:linClrLst meth="repeat">
      <a:schemeClr val="dk2"/>
    </dgm:linClrLst>
    <dgm:effectClrLst/>
    <dgm:txLinClrLst/>
    <dgm:txFillClrLst/>
    <dgm:txEffectClrLst/>
  </dgm:styleLbl>
  <dgm:styleLbl name="parChTrans2D3">
    <dgm:fillClrLst meth="repeat">
      <a:schemeClr val="dk2"/>
    </dgm:fillClrLst>
    <dgm:linClrLst meth="repeat">
      <a:schemeClr val="dk2"/>
    </dgm:linClrLst>
    <dgm:effectClrLst/>
    <dgm:txLinClrLst/>
    <dgm:txFillClrLst/>
    <dgm:txEffectClrLst/>
  </dgm:styleLbl>
  <dgm:styleLbl name="parChTrans2D4">
    <dgm:fillClrLst meth="repeat">
      <a:schemeClr val="dk2"/>
    </dgm:fillClrLst>
    <dgm:linClrLst meth="repeat">
      <a:schemeClr val="dk2"/>
    </dgm:linClrLst>
    <dgm:effectClrLst/>
    <dgm:txLinClrLst/>
    <dgm:txFillClrLst meth="repeat">
      <a:schemeClr val="lt1"/>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con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align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trAlignAcc1">
    <dgm:fillClrLst meth="repeat">
      <a:schemeClr val="dk2">
        <a:alpha val="40000"/>
        <a:tint val="40000"/>
      </a:schemeClr>
    </dgm:fillClrLst>
    <dgm:linClrLst meth="repeat">
      <a:schemeClr val="dk2"/>
    </dgm:linClrLst>
    <dgm:effectClrLst/>
    <dgm:txLinClrLst/>
    <dgm:txFillClrLst meth="repeat">
      <a:schemeClr val="dk2"/>
    </dgm:txFillClrLst>
    <dgm:txEffectClrLst/>
  </dgm:styleLbl>
  <dgm:styleLbl name="b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solidFgAcc1">
    <dgm:fillClrLst meth="repeat">
      <a:schemeClr val="lt1"/>
    </dgm:fillClrLst>
    <dgm:linClrLst meth="repeat">
      <a:schemeClr val="dk2"/>
    </dgm:linClrLst>
    <dgm:effectClrLst/>
    <dgm:txLinClrLst/>
    <dgm:txFillClrLst meth="repeat">
      <a:schemeClr val="dk2"/>
    </dgm:txFillClrLst>
    <dgm:txEffectClrLst/>
  </dgm:styleLbl>
  <dgm:styleLbl name="solidAlignAcc1">
    <dgm:fillClrLst meth="repeat">
      <a:schemeClr val="lt1"/>
    </dgm:fillClrLst>
    <dgm:linClrLst meth="repeat">
      <a:schemeClr val="dk2"/>
    </dgm:linClrLst>
    <dgm:effectClrLst/>
    <dgm:txLinClrLst/>
    <dgm:txFillClrLst meth="repeat">
      <a:schemeClr val="dk2"/>
    </dgm:txFillClrLst>
    <dgm:txEffectClrLst/>
  </dgm:styleLbl>
  <dgm:styleLbl name="solidBgAcc1">
    <dgm:fillClrLst meth="repeat">
      <a:schemeClr val="lt1"/>
    </dgm:fillClrLst>
    <dgm:linClrLst meth="repeat">
      <a:schemeClr val="dk2"/>
    </dgm:linClrLst>
    <dgm:effectClrLst/>
    <dgm:txLinClrLst/>
    <dgm:txFillClrLst meth="repeat">
      <a:schemeClr val="dk2"/>
    </dgm:txFillClrLst>
    <dgm:txEffectClrLst/>
  </dgm:styleLbl>
  <dgm:styleLbl name="f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align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b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fgAcc0">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2">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3">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4">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2"/>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2"/>
    </dgm:txFillClrLst>
    <dgm:txEffectClrLst/>
  </dgm:styleLbl>
  <dgm:styleLbl name="fgShp">
    <dgm:fillClrLst meth="repeat">
      <a:schemeClr val="dk2">
        <a:tint val="60000"/>
      </a:schemeClr>
    </dgm:fillClrLst>
    <dgm:linClrLst meth="repeat">
      <a:schemeClr val="lt1"/>
    </dgm:linClrLst>
    <dgm:effectClrLst/>
    <dgm:txLinClrLst/>
    <dgm:txFillClrLst meth="repeat">
      <a:schemeClr val="dk2"/>
    </dgm:txFillClrLst>
    <dgm:txEffectClrLst/>
  </dgm:styleLbl>
  <dgm:styleLbl name="revTx">
    <dgm:fillClrLst meth="repeat">
      <a:schemeClr val="lt1">
        <a:alpha val="0"/>
      </a:schemeClr>
    </dgm:fillClrLst>
    <dgm:linClrLst meth="repeat">
      <a:schemeClr val="dk2">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D9959C8-15B7-4ED7-AC2E-9A7D0D927A08}" type="doc">
      <dgm:prSet loTypeId="urn:microsoft.com/office/officeart/2005/8/layout/process1" loCatId="process" qsTypeId="urn:microsoft.com/office/officeart/2005/8/quickstyle/simple3" qsCatId="simple" csTypeId="urn:microsoft.com/office/officeart/2005/8/colors/accent0_2" csCatId="mainScheme" phldr="1"/>
      <dgm:spPr/>
      <dgm:t>
        <a:bodyPr/>
        <a:lstStyle/>
        <a:p>
          <a:endParaRPr lang="en-US"/>
        </a:p>
      </dgm:t>
    </dgm:pt>
    <dgm:pt modelId="{623A370D-AF69-4B41-9BD1-3646ACEC98FE}">
      <dgm:prSet custT="1"/>
      <dgm:spPr/>
      <dgm:t>
        <a:bodyPr/>
        <a:lstStyle/>
        <a:p>
          <a:pPr rtl="0"/>
          <a:r>
            <a:rPr lang="en-US" sz="1800" dirty="0">
              <a:solidFill>
                <a:schemeClr val="tx1"/>
              </a:solidFill>
              <a:latin typeface="Garamond" panose="02020404030301010803" pitchFamily="18" charset="0"/>
              <a:cs typeface="Calibri" panose="020F0502020204030204" pitchFamily="34" charset="0"/>
            </a:rPr>
            <a:t>Neighborhood’s approach to ADA compliance includes:</a:t>
          </a:r>
        </a:p>
      </dgm:t>
    </dgm:pt>
    <dgm:pt modelId="{5C0524DE-9F0E-4C21-989A-2A3F9894807C}" type="parTrans" cxnId="{0092C8F8-27B3-46BD-8DAE-6CE5A31CC16B}">
      <dgm:prSet/>
      <dgm:spPr/>
      <dgm:t>
        <a:bodyPr/>
        <a:lstStyle/>
        <a:p>
          <a:endParaRPr lang="en-US">
            <a:latin typeface="Helvetica" panose="020B0604020202020204" pitchFamily="34" charset="0"/>
            <a:cs typeface="Helvetica" panose="020B0604020202020204" pitchFamily="34" charset="0"/>
          </a:endParaRPr>
        </a:p>
      </dgm:t>
    </dgm:pt>
    <dgm:pt modelId="{79BC62BE-7F26-4C0D-A184-D37E2D4F0944}" type="sibTrans" cxnId="{0092C8F8-27B3-46BD-8DAE-6CE5A31CC16B}">
      <dgm:prSet/>
      <dgm:spPr/>
      <dgm:t>
        <a:bodyPr/>
        <a:lstStyle/>
        <a:p>
          <a:endParaRPr lang="en-US">
            <a:latin typeface="Helvetica" panose="020B0604020202020204" pitchFamily="34" charset="0"/>
            <a:cs typeface="Helvetica" panose="020B0604020202020204" pitchFamily="34" charset="0"/>
          </a:endParaRPr>
        </a:p>
      </dgm:t>
    </dgm:pt>
    <dgm:pt modelId="{D9B6CACA-A518-42AB-A2F0-1133F48E2B7E}">
      <dgm:prSet custT="1"/>
      <dgm:spPr/>
      <dgm:t>
        <a:bodyPr/>
        <a:lstStyle/>
        <a:p>
          <a:pPr rtl="0"/>
          <a:r>
            <a:rPr lang="en-US" sz="1800" dirty="0">
              <a:solidFill>
                <a:schemeClr val="tx1"/>
              </a:solidFill>
              <a:latin typeface="Garamond" panose="02020404030301010803" pitchFamily="18" charset="0"/>
              <a:cs typeface="Calibri" panose="020F0502020204030204" pitchFamily="34" charset="0"/>
            </a:rPr>
            <a:t>Having a work plan for your practice to assess meaningful compliance with the ADA</a:t>
          </a:r>
        </a:p>
      </dgm:t>
    </dgm:pt>
    <dgm:pt modelId="{471B80E4-EDC4-4799-864D-7D1B88C622B6}" type="parTrans" cxnId="{B1A2905E-7FCA-4467-871D-F22D311792E4}">
      <dgm:prSet/>
      <dgm:spPr/>
      <dgm:t>
        <a:bodyPr/>
        <a:lstStyle/>
        <a:p>
          <a:endParaRPr lang="en-US">
            <a:latin typeface="Helvetica" panose="020B0604020202020204" pitchFamily="34" charset="0"/>
            <a:cs typeface="Helvetica" panose="020B0604020202020204" pitchFamily="34" charset="0"/>
          </a:endParaRPr>
        </a:p>
      </dgm:t>
    </dgm:pt>
    <dgm:pt modelId="{7262CD3B-0E5B-4C75-9580-E8A270A0C49B}" type="sibTrans" cxnId="{B1A2905E-7FCA-4467-871D-F22D311792E4}">
      <dgm:prSet/>
      <dgm:spPr/>
      <dgm:t>
        <a:bodyPr/>
        <a:lstStyle/>
        <a:p>
          <a:endParaRPr lang="en-US">
            <a:latin typeface="Helvetica" panose="020B0604020202020204" pitchFamily="34" charset="0"/>
            <a:cs typeface="Helvetica" panose="020B0604020202020204" pitchFamily="34" charset="0"/>
          </a:endParaRPr>
        </a:p>
      </dgm:t>
    </dgm:pt>
    <dgm:pt modelId="{E9528D9A-BCAA-4F78-B02C-A6C35604DD4F}">
      <dgm:prSet custT="1"/>
      <dgm:spPr/>
      <dgm:t>
        <a:bodyPr/>
        <a:lstStyle/>
        <a:p>
          <a:pPr rtl="0"/>
          <a:r>
            <a:rPr lang="en-US" sz="1800" dirty="0">
              <a:solidFill>
                <a:schemeClr val="tx1"/>
              </a:solidFill>
              <a:latin typeface="Garamond" panose="02020404030301010803" pitchFamily="18" charset="0"/>
              <a:cs typeface="Calibri" panose="020F0502020204030204" pitchFamily="34" charset="0"/>
            </a:rPr>
            <a:t>Conducting training and re-training with staff, as needed</a:t>
          </a:r>
        </a:p>
      </dgm:t>
    </dgm:pt>
    <dgm:pt modelId="{D2B22107-C086-4A01-980B-B095CA24FFDC}" type="parTrans" cxnId="{ED6AD76F-9DE8-4845-A0CB-CE03D1B9787C}">
      <dgm:prSet/>
      <dgm:spPr/>
      <dgm:t>
        <a:bodyPr/>
        <a:lstStyle/>
        <a:p>
          <a:endParaRPr lang="en-US">
            <a:latin typeface="Helvetica" panose="020B0604020202020204" pitchFamily="34" charset="0"/>
            <a:cs typeface="Helvetica" panose="020B0604020202020204" pitchFamily="34" charset="0"/>
          </a:endParaRPr>
        </a:p>
      </dgm:t>
    </dgm:pt>
    <dgm:pt modelId="{16838A2B-C58E-40D7-BDCF-D4134648C723}" type="sibTrans" cxnId="{ED6AD76F-9DE8-4845-A0CB-CE03D1B9787C}">
      <dgm:prSet/>
      <dgm:spPr/>
      <dgm:t>
        <a:bodyPr/>
        <a:lstStyle/>
        <a:p>
          <a:endParaRPr lang="en-US">
            <a:latin typeface="Helvetica" panose="020B0604020202020204" pitchFamily="34" charset="0"/>
            <a:cs typeface="Helvetica" panose="020B0604020202020204" pitchFamily="34" charset="0"/>
          </a:endParaRPr>
        </a:p>
      </dgm:t>
    </dgm:pt>
    <dgm:pt modelId="{3EC62219-5935-40D5-B17C-12E60D31E016}">
      <dgm:prSet custT="1"/>
      <dgm:spPr/>
      <dgm:t>
        <a:bodyPr/>
        <a:lstStyle/>
        <a:p>
          <a:pPr rtl="0"/>
          <a:r>
            <a:rPr lang="en-US" sz="1800" dirty="0">
              <a:solidFill>
                <a:schemeClr val="tx1"/>
              </a:solidFill>
              <a:latin typeface="Garamond" panose="02020404030301010803" pitchFamily="18" charset="0"/>
              <a:cs typeface="Calibri" panose="020F0502020204030204" pitchFamily="34" charset="0"/>
            </a:rPr>
            <a:t>Working to understand members, their needs, and preferences</a:t>
          </a:r>
        </a:p>
      </dgm:t>
    </dgm:pt>
    <dgm:pt modelId="{640A0D8D-B0D3-4F6D-9AC3-7674A7792686}" type="parTrans" cxnId="{B8125A02-3779-4C2E-B1B5-242FEF99E922}">
      <dgm:prSet/>
      <dgm:spPr/>
      <dgm:t>
        <a:bodyPr/>
        <a:lstStyle/>
        <a:p>
          <a:endParaRPr lang="en-US">
            <a:latin typeface="Helvetica" panose="020B0604020202020204" pitchFamily="34" charset="0"/>
            <a:cs typeface="Helvetica" panose="020B0604020202020204" pitchFamily="34" charset="0"/>
          </a:endParaRPr>
        </a:p>
      </dgm:t>
    </dgm:pt>
    <dgm:pt modelId="{BEC30324-36AD-49EF-A927-C1E2AA969FFD}" type="sibTrans" cxnId="{B8125A02-3779-4C2E-B1B5-242FEF99E922}">
      <dgm:prSet/>
      <dgm:spPr/>
      <dgm:t>
        <a:bodyPr/>
        <a:lstStyle/>
        <a:p>
          <a:endParaRPr lang="en-US">
            <a:latin typeface="Helvetica" panose="020B0604020202020204" pitchFamily="34" charset="0"/>
            <a:cs typeface="Helvetica" panose="020B0604020202020204" pitchFamily="34" charset="0"/>
          </a:endParaRPr>
        </a:p>
      </dgm:t>
    </dgm:pt>
    <dgm:pt modelId="{7D5AD65D-4C85-4EF1-A5AD-65022D1B9A60}" type="pres">
      <dgm:prSet presAssocID="{2D9959C8-15B7-4ED7-AC2E-9A7D0D927A08}" presName="Name0" presStyleCnt="0">
        <dgm:presLayoutVars>
          <dgm:dir/>
          <dgm:resizeHandles val="exact"/>
        </dgm:presLayoutVars>
      </dgm:prSet>
      <dgm:spPr/>
    </dgm:pt>
    <dgm:pt modelId="{4E0B6F97-8E45-4DD6-B7A8-8F8E8AAEE566}" type="pres">
      <dgm:prSet presAssocID="{623A370D-AF69-4B41-9BD1-3646ACEC98FE}" presName="node" presStyleLbl="node1" presStyleIdx="0" presStyleCnt="1" custLinFactNeighborX="49">
        <dgm:presLayoutVars>
          <dgm:bulletEnabled val="1"/>
        </dgm:presLayoutVars>
      </dgm:prSet>
      <dgm:spPr/>
    </dgm:pt>
  </dgm:ptLst>
  <dgm:cxnLst>
    <dgm:cxn modelId="{B8125A02-3779-4C2E-B1B5-242FEF99E922}" srcId="{623A370D-AF69-4B41-9BD1-3646ACEC98FE}" destId="{3EC62219-5935-40D5-B17C-12E60D31E016}" srcOrd="2" destOrd="0" parTransId="{640A0D8D-B0D3-4F6D-9AC3-7674A7792686}" sibTransId="{BEC30324-36AD-49EF-A927-C1E2AA969FFD}"/>
    <dgm:cxn modelId="{51508A05-E00E-47BB-9C00-E922D475B98A}" type="presOf" srcId="{623A370D-AF69-4B41-9BD1-3646ACEC98FE}" destId="{4E0B6F97-8E45-4DD6-B7A8-8F8E8AAEE566}" srcOrd="0" destOrd="0" presId="urn:microsoft.com/office/officeart/2005/8/layout/process1"/>
    <dgm:cxn modelId="{42C3E015-C37B-4433-BE3E-06D934B1B9C7}" type="presOf" srcId="{2D9959C8-15B7-4ED7-AC2E-9A7D0D927A08}" destId="{7D5AD65D-4C85-4EF1-A5AD-65022D1B9A60}" srcOrd="0" destOrd="0" presId="urn:microsoft.com/office/officeart/2005/8/layout/process1"/>
    <dgm:cxn modelId="{B1A2905E-7FCA-4467-871D-F22D311792E4}" srcId="{623A370D-AF69-4B41-9BD1-3646ACEC98FE}" destId="{D9B6CACA-A518-42AB-A2F0-1133F48E2B7E}" srcOrd="0" destOrd="0" parTransId="{471B80E4-EDC4-4799-864D-7D1B88C622B6}" sibTransId="{7262CD3B-0E5B-4C75-9580-E8A270A0C49B}"/>
    <dgm:cxn modelId="{ED6AD76F-9DE8-4845-A0CB-CE03D1B9787C}" srcId="{623A370D-AF69-4B41-9BD1-3646ACEC98FE}" destId="{E9528D9A-BCAA-4F78-B02C-A6C35604DD4F}" srcOrd="1" destOrd="0" parTransId="{D2B22107-C086-4A01-980B-B095CA24FFDC}" sibTransId="{16838A2B-C58E-40D7-BDCF-D4134648C723}"/>
    <dgm:cxn modelId="{4F991594-B601-49F8-B702-525EE9131E8C}" type="presOf" srcId="{D9B6CACA-A518-42AB-A2F0-1133F48E2B7E}" destId="{4E0B6F97-8E45-4DD6-B7A8-8F8E8AAEE566}" srcOrd="0" destOrd="1" presId="urn:microsoft.com/office/officeart/2005/8/layout/process1"/>
    <dgm:cxn modelId="{A8104FC6-51E4-4570-A5F3-ECE343827D93}" type="presOf" srcId="{3EC62219-5935-40D5-B17C-12E60D31E016}" destId="{4E0B6F97-8E45-4DD6-B7A8-8F8E8AAEE566}" srcOrd="0" destOrd="3" presId="urn:microsoft.com/office/officeart/2005/8/layout/process1"/>
    <dgm:cxn modelId="{0BF3FFC6-377C-4F5C-A96B-5B4890419034}" type="presOf" srcId="{E9528D9A-BCAA-4F78-B02C-A6C35604DD4F}" destId="{4E0B6F97-8E45-4DD6-B7A8-8F8E8AAEE566}" srcOrd="0" destOrd="2" presId="urn:microsoft.com/office/officeart/2005/8/layout/process1"/>
    <dgm:cxn modelId="{0092C8F8-27B3-46BD-8DAE-6CE5A31CC16B}" srcId="{2D9959C8-15B7-4ED7-AC2E-9A7D0D927A08}" destId="{623A370D-AF69-4B41-9BD1-3646ACEC98FE}" srcOrd="0" destOrd="0" parTransId="{5C0524DE-9F0E-4C21-989A-2A3F9894807C}" sibTransId="{79BC62BE-7F26-4C0D-A184-D37E2D4F0944}"/>
    <dgm:cxn modelId="{AF935F34-2605-4A9D-9A2B-FDA32569331C}" type="presParOf" srcId="{7D5AD65D-4C85-4EF1-A5AD-65022D1B9A60}" destId="{4E0B6F97-8E45-4DD6-B7A8-8F8E8AAEE566}" srcOrd="0" destOrd="0" presId="urn:microsoft.com/office/officeart/2005/8/layout/process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6A166872-7368-4672-8092-ED77364FED99}" type="doc">
      <dgm:prSet loTypeId="urn:microsoft.com/office/officeart/2005/8/layout/arrow3" loCatId="relationship" qsTypeId="urn:microsoft.com/office/officeart/2005/8/quickstyle/simple1" qsCatId="simple" csTypeId="urn:microsoft.com/office/officeart/2005/8/colors/accent0_3" csCatId="mainScheme" phldr="1"/>
      <dgm:spPr/>
      <dgm:t>
        <a:bodyPr/>
        <a:lstStyle/>
        <a:p>
          <a:endParaRPr lang="en-US"/>
        </a:p>
      </dgm:t>
    </dgm:pt>
    <dgm:pt modelId="{FE205672-814F-48CA-ACDC-6681A28528EF}">
      <dgm:prSet phldrT="[Text]" custT="1"/>
      <dgm:spPr/>
      <dgm:t>
        <a:bodyPr/>
        <a:lstStyle/>
        <a:p>
          <a:r>
            <a:rPr lang="en-US" sz="2400" dirty="0">
              <a:solidFill>
                <a:schemeClr val="tx2"/>
              </a:solidFill>
              <a:latin typeface="Helvetica" panose="020B0604020202020204" pitchFamily="34" charset="0"/>
              <a:cs typeface="Helvetica" panose="020B0604020202020204" pitchFamily="34" charset="0"/>
            </a:rPr>
            <a:t>More benefits for members </a:t>
          </a:r>
        </a:p>
      </dgm:t>
    </dgm:pt>
    <dgm:pt modelId="{8B3E6B9F-5E48-46F1-BF9A-B3CA4D11AF61}" type="parTrans" cxnId="{69454A3C-7B22-4D91-8046-8127D6C902B1}">
      <dgm:prSet/>
      <dgm:spPr/>
      <dgm:t>
        <a:bodyPr/>
        <a:lstStyle/>
        <a:p>
          <a:endParaRPr lang="en-US">
            <a:latin typeface="Helvetica" panose="020B0604020202020204" pitchFamily="34" charset="0"/>
            <a:cs typeface="Helvetica" panose="020B0604020202020204" pitchFamily="34" charset="0"/>
          </a:endParaRPr>
        </a:p>
      </dgm:t>
    </dgm:pt>
    <dgm:pt modelId="{9A4CD074-E04E-40E0-AF6E-A63557CBE44B}" type="sibTrans" cxnId="{69454A3C-7B22-4D91-8046-8127D6C902B1}">
      <dgm:prSet/>
      <dgm:spPr/>
      <dgm:t>
        <a:bodyPr/>
        <a:lstStyle/>
        <a:p>
          <a:endParaRPr lang="en-US">
            <a:latin typeface="Helvetica" panose="020B0604020202020204" pitchFamily="34" charset="0"/>
            <a:cs typeface="Helvetica" panose="020B0604020202020204" pitchFamily="34" charset="0"/>
          </a:endParaRPr>
        </a:p>
      </dgm:t>
    </dgm:pt>
    <dgm:pt modelId="{DA96ED0B-2C2D-42AB-BA63-B1D3978872BA}">
      <dgm:prSet phldrT="[Text]" custT="1"/>
      <dgm:spPr/>
      <dgm:t>
        <a:bodyPr/>
        <a:lstStyle/>
        <a:p>
          <a:r>
            <a:rPr lang="en-US" sz="2400" dirty="0">
              <a:solidFill>
                <a:schemeClr val="tx2"/>
              </a:solidFill>
              <a:latin typeface="Helvetica" panose="020B0604020202020204" pitchFamily="34" charset="0"/>
              <a:cs typeface="Helvetica" panose="020B0604020202020204" pitchFamily="34" charset="0"/>
            </a:rPr>
            <a:t>No copayments and out of pocket costs for members </a:t>
          </a:r>
        </a:p>
      </dgm:t>
    </dgm:pt>
    <dgm:pt modelId="{4F11B702-3F06-4BBB-8DF5-9424358A9B5C}" type="parTrans" cxnId="{69A6B7EE-FB5F-4AE0-B0DB-F93BE18EE61C}">
      <dgm:prSet/>
      <dgm:spPr/>
      <dgm:t>
        <a:bodyPr/>
        <a:lstStyle/>
        <a:p>
          <a:endParaRPr lang="en-US">
            <a:latin typeface="Helvetica" panose="020B0604020202020204" pitchFamily="34" charset="0"/>
            <a:cs typeface="Helvetica" panose="020B0604020202020204" pitchFamily="34" charset="0"/>
          </a:endParaRPr>
        </a:p>
      </dgm:t>
    </dgm:pt>
    <dgm:pt modelId="{DF6CAFA9-852C-4BF6-8761-5D0892CF06F8}" type="sibTrans" cxnId="{69A6B7EE-FB5F-4AE0-B0DB-F93BE18EE61C}">
      <dgm:prSet/>
      <dgm:spPr/>
      <dgm:t>
        <a:bodyPr/>
        <a:lstStyle/>
        <a:p>
          <a:endParaRPr lang="en-US">
            <a:latin typeface="Helvetica" panose="020B0604020202020204" pitchFamily="34" charset="0"/>
            <a:cs typeface="Helvetica" panose="020B0604020202020204" pitchFamily="34" charset="0"/>
          </a:endParaRPr>
        </a:p>
      </dgm:t>
    </dgm:pt>
    <dgm:pt modelId="{A8F9CF21-4D0D-4479-99AE-64B2352E63E6}" type="pres">
      <dgm:prSet presAssocID="{6A166872-7368-4672-8092-ED77364FED99}" presName="compositeShape" presStyleCnt="0">
        <dgm:presLayoutVars>
          <dgm:chMax val="2"/>
          <dgm:dir/>
          <dgm:resizeHandles val="exact"/>
        </dgm:presLayoutVars>
      </dgm:prSet>
      <dgm:spPr/>
    </dgm:pt>
    <dgm:pt modelId="{1711A7F5-05CA-4449-86A4-E6D3A98BE119}" type="pres">
      <dgm:prSet presAssocID="{6A166872-7368-4672-8092-ED77364FED99}" presName="divider" presStyleLbl="fgShp" presStyleIdx="0" presStyleCnt="1" custAng="1098899" custScaleX="78596" custLinFactNeighborX="4239" custLinFactNeighborY="17405"/>
      <dgm:spPr/>
    </dgm:pt>
    <dgm:pt modelId="{2CB21C96-22D6-49F0-BBA6-8B662853E085}" type="pres">
      <dgm:prSet presAssocID="{FE205672-814F-48CA-ACDC-6681A28528EF}" presName="downArrow" presStyleLbl="node1" presStyleIdx="0" presStyleCnt="2" custScaleX="66667" custScaleY="62501" custLinFactNeighborX="-30853" custLinFactNeighborY="83594"/>
      <dgm:spPr/>
    </dgm:pt>
    <dgm:pt modelId="{9CA4F3BD-2926-4638-B9B3-21068537B0ED}" type="pres">
      <dgm:prSet presAssocID="{FE205672-814F-48CA-ACDC-6681A28528EF}" presName="downArrowText" presStyleLbl="revTx" presStyleIdx="0" presStyleCnt="2" custLinFactNeighborX="41919" custLinFactNeighborY="67708">
        <dgm:presLayoutVars>
          <dgm:bulletEnabled val="1"/>
        </dgm:presLayoutVars>
      </dgm:prSet>
      <dgm:spPr/>
    </dgm:pt>
    <dgm:pt modelId="{3959B172-EE8A-45AE-A273-5C2AEA9F2321}" type="pres">
      <dgm:prSet presAssocID="{DA96ED0B-2C2D-42AB-BA63-B1D3978872BA}" presName="upArrow" presStyleLbl="node1" presStyleIdx="1" presStyleCnt="2" custScaleX="63333" custScaleY="59375" custLinFactNeighborX="38487" custLinFactNeighborY="21093"/>
      <dgm:spPr/>
    </dgm:pt>
    <dgm:pt modelId="{8D272542-257E-406B-82F3-CC4692835C38}" type="pres">
      <dgm:prSet presAssocID="{DA96ED0B-2C2D-42AB-BA63-B1D3978872BA}" presName="upArrowText" presStyleLbl="revTx" presStyleIdx="1" presStyleCnt="2" custScaleX="128773" custScaleY="51786" custLinFactNeighborX="-32489" custLinFactNeighborY="14881">
        <dgm:presLayoutVars>
          <dgm:bulletEnabled val="1"/>
        </dgm:presLayoutVars>
      </dgm:prSet>
      <dgm:spPr/>
    </dgm:pt>
  </dgm:ptLst>
  <dgm:cxnLst>
    <dgm:cxn modelId="{1EE58D3A-80C4-4415-9565-FC2D923F943E}" type="presOf" srcId="{DA96ED0B-2C2D-42AB-BA63-B1D3978872BA}" destId="{8D272542-257E-406B-82F3-CC4692835C38}" srcOrd="0" destOrd="0" presId="urn:microsoft.com/office/officeart/2005/8/layout/arrow3"/>
    <dgm:cxn modelId="{69454A3C-7B22-4D91-8046-8127D6C902B1}" srcId="{6A166872-7368-4672-8092-ED77364FED99}" destId="{FE205672-814F-48CA-ACDC-6681A28528EF}" srcOrd="0" destOrd="0" parTransId="{8B3E6B9F-5E48-46F1-BF9A-B3CA4D11AF61}" sibTransId="{9A4CD074-E04E-40E0-AF6E-A63557CBE44B}"/>
    <dgm:cxn modelId="{DE70D061-CF2A-48B6-A198-8012AF533FFA}" type="presOf" srcId="{6A166872-7368-4672-8092-ED77364FED99}" destId="{A8F9CF21-4D0D-4479-99AE-64B2352E63E6}" srcOrd="0" destOrd="0" presId="urn:microsoft.com/office/officeart/2005/8/layout/arrow3"/>
    <dgm:cxn modelId="{A1FA4CE5-F959-41FD-96B9-75AB5D85E151}" type="presOf" srcId="{FE205672-814F-48CA-ACDC-6681A28528EF}" destId="{9CA4F3BD-2926-4638-B9B3-21068537B0ED}" srcOrd="0" destOrd="0" presId="urn:microsoft.com/office/officeart/2005/8/layout/arrow3"/>
    <dgm:cxn modelId="{69A6B7EE-FB5F-4AE0-B0DB-F93BE18EE61C}" srcId="{6A166872-7368-4672-8092-ED77364FED99}" destId="{DA96ED0B-2C2D-42AB-BA63-B1D3978872BA}" srcOrd="1" destOrd="0" parTransId="{4F11B702-3F06-4BBB-8DF5-9424358A9B5C}" sibTransId="{DF6CAFA9-852C-4BF6-8761-5D0892CF06F8}"/>
    <dgm:cxn modelId="{8DA2AEEB-5B51-4F69-BFAB-AC2879597CAA}" type="presParOf" srcId="{A8F9CF21-4D0D-4479-99AE-64B2352E63E6}" destId="{1711A7F5-05CA-4449-86A4-E6D3A98BE119}" srcOrd="0" destOrd="0" presId="urn:microsoft.com/office/officeart/2005/8/layout/arrow3"/>
    <dgm:cxn modelId="{DB8D9411-6CAC-49F0-A3C8-2BA0413D2E18}" type="presParOf" srcId="{A8F9CF21-4D0D-4479-99AE-64B2352E63E6}" destId="{2CB21C96-22D6-49F0-BBA6-8B662853E085}" srcOrd="1" destOrd="0" presId="urn:microsoft.com/office/officeart/2005/8/layout/arrow3"/>
    <dgm:cxn modelId="{13ED6855-E972-4975-AFCE-50030B7FF1B3}" type="presParOf" srcId="{A8F9CF21-4D0D-4479-99AE-64B2352E63E6}" destId="{9CA4F3BD-2926-4638-B9B3-21068537B0ED}" srcOrd="2" destOrd="0" presId="urn:microsoft.com/office/officeart/2005/8/layout/arrow3"/>
    <dgm:cxn modelId="{012E4B5D-9072-42F0-B7ED-2DFD7AEFE51A}" type="presParOf" srcId="{A8F9CF21-4D0D-4479-99AE-64B2352E63E6}" destId="{3959B172-EE8A-45AE-A273-5C2AEA9F2321}" srcOrd="3" destOrd="0" presId="urn:microsoft.com/office/officeart/2005/8/layout/arrow3"/>
    <dgm:cxn modelId="{6F101A56-478E-460A-A4B0-B06A7669BD7D}" type="presParOf" srcId="{A8F9CF21-4D0D-4479-99AE-64B2352E63E6}" destId="{8D272542-257E-406B-82F3-CC4692835C38}" srcOrd="4" destOrd="0" presId="urn:microsoft.com/office/officeart/2005/8/layout/arrow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8E3B44DB-E377-47CB-A0A7-8502BDD8E931}" type="doc">
      <dgm:prSet loTypeId="urn:microsoft.com/office/officeart/2005/8/layout/radial6" loCatId="relationship" qsTypeId="urn:microsoft.com/office/officeart/2005/8/quickstyle/simple1" qsCatId="simple" csTypeId="urn:microsoft.com/office/officeart/2005/8/colors/accent0_2" csCatId="mainScheme" phldr="1"/>
      <dgm:spPr/>
      <dgm:t>
        <a:bodyPr/>
        <a:lstStyle/>
        <a:p>
          <a:endParaRPr lang="en-US"/>
        </a:p>
      </dgm:t>
    </dgm:pt>
    <dgm:pt modelId="{93659613-D9D4-4BCE-97C7-6491DFCE6DF1}">
      <dgm:prSet phldrT="[Text]" custT="1"/>
      <dgm:spPr/>
      <dgm:t>
        <a:bodyPr/>
        <a:lstStyle/>
        <a:p>
          <a:r>
            <a:rPr lang="en-US" sz="1400" b="1" kern="0" baseline="0" dirty="0">
              <a:latin typeface="Helvetica" panose="020B0604020202020204" pitchFamily="34" charset="0"/>
            </a:rPr>
            <a:t>MEMBER AT THE CENTER</a:t>
          </a:r>
        </a:p>
        <a:p>
          <a:r>
            <a:rPr lang="en-US" sz="1100" b="1" kern="0" baseline="0" dirty="0">
              <a:latin typeface="Helvetica" panose="020B0604020202020204" pitchFamily="34" charset="0"/>
            </a:rPr>
            <a:t>Family/Caregiver</a:t>
          </a:r>
        </a:p>
        <a:p>
          <a:r>
            <a:rPr lang="en-US" sz="1100" b="1" kern="0" baseline="0" dirty="0">
              <a:latin typeface="Helvetica" panose="020B0604020202020204" pitchFamily="34" charset="0"/>
            </a:rPr>
            <a:t>Primary Care Physician (PCP)</a:t>
          </a:r>
        </a:p>
        <a:p>
          <a:r>
            <a:rPr lang="en-US" sz="1100" b="1" kern="0" baseline="0" dirty="0">
              <a:latin typeface="Helvetica" panose="020B0604020202020204" pitchFamily="34" charset="0"/>
            </a:rPr>
            <a:t>Lead Care Manager (LCM)</a:t>
          </a:r>
        </a:p>
      </dgm:t>
    </dgm:pt>
    <dgm:pt modelId="{9573A927-987B-4ED2-8463-997FD1B16A7B}" type="parTrans" cxnId="{F07FDE43-22FE-4D48-B108-3E69674F911A}">
      <dgm:prSet/>
      <dgm:spPr/>
      <dgm:t>
        <a:bodyPr/>
        <a:lstStyle/>
        <a:p>
          <a:endParaRPr lang="en-US" sz="1100">
            <a:latin typeface="Garamond" panose="02020404030301010803" pitchFamily="18" charset="0"/>
          </a:endParaRPr>
        </a:p>
      </dgm:t>
    </dgm:pt>
    <dgm:pt modelId="{E3AEB5B9-5FF1-4945-BA02-647E23DEA736}" type="sibTrans" cxnId="{F07FDE43-22FE-4D48-B108-3E69674F911A}">
      <dgm:prSet/>
      <dgm:spPr/>
      <dgm:t>
        <a:bodyPr/>
        <a:lstStyle/>
        <a:p>
          <a:endParaRPr lang="en-US" sz="1100">
            <a:latin typeface="Garamond" panose="02020404030301010803" pitchFamily="18" charset="0"/>
          </a:endParaRPr>
        </a:p>
      </dgm:t>
    </dgm:pt>
    <dgm:pt modelId="{DD67BCF6-1484-4EFC-B10A-BF775AE97B3B}">
      <dgm:prSet phldrT="[Text]" custT="1"/>
      <dgm:spPr/>
      <dgm:t>
        <a:bodyPr/>
        <a:lstStyle/>
        <a:p>
          <a:r>
            <a:rPr lang="en-US" sz="1100" kern="0" baseline="0" dirty="0">
              <a:latin typeface="Helvetica" panose="020B0604020202020204" pitchFamily="34" charset="0"/>
            </a:rPr>
            <a:t>Behavioral Health Network</a:t>
          </a:r>
        </a:p>
      </dgm:t>
    </dgm:pt>
    <dgm:pt modelId="{CD596AAA-8149-4B72-9889-CBC996CFB504}" type="parTrans" cxnId="{D5F9874F-9DAC-44C4-B8F8-DFA50A0D9004}">
      <dgm:prSet/>
      <dgm:spPr/>
      <dgm:t>
        <a:bodyPr/>
        <a:lstStyle/>
        <a:p>
          <a:endParaRPr lang="en-US" sz="1100">
            <a:latin typeface="Garamond" panose="02020404030301010803" pitchFamily="18" charset="0"/>
          </a:endParaRPr>
        </a:p>
      </dgm:t>
    </dgm:pt>
    <dgm:pt modelId="{4994B939-6C8D-4EDC-8BD0-83E41076EF7B}" type="sibTrans" cxnId="{D5F9874F-9DAC-44C4-B8F8-DFA50A0D9004}">
      <dgm:prSet/>
      <dgm:spPr/>
      <dgm:t>
        <a:bodyPr/>
        <a:lstStyle/>
        <a:p>
          <a:endParaRPr lang="en-US" sz="1100">
            <a:latin typeface="Garamond" panose="02020404030301010803" pitchFamily="18" charset="0"/>
          </a:endParaRPr>
        </a:p>
      </dgm:t>
    </dgm:pt>
    <dgm:pt modelId="{79AF1886-F100-49D3-9B6C-B095A28A5DCF}">
      <dgm:prSet phldrT="[Text]" custT="1"/>
      <dgm:spPr/>
      <dgm:t>
        <a:bodyPr/>
        <a:lstStyle/>
        <a:p>
          <a:r>
            <a:rPr lang="en-US" sz="1100" kern="0" baseline="0" dirty="0">
              <a:latin typeface="Helvetica" panose="020B0604020202020204" pitchFamily="34" charset="0"/>
            </a:rPr>
            <a:t>Social and Long-Term Services and Supports </a:t>
          </a:r>
        </a:p>
      </dgm:t>
    </dgm:pt>
    <dgm:pt modelId="{C0F42955-3633-4D12-800F-0F15C159BCA5}" type="parTrans" cxnId="{985FA597-F2DF-4F97-9F8D-68830CD23D28}">
      <dgm:prSet/>
      <dgm:spPr/>
      <dgm:t>
        <a:bodyPr/>
        <a:lstStyle/>
        <a:p>
          <a:endParaRPr lang="en-US" sz="1100">
            <a:latin typeface="Garamond" panose="02020404030301010803" pitchFamily="18" charset="0"/>
          </a:endParaRPr>
        </a:p>
      </dgm:t>
    </dgm:pt>
    <dgm:pt modelId="{957A9FF0-E3A0-4C30-946B-0FCBEC5D55BB}" type="sibTrans" cxnId="{985FA597-F2DF-4F97-9F8D-68830CD23D28}">
      <dgm:prSet/>
      <dgm:spPr/>
      <dgm:t>
        <a:bodyPr/>
        <a:lstStyle/>
        <a:p>
          <a:endParaRPr lang="en-US" sz="1100">
            <a:latin typeface="Garamond" panose="02020404030301010803" pitchFamily="18" charset="0"/>
          </a:endParaRPr>
        </a:p>
      </dgm:t>
    </dgm:pt>
    <dgm:pt modelId="{25FD166E-2595-4D5A-A502-24412A00C7F6}">
      <dgm:prSet phldrT="[Text]" custT="1"/>
      <dgm:spPr/>
      <dgm:t>
        <a:bodyPr/>
        <a:lstStyle/>
        <a:p>
          <a:r>
            <a:rPr lang="en-US" sz="1100" kern="0" baseline="0" dirty="0">
              <a:latin typeface="Helvetica" panose="020B0604020202020204" pitchFamily="34" charset="0"/>
            </a:rPr>
            <a:t>Extended Team </a:t>
          </a:r>
        </a:p>
      </dgm:t>
    </dgm:pt>
    <dgm:pt modelId="{C3BCE159-8D92-4402-B206-FCC4B49E07AE}" type="parTrans" cxnId="{7D063E6C-9EA3-405C-B339-0F95EC43774F}">
      <dgm:prSet/>
      <dgm:spPr/>
      <dgm:t>
        <a:bodyPr/>
        <a:lstStyle/>
        <a:p>
          <a:endParaRPr lang="en-US" sz="1100">
            <a:latin typeface="Garamond" panose="02020404030301010803" pitchFamily="18" charset="0"/>
          </a:endParaRPr>
        </a:p>
      </dgm:t>
    </dgm:pt>
    <dgm:pt modelId="{36B678D0-271A-455D-9E6B-891223D59DA0}" type="sibTrans" cxnId="{7D063E6C-9EA3-405C-B339-0F95EC43774F}">
      <dgm:prSet/>
      <dgm:spPr/>
      <dgm:t>
        <a:bodyPr/>
        <a:lstStyle/>
        <a:p>
          <a:endParaRPr lang="en-US" sz="1100">
            <a:latin typeface="Garamond" panose="02020404030301010803" pitchFamily="18" charset="0"/>
          </a:endParaRPr>
        </a:p>
      </dgm:t>
    </dgm:pt>
    <dgm:pt modelId="{A33F1B05-2C6C-4B3A-AA3F-824393BC28BE}">
      <dgm:prSet phldrT="[Text]" custT="1"/>
      <dgm:spPr/>
      <dgm:t>
        <a:bodyPr/>
        <a:lstStyle/>
        <a:p>
          <a:r>
            <a:rPr lang="en-US" sz="1100" kern="0" baseline="0" dirty="0">
              <a:latin typeface="Helvetica" panose="020B0604020202020204" pitchFamily="34" charset="0"/>
            </a:rPr>
            <a:t>Medical Health</a:t>
          </a:r>
        </a:p>
      </dgm:t>
    </dgm:pt>
    <dgm:pt modelId="{AD3D6AC9-102F-4E06-9AF0-EE838528858F}" type="parTrans" cxnId="{61D7B758-FFD1-42CD-985C-5354DE2B5441}">
      <dgm:prSet/>
      <dgm:spPr/>
      <dgm:t>
        <a:bodyPr/>
        <a:lstStyle/>
        <a:p>
          <a:endParaRPr lang="en-US" sz="1100">
            <a:latin typeface="Garamond" panose="02020404030301010803" pitchFamily="18" charset="0"/>
          </a:endParaRPr>
        </a:p>
      </dgm:t>
    </dgm:pt>
    <dgm:pt modelId="{FF375967-6240-4890-9BC4-A77747BD13ED}" type="sibTrans" cxnId="{61D7B758-FFD1-42CD-985C-5354DE2B5441}">
      <dgm:prSet/>
      <dgm:spPr/>
      <dgm:t>
        <a:bodyPr/>
        <a:lstStyle/>
        <a:p>
          <a:endParaRPr lang="en-US" sz="1100">
            <a:latin typeface="Garamond" panose="02020404030301010803" pitchFamily="18" charset="0"/>
          </a:endParaRPr>
        </a:p>
      </dgm:t>
    </dgm:pt>
    <dgm:pt modelId="{ABDF7698-6BD8-4F37-BEEA-4556512E7F72}">
      <dgm:prSet phldrT="[Text]" custT="1"/>
      <dgm:spPr/>
      <dgm:t>
        <a:bodyPr/>
        <a:lstStyle/>
        <a:p>
          <a:r>
            <a:rPr lang="en-US" sz="1100" kern="0" baseline="0" dirty="0">
              <a:latin typeface="Helvetica" panose="020B0604020202020204" pitchFamily="34" charset="0"/>
            </a:rPr>
            <a:t>Prescription Drugs</a:t>
          </a:r>
        </a:p>
      </dgm:t>
    </dgm:pt>
    <dgm:pt modelId="{2CCF1943-AC92-465F-9A52-65B244C3CC4B}" type="parTrans" cxnId="{E126AD2B-738A-4E38-83AB-9B36F97B865E}">
      <dgm:prSet/>
      <dgm:spPr/>
      <dgm:t>
        <a:bodyPr/>
        <a:lstStyle/>
        <a:p>
          <a:endParaRPr lang="en-US"/>
        </a:p>
      </dgm:t>
    </dgm:pt>
    <dgm:pt modelId="{F86EB4A7-093C-4A39-840C-9AC13C74ABE2}" type="sibTrans" cxnId="{E126AD2B-738A-4E38-83AB-9B36F97B865E}">
      <dgm:prSet/>
      <dgm:spPr/>
      <dgm:t>
        <a:bodyPr/>
        <a:lstStyle/>
        <a:p>
          <a:endParaRPr lang="en-US"/>
        </a:p>
      </dgm:t>
    </dgm:pt>
    <dgm:pt modelId="{B22F8B0B-9DFB-43E0-A60C-23738879904A}" type="pres">
      <dgm:prSet presAssocID="{8E3B44DB-E377-47CB-A0A7-8502BDD8E931}" presName="Name0" presStyleCnt="0">
        <dgm:presLayoutVars>
          <dgm:chMax val="1"/>
          <dgm:dir/>
          <dgm:animLvl val="ctr"/>
          <dgm:resizeHandles val="exact"/>
        </dgm:presLayoutVars>
      </dgm:prSet>
      <dgm:spPr/>
    </dgm:pt>
    <dgm:pt modelId="{D7B61CFE-A353-43DA-9327-EE71F6DC5F66}" type="pres">
      <dgm:prSet presAssocID="{93659613-D9D4-4BCE-97C7-6491DFCE6DF1}" presName="centerShape" presStyleLbl="node0" presStyleIdx="0" presStyleCnt="1" custScaleX="139036" custScaleY="133899" custLinFactNeighborX="361" custLinFactNeighborY="393"/>
      <dgm:spPr/>
    </dgm:pt>
    <dgm:pt modelId="{B20EB775-70B8-4C4E-9B46-DF4B50717013}" type="pres">
      <dgm:prSet presAssocID="{DD67BCF6-1484-4EFC-B10A-BF775AE97B3B}" presName="node" presStyleLbl="node1" presStyleIdx="0" presStyleCnt="5">
        <dgm:presLayoutVars>
          <dgm:bulletEnabled val="1"/>
        </dgm:presLayoutVars>
      </dgm:prSet>
      <dgm:spPr/>
    </dgm:pt>
    <dgm:pt modelId="{02027A36-2483-4242-9D3E-BE81087A61D8}" type="pres">
      <dgm:prSet presAssocID="{DD67BCF6-1484-4EFC-B10A-BF775AE97B3B}" presName="dummy" presStyleCnt="0"/>
      <dgm:spPr/>
    </dgm:pt>
    <dgm:pt modelId="{CC81B386-2E46-4E3A-AFAF-5118615A56AB}" type="pres">
      <dgm:prSet presAssocID="{4994B939-6C8D-4EDC-8BD0-83E41076EF7B}" presName="sibTrans" presStyleLbl="sibTrans2D1" presStyleIdx="0" presStyleCnt="5"/>
      <dgm:spPr/>
    </dgm:pt>
    <dgm:pt modelId="{2110C944-31BF-43A3-A655-E1C8F449FB85}" type="pres">
      <dgm:prSet presAssocID="{79AF1886-F100-49D3-9B6C-B095A28A5DCF}" presName="node" presStyleLbl="node1" presStyleIdx="1" presStyleCnt="5">
        <dgm:presLayoutVars>
          <dgm:bulletEnabled val="1"/>
        </dgm:presLayoutVars>
      </dgm:prSet>
      <dgm:spPr/>
    </dgm:pt>
    <dgm:pt modelId="{376B40B0-9C9E-4CC8-9623-59535BCE0E73}" type="pres">
      <dgm:prSet presAssocID="{79AF1886-F100-49D3-9B6C-B095A28A5DCF}" presName="dummy" presStyleCnt="0"/>
      <dgm:spPr/>
    </dgm:pt>
    <dgm:pt modelId="{996A1797-8C56-4CF2-BAB0-9FB7C6E448DA}" type="pres">
      <dgm:prSet presAssocID="{957A9FF0-E3A0-4C30-946B-0FCBEC5D55BB}" presName="sibTrans" presStyleLbl="sibTrans2D1" presStyleIdx="1" presStyleCnt="5"/>
      <dgm:spPr/>
    </dgm:pt>
    <dgm:pt modelId="{3A5163EB-7952-49EE-8A94-DCEB7EFD1847}" type="pres">
      <dgm:prSet presAssocID="{ABDF7698-6BD8-4F37-BEEA-4556512E7F72}" presName="node" presStyleLbl="node1" presStyleIdx="2" presStyleCnt="5" custScaleX="115625">
        <dgm:presLayoutVars>
          <dgm:bulletEnabled val="1"/>
        </dgm:presLayoutVars>
      </dgm:prSet>
      <dgm:spPr/>
    </dgm:pt>
    <dgm:pt modelId="{C256B749-F0D0-4FE4-B33F-7659EECB9064}" type="pres">
      <dgm:prSet presAssocID="{ABDF7698-6BD8-4F37-BEEA-4556512E7F72}" presName="dummy" presStyleCnt="0"/>
      <dgm:spPr/>
    </dgm:pt>
    <dgm:pt modelId="{BF14070E-C9EB-4697-B577-E8ACEC94D850}" type="pres">
      <dgm:prSet presAssocID="{F86EB4A7-093C-4A39-840C-9AC13C74ABE2}" presName="sibTrans" presStyleLbl="sibTrans2D1" presStyleIdx="2" presStyleCnt="5"/>
      <dgm:spPr/>
    </dgm:pt>
    <dgm:pt modelId="{3D764292-31B9-48EF-8EB5-7A2FD86D0F4D}" type="pres">
      <dgm:prSet presAssocID="{25FD166E-2595-4D5A-A502-24412A00C7F6}" presName="node" presStyleLbl="node1" presStyleIdx="3" presStyleCnt="5" custRadScaleRad="100093" custRadScaleInc="1348">
        <dgm:presLayoutVars>
          <dgm:bulletEnabled val="1"/>
        </dgm:presLayoutVars>
      </dgm:prSet>
      <dgm:spPr/>
    </dgm:pt>
    <dgm:pt modelId="{1A2385AA-09E6-4100-9B1A-E65D291596C2}" type="pres">
      <dgm:prSet presAssocID="{25FD166E-2595-4D5A-A502-24412A00C7F6}" presName="dummy" presStyleCnt="0"/>
      <dgm:spPr/>
    </dgm:pt>
    <dgm:pt modelId="{0A874516-0122-4D61-AD61-170F91686064}" type="pres">
      <dgm:prSet presAssocID="{36B678D0-271A-455D-9E6B-891223D59DA0}" presName="sibTrans" presStyleLbl="sibTrans2D1" presStyleIdx="3" presStyleCnt="5"/>
      <dgm:spPr/>
    </dgm:pt>
    <dgm:pt modelId="{66166804-E17A-4E11-AB52-DF0091AD1833}" type="pres">
      <dgm:prSet presAssocID="{A33F1B05-2C6C-4B3A-AA3F-824393BC28BE}" presName="node" presStyleLbl="node1" presStyleIdx="4" presStyleCnt="5">
        <dgm:presLayoutVars>
          <dgm:bulletEnabled val="1"/>
        </dgm:presLayoutVars>
      </dgm:prSet>
      <dgm:spPr/>
    </dgm:pt>
    <dgm:pt modelId="{FC9958EF-0A34-4667-814D-D21B7F12A691}" type="pres">
      <dgm:prSet presAssocID="{A33F1B05-2C6C-4B3A-AA3F-824393BC28BE}" presName="dummy" presStyleCnt="0"/>
      <dgm:spPr/>
    </dgm:pt>
    <dgm:pt modelId="{7502D62B-61BF-48CC-A7BB-BFC05A61587A}" type="pres">
      <dgm:prSet presAssocID="{FF375967-6240-4890-9BC4-A77747BD13ED}" presName="sibTrans" presStyleLbl="sibTrans2D1" presStyleIdx="4" presStyleCnt="5"/>
      <dgm:spPr/>
    </dgm:pt>
  </dgm:ptLst>
  <dgm:cxnLst>
    <dgm:cxn modelId="{0E81100A-6EE2-43F2-8DE4-7B10AE48B836}" type="presOf" srcId="{93659613-D9D4-4BCE-97C7-6491DFCE6DF1}" destId="{D7B61CFE-A353-43DA-9327-EE71F6DC5F66}" srcOrd="0" destOrd="0" presId="urn:microsoft.com/office/officeart/2005/8/layout/radial6"/>
    <dgm:cxn modelId="{804BC60F-813C-4EDD-9928-6BCE9D235A99}" type="presOf" srcId="{79AF1886-F100-49D3-9B6C-B095A28A5DCF}" destId="{2110C944-31BF-43A3-A655-E1C8F449FB85}" srcOrd="0" destOrd="0" presId="urn:microsoft.com/office/officeart/2005/8/layout/radial6"/>
    <dgm:cxn modelId="{3FE30C10-D79A-4E46-A313-FD39E8A4B772}" type="presOf" srcId="{36B678D0-271A-455D-9E6B-891223D59DA0}" destId="{0A874516-0122-4D61-AD61-170F91686064}" srcOrd="0" destOrd="0" presId="urn:microsoft.com/office/officeart/2005/8/layout/radial6"/>
    <dgm:cxn modelId="{ED553D1F-026C-4A5E-88C5-3A53B03AAF47}" type="presOf" srcId="{4994B939-6C8D-4EDC-8BD0-83E41076EF7B}" destId="{CC81B386-2E46-4E3A-AFAF-5118615A56AB}" srcOrd="0" destOrd="0" presId="urn:microsoft.com/office/officeart/2005/8/layout/radial6"/>
    <dgm:cxn modelId="{E126AD2B-738A-4E38-83AB-9B36F97B865E}" srcId="{93659613-D9D4-4BCE-97C7-6491DFCE6DF1}" destId="{ABDF7698-6BD8-4F37-BEEA-4556512E7F72}" srcOrd="2" destOrd="0" parTransId="{2CCF1943-AC92-465F-9A52-65B244C3CC4B}" sibTransId="{F86EB4A7-093C-4A39-840C-9AC13C74ABE2}"/>
    <dgm:cxn modelId="{F07FDE43-22FE-4D48-B108-3E69674F911A}" srcId="{8E3B44DB-E377-47CB-A0A7-8502BDD8E931}" destId="{93659613-D9D4-4BCE-97C7-6491DFCE6DF1}" srcOrd="0" destOrd="0" parTransId="{9573A927-987B-4ED2-8463-997FD1B16A7B}" sibTransId="{E3AEB5B9-5FF1-4945-BA02-647E23DEA736}"/>
    <dgm:cxn modelId="{B132A967-5C24-48C8-8E86-ADB4F62421FB}" type="presOf" srcId="{A33F1B05-2C6C-4B3A-AA3F-824393BC28BE}" destId="{66166804-E17A-4E11-AB52-DF0091AD1833}" srcOrd="0" destOrd="0" presId="urn:microsoft.com/office/officeart/2005/8/layout/radial6"/>
    <dgm:cxn modelId="{7D063E6C-9EA3-405C-B339-0F95EC43774F}" srcId="{93659613-D9D4-4BCE-97C7-6491DFCE6DF1}" destId="{25FD166E-2595-4D5A-A502-24412A00C7F6}" srcOrd="3" destOrd="0" parTransId="{C3BCE159-8D92-4402-B206-FCC4B49E07AE}" sibTransId="{36B678D0-271A-455D-9E6B-891223D59DA0}"/>
    <dgm:cxn modelId="{F1B0BA4E-094C-4652-894D-6CDDA66A1506}" type="presOf" srcId="{DD67BCF6-1484-4EFC-B10A-BF775AE97B3B}" destId="{B20EB775-70B8-4C4E-9B46-DF4B50717013}" srcOrd="0" destOrd="0" presId="urn:microsoft.com/office/officeart/2005/8/layout/radial6"/>
    <dgm:cxn modelId="{D5F9874F-9DAC-44C4-B8F8-DFA50A0D9004}" srcId="{93659613-D9D4-4BCE-97C7-6491DFCE6DF1}" destId="{DD67BCF6-1484-4EFC-B10A-BF775AE97B3B}" srcOrd="0" destOrd="0" parTransId="{CD596AAA-8149-4B72-9889-CBC996CFB504}" sibTransId="{4994B939-6C8D-4EDC-8BD0-83E41076EF7B}"/>
    <dgm:cxn modelId="{61D7B758-FFD1-42CD-985C-5354DE2B5441}" srcId="{93659613-D9D4-4BCE-97C7-6491DFCE6DF1}" destId="{A33F1B05-2C6C-4B3A-AA3F-824393BC28BE}" srcOrd="4" destOrd="0" parTransId="{AD3D6AC9-102F-4E06-9AF0-EE838528858F}" sibTransId="{FF375967-6240-4890-9BC4-A77747BD13ED}"/>
    <dgm:cxn modelId="{0C8EBE80-8D72-4206-B057-960E9A337FDA}" type="presOf" srcId="{25FD166E-2595-4D5A-A502-24412A00C7F6}" destId="{3D764292-31B9-48EF-8EB5-7A2FD86D0F4D}" srcOrd="0" destOrd="0" presId="urn:microsoft.com/office/officeart/2005/8/layout/radial6"/>
    <dgm:cxn modelId="{EEEA0E86-E8FD-4BA9-B4F2-315EC17AA961}" type="presOf" srcId="{8E3B44DB-E377-47CB-A0A7-8502BDD8E931}" destId="{B22F8B0B-9DFB-43E0-A60C-23738879904A}" srcOrd="0" destOrd="0" presId="urn:microsoft.com/office/officeart/2005/8/layout/radial6"/>
    <dgm:cxn modelId="{985FA597-F2DF-4F97-9F8D-68830CD23D28}" srcId="{93659613-D9D4-4BCE-97C7-6491DFCE6DF1}" destId="{79AF1886-F100-49D3-9B6C-B095A28A5DCF}" srcOrd="1" destOrd="0" parTransId="{C0F42955-3633-4D12-800F-0F15C159BCA5}" sibTransId="{957A9FF0-E3A0-4C30-946B-0FCBEC5D55BB}"/>
    <dgm:cxn modelId="{7F868DAE-9AAA-4A68-88A6-1CB27AC1283B}" type="presOf" srcId="{FF375967-6240-4890-9BC4-A77747BD13ED}" destId="{7502D62B-61BF-48CC-A7BB-BFC05A61587A}" srcOrd="0" destOrd="0" presId="urn:microsoft.com/office/officeart/2005/8/layout/radial6"/>
    <dgm:cxn modelId="{983E81BD-97C0-4091-A970-2E4BA4C3D636}" type="presOf" srcId="{957A9FF0-E3A0-4C30-946B-0FCBEC5D55BB}" destId="{996A1797-8C56-4CF2-BAB0-9FB7C6E448DA}" srcOrd="0" destOrd="0" presId="urn:microsoft.com/office/officeart/2005/8/layout/radial6"/>
    <dgm:cxn modelId="{641708D6-E8E3-40C5-B49E-8CEB1C5CD449}" type="presOf" srcId="{F86EB4A7-093C-4A39-840C-9AC13C74ABE2}" destId="{BF14070E-C9EB-4697-B577-E8ACEC94D850}" srcOrd="0" destOrd="0" presId="urn:microsoft.com/office/officeart/2005/8/layout/radial6"/>
    <dgm:cxn modelId="{B43CCCDE-82DC-49F0-A5C2-B202A9AD72CB}" type="presOf" srcId="{ABDF7698-6BD8-4F37-BEEA-4556512E7F72}" destId="{3A5163EB-7952-49EE-8A94-DCEB7EFD1847}" srcOrd="0" destOrd="0" presId="urn:microsoft.com/office/officeart/2005/8/layout/radial6"/>
    <dgm:cxn modelId="{CED1940E-5E0B-4EB4-93F9-972F2C9FC1BB}" type="presParOf" srcId="{B22F8B0B-9DFB-43E0-A60C-23738879904A}" destId="{D7B61CFE-A353-43DA-9327-EE71F6DC5F66}" srcOrd="0" destOrd="0" presId="urn:microsoft.com/office/officeart/2005/8/layout/radial6"/>
    <dgm:cxn modelId="{AD1E926D-51F1-44B9-B850-C758681B3121}" type="presParOf" srcId="{B22F8B0B-9DFB-43E0-A60C-23738879904A}" destId="{B20EB775-70B8-4C4E-9B46-DF4B50717013}" srcOrd="1" destOrd="0" presId="urn:microsoft.com/office/officeart/2005/8/layout/radial6"/>
    <dgm:cxn modelId="{09EC0D67-5A9F-4835-ACD0-BC57312FC10B}" type="presParOf" srcId="{B22F8B0B-9DFB-43E0-A60C-23738879904A}" destId="{02027A36-2483-4242-9D3E-BE81087A61D8}" srcOrd="2" destOrd="0" presId="urn:microsoft.com/office/officeart/2005/8/layout/radial6"/>
    <dgm:cxn modelId="{F3FB2A3A-ED29-45D0-AF16-FBEBA83D45D3}" type="presParOf" srcId="{B22F8B0B-9DFB-43E0-A60C-23738879904A}" destId="{CC81B386-2E46-4E3A-AFAF-5118615A56AB}" srcOrd="3" destOrd="0" presId="urn:microsoft.com/office/officeart/2005/8/layout/radial6"/>
    <dgm:cxn modelId="{FE4ABB09-6F65-41A2-AE3C-4C6983E84F62}" type="presParOf" srcId="{B22F8B0B-9DFB-43E0-A60C-23738879904A}" destId="{2110C944-31BF-43A3-A655-E1C8F449FB85}" srcOrd="4" destOrd="0" presId="urn:microsoft.com/office/officeart/2005/8/layout/radial6"/>
    <dgm:cxn modelId="{C250BD27-35F6-4F99-8E7A-9667A99517F4}" type="presParOf" srcId="{B22F8B0B-9DFB-43E0-A60C-23738879904A}" destId="{376B40B0-9C9E-4CC8-9623-59535BCE0E73}" srcOrd="5" destOrd="0" presId="urn:microsoft.com/office/officeart/2005/8/layout/radial6"/>
    <dgm:cxn modelId="{67B717E5-BB7D-4DF5-B59F-F46992619A36}" type="presParOf" srcId="{B22F8B0B-9DFB-43E0-A60C-23738879904A}" destId="{996A1797-8C56-4CF2-BAB0-9FB7C6E448DA}" srcOrd="6" destOrd="0" presId="urn:microsoft.com/office/officeart/2005/8/layout/radial6"/>
    <dgm:cxn modelId="{7ED13B1E-8FCE-4270-8A19-11E98A3E9806}" type="presParOf" srcId="{B22F8B0B-9DFB-43E0-A60C-23738879904A}" destId="{3A5163EB-7952-49EE-8A94-DCEB7EFD1847}" srcOrd="7" destOrd="0" presId="urn:microsoft.com/office/officeart/2005/8/layout/radial6"/>
    <dgm:cxn modelId="{8AA42C33-405F-424B-BA06-54038F62FADF}" type="presParOf" srcId="{B22F8B0B-9DFB-43E0-A60C-23738879904A}" destId="{C256B749-F0D0-4FE4-B33F-7659EECB9064}" srcOrd="8" destOrd="0" presId="urn:microsoft.com/office/officeart/2005/8/layout/radial6"/>
    <dgm:cxn modelId="{4DBF7E25-3E5E-4C22-AA42-8F46DB14F8D4}" type="presParOf" srcId="{B22F8B0B-9DFB-43E0-A60C-23738879904A}" destId="{BF14070E-C9EB-4697-B577-E8ACEC94D850}" srcOrd="9" destOrd="0" presId="urn:microsoft.com/office/officeart/2005/8/layout/radial6"/>
    <dgm:cxn modelId="{D8EBCAB8-FFE4-47FD-B691-4ECFCC731296}" type="presParOf" srcId="{B22F8B0B-9DFB-43E0-A60C-23738879904A}" destId="{3D764292-31B9-48EF-8EB5-7A2FD86D0F4D}" srcOrd="10" destOrd="0" presId="urn:microsoft.com/office/officeart/2005/8/layout/radial6"/>
    <dgm:cxn modelId="{D3301481-C2D0-4D61-8E34-1FD06C5A2DD8}" type="presParOf" srcId="{B22F8B0B-9DFB-43E0-A60C-23738879904A}" destId="{1A2385AA-09E6-4100-9B1A-E65D291596C2}" srcOrd="11" destOrd="0" presId="urn:microsoft.com/office/officeart/2005/8/layout/radial6"/>
    <dgm:cxn modelId="{83744F5D-3254-46E3-88C5-C94471856722}" type="presParOf" srcId="{B22F8B0B-9DFB-43E0-A60C-23738879904A}" destId="{0A874516-0122-4D61-AD61-170F91686064}" srcOrd="12" destOrd="0" presId="urn:microsoft.com/office/officeart/2005/8/layout/radial6"/>
    <dgm:cxn modelId="{B42117BE-65C9-4372-AB02-CC67261592F8}" type="presParOf" srcId="{B22F8B0B-9DFB-43E0-A60C-23738879904A}" destId="{66166804-E17A-4E11-AB52-DF0091AD1833}" srcOrd="13" destOrd="0" presId="urn:microsoft.com/office/officeart/2005/8/layout/radial6"/>
    <dgm:cxn modelId="{0DE3B646-4E0A-4AD1-9666-69EEA845DE08}" type="presParOf" srcId="{B22F8B0B-9DFB-43E0-A60C-23738879904A}" destId="{FC9958EF-0A34-4667-814D-D21B7F12A691}" srcOrd="14" destOrd="0" presId="urn:microsoft.com/office/officeart/2005/8/layout/radial6"/>
    <dgm:cxn modelId="{C606CBF5-BA40-4DD9-B458-D056027C3EF8}" type="presParOf" srcId="{B22F8B0B-9DFB-43E0-A60C-23738879904A}" destId="{7502D62B-61BF-48CC-A7BB-BFC05A61587A}" srcOrd="15" destOrd="0" presId="urn:microsoft.com/office/officeart/2005/8/layout/radial6"/>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C7912D27-AE2E-47E6-B8C3-773E13C78703}" type="doc">
      <dgm:prSet loTypeId="urn:microsoft.com/office/officeart/2005/8/layout/bProcess4" loCatId="process" qsTypeId="urn:microsoft.com/office/officeart/2005/8/quickstyle/simple2" qsCatId="simple" csTypeId="urn:microsoft.com/office/officeart/2005/8/colors/accent0_2" csCatId="mainScheme" phldr="1"/>
      <dgm:spPr/>
      <dgm:t>
        <a:bodyPr/>
        <a:lstStyle/>
        <a:p>
          <a:endParaRPr lang="en-US"/>
        </a:p>
      </dgm:t>
    </dgm:pt>
    <dgm:pt modelId="{98C406ED-62DE-4101-92F1-6C5884C090E5}">
      <dgm:prSet phldrT="[Text]" custT="1"/>
      <dgm:spPr/>
      <dgm:t>
        <a:bodyPr/>
        <a:lstStyle/>
        <a:p>
          <a:r>
            <a:rPr lang="en-US" sz="1400" kern="0" baseline="0" dirty="0">
              <a:solidFill>
                <a:schemeClr val="tx1"/>
              </a:solidFill>
              <a:latin typeface="Helvetica" panose="020B0604020202020204" pitchFamily="34" charset="0"/>
            </a:rPr>
            <a:t>Member demographic information</a:t>
          </a:r>
        </a:p>
      </dgm:t>
    </dgm:pt>
    <dgm:pt modelId="{11EF452A-F99B-4A4A-A3CE-8C9982CCF75E}" type="parTrans" cxnId="{B426D110-CDF9-4E64-97B8-690C89367E1E}">
      <dgm:prSet/>
      <dgm:spPr/>
      <dgm:t>
        <a:bodyPr/>
        <a:lstStyle/>
        <a:p>
          <a:endParaRPr lang="en-US" sz="1400">
            <a:latin typeface="Garamond" panose="02020404030301010803" pitchFamily="18" charset="0"/>
          </a:endParaRPr>
        </a:p>
      </dgm:t>
    </dgm:pt>
    <dgm:pt modelId="{B9742F11-EAC2-490A-8E8F-E688E52C668F}" type="sibTrans" cxnId="{B426D110-CDF9-4E64-97B8-690C89367E1E}">
      <dgm:prSet/>
      <dgm:spPr/>
      <dgm:t>
        <a:bodyPr/>
        <a:lstStyle/>
        <a:p>
          <a:endParaRPr lang="en-US" sz="1400">
            <a:latin typeface="Garamond" panose="02020404030301010803" pitchFamily="18" charset="0"/>
          </a:endParaRPr>
        </a:p>
      </dgm:t>
    </dgm:pt>
    <dgm:pt modelId="{DEAF0E9E-0B73-4877-A8CC-4469CEA8BED3}">
      <dgm:prSet phldrT="[Text]" custT="1"/>
      <dgm:spPr/>
      <dgm:t>
        <a:bodyPr/>
        <a:lstStyle/>
        <a:p>
          <a:r>
            <a:rPr lang="en-US" sz="1400" kern="0" baseline="0" dirty="0">
              <a:solidFill>
                <a:schemeClr val="tx1"/>
              </a:solidFill>
              <a:latin typeface="Helvetica" panose="020B0604020202020204" pitchFamily="34" charset="0"/>
            </a:rPr>
            <a:t>Strengths based needs and preferences</a:t>
          </a:r>
        </a:p>
      </dgm:t>
    </dgm:pt>
    <dgm:pt modelId="{56928382-4788-4D2B-A1DB-C739A2536A35}" type="parTrans" cxnId="{A75064D6-19E5-46A1-85D3-1483BE22A7A6}">
      <dgm:prSet/>
      <dgm:spPr/>
      <dgm:t>
        <a:bodyPr/>
        <a:lstStyle/>
        <a:p>
          <a:endParaRPr lang="en-US" sz="1400">
            <a:latin typeface="Garamond" panose="02020404030301010803" pitchFamily="18" charset="0"/>
          </a:endParaRPr>
        </a:p>
      </dgm:t>
    </dgm:pt>
    <dgm:pt modelId="{5B33E215-F4D5-4A50-928C-4516C94F3885}" type="sibTrans" cxnId="{A75064D6-19E5-46A1-85D3-1483BE22A7A6}">
      <dgm:prSet/>
      <dgm:spPr/>
      <dgm:t>
        <a:bodyPr/>
        <a:lstStyle/>
        <a:p>
          <a:endParaRPr lang="en-US" sz="1400">
            <a:latin typeface="Garamond" panose="02020404030301010803" pitchFamily="18" charset="0"/>
          </a:endParaRPr>
        </a:p>
      </dgm:t>
    </dgm:pt>
    <dgm:pt modelId="{7138D27C-6B11-4DE0-8092-100256977DE7}">
      <dgm:prSet phldrT="[Text]" custT="1"/>
      <dgm:spPr/>
      <dgm:t>
        <a:bodyPr/>
        <a:lstStyle/>
        <a:p>
          <a:r>
            <a:rPr lang="en-US" sz="1400" kern="0" baseline="0" dirty="0">
              <a:solidFill>
                <a:schemeClr val="tx1"/>
              </a:solidFill>
              <a:latin typeface="Helvetica" panose="020B0604020202020204" pitchFamily="34" charset="0"/>
            </a:rPr>
            <a:t>Self-reported health status</a:t>
          </a:r>
        </a:p>
      </dgm:t>
    </dgm:pt>
    <dgm:pt modelId="{1BC86570-522E-43FB-B29C-FF4456681594}" type="parTrans" cxnId="{82C11BBE-78B1-4729-AAD7-A36CA7BBAD42}">
      <dgm:prSet/>
      <dgm:spPr/>
      <dgm:t>
        <a:bodyPr/>
        <a:lstStyle/>
        <a:p>
          <a:endParaRPr lang="en-US" sz="1400">
            <a:latin typeface="Garamond" panose="02020404030301010803" pitchFamily="18" charset="0"/>
          </a:endParaRPr>
        </a:p>
      </dgm:t>
    </dgm:pt>
    <dgm:pt modelId="{47267D21-BE9D-4268-8181-2ADF8B1CABFB}" type="sibTrans" cxnId="{82C11BBE-78B1-4729-AAD7-A36CA7BBAD42}">
      <dgm:prSet/>
      <dgm:spPr/>
      <dgm:t>
        <a:bodyPr/>
        <a:lstStyle/>
        <a:p>
          <a:endParaRPr lang="en-US" sz="1400">
            <a:latin typeface="Garamond" panose="02020404030301010803" pitchFamily="18" charset="0"/>
          </a:endParaRPr>
        </a:p>
      </dgm:t>
    </dgm:pt>
    <dgm:pt modelId="{1FD54AC8-B1B9-49DC-8835-767CBDC1E318}">
      <dgm:prSet phldrT="[Text]" custT="1"/>
      <dgm:spPr/>
      <dgm:t>
        <a:bodyPr/>
        <a:lstStyle/>
        <a:p>
          <a:r>
            <a:rPr lang="en-US" sz="1400" kern="0" baseline="0" dirty="0">
              <a:solidFill>
                <a:schemeClr val="tx1"/>
              </a:solidFill>
              <a:latin typeface="Helvetica" panose="020B0604020202020204" pitchFamily="34" charset="0"/>
            </a:rPr>
            <a:t>Presence of co-morbid chronic conditions</a:t>
          </a:r>
        </a:p>
      </dgm:t>
    </dgm:pt>
    <dgm:pt modelId="{C1098260-D9D1-4D65-821D-C7504FDBF92A}" type="parTrans" cxnId="{7DCCFA82-0B63-42C9-BDC6-A5C6087004E0}">
      <dgm:prSet/>
      <dgm:spPr/>
      <dgm:t>
        <a:bodyPr/>
        <a:lstStyle/>
        <a:p>
          <a:endParaRPr lang="en-US" sz="1400">
            <a:latin typeface="Garamond" panose="02020404030301010803" pitchFamily="18" charset="0"/>
          </a:endParaRPr>
        </a:p>
      </dgm:t>
    </dgm:pt>
    <dgm:pt modelId="{79914454-BC96-4130-8902-948D0A558021}" type="sibTrans" cxnId="{7DCCFA82-0B63-42C9-BDC6-A5C6087004E0}">
      <dgm:prSet/>
      <dgm:spPr/>
      <dgm:t>
        <a:bodyPr/>
        <a:lstStyle/>
        <a:p>
          <a:endParaRPr lang="en-US" sz="1400">
            <a:latin typeface="Garamond" panose="02020404030301010803" pitchFamily="18" charset="0"/>
          </a:endParaRPr>
        </a:p>
      </dgm:t>
    </dgm:pt>
    <dgm:pt modelId="{70740A5F-9080-4797-97C7-512B619DC326}">
      <dgm:prSet phldrT="[Text]" custT="1"/>
      <dgm:spPr/>
      <dgm:t>
        <a:bodyPr/>
        <a:lstStyle/>
        <a:p>
          <a:r>
            <a:rPr lang="en-US" sz="1400" kern="0" baseline="0" dirty="0">
              <a:solidFill>
                <a:schemeClr val="tx1"/>
              </a:solidFill>
              <a:latin typeface="Helvetica" panose="020B0604020202020204" pitchFamily="34" charset="0"/>
            </a:rPr>
            <a:t>History of hospitalizations in the last year</a:t>
          </a:r>
        </a:p>
      </dgm:t>
    </dgm:pt>
    <dgm:pt modelId="{D920EF32-0617-4E9C-AF9E-51E2F6A5048A}" type="parTrans" cxnId="{83EC0DC6-5E0B-4955-AC41-2BC134D88A25}">
      <dgm:prSet/>
      <dgm:spPr/>
      <dgm:t>
        <a:bodyPr/>
        <a:lstStyle/>
        <a:p>
          <a:endParaRPr lang="en-US" sz="1400">
            <a:latin typeface="Garamond" panose="02020404030301010803" pitchFamily="18" charset="0"/>
          </a:endParaRPr>
        </a:p>
      </dgm:t>
    </dgm:pt>
    <dgm:pt modelId="{AE977875-9117-4F7F-879F-AFF5785EE0C1}" type="sibTrans" cxnId="{83EC0DC6-5E0B-4955-AC41-2BC134D88A25}">
      <dgm:prSet/>
      <dgm:spPr/>
      <dgm:t>
        <a:bodyPr/>
        <a:lstStyle/>
        <a:p>
          <a:endParaRPr lang="en-US" sz="1400">
            <a:latin typeface="Garamond" panose="02020404030301010803" pitchFamily="18" charset="0"/>
          </a:endParaRPr>
        </a:p>
      </dgm:t>
    </dgm:pt>
    <dgm:pt modelId="{03FDC2C6-443D-4511-873A-2BF7518012C6}">
      <dgm:prSet phldrT="[Text]" custT="1"/>
      <dgm:spPr/>
      <dgm:t>
        <a:bodyPr/>
        <a:lstStyle/>
        <a:p>
          <a:r>
            <a:rPr lang="en-US" sz="1400" kern="0" baseline="0" dirty="0">
              <a:solidFill>
                <a:schemeClr val="tx1"/>
              </a:solidFill>
              <a:latin typeface="Helvetica" panose="020B0604020202020204" pitchFamily="34" charset="0"/>
            </a:rPr>
            <a:t>Emergency room utilization in the last six months</a:t>
          </a:r>
        </a:p>
      </dgm:t>
    </dgm:pt>
    <dgm:pt modelId="{0BB99892-1756-498E-81F7-4EFCD8F398ED}" type="parTrans" cxnId="{2F6408EA-554E-444C-BB2A-19AFF118CEB3}">
      <dgm:prSet/>
      <dgm:spPr/>
      <dgm:t>
        <a:bodyPr/>
        <a:lstStyle/>
        <a:p>
          <a:endParaRPr lang="en-US" sz="1400">
            <a:latin typeface="Garamond" panose="02020404030301010803" pitchFamily="18" charset="0"/>
          </a:endParaRPr>
        </a:p>
      </dgm:t>
    </dgm:pt>
    <dgm:pt modelId="{95D789CD-E762-4E15-9DBB-0BA35907FEE6}" type="sibTrans" cxnId="{2F6408EA-554E-444C-BB2A-19AFF118CEB3}">
      <dgm:prSet/>
      <dgm:spPr/>
      <dgm:t>
        <a:bodyPr/>
        <a:lstStyle/>
        <a:p>
          <a:endParaRPr lang="en-US" sz="1400">
            <a:latin typeface="Garamond" panose="02020404030301010803" pitchFamily="18" charset="0"/>
          </a:endParaRPr>
        </a:p>
      </dgm:t>
    </dgm:pt>
    <dgm:pt modelId="{41C3AFB6-0106-4A75-A705-E87CBB6DCAFA}">
      <dgm:prSet phldrT="[Text]" custT="1"/>
      <dgm:spPr/>
      <dgm:t>
        <a:bodyPr/>
        <a:lstStyle/>
        <a:p>
          <a:r>
            <a:rPr lang="en-US" sz="1400" kern="0" baseline="0" dirty="0">
              <a:solidFill>
                <a:schemeClr val="tx1"/>
              </a:solidFill>
              <a:latin typeface="Helvetica" panose="020B0604020202020204" pitchFamily="34" charset="0"/>
            </a:rPr>
            <a:t>Availability of an informed caregiver</a:t>
          </a:r>
        </a:p>
      </dgm:t>
    </dgm:pt>
    <dgm:pt modelId="{5914EFD6-9847-408C-913E-D820DE24DF69}" type="parTrans" cxnId="{F932CE7A-AFF7-4F84-A331-B7D631B83685}">
      <dgm:prSet/>
      <dgm:spPr/>
      <dgm:t>
        <a:bodyPr/>
        <a:lstStyle/>
        <a:p>
          <a:endParaRPr lang="en-US" sz="1400">
            <a:latin typeface="Garamond" panose="02020404030301010803" pitchFamily="18" charset="0"/>
          </a:endParaRPr>
        </a:p>
      </dgm:t>
    </dgm:pt>
    <dgm:pt modelId="{CEB91961-D653-4269-8B36-AFF3E9022E77}" type="sibTrans" cxnId="{F932CE7A-AFF7-4F84-A331-B7D631B83685}">
      <dgm:prSet/>
      <dgm:spPr/>
      <dgm:t>
        <a:bodyPr/>
        <a:lstStyle/>
        <a:p>
          <a:endParaRPr lang="en-US" sz="1400">
            <a:latin typeface="Garamond" panose="02020404030301010803" pitchFamily="18" charset="0"/>
          </a:endParaRPr>
        </a:p>
      </dgm:t>
    </dgm:pt>
    <dgm:pt modelId="{F3000C66-EF27-4FB9-9443-5BD3CE2E1C00}">
      <dgm:prSet phldrT="[Text]" custT="1"/>
      <dgm:spPr/>
      <dgm:t>
        <a:bodyPr/>
        <a:lstStyle/>
        <a:p>
          <a:r>
            <a:rPr lang="en-US" sz="1400" kern="0" baseline="0" dirty="0">
              <a:solidFill>
                <a:schemeClr val="tx1"/>
              </a:solidFill>
              <a:latin typeface="Helvetica" panose="020B0604020202020204" pitchFamily="34" charset="0"/>
            </a:rPr>
            <a:t>Prior nursing facility admissions</a:t>
          </a:r>
        </a:p>
      </dgm:t>
    </dgm:pt>
    <dgm:pt modelId="{69AF1502-D5CD-40AE-AACE-6796D311C094}" type="parTrans" cxnId="{54E66E66-2902-4F53-B52F-2EC336919BDF}">
      <dgm:prSet/>
      <dgm:spPr/>
      <dgm:t>
        <a:bodyPr/>
        <a:lstStyle/>
        <a:p>
          <a:endParaRPr lang="en-US" sz="1400">
            <a:latin typeface="Garamond" panose="02020404030301010803" pitchFamily="18" charset="0"/>
          </a:endParaRPr>
        </a:p>
      </dgm:t>
    </dgm:pt>
    <dgm:pt modelId="{21857164-C25C-4A94-964A-BA93283F675C}" type="sibTrans" cxnId="{54E66E66-2902-4F53-B52F-2EC336919BDF}">
      <dgm:prSet/>
      <dgm:spPr/>
      <dgm:t>
        <a:bodyPr/>
        <a:lstStyle/>
        <a:p>
          <a:endParaRPr lang="en-US" sz="1400">
            <a:latin typeface="Garamond" panose="02020404030301010803" pitchFamily="18" charset="0"/>
          </a:endParaRPr>
        </a:p>
      </dgm:t>
    </dgm:pt>
    <dgm:pt modelId="{825583F7-2417-41CF-AE35-1DD171E98436}">
      <dgm:prSet phldrT="[Text]" custT="1"/>
      <dgm:spPr/>
      <dgm:t>
        <a:bodyPr/>
        <a:lstStyle/>
        <a:p>
          <a:r>
            <a:rPr lang="en-US" sz="1400" kern="0" baseline="0" dirty="0">
              <a:solidFill>
                <a:schemeClr val="tx1"/>
              </a:solidFill>
              <a:latin typeface="Helvetica" panose="020B0604020202020204" pitchFamily="34" charset="0"/>
            </a:rPr>
            <a:t>Ability to perform activities of daily living (ADLs)</a:t>
          </a:r>
        </a:p>
      </dgm:t>
    </dgm:pt>
    <dgm:pt modelId="{6D6C6181-1E05-47D8-AEC4-C063B1553AD0}" type="parTrans" cxnId="{6BCFE181-BB63-414B-8BC2-92CCCB1DD2D8}">
      <dgm:prSet/>
      <dgm:spPr/>
      <dgm:t>
        <a:bodyPr/>
        <a:lstStyle/>
        <a:p>
          <a:endParaRPr lang="en-US" sz="1400">
            <a:latin typeface="Garamond" panose="02020404030301010803" pitchFamily="18" charset="0"/>
          </a:endParaRPr>
        </a:p>
      </dgm:t>
    </dgm:pt>
    <dgm:pt modelId="{4AA71CDD-3D30-47F3-AA1C-CE80ACFFA196}" type="sibTrans" cxnId="{6BCFE181-BB63-414B-8BC2-92CCCB1DD2D8}">
      <dgm:prSet/>
      <dgm:spPr/>
      <dgm:t>
        <a:bodyPr/>
        <a:lstStyle/>
        <a:p>
          <a:endParaRPr lang="en-US" sz="1400">
            <a:latin typeface="Garamond" panose="02020404030301010803" pitchFamily="18" charset="0"/>
          </a:endParaRPr>
        </a:p>
      </dgm:t>
    </dgm:pt>
    <dgm:pt modelId="{3382DC61-8669-47D6-A36B-7B3A0F82B22C}" type="pres">
      <dgm:prSet presAssocID="{C7912D27-AE2E-47E6-B8C3-773E13C78703}" presName="Name0" presStyleCnt="0">
        <dgm:presLayoutVars>
          <dgm:dir/>
          <dgm:resizeHandles/>
        </dgm:presLayoutVars>
      </dgm:prSet>
      <dgm:spPr/>
    </dgm:pt>
    <dgm:pt modelId="{33302173-BDCF-4620-BDCB-DEB1484B5C03}" type="pres">
      <dgm:prSet presAssocID="{98C406ED-62DE-4101-92F1-6C5884C090E5}" presName="compNode" presStyleCnt="0"/>
      <dgm:spPr/>
    </dgm:pt>
    <dgm:pt modelId="{460FC6F3-24ED-4FA5-B275-F4F42863E960}" type="pres">
      <dgm:prSet presAssocID="{98C406ED-62DE-4101-92F1-6C5884C090E5}" presName="dummyConnPt" presStyleCnt="0"/>
      <dgm:spPr/>
    </dgm:pt>
    <dgm:pt modelId="{5FFC0426-7344-44F0-AC79-F2EB9CE98AA8}" type="pres">
      <dgm:prSet presAssocID="{98C406ED-62DE-4101-92F1-6C5884C090E5}" presName="node" presStyleLbl="node1" presStyleIdx="0" presStyleCnt="9">
        <dgm:presLayoutVars>
          <dgm:bulletEnabled val="1"/>
        </dgm:presLayoutVars>
      </dgm:prSet>
      <dgm:spPr/>
    </dgm:pt>
    <dgm:pt modelId="{E954ACC4-AEA9-4DB7-8980-93A4E171220D}" type="pres">
      <dgm:prSet presAssocID="{B9742F11-EAC2-490A-8E8F-E688E52C668F}" presName="sibTrans" presStyleLbl="bgSibTrans2D1" presStyleIdx="0" presStyleCnt="8"/>
      <dgm:spPr/>
    </dgm:pt>
    <dgm:pt modelId="{0B81CA94-4E7C-423E-8F6A-8F10B3573BB5}" type="pres">
      <dgm:prSet presAssocID="{DEAF0E9E-0B73-4877-A8CC-4469CEA8BED3}" presName="compNode" presStyleCnt="0"/>
      <dgm:spPr/>
    </dgm:pt>
    <dgm:pt modelId="{CD68DF17-8867-4CBA-9379-23728AAE5802}" type="pres">
      <dgm:prSet presAssocID="{DEAF0E9E-0B73-4877-A8CC-4469CEA8BED3}" presName="dummyConnPt" presStyleCnt="0"/>
      <dgm:spPr/>
    </dgm:pt>
    <dgm:pt modelId="{A99A42F9-7965-4804-8588-B7912937977B}" type="pres">
      <dgm:prSet presAssocID="{DEAF0E9E-0B73-4877-A8CC-4469CEA8BED3}" presName="node" presStyleLbl="node1" presStyleIdx="1" presStyleCnt="9">
        <dgm:presLayoutVars>
          <dgm:bulletEnabled val="1"/>
        </dgm:presLayoutVars>
      </dgm:prSet>
      <dgm:spPr/>
    </dgm:pt>
    <dgm:pt modelId="{42B5D7D1-1DE7-4DD7-AB70-0EEE14AB8ED7}" type="pres">
      <dgm:prSet presAssocID="{5B33E215-F4D5-4A50-928C-4516C94F3885}" presName="sibTrans" presStyleLbl="bgSibTrans2D1" presStyleIdx="1" presStyleCnt="8"/>
      <dgm:spPr/>
    </dgm:pt>
    <dgm:pt modelId="{253C5A75-261E-4E22-B70A-EB4CC60FD28F}" type="pres">
      <dgm:prSet presAssocID="{7138D27C-6B11-4DE0-8092-100256977DE7}" presName="compNode" presStyleCnt="0"/>
      <dgm:spPr/>
    </dgm:pt>
    <dgm:pt modelId="{20186683-957B-49D1-96BC-2F9821C0F6C2}" type="pres">
      <dgm:prSet presAssocID="{7138D27C-6B11-4DE0-8092-100256977DE7}" presName="dummyConnPt" presStyleCnt="0"/>
      <dgm:spPr/>
    </dgm:pt>
    <dgm:pt modelId="{9B1DB5E9-CA39-40C5-AA10-4A0388EAE3F0}" type="pres">
      <dgm:prSet presAssocID="{7138D27C-6B11-4DE0-8092-100256977DE7}" presName="node" presStyleLbl="node1" presStyleIdx="2" presStyleCnt="9">
        <dgm:presLayoutVars>
          <dgm:bulletEnabled val="1"/>
        </dgm:presLayoutVars>
      </dgm:prSet>
      <dgm:spPr/>
    </dgm:pt>
    <dgm:pt modelId="{69EA31EB-E6CB-407C-8A10-CC9A8A64370A}" type="pres">
      <dgm:prSet presAssocID="{47267D21-BE9D-4268-8181-2ADF8B1CABFB}" presName="sibTrans" presStyleLbl="bgSibTrans2D1" presStyleIdx="2" presStyleCnt="8"/>
      <dgm:spPr/>
    </dgm:pt>
    <dgm:pt modelId="{607AE526-9B46-4DFC-B820-72895F3C84EF}" type="pres">
      <dgm:prSet presAssocID="{1FD54AC8-B1B9-49DC-8835-767CBDC1E318}" presName="compNode" presStyleCnt="0"/>
      <dgm:spPr/>
    </dgm:pt>
    <dgm:pt modelId="{0A7D2004-8A18-4F34-BE3C-EB2B6A2708ED}" type="pres">
      <dgm:prSet presAssocID="{1FD54AC8-B1B9-49DC-8835-767CBDC1E318}" presName="dummyConnPt" presStyleCnt="0"/>
      <dgm:spPr/>
    </dgm:pt>
    <dgm:pt modelId="{B08EE88F-E843-4E79-91F3-9C5084C0C09E}" type="pres">
      <dgm:prSet presAssocID="{1FD54AC8-B1B9-49DC-8835-767CBDC1E318}" presName="node" presStyleLbl="node1" presStyleIdx="3" presStyleCnt="9">
        <dgm:presLayoutVars>
          <dgm:bulletEnabled val="1"/>
        </dgm:presLayoutVars>
      </dgm:prSet>
      <dgm:spPr/>
    </dgm:pt>
    <dgm:pt modelId="{D8FCDDA8-1597-4CCF-B130-B471A5DA85E4}" type="pres">
      <dgm:prSet presAssocID="{79914454-BC96-4130-8902-948D0A558021}" presName="sibTrans" presStyleLbl="bgSibTrans2D1" presStyleIdx="3" presStyleCnt="8"/>
      <dgm:spPr/>
    </dgm:pt>
    <dgm:pt modelId="{1AAFFEE0-21EC-49FB-9BDB-DA07EAFAFEF8}" type="pres">
      <dgm:prSet presAssocID="{70740A5F-9080-4797-97C7-512B619DC326}" presName="compNode" presStyleCnt="0"/>
      <dgm:spPr/>
    </dgm:pt>
    <dgm:pt modelId="{04C2898D-487B-4837-80A4-22A066100639}" type="pres">
      <dgm:prSet presAssocID="{70740A5F-9080-4797-97C7-512B619DC326}" presName="dummyConnPt" presStyleCnt="0"/>
      <dgm:spPr/>
    </dgm:pt>
    <dgm:pt modelId="{333D4CB5-F8D6-4DD9-BD9C-4A0CF0F269AD}" type="pres">
      <dgm:prSet presAssocID="{70740A5F-9080-4797-97C7-512B619DC326}" presName="node" presStyleLbl="node1" presStyleIdx="4" presStyleCnt="9">
        <dgm:presLayoutVars>
          <dgm:bulletEnabled val="1"/>
        </dgm:presLayoutVars>
      </dgm:prSet>
      <dgm:spPr/>
    </dgm:pt>
    <dgm:pt modelId="{3508F811-547D-4867-AA96-9879B57B466F}" type="pres">
      <dgm:prSet presAssocID="{AE977875-9117-4F7F-879F-AFF5785EE0C1}" presName="sibTrans" presStyleLbl="bgSibTrans2D1" presStyleIdx="4" presStyleCnt="8"/>
      <dgm:spPr/>
    </dgm:pt>
    <dgm:pt modelId="{FC6B0D37-234A-4D82-AF09-BFE4E5EC9E27}" type="pres">
      <dgm:prSet presAssocID="{03FDC2C6-443D-4511-873A-2BF7518012C6}" presName="compNode" presStyleCnt="0"/>
      <dgm:spPr/>
    </dgm:pt>
    <dgm:pt modelId="{55A00FB4-EE1D-4003-B964-A29A1B08E0C1}" type="pres">
      <dgm:prSet presAssocID="{03FDC2C6-443D-4511-873A-2BF7518012C6}" presName="dummyConnPt" presStyleCnt="0"/>
      <dgm:spPr/>
    </dgm:pt>
    <dgm:pt modelId="{98A243E6-C8CE-4D9F-9A7C-A121095FF910}" type="pres">
      <dgm:prSet presAssocID="{03FDC2C6-443D-4511-873A-2BF7518012C6}" presName="node" presStyleLbl="node1" presStyleIdx="5" presStyleCnt="9">
        <dgm:presLayoutVars>
          <dgm:bulletEnabled val="1"/>
        </dgm:presLayoutVars>
      </dgm:prSet>
      <dgm:spPr/>
    </dgm:pt>
    <dgm:pt modelId="{EF099B96-F5BC-49FF-B7F4-AB35B0A3A6A9}" type="pres">
      <dgm:prSet presAssocID="{95D789CD-E762-4E15-9DBB-0BA35907FEE6}" presName="sibTrans" presStyleLbl="bgSibTrans2D1" presStyleIdx="5" presStyleCnt="8"/>
      <dgm:spPr/>
    </dgm:pt>
    <dgm:pt modelId="{F986771A-0F45-4088-AAC0-F1A65B890E47}" type="pres">
      <dgm:prSet presAssocID="{41C3AFB6-0106-4A75-A705-E87CBB6DCAFA}" presName="compNode" presStyleCnt="0"/>
      <dgm:spPr/>
    </dgm:pt>
    <dgm:pt modelId="{A78B055A-52B9-45D1-A243-81998D8ACC3D}" type="pres">
      <dgm:prSet presAssocID="{41C3AFB6-0106-4A75-A705-E87CBB6DCAFA}" presName="dummyConnPt" presStyleCnt="0"/>
      <dgm:spPr/>
    </dgm:pt>
    <dgm:pt modelId="{2F6FC265-D828-4C5F-BB17-732B79BE9F21}" type="pres">
      <dgm:prSet presAssocID="{41C3AFB6-0106-4A75-A705-E87CBB6DCAFA}" presName="node" presStyleLbl="node1" presStyleIdx="6" presStyleCnt="9">
        <dgm:presLayoutVars>
          <dgm:bulletEnabled val="1"/>
        </dgm:presLayoutVars>
      </dgm:prSet>
      <dgm:spPr/>
    </dgm:pt>
    <dgm:pt modelId="{43B01D15-D46E-40B8-A262-D4AADCC56DE5}" type="pres">
      <dgm:prSet presAssocID="{CEB91961-D653-4269-8B36-AFF3E9022E77}" presName="sibTrans" presStyleLbl="bgSibTrans2D1" presStyleIdx="6" presStyleCnt="8"/>
      <dgm:spPr/>
    </dgm:pt>
    <dgm:pt modelId="{8CFF50BF-CDC9-49A9-B345-58CFE5B5A0CA}" type="pres">
      <dgm:prSet presAssocID="{F3000C66-EF27-4FB9-9443-5BD3CE2E1C00}" presName="compNode" presStyleCnt="0"/>
      <dgm:spPr/>
    </dgm:pt>
    <dgm:pt modelId="{0167849A-D11D-4261-B7D9-3114F985E480}" type="pres">
      <dgm:prSet presAssocID="{F3000C66-EF27-4FB9-9443-5BD3CE2E1C00}" presName="dummyConnPt" presStyleCnt="0"/>
      <dgm:spPr/>
    </dgm:pt>
    <dgm:pt modelId="{1C548E9F-C700-4B81-A065-9FAE89561190}" type="pres">
      <dgm:prSet presAssocID="{F3000C66-EF27-4FB9-9443-5BD3CE2E1C00}" presName="node" presStyleLbl="node1" presStyleIdx="7" presStyleCnt="9">
        <dgm:presLayoutVars>
          <dgm:bulletEnabled val="1"/>
        </dgm:presLayoutVars>
      </dgm:prSet>
      <dgm:spPr/>
    </dgm:pt>
    <dgm:pt modelId="{F85E5192-CBDD-4BB8-81DF-99908B8A74E5}" type="pres">
      <dgm:prSet presAssocID="{21857164-C25C-4A94-964A-BA93283F675C}" presName="sibTrans" presStyleLbl="bgSibTrans2D1" presStyleIdx="7" presStyleCnt="8"/>
      <dgm:spPr/>
    </dgm:pt>
    <dgm:pt modelId="{C5940FDC-B8E2-4EAB-A319-FC508E0E5B2E}" type="pres">
      <dgm:prSet presAssocID="{825583F7-2417-41CF-AE35-1DD171E98436}" presName="compNode" presStyleCnt="0"/>
      <dgm:spPr/>
    </dgm:pt>
    <dgm:pt modelId="{2067B6F9-8A00-48BF-AEA6-724EB4BEC395}" type="pres">
      <dgm:prSet presAssocID="{825583F7-2417-41CF-AE35-1DD171E98436}" presName="dummyConnPt" presStyleCnt="0"/>
      <dgm:spPr/>
    </dgm:pt>
    <dgm:pt modelId="{358664CE-B22D-4A83-A52A-FDB36449E4D2}" type="pres">
      <dgm:prSet presAssocID="{825583F7-2417-41CF-AE35-1DD171E98436}" presName="node" presStyleLbl="node1" presStyleIdx="8" presStyleCnt="9">
        <dgm:presLayoutVars>
          <dgm:bulletEnabled val="1"/>
        </dgm:presLayoutVars>
      </dgm:prSet>
      <dgm:spPr/>
    </dgm:pt>
  </dgm:ptLst>
  <dgm:cxnLst>
    <dgm:cxn modelId="{52796800-417E-4D44-B07A-6D19B24B864D}" type="presOf" srcId="{95D789CD-E762-4E15-9DBB-0BA35907FEE6}" destId="{EF099B96-F5BC-49FF-B7F4-AB35B0A3A6A9}" srcOrd="0" destOrd="0" presId="urn:microsoft.com/office/officeart/2005/8/layout/bProcess4"/>
    <dgm:cxn modelId="{2A32BC00-40D4-4B83-99A6-71C91232301A}" type="presOf" srcId="{03FDC2C6-443D-4511-873A-2BF7518012C6}" destId="{98A243E6-C8CE-4D9F-9A7C-A121095FF910}" srcOrd="0" destOrd="0" presId="urn:microsoft.com/office/officeart/2005/8/layout/bProcess4"/>
    <dgm:cxn modelId="{B426D110-CDF9-4E64-97B8-690C89367E1E}" srcId="{C7912D27-AE2E-47E6-B8C3-773E13C78703}" destId="{98C406ED-62DE-4101-92F1-6C5884C090E5}" srcOrd="0" destOrd="0" parTransId="{11EF452A-F99B-4A4A-A3CE-8C9982CCF75E}" sibTransId="{B9742F11-EAC2-490A-8E8F-E688E52C668F}"/>
    <dgm:cxn modelId="{1549E41F-BD10-4A42-BE84-11AB85388827}" type="presOf" srcId="{70740A5F-9080-4797-97C7-512B619DC326}" destId="{333D4CB5-F8D6-4DD9-BD9C-4A0CF0F269AD}" srcOrd="0" destOrd="0" presId="urn:microsoft.com/office/officeart/2005/8/layout/bProcess4"/>
    <dgm:cxn modelId="{661D6431-09B0-41BB-A126-42F294BE3F9A}" type="presOf" srcId="{F3000C66-EF27-4FB9-9443-5BD3CE2E1C00}" destId="{1C548E9F-C700-4B81-A065-9FAE89561190}" srcOrd="0" destOrd="0" presId="urn:microsoft.com/office/officeart/2005/8/layout/bProcess4"/>
    <dgm:cxn modelId="{D408E95E-487B-4BC5-8AA3-C1BF75F7550C}" type="presOf" srcId="{21857164-C25C-4A94-964A-BA93283F675C}" destId="{F85E5192-CBDD-4BB8-81DF-99908B8A74E5}" srcOrd="0" destOrd="0" presId="urn:microsoft.com/office/officeart/2005/8/layout/bProcess4"/>
    <dgm:cxn modelId="{1A930243-AF2B-4F57-B9EF-6754C0E039C3}" type="presOf" srcId="{41C3AFB6-0106-4A75-A705-E87CBB6DCAFA}" destId="{2F6FC265-D828-4C5F-BB17-732B79BE9F21}" srcOrd="0" destOrd="0" presId="urn:microsoft.com/office/officeart/2005/8/layout/bProcess4"/>
    <dgm:cxn modelId="{54E66E66-2902-4F53-B52F-2EC336919BDF}" srcId="{C7912D27-AE2E-47E6-B8C3-773E13C78703}" destId="{F3000C66-EF27-4FB9-9443-5BD3CE2E1C00}" srcOrd="7" destOrd="0" parTransId="{69AF1502-D5CD-40AE-AACE-6796D311C094}" sibTransId="{21857164-C25C-4A94-964A-BA93283F675C}"/>
    <dgm:cxn modelId="{54ECD34E-1BDC-46F7-9E4F-009107A6A965}" type="presOf" srcId="{C7912D27-AE2E-47E6-B8C3-773E13C78703}" destId="{3382DC61-8669-47D6-A36B-7B3A0F82B22C}" srcOrd="0" destOrd="0" presId="urn:microsoft.com/office/officeart/2005/8/layout/bProcess4"/>
    <dgm:cxn modelId="{1D003E75-72A5-4B69-BB44-07D013596B92}" type="presOf" srcId="{DEAF0E9E-0B73-4877-A8CC-4469CEA8BED3}" destId="{A99A42F9-7965-4804-8588-B7912937977B}" srcOrd="0" destOrd="0" presId="urn:microsoft.com/office/officeart/2005/8/layout/bProcess4"/>
    <dgm:cxn modelId="{F932CE7A-AFF7-4F84-A331-B7D631B83685}" srcId="{C7912D27-AE2E-47E6-B8C3-773E13C78703}" destId="{41C3AFB6-0106-4A75-A705-E87CBB6DCAFA}" srcOrd="6" destOrd="0" parTransId="{5914EFD6-9847-408C-913E-D820DE24DF69}" sibTransId="{CEB91961-D653-4269-8B36-AFF3E9022E77}"/>
    <dgm:cxn modelId="{6BCFE181-BB63-414B-8BC2-92CCCB1DD2D8}" srcId="{C7912D27-AE2E-47E6-B8C3-773E13C78703}" destId="{825583F7-2417-41CF-AE35-1DD171E98436}" srcOrd="8" destOrd="0" parTransId="{6D6C6181-1E05-47D8-AEC4-C063B1553AD0}" sibTransId="{4AA71CDD-3D30-47F3-AA1C-CE80ACFFA196}"/>
    <dgm:cxn modelId="{7DCCFA82-0B63-42C9-BDC6-A5C6087004E0}" srcId="{C7912D27-AE2E-47E6-B8C3-773E13C78703}" destId="{1FD54AC8-B1B9-49DC-8835-767CBDC1E318}" srcOrd="3" destOrd="0" parTransId="{C1098260-D9D1-4D65-821D-C7504FDBF92A}" sibTransId="{79914454-BC96-4130-8902-948D0A558021}"/>
    <dgm:cxn modelId="{C8EBCB92-275F-434E-AE35-111FE9F94DBC}" type="presOf" srcId="{AE977875-9117-4F7F-879F-AFF5785EE0C1}" destId="{3508F811-547D-4867-AA96-9879B57B466F}" srcOrd="0" destOrd="0" presId="urn:microsoft.com/office/officeart/2005/8/layout/bProcess4"/>
    <dgm:cxn modelId="{A7D0379F-33BB-4C74-816C-931632E9D195}" type="presOf" srcId="{47267D21-BE9D-4268-8181-2ADF8B1CABFB}" destId="{69EA31EB-E6CB-407C-8A10-CC9A8A64370A}" srcOrd="0" destOrd="0" presId="urn:microsoft.com/office/officeart/2005/8/layout/bProcess4"/>
    <dgm:cxn modelId="{82C11BBE-78B1-4729-AAD7-A36CA7BBAD42}" srcId="{C7912D27-AE2E-47E6-B8C3-773E13C78703}" destId="{7138D27C-6B11-4DE0-8092-100256977DE7}" srcOrd="2" destOrd="0" parTransId="{1BC86570-522E-43FB-B29C-FF4456681594}" sibTransId="{47267D21-BE9D-4268-8181-2ADF8B1CABFB}"/>
    <dgm:cxn modelId="{BAB55AC0-A245-47D9-BE68-9D1614D741B0}" type="presOf" srcId="{5B33E215-F4D5-4A50-928C-4516C94F3885}" destId="{42B5D7D1-1DE7-4DD7-AB70-0EEE14AB8ED7}" srcOrd="0" destOrd="0" presId="urn:microsoft.com/office/officeart/2005/8/layout/bProcess4"/>
    <dgm:cxn modelId="{83EC0DC6-5E0B-4955-AC41-2BC134D88A25}" srcId="{C7912D27-AE2E-47E6-B8C3-773E13C78703}" destId="{70740A5F-9080-4797-97C7-512B619DC326}" srcOrd="4" destOrd="0" parTransId="{D920EF32-0617-4E9C-AF9E-51E2F6A5048A}" sibTransId="{AE977875-9117-4F7F-879F-AFF5785EE0C1}"/>
    <dgm:cxn modelId="{97EE4CCE-1D39-420A-A846-A16870DF33EA}" type="presOf" srcId="{1FD54AC8-B1B9-49DC-8835-767CBDC1E318}" destId="{B08EE88F-E843-4E79-91F3-9C5084C0C09E}" srcOrd="0" destOrd="0" presId="urn:microsoft.com/office/officeart/2005/8/layout/bProcess4"/>
    <dgm:cxn modelId="{88351DD2-6E79-4269-9A71-C375A12BF6FB}" type="presOf" srcId="{B9742F11-EAC2-490A-8E8F-E688E52C668F}" destId="{E954ACC4-AEA9-4DB7-8980-93A4E171220D}" srcOrd="0" destOrd="0" presId="urn:microsoft.com/office/officeart/2005/8/layout/bProcess4"/>
    <dgm:cxn modelId="{8F32B5D5-1928-4020-AC1F-709937084911}" type="presOf" srcId="{7138D27C-6B11-4DE0-8092-100256977DE7}" destId="{9B1DB5E9-CA39-40C5-AA10-4A0388EAE3F0}" srcOrd="0" destOrd="0" presId="urn:microsoft.com/office/officeart/2005/8/layout/bProcess4"/>
    <dgm:cxn modelId="{A75064D6-19E5-46A1-85D3-1483BE22A7A6}" srcId="{C7912D27-AE2E-47E6-B8C3-773E13C78703}" destId="{DEAF0E9E-0B73-4877-A8CC-4469CEA8BED3}" srcOrd="1" destOrd="0" parTransId="{56928382-4788-4D2B-A1DB-C739A2536A35}" sibTransId="{5B33E215-F4D5-4A50-928C-4516C94F3885}"/>
    <dgm:cxn modelId="{D62000DA-6459-49DA-82C9-BD949CF396CB}" type="presOf" srcId="{CEB91961-D653-4269-8B36-AFF3E9022E77}" destId="{43B01D15-D46E-40B8-A262-D4AADCC56DE5}" srcOrd="0" destOrd="0" presId="urn:microsoft.com/office/officeart/2005/8/layout/bProcess4"/>
    <dgm:cxn modelId="{2F6408EA-554E-444C-BB2A-19AFF118CEB3}" srcId="{C7912D27-AE2E-47E6-B8C3-773E13C78703}" destId="{03FDC2C6-443D-4511-873A-2BF7518012C6}" srcOrd="5" destOrd="0" parTransId="{0BB99892-1756-498E-81F7-4EFCD8F398ED}" sibTransId="{95D789CD-E762-4E15-9DBB-0BA35907FEE6}"/>
    <dgm:cxn modelId="{6D65ADEA-C818-4793-BDDC-BDDA0381280D}" type="presOf" srcId="{825583F7-2417-41CF-AE35-1DD171E98436}" destId="{358664CE-B22D-4A83-A52A-FDB36449E4D2}" srcOrd="0" destOrd="0" presId="urn:microsoft.com/office/officeart/2005/8/layout/bProcess4"/>
    <dgm:cxn modelId="{0B033CFC-AB7B-4FB9-929B-B5A9B41E4070}" type="presOf" srcId="{79914454-BC96-4130-8902-948D0A558021}" destId="{D8FCDDA8-1597-4CCF-B130-B471A5DA85E4}" srcOrd="0" destOrd="0" presId="urn:microsoft.com/office/officeart/2005/8/layout/bProcess4"/>
    <dgm:cxn modelId="{5B8709FF-AEED-4611-9988-ED67BF974E11}" type="presOf" srcId="{98C406ED-62DE-4101-92F1-6C5884C090E5}" destId="{5FFC0426-7344-44F0-AC79-F2EB9CE98AA8}" srcOrd="0" destOrd="0" presId="urn:microsoft.com/office/officeart/2005/8/layout/bProcess4"/>
    <dgm:cxn modelId="{E2C86B5F-985F-492C-B84B-F0C3059C9E1E}" type="presParOf" srcId="{3382DC61-8669-47D6-A36B-7B3A0F82B22C}" destId="{33302173-BDCF-4620-BDCB-DEB1484B5C03}" srcOrd="0" destOrd="0" presId="urn:microsoft.com/office/officeart/2005/8/layout/bProcess4"/>
    <dgm:cxn modelId="{BAE8BE90-68BD-429B-9742-EA4747CB9BF4}" type="presParOf" srcId="{33302173-BDCF-4620-BDCB-DEB1484B5C03}" destId="{460FC6F3-24ED-4FA5-B275-F4F42863E960}" srcOrd="0" destOrd="0" presId="urn:microsoft.com/office/officeart/2005/8/layout/bProcess4"/>
    <dgm:cxn modelId="{83F93B32-CBF0-4196-8C83-152968756F69}" type="presParOf" srcId="{33302173-BDCF-4620-BDCB-DEB1484B5C03}" destId="{5FFC0426-7344-44F0-AC79-F2EB9CE98AA8}" srcOrd="1" destOrd="0" presId="urn:microsoft.com/office/officeart/2005/8/layout/bProcess4"/>
    <dgm:cxn modelId="{90D3BED5-7B5C-405E-A832-9F484FA8F933}" type="presParOf" srcId="{3382DC61-8669-47D6-A36B-7B3A0F82B22C}" destId="{E954ACC4-AEA9-4DB7-8980-93A4E171220D}" srcOrd="1" destOrd="0" presId="urn:microsoft.com/office/officeart/2005/8/layout/bProcess4"/>
    <dgm:cxn modelId="{E6FF3C25-83F2-4780-AEA7-99F670F8FCE5}" type="presParOf" srcId="{3382DC61-8669-47D6-A36B-7B3A0F82B22C}" destId="{0B81CA94-4E7C-423E-8F6A-8F10B3573BB5}" srcOrd="2" destOrd="0" presId="urn:microsoft.com/office/officeart/2005/8/layout/bProcess4"/>
    <dgm:cxn modelId="{B506E5F1-ED62-4B2C-A752-4DA75805CC49}" type="presParOf" srcId="{0B81CA94-4E7C-423E-8F6A-8F10B3573BB5}" destId="{CD68DF17-8867-4CBA-9379-23728AAE5802}" srcOrd="0" destOrd="0" presId="urn:microsoft.com/office/officeart/2005/8/layout/bProcess4"/>
    <dgm:cxn modelId="{E51035A7-6187-495A-8FA9-D6C896478E58}" type="presParOf" srcId="{0B81CA94-4E7C-423E-8F6A-8F10B3573BB5}" destId="{A99A42F9-7965-4804-8588-B7912937977B}" srcOrd="1" destOrd="0" presId="urn:microsoft.com/office/officeart/2005/8/layout/bProcess4"/>
    <dgm:cxn modelId="{C49BF300-CBA8-4D73-8778-20BE1EC2C8FB}" type="presParOf" srcId="{3382DC61-8669-47D6-A36B-7B3A0F82B22C}" destId="{42B5D7D1-1DE7-4DD7-AB70-0EEE14AB8ED7}" srcOrd="3" destOrd="0" presId="urn:microsoft.com/office/officeart/2005/8/layout/bProcess4"/>
    <dgm:cxn modelId="{5D43F2EA-E96D-4D6C-B636-E84BC71079B5}" type="presParOf" srcId="{3382DC61-8669-47D6-A36B-7B3A0F82B22C}" destId="{253C5A75-261E-4E22-B70A-EB4CC60FD28F}" srcOrd="4" destOrd="0" presId="urn:microsoft.com/office/officeart/2005/8/layout/bProcess4"/>
    <dgm:cxn modelId="{33B139CD-F925-4762-B22E-46F5C9BAE5C7}" type="presParOf" srcId="{253C5A75-261E-4E22-B70A-EB4CC60FD28F}" destId="{20186683-957B-49D1-96BC-2F9821C0F6C2}" srcOrd="0" destOrd="0" presId="urn:microsoft.com/office/officeart/2005/8/layout/bProcess4"/>
    <dgm:cxn modelId="{6E897DEB-831C-4EA0-AF9D-9AE686F258C9}" type="presParOf" srcId="{253C5A75-261E-4E22-B70A-EB4CC60FD28F}" destId="{9B1DB5E9-CA39-40C5-AA10-4A0388EAE3F0}" srcOrd="1" destOrd="0" presId="urn:microsoft.com/office/officeart/2005/8/layout/bProcess4"/>
    <dgm:cxn modelId="{60AC55ED-3D3D-4521-9E19-69EF0889F215}" type="presParOf" srcId="{3382DC61-8669-47D6-A36B-7B3A0F82B22C}" destId="{69EA31EB-E6CB-407C-8A10-CC9A8A64370A}" srcOrd="5" destOrd="0" presId="urn:microsoft.com/office/officeart/2005/8/layout/bProcess4"/>
    <dgm:cxn modelId="{067EE5F1-64F7-40E3-B84C-B2ED19A26899}" type="presParOf" srcId="{3382DC61-8669-47D6-A36B-7B3A0F82B22C}" destId="{607AE526-9B46-4DFC-B820-72895F3C84EF}" srcOrd="6" destOrd="0" presId="urn:microsoft.com/office/officeart/2005/8/layout/bProcess4"/>
    <dgm:cxn modelId="{6F1994FC-955E-40F1-B38B-1A8C530C0615}" type="presParOf" srcId="{607AE526-9B46-4DFC-B820-72895F3C84EF}" destId="{0A7D2004-8A18-4F34-BE3C-EB2B6A2708ED}" srcOrd="0" destOrd="0" presId="urn:microsoft.com/office/officeart/2005/8/layout/bProcess4"/>
    <dgm:cxn modelId="{5E1E19FB-1933-4753-955C-6CA196FD8D84}" type="presParOf" srcId="{607AE526-9B46-4DFC-B820-72895F3C84EF}" destId="{B08EE88F-E843-4E79-91F3-9C5084C0C09E}" srcOrd="1" destOrd="0" presId="urn:microsoft.com/office/officeart/2005/8/layout/bProcess4"/>
    <dgm:cxn modelId="{09672620-E78D-4574-8E76-A31404F36834}" type="presParOf" srcId="{3382DC61-8669-47D6-A36B-7B3A0F82B22C}" destId="{D8FCDDA8-1597-4CCF-B130-B471A5DA85E4}" srcOrd="7" destOrd="0" presId="urn:microsoft.com/office/officeart/2005/8/layout/bProcess4"/>
    <dgm:cxn modelId="{78B72AA4-EB31-4C86-BE8E-2DF3ACA72BC9}" type="presParOf" srcId="{3382DC61-8669-47D6-A36B-7B3A0F82B22C}" destId="{1AAFFEE0-21EC-49FB-9BDB-DA07EAFAFEF8}" srcOrd="8" destOrd="0" presId="urn:microsoft.com/office/officeart/2005/8/layout/bProcess4"/>
    <dgm:cxn modelId="{70146EA6-221C-46A3-BB7E-E588E4DDD41A}" type="presParOf" srcId="{1AAFFEE0-21EC-49FB-9BDB-DA07EAFAFEF8}" destId="{04C2898D-487B-4837-80A4-22A066100639}" srcOrd="0" destOrd="0" presId="urn:microsoft.com/office/officeart/2005/8/layout/bProcess4"/>
    <dgm:cxn modelId="{4FFC8766-9C5A-4D8B-BBA7-F295753BA6C7}" type="presParOf" srcId="{1AAFFEE0-21EC-49FB-9BDB-DA07EAFAFEF8}" destId="{333D4CB5-F8D6-4DD9-BD9C-4A0CF0F269AD}" srcOrd="1" destOrd="0" presId="urn:microsoft.com/office/officeart/2005/8/layout/bProcess4"/>
    <dgm:cxn modelId="{C00D4EDD-F717-4F4D-93A8-45B88AB9231E}" type="presParOf" srcId="{3382DC61-8669-47D6-A36B-7B3A0F82B22C}" destId="{3508F811-547D-4867-AA96-9879B57B466F}" srcOrd="9" destOrd="0" presId="urn:microsoft.com/office/officeart/2005/8/layout/bProcess4"/>
    <dgm:cxn modelId="{FB190835-123F-4F0A-9739-4EF1BD9D5402}" type="presParOf" srcId="{3382DC61-8669-47D6-A36B-7B3A0F82B22C}" destId="{FC6B0D37-234A-4D82-AF09-BFE4E5EC9E27}" srcOrd="10" destOrd="0" presId="urn:microsoft.com/office/officeart/2005/8/layout/bProcess4"/>
    <dgm:cxn modelId="{4EB4884B-CE5B-4218-8D31-E7EB04325E69}" type="presParOf" srcId="{FC6B0D37-234A-4D82-AF09-BFE4E5EC9E27}" destId="{55A00FB4-EE1D-4003-B964-A29A1B08E0C1}" srcOrd="0" destOrd="0" presId="urn:microsoft.com/office/officeart/2005/8/layout/bProcess4"/>
    <dgm:cxn modelId="{E4CE486C-7078-4284-AA6A-5BF4FAD8D4BC}" type="presParOf" srcId="{FC6B0D37-234A-4D82-AF09-BFE4E5EC9E27}" destId="{98A243E6-C8CE-4D9F-9A7C-A121095FF910}" srcOrd="1" destOrd="0" presId="urn:microsoft.com/office/officeart/2005/8/layout/bProcess4"/>
    <dgm:cxn modelId="{06051D64-8A8B-4A4C-AB95-A111C036C30F}" type="presParOf" srcId="{3382DC61-8669-47D6-A36B-7B3A0F82B22C}" destId="{EF099B96-F5BC-49FF-B7F4-AB35B0A3A6A9}" srcOrd="11" destOrd="0" presId="urn:microsoft.com/office/officeart/2005/8/layout/bProcess4"/>
    <dgm:cxn modelId="{82862F0C-7667-49B5-8482-B5BCD99EE98F}" type="presParOf" srcId="{3382DC61-8669-47D6-A36B-7B3A0F82B22C}" destId="{F986771A-0F45-4088-AAC0-F1A65B890E47}" srcOrd="12" destOrd="0" presId="urn:microsoft.com/office/officeart/2005/8/layout/bProcess4"/>
    <dgm:cxn modelId="{D93AF5C3-7885-48E2-88C3-41F2916358A4}" type="presParOf" srcId="{F986771A-0F45-4088-AAC0-F1A65B890E47}" destId="{A78B055A-52B9-45D1-A243-81998D8ACC3D}" srcOrd="0" destOrd="0" presId="urn:microsoft.com/office/officeart/2005/8/layout/bProcess4"/>
    <dgm:cxn modelId="{349BF3FB-0568-4679-86A8-DBB8AA5596E6}" type="presParOf" srcId="{F986771A-0F45-4088-AAC0-F1A65B890E47}" destId="{2F6FC265-D828-4C5F-BB17-732B79BE9F21}" srcOrd="1" destOrd="0" presId="urn:microsoft.com/office/officeart/2005/8/layout/bProcess4"/>
    <dgm:cxn modelId="{14DFC4EE-81AD-4953-B090-CB10BD10FA52}" type="presParOf" srcId="{3382DC61-8669-47D6-A36B-7B3A0F82B22C}" destId="{43B01D15-D46E-40B8-A262-D4AADCC56DE5}" srcOrd="13" destOrd="0" presId="urn:microsoft.com/office/officeart/2005/8/layout/bProcess4"/>
    <dgm:cxn modelId="{504332C4-573A-4276-AF61-C010E351AA14}" type="presParOf" srcId="{3382DC61-8669-47D6-A36B-7B3A0F82B22C}" destId="{8CFF50BF-CDC9-49A9-B345-58CFE5B5A0CA}" srcOrd="14" destOrd="0" presId="urn:microsoft.com/office/officeart/2005/8/layout/bProcess4"/>
    <dgm:cxn modelId="{F2DE9343-2C35-44D2-ADB8-1A9BB9D09CD8}" type="presParOf" srcId="{8CFF50BF-CDC9-49A9-B345-58CFE5B5A0CA}" destId="{0167849A-D11D-4261-B7D9-3114F985E480}" srcOrd="0" destOrd="0" presId="urn:microsoft.com/office/officeart/2005/8/layout/bProcess4"/>
    <dgm:cxn modelId="{83D2FC36-A413-43B3-AD43-1BC681EB94DA}" type="presParOf" srcId="{8CFF50BF-CDC9-49A9-B345-58CFE5B5A0CA}" destId="{1C548E9F-C700-4B81-A065-9FAE89561190}" srcOrd="1" destOrd="0" presId="urn:microsoft.com/office/officeart/2005/8/layout/bProcess4"/>
    <dgm:cxn modelId="{E8D5A08E-E885-47B2-827B-8E67B1090201}" type="presParOf" srcId="{3382DC61-8669-47D6-A36B-7B3A0F82B22C}" destId="{F85E5192-CBDD-4BB8-81DF-99908B8A74E5}" srcOrd="15" destOrd="0" presId="urn:microsoft.com/office/officeart/2005/8/layout/bProcess4"/>
    <dgm:cxn modelId="{5BE02868-E663-450D-B4BB-0C5879DC26C0}" type="presParOf" srcId="{3382DC61-8669-47D6-A36B-7B3A0F82B22C}" destId="{C5940FDC-B8E2-4EAB-A319-FC508E0E5B2E}" srcOrd="16" destOrd="0" presId="urn:microsoft.com/office/officeart/2005/8/layout/bProcess4"/>
    <dgm:cxn modelId="{FEDAC145-0356-4C6A-A17D-ACFF691CA568}" type="presParOf" srcId="{C5940FDC-B8E2-4EAB-A319-FC508E0E5B2E}" destId="{2067B6F9-8A00-48BF-AEA6-724EB4BEC395}" srcOrd="0" destOrd="0" presId="urn:microsoft.com/office/officeart/2005/8/layout/bProcess4"/>
    <dgm:cxn modelId="{7FD0E95C-63BF-497F-96AC-5909274C5208}" type="presParOf" srcId="{C5940FDC-B8E2-4EAB-A319-FC508E0E5B2E}" destId="{358664CE-B22D-4A83-A52A-FDB36449E4D2}" srcOrd="1" destOrd="0" presId="urn:microsoft.com/office/officeart/2005/8/layout/bProcess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3.xml><?xml version="1.0" encoding="utf-8"?>
<dgm:dataModel xmlns:dgm="http://schemas.openxmlformats.org/drawingml/2006/diagram" xmlns:a="http://schemas.openxmlformats.org/drawingml/2006/main">
  <dgm:ptLst>
    <dgm:pt modelId="{C7912D27-AE2E-47E6-B8C3-773E13C78703}" type="doc">
      <dgm:prSet loTypeId="urn:microsoft.com/office/officeart/2005/8/layout/bProcess4" loCatId="process" qsTypeId="urn:microsoft.com/office/officeart/2005/8/quickstyle/simple2" qsCatId="simple" csTypeId="urn:microsoft.com/office/officeart/2005/8/colors/accent0_2" csCatId="mainScheme" phldr="1"/>
      <dgm:spPr/>
      <dgm:t>
        <a:bodyPr/>
        <a:lstStyle/>
        <a:p>
          <a:endParaRPr lang="en-US"/>
        </a:p>
      </dgm:t>
    </dgm:pt>
    <dgm:pt modelId="{98C406ED-62DE-4101-92F1-6C5884C090E5}">
      <dgm:prSet phldrT="[Text]" custT="1"/>
      <dgm:spPr/>
      <dgm:t>
        <a:bodyPr/>
        <a:lstStyle/>
        <a:p>
          <a:r>
            <a:rPr lang="en-US" sz="1400" kern="0" baseline="0" dirty="0">
              <a:solidFill>
                <a:schemeClr val="tx1"/>
              </a:solidFill>
              <a:latin typeface="Helvetica" panose="020B0604020202020204" pitchFamily="34" charset="0"/>
            </a:rPr>
            <a:t>Member demographic information</a:t>
          </a:r>
        </a:p>
      </dgm:t>
    </dgm:pt>
    <dgm:pt modelId="{11EF452A-F99B-4A4A-A3CE-8C9982CCF75E}" type="parTrans" cxnId="{B426D110-CDF9-4E64-97B8-690C89367E1E}">
      <dgm:prSet/>
      <dgm:spPr/>
      <dgm:t>
        <a:bodyPr/>
        <a:lstStyle/>
        <a:p>
          <a:endParaRPr lang="en-US" sz="1400">
            <a:latin typeface="Garamond" panose="02020404030301010803" pitchFamily="18" charset="0"/>
          </a:endParaRPr>
        </a:p>
      </dgm:t>
    </dgm:pt>
    <dgm:pt modelId="{B9742F11-EAC2-490A-8E8F-E688E52C668F}" type="sibTrans" cxnId="{B426D110-CDF9-4E64-97B8-690C89367E1E}">
      <dgm:prSet/>
      <dgm:spPr/>
      <dgm:t>
        <a:bodyPr/>
        <a:lstStyle/>
        <a:p>
          <a:endParaRPr lang="en-US" sz="1400">
            <a:latin typeface="Garamond" panose="02020404030301010803" pitchFamily="18" charset="0"/>
          </a:endParaRPr>
        </a:p>
      </dgm:t>
    </dgm:pt>
    <dgm:pt modelId="{DEAF0E9E-0B73-4877-A8CC-4469CEA8BED3}">
      <dgm:prSet phldrT="[Text]" custT="1"/>
      <dgm:spPr/>
      <dgm:t>
        <a:bodyPr/>
        <a:lstStyle/>
        <a:p>
          <a:r>
            <a:rPr lang="en-US" sz="1400" kern="0" baseline="0" dirty="0">
              <a:solidFill>
                <a:schemeClr val="tx1"/>
              </a:solidFill>
              <a:latin typeface="Helvetica" panose="020B0604020202020204" pitchFamily="34" charset="0"/>
            </a:rPr>
            <a:t>Strengths based needs and preferences for care delivery </a:t>
          </a:r>
        </a:p>
      </dgm:t>
    </dgm:pt>
    <dgm:pt modelId="{56928382-4788-4D2B-A1DB-C739A2536A35}" type="parTrans" cxnId="{A75064D6-19E5-46A1-85D3-1483BE22A7A6}">
      <dgm:prSet/>
      <dgm:spPr/>
      <dgm:t>
        <a:bodyPr/>
        <a:lstStyle/>
        <a:p>
          <a:endParaRPr lang="en-US" sz="1400">
            <a:latin typeface="Garamond" panose="02020404030301010803" pitchFamily="18" charset="0"/>
          </a:endParaRPr>
        </a:p>
      </dgm:t>
    </dgm:pt>
    <dgm:pt modelId="{5B33E215-F4D5-4A50-928C-4516C94F3885}" type="sibTrans" cxnId="{A75064D6-19E5-46A1-85D3-1483BE22A7A6}">
      <dgm:prSet/>
      <dgm:spPr/>
      <dgm:t>
        <a:bodyPr/>
        <a:lstStyle/>
        <a:p>
          <a:endParaRPr lang="en-US" sz="1400">
            <a:latin typeface="Garamond" panose="02020404030301010803" pitchFamily="18" charset="0"/>
          </a:endParaRPr>
        </a:p>
      </dgm:t>
    </dgm:pt>
    <dgm:pt modelId="{7138D27C-6B11-4DE0-8092-100256977DE7}">
      <dgm:prSet phldrT="[Text]" custT="1"/>
      <dgm:spPr/>
      <dgm:t>
        <a:bodyPr/>
        <a:lstStyle/>
        <a:p>
          <a:r>
            <a:rPr lang="en-US" sz="1400" kern="0" baseline="0" dirty="0">
              <a:solidFill>
                <a:schemeClr val="tx1"/>
              </a:solidFill>
              <a:latin typeface="Helvetica" panose="020B0604020202020204" pitchFamily="34" charset="0"/>
            </a:rPr>
            <a:t>Self-reported health status</a:t>
          </a:r>
        </a:p>
      </dgm:t>
    </dgm:pt>
    <dgm:pt modelId="{1BC86570-522E-43FB-B29C-FF4456681594}" type="parTrans" cxnId="{82C11BBE-78B1-4729-AAD7-A36CA7BBAD42}">
      <dgm:prSet/>
      <dgm:spPr/>
      <dgm:t>
        <a:bodyPr/>
        <a:lstStyle/>
        <a:p>
          <a:endParaRPr lang="en-US" sz="1400">
            <a:latin typeface="Garamond" panose="02020404030301010803" pitchFamily="18" charset="0"/>
          </a:endParaRPr>
        </a:p>
      </dgm:t>
    </dgm:pt>
    <dgm:pt modelId="{47267D21-BE9D-4268-8181-2ADF8B1CABFB}" type="sibTrans" cxnId="{82C11BBE-78B1-4729-AAD7-A36CA7BBAD42}">
      <dgm:prSet/>
      <dgm:spPr/>
      <dgm:t>
        <a:bodyPr/>
        <a:lstStyle/>
        <a:p>
          <a:endParaRPr lang="en-US" sz="1400">
            <a:latin typeface="Garamond" panose="02020404030301010803" pitchFamily="18" charset="0"/>
          </a:endParaRPr>
        </a:p>
      </dgm:t>
    </dgm:pt>
    <dgm:pt modelId="{1FD54AC8-B1B9-49DC-8835-767CBDC1E318}">
      <dgm:prSet phldrT="[Text]" custT="1"/>
      <dgm:spPr/>
      <dgm:t>
        <a:bodyPr/>
        <a:lstStyle/>
        <a:p>
          <a:r>
            <a:rPr lang="en-US" sz="1400" kern="0" baseline="0" dirty="0">
              <a:solidFill>
                <a:schemeClr val="tx1"/>
              </a:solidFill>
              <a:latin typeface="Helvetica" panose="020B0604020202020204" pitchFamily="34" charset="0"/>
            </a:rPr>
            <a:t>Medications and medication management needs</a:t>
          </a:r>
        </a:p>
      </dgm:t>
    </dgm:pt>
    <dgm:pt modelId="{C1098260-D9D1-4D65-821D-C7504FDBF92A}" type="parTrans" cxnId="{7DCCFA82-0B63-42C9-BDC6-A5C6087004E0}">
      <dgm:prSet/>
      <dgm:spPr/>
      <dgm:t>
        <a:bodyPr/>
        <a:lstStyle/>
        <a:p>
          <a:endParaRPr lang="en-US" sz="1400">
            <a:latin typeface="Garamond" panose="02020404030301010803" pitchFamily="18" charset="0"/>
          </a:endParaRPr>
        </a:p>
      </dgm:t>
    </dgm:pt>
    <dgm:pt modelId="{79914454-BC96-4130-8902-948D0A558021}" type="sibTrans" cxnId="{7DCCFA82-0B63-42C9-BDC6-A5C6087004E0}">
      <dgm:prSet/>
      <dgm:spPr/>
      <dgm:t>
        <a:bodyPr/>
        <a:lstStyle/>
        <a:p>
          <a:endParaRPr lang="en-US" sz="1400">
            <a:latin typeface="Garamond" panose="02020404030301010803" pitchFamily="18" charset="0"/>
          </a:endParaRPr>
        </a:p>
      </dgm:t>
    </dgm:pt>
    <dgm:pt modelId="{70740A5F-9080-4797-97C7-512B619DC326}">
      <dgm:prSet phldrT="[Text]" custT="1"/>
      <dgm:spPr/>
      <dgm:t>
        <a:bodyPr/>
        <a:lstStyle/>
        <a:p>
          <a:r>
            <a:rPr lang="en-US" sz="1400" kern="0" baseline="0" dirty="0">
              <a:solidFill>
                <a:schemeClr val="tx1"/>
              </a:solidFill>
              <a:latin typeface="Helvetica" panose="020B0604020202020204" pitchFamily="34" charset="0"/>
            </a:rPr>
            <a:t>Medical and behavioral health history </a:t>
          </a:r>
        </a:p>
      </dgm:t>
    </dgm:pt>
    <dgm:pt modelId="{D920EF32-0617-4E9C-AF9E-51E2F6A5048A}" type="parTrans" cxnId="{83EC0DC6-5E0B-4955-AC41-2BC134D88A25}">
      <dgm:prSet/>
      <dgm:spPr/>
      <dgm:t>
        <a:bodyPr/>
        <a:lstStyle/>
        <a:p>
          <a:endParaRPr lang="en-US" sz="1400">
            <a:latin typeface="Garamond" panose="02020404030301010803" pitchFamily="18" charset="0"/>
          </a:endParaRPr>
        </a:p>
      </dgm:t>
    </dgm:pt>
    <dgm:pt modelId="{AE977875-9117-4F7F-879F-AFF5785EE0C1}" type="sibTrans" cxnId="{83EC0DC6-5E0B-4955-AC41-2BC134D88A25}">
      <dgm:prSet/>
      <dgm:spPr/>
      <dgm:t>
        <a:bodyPr/>
        <a:lstStyle/>
        <a:p>
          <a:endParaRPr lang="en-US" sz="1400">
            <a:latin typeface="Garamond" panose="02020404030301010803" pitchFamily="18" charset="0"/>
          </a:endParaRPr>
        </a:p>
      </dgm:t>
    </dgm:pt>
    <dgm:pt modelId="{03FDC2C6-443D-4511-873A-2BF7518012C6}">
      <dgm:prSet phldrT="[Text]" custT="1"/>
      <dgm:spPr/>
      <dgm:t>
        <a:bodyPr/>
        <a:lstStyle/>
        <a:p>
          <a:r>
            <a:rPr lang="en-US" sz="1400" kern="0" baseline="0" dirty="0">
              <a:solidFill>
                <a:schemeClr val="tx1"/>
              </a:solidFill>
              <a:latin typeface="Helvetica" panose="020B0604020202020204" pitchFamily="34" charset="0"/>
            </a:rPr>
            <a:t>Utilization history</a:t>
          </a:r>
        </a:p>
      </dgm:t>
    </dgm:pt>
    <dgm:pt modelId="{0BB99892-1756-498E-81F7-4EFCD8F398ED}" type="parTrans" cxnId="{2F6408EA-554E-444C-BB2A-19AFF118CEB3}">
      <dgm:prSet/>
      <dgm:spPr/>
      <dgm:t>
        <a:bodyPr/>
        <a:lstStyle/>
        <a:p>
          <a:endParaRPr lang="en-US" sz="1400">
            <a:latin typeface="Garamond" panose="02020404030301010803" pitchFamily="18" charset="0"/>
          </a:endParaRPr>
        </a:p>
      </dgm:t>
    </dgm:pt>
    <dgm:pt modelId="{95D789CD-E762-4E15-9DBB-0BA35907FEE6}" type="sibTrans" cxnId="{2F6408EA-554E-444C-BB2A-19AFF118CEB3}">
      <dgm:prSet/>
      <dgm:spPr/>
      <dgm:t>
        <a:bodyPr/>
        <a:lstStyle/>
        <a:p>
          <a:endParaRPr lang="en-US" sz="1400">
            <a:latin typeface="Garamond" panose="02020404030301010803" pitchFamily="18" charset="0"/>
          </a:endParaRPr>
        </a:p>
      </dgm:t>
    </dgm:pt>
    <dgm:pt modelId="{41C3AFB6-0106-4A75-A705-E87CBB6DCAFA}">
      <dgm:prSet phldrT="[Text]" custT="1"/>
      <dgm:spPr/>
      <dgm:t>
        <a:bodyPr/>
        <a:lstStyle/>
        <a:p>
          <a:r>
            <a:rPr lang="en-US" sz="1400" kern="0" baseline="0" dirty="0">
              <a:solidFill>
                <a:schemeClr val="tx1"/>
              </a:solidFill>
              <a:latin typeface="Helvetica" panose="020B0604020202020204" pitchFamily="34" charset="0"/>
            </a:rPr>
            <a:t>Mental health screening and history</a:t>
          </a:r>
        </a:p>
        <a:p>
          <a:r>
            <a:rPr lang="en-US" sz="1400" u="none" kern="0" baseline="0" dirty="0">
              <a:solidFill>
                <a:schemeClr val="tx1"/>
              </a:solidFill>
              <a:latin typeface="Helvetica" panose="020B0604020202020204" pitchFamily="34" charset="0"/>
            </a:rPr>
            <a:t>Alcohol, tobacco and other drug use</a:t>
          </a:r>
        </a:p>
      </dgm:t>
    </dgm:pt>
    <dgm:pt modelId="{5914EFD6-9847-408C-913E-D820DE24DF69}" type="parTrans" cxnId="{F932CE7A-AFF7-4F84-A331-B7D631B83685}">
      <dgm:prSet/>
      <dgm:spPr/>
      <dgm:t>
        <a:bodyPr/>
        <a:lstStyle/>
        <a:p>
          <a:endParaRPr lang="en-US" sz="1400">
            <a:latin typeface="Garamond" panose="02020404030301010803" pitchFamily="18" charset="0"/>
          </a:endParaRPr>
        </a:p>
      </dgm:t>
    </dgm:pt>
    <dgm:pt modelId="{CEB91961-D653-4269-8B36-AFF3E9022E77}" type="sibTrans" cxnId="{F932CE7A-AFF7-4F84-A331-B7D631B83685}">
      <dgm:prSet/>
      <dgm:spPr/>
      <dgm:t>
        <a:bodyPr/>
        <a:lstStyle/>
        <a:p>
          <a:endParaRPr lang="en-US" sz="1400">
            <a:latin typeface="Garamond" panose="02020404030301010803" pitchFamily="18" charset="0"/>
          </a:endParaRPr>
        </a:p>
      </dgm:t>
    </dgm:pt>
    <dgm:pt modelId="{F3000C66-EF27-4FB9-9443-5BD3CE2E1C00}">
      <dgm:prSet phldrT="[Text]" custT="1"/>
      <dgm:spPr/>
      <dgm:t>
        <a:bodyPr/>
        <a:lstStyle/>
        <a:p>
          <a:r>
            <a:rPr lang="en-US" sz="1400" kern="1200" dirty="0">
              <a:solidFill>
                <a:schemeClr val="tx1"/>
              </a:solidFill>
              <a:latin typeface="Helvetica" panose="020B0604020202020204" pitchFamily="34" charset="0"/>
            </a:rPr>
            <a:t> </a:t>
          </a:r>
          <a:r>
            <a:rPr lang="en-US" sz="1400" kern="0" baseline="0" dirty="0">
              <a:solidFill>
                <a:schemeClr val="tx1"/>
              </a:solidFill>
              <a:latin typeface="Helvetica" panose="020B0604020202020204" pitchFamily="34" charset="0"/>
            </a:rPr>
            <a:t>Cultural and linguistic preferences </a:t>
          </a:r>
        </a:p>
      </dgm:t>
    </dgm:pt>
    <dgm:pt modelId="{69AF1502-D5CD-40AE-AACE-6796D311C094}" type="parTrans" cxnId="{54E66E66-2902-4F53-B52F-2EC336919BDF}">
      <dgm:prSet/>
      <dgm:spPr/>
      <dgm:t>
        <a:bodyPr/>
        <a:lstStyle/>
        <a:p>
          <a:endParaRPr lang="en-US" sz="1400">
            <a:latin typeface="Garamond" panose="02020404030301010803" pitchFamily="18" charset="0"/>
          </a:endParaRPr>
        </a:p>
      </dgm:t>
    </dgm:pt>
    <dgm:pt modelId="{21857164-C25C-4A94-964A-BA93283F675C}" type="sibTrans" cxnId="{54E66E66-2902-4F53-B52F-2EC336919BDF}">
      <dgm:prSet/>
      <dgm:spPr/>
      <dgm:t>
        <a:bodyPr/>
        <a:lstStyle/>
        <a:p>
          <a:endParaRPr lang="en-US" sz="1400">
            <a:latin typeface="Garamond" panose="02020404030301010803" pitchFamily="18" charset="0"/>
          </a:endParaRPr>
        </a:p>
      </dgm:t>
    </dgm:pt>
    <dgm:pt modelId="{825583F7-2417-41CF-AE35-1DD171E98436}">
      <dgm:prSet phldrT="[Text]" custT="1"/>
      <dgm:spPr/>
      <dgm:t>
        <a:bodyPr/>
        <a:lstStyle/>
        <a:p>
          <a:r>
            <a:rPr lang="en-US" sz="1400" kern="0" baseline="0" dirty="0">
              <a:solidFill>
                <a:schemeClr val="tx1"/>
              </a:solidFill>
              <a:latin typeface="Helvetica" panose="020B0604020202020204" pitchFamily="34" charset="0"/>
            </a:rPr>
            <a:t>Ability to perform activities of daily living (ADLs)</a:t>
          </a:r>
        </a:p>
      </dgm:t>
    </dgm:pt>
    <dgm:pt modelId="{6D6C6181-1E05-47D8-AEC4-C063B1553AD0}" type="parTrans" cxnId="{6BCFE181-BB63-414B-8BC2-92CCCB1DD2D8}">
      <dgm:prSet/>
      <dgm:spPr/>
      <dgm:t>
        <a:bodyPr/>
        <a:lstStyle/>
        <a:p>
          <a:endParaRPr lang="en-US" sz="1400">
            <a:latin typeface="Garamond" panose="02020404030301010803" pitchFamily="18" charset="0"/>
          </a:endParaRPr>
        </a:p>
      </dgm:t>
    </dgm:pt>
    <dgm:pt modelId="{4AA71CDD-3D30-47F3-AA1C-CE80ACFFA196}" type="sibTrans" cxnId="{6BCFE181-BB63-414B-8BC2-92CCCB1DD2D8}">
      <dgm:prSet/>
      <dgm:spPr/>
      <dgm:t>
        <a:bodyPr/>
        <a:lstStyle/>
        <a:p>
          <a:endParaRPr lang="en-US" sz="1400">
            <a:latin typeface="Garamond" panose="02020404030301010803" pitchFamily="18" charset="0"/>
          </a:endParaRPr>
        </a:p>
      </dgm:t>
    </dgm:pt>
    <dgm:pt modelId="{3382DC61-8669-47D6-A36B-7B3A0F82B22C}" type="pres">
      <dgm:prSet presAssocID="{C7912D27-AE2E-47E6-B8C3-773E13C78703}" presName="Name0" presStyleCnt="0">
        <dgm:presLayoutVars>
          <dgm:dir/>
          <dgm:resizeHandles/>
        </dgm:presLayoutVars>
      </dgm:prSet>
      <dgm:spPr/>
    </dgm:pt>
    <dgm:pt modelId="{33302173-BDCF-4620-BDCB-DEB1484B5C03}" type="pres">
      <dgm:prSet presAssocID="{98C406ED-62DE-4101-92F1-6C5884C090E5}" presName="compNode" presStyleCnt="0"/>
      <dgm:spPr/>
    </dgm:pt>
    <dgm:pt modelId="{460FC6F3-24ED-4FA5-B275-F4F42863E960}" type="pres">
      <dgm:prSet presAssocID="{98C406ED-62DE-4101-92F1-6C5884C090E5}" presName="dummyConnPt" presStyleCnt="0"/>
      <dgm:spPr/>
    </dgm:pt>
    <dgm:pt modelId="{5FFC0426-7344-44F0-AC79-F2EB9CE98AA8}" type="pres">
      <dgm:prSet presAssocID="{98C406ED-62DE-4101-92F1-6C5884C090E5}" presName="node" presStyleLbl="node1" presStyleIdx="0" presStyleCnt="9" custLinFactNeighborX="-542" custLinFactNeighborY="-2533">
        <dgm:presLayoutVars>
          <dgm:bulletEnabled val="1"/>
        </dgm:presLayoutVars>
      </dgm:prSet>
      <dgm:spPr/>
    </dgm:pt>
    <dgm:pt modelId="{E954ACC4-AEA9-4DB7-8980-93A4E171220D}" type="pres">
      <dgm:prSet presAssocID="{B9742F11-EAC2-490A-8E8F-E688E52C668F}" presName="sibTrans" presStyleLbl="bgSibTrans2D1" presStyleIdx="0" presStyleCnt="8"/>
      <dgm:spPr/>
    </dgm:pt>
    <dgm:pt modelId="{0B81CA94-4E7C-423E-8F6A-8F10B3573BB5}" type="pres">
      <dgm:prSet presAssocID="{DEAF0E9E-0B73-4877-A8CC-4469CEA8BED3}" presName="compNode" presStyleCnt="0"/>
      <dgm:spPr/>
    </dgm:pt>
    <dgm:pt modelId="{CD68DF17-8867-4CBA-9379-23728AAE5802}" type="pres">
      <dgm:prSet presAssocID="{DEAF0E9E-0B73-4877-A8CC-4469CEA8BED3}" presName="dummyConnPt" presStyleCnt="0"/>
      <dgm:spPr/>
    </dgm:pt>
    <dgm:pt modelId="{A99A42F9-7965-4804-8588-B7912937977B}" type="pres">
      <dgm:prSet presAssocID="{DEAF0E9E-0B73-4877-A8CC-4469CEA8BED3}" presName="node" presStyleLbl="node1" presStyleIdx="1" presStyleCnt="9">
        <dgm:presLayoutVars>
          <dgm:bulletEnabled val="1"/>
        </dgm:presLayoutVars>
      </dgm:prSet>
      <dgm:spPr/>
    </dgm:pt>
    <dgm:pt modelId="{42B5D7D1-1DE7-4DD7-AB70-0EEE14AB8ED7}" type="pres">
      <dgm:prSet presAssocID="{5B33E215-F4D5-4A50-928C-4516C94F3885}" presName="sibTrans" presStyleLbl="bgSibTrans2D1" presStyleIdx="1" presStyleCnt="8"/>
      <dgm:spPr/>
    </dgm:pt>
    <dgm:pt modelId="{253C5A75-261E-4E22-B70A-EB4CC60FD28F}" type="pres">
      <dgm:prSet presAssocID="{7138D27C-6B11-4DE0-8092-100256977DE7}" presName="compNode" presStyleCnt="0"/>
      <dgm:spPr/>
    </dgm:pt>
    <dgm:pt modelId="{20186683-957B-49D1-96BC-2F9821C0F6C2}" type="pres">
      <dgm:prSet presAssocID="{7138D27C-6B11-4DE0-8092-100256977DE7}" presName="dummyConnPt" presStyleCnt="0"/>
      <dgm:spPr/>
    </dgm:pt>
    <dgm:pt modelId="{9B1DB5E9-CA39-40C5-AA10-4A0388EAE3F0}" type="pres">
      <dgm:prSet presAssocID="{7138D27C-6B11-4DE0-8092-100256977DE7}" presName="node" presStyleLbl="node1" presStyleIdx="2" presStyleCnt="9">
        <dgm:presLayoutVars>
          <dgm:bulletEnabled val="1"/>
        </dgm:presLayoutVars>
      </dgm:prSet>
      <dgm:spPr/>
    </dgm:pt>
    <dgm:pt modelId="{69EA31EB-E6CB-407C-8A10-CC9A8A64370A}" type="pres">
      <dgm:prSet presAssocID="{47267D21-BE9D-4268-8181-2ADF8B1CABFB}" presName="sibTrans" presStyleLbl="bgSibTrans2D1" presStyleIdx="2" presStyleCnt="8"/>
      <dgm:spPr/>
    </dgm:pt>
    <dgm:pt modelId="{607AE526-9B46-4DFC-B820-72895F3C84EF}" type="pres">
      <dgm:prSet presAssocID="{1FD54AC8-B1B9-49DC-8835-767CBDC1E318}" presName="compNode" presStyleCnt="0"/>
      <dgm:spPr/>
    </dgm:pt>
    <dgm:pt modelId="{0A7D2004-8A18-4F34-BE3C-EB2B6A2708ED}" type="pres">
      <dgm:prSet presAssocID="{1FD54AC8-B1B9-49DC-8835-767CBDC1E318}" presName="dummyConnPt" presStyleCnt="0"/>
      <dgm:spPr/>
    </dgm:pt>
    <dgm:pt modelId="{B08EE88F-E843-4E79-91F3-9C5084C0C09E}" type="pres">
      <dgm:prSet presAssocID="{1FD54AC8-B1B9-49DC-8835-767CBDC1E318}" presName="node" presStyleLbl="node1" presStyleIdx="3" presStyleCnt="9">
        <dgm:presLayoutVars>
          <dgm:bulletEnabled val="1"/>
        </dgm:presLayoutVars>
      </dgm:prSet>
      <dgm:spPr/>
    </dgm:pt>
    <dgm:pt modelId="{D8FCDDA8-1597-4CCF-B130-B471A5DA85E4}" type="pres">
      <dgm:prSet presAssocID="{79914454-BC96-4130-8902-948D0A558021}" presName="sibTrans" presStyleLbl="bgSibTrans2D1" presStyleIdx="3" presStyleCnt="8"/>
      <dgm:spPr/>
    </dgm:pt>
    <dgm:pt modelId="{1AAFFEE0-21EC-49FB-9BDB-DA07EAFAFEF8}" type="pres">
      <dgm:prSet presAssocID="{70740A5F-9080-4797-97C7-512B619DC326}" presName="compNode" presStyleCnt="0"/>
      <dgm:spPr/>
    </dgm:pt>
    <dgm:pt modelId="{04C2898D-487B-4837-80A4-22A066100639}" type="pres">
      <dgm:prSet presAssocID="{70740A5F-9080-4797-97C7-512B619DC326}" presName="dummyConnPt" presStyleCnt="0"/>
      <dgm:spPr/>
    </dgm:pt>
    <dgm:pt modelId="{333D4CB5-F8D6-4DD9-BD9C-4A0CF0F269AD}" type="pres">
      <dgm:prSet presAssocID="{70740A5F-9080-4797-97C7-512B619DC326}" presName="node" presStyleLbl="node1" presStyleIdx="4" presStyleCnt="9">
        <dgm:presLayoutVars>
          <dgm:bulletEnabled val="1"/>
        </dgm:presLayoutVars>
      </dgm:prSet>
      <dgm:spPr/>
    </dgm:pt>
    <dgm:pt modelId="{3508F811-547D-4867-AA96-9879B57B466F}" type="pres">
      <dgm:prSet presAssocID="{AE977875-9117-4F7F-879F-AFF5785EE0C1}" presName="sibTrans" presStyleLbl="bgSibTrans2D1" presStyleIdx="4" presStyleCnt="8"/>
      <dgm:spPr/>
    </dgm:pt>
    <dgm:pt modelId="{FC6B0D37-234A-4D82-AF09-BFE4E5EC9E27}" type="pres">
      <dgm:prSet presAssocID="{03FDC2C6-443D-4511-873A-2BF7518012C6}" presName="compNode" presStyleCnt="0"/>
      <dgm:spPr/>
    </dgm:pt>
    <dgm:pt modelId="{55A00FB4-EE1D-4003-B964-A29A1B08E0C1}" type="pres">
      <dgm:prSet presAssocID="{03FDC2C6-443D-4511-873A-2BF7518012C6}" presName="dummyConnPt" presStyleCnt="0"/>
      <dgm:spPr/>
    </dgm:pt>
    <dgm:pt modelId="{98A243E6-C8CE-4D9F-9A7C-A121095FF910}" type="pres">
      <dgm:prSet presAssocID="{03FDC2C6-443D-4511-873A-2BF7518012C6}" presName="node" presStyleLbl="node1" presStyleIdx="5" presStyleCnt="9">
        <dgm:presLayoutVars>
          <dgm:bulletEnabled val="1"/>
        </dgm:presLayoutVars>
      </dgm:prSet>
      <dgm:spPr/>
    </dgm:pt>
    <dgm:pt modelId="{EF099B96-F5BC-49FF-B7F4-AB35B0A3A6A9}" type="pres">
      <dgm:prSet presAssocID="{95D789CD-E762-4E15-9DBB-0BA35907FEE6}" presName="sibTrans" presStyleLbl="bgSibTrans2D1" presStyleIdx="5" presStyleCnt="8"/>
      <dgm:spPr/>
    </dgm:pt>
    <dgm:pt modelId="{F986771A-0F45-4088-AAC0-F1A65B890E47}" type="pres">
      <dgm:prSet presAssocID="{41C3AFB6-0106-4A75-A705-E87CBB6DCAFA}" presName="compNode" presStyleCnt="0"/>
      <dgm:spPr/>
    </dgm:pt>
    <dgm:pt modelId="{A78B055A-52B9-45D1-A243-81998D8ACC3D}" type="pres">
      <dgm:prSet presAssocID="{41C3AFB6-0106-4A75-A705-E87CBB6DCAFA}" presName="dummyConnPt" presStyleCnt="0"/>
      <dgm:spPr/>
    </dgm:pt>
    <dgm:pt modelId="{2F6FC265-D828-4C5F-BB17-732B79BE9F21}" type="pres">
      <dgm:prSet presAssocID="{41C3AFB6-0106-4A75-A705-E87CBB6DCAFA}" presName="node" presStyleLbl="node1" presStyleIdx="6" presStyleCnt="9">
        <dgm:presLayoutVars>
          <dgm:bulletEnabled val="1"/>
        </dgm:presLayoutVars>
      </dgm:prSet>
      <dgm:spPr/>
    </dgm:pt>
    <dgm:pt modelId="{43B01D15-D46E-40B8-A262-D4AADCC56DE5}" type="pres">
      <dgm:prSet presAssocID="{CEB91961-D653-4269-8B36-AFF3E9022E77}" presName="sibTrans" presStyleLbl="bgSibTrans2D1" presStyleIdx="6" presStyleCnt="8"/>
      <dgm:spPr/>
    </dgm:pt>
    <dgm:pt modelId="{8CFF50BF-CDC9-49A9-B345-58CFE5B5A0CA}" type="pres">
      <dgm:prSet presAssocID="{F3000C66-EF27-4FB9-9443-5BD3CE2E1C00}" presName="compNode" presStyleCnt="0"/>
      <dgm:spPr/>
    </dgm:pt>
    <dgm:pt modelId="{0167849A-D11D-4261-B7D9-3114F985E480}" type="pres">
      <dgm:prSet presAssocID="{F3000C66-EF27-4FB9-9443-5BD3CE2E1C00}" presName="dummyConnPt" presStyleCnt="0"/>
      <dgm:spPr/>
    </dgm:pt>
    <dgm:pt modelId="{1C548E9F-C700-4B81-A065-9FAE89561190}" type="pres">
      <dgm:prSet presAssocID="{F3000C66-EF27-4FB9-9443-5BD3CE2E1C00}" presName="node" presStyleLbl="node1" presStyleIdx="7" presStyleCnt="9">
        <dgm:presLayoutVars>
          <dgm:bulletEnabled val="1"/>
        </dgm:presLayoutVars>
      </dgm:prSet>
      <dgm:spPr/>
    </dgm:pt>
    <dgm:pt modelId="{F85E5192-CBDD-4BB8-81DF-99908B8A74E5}" type="pres">
      <dgm:prSet presAssocID="{21857164-C25C-4A94-964A-BA93283F675C}" presName="sibTrans" presStyleLbl="bgSibTrans2D1" presStyleIdx="7" presStyleCnt="8"/>
      <dgm:spPr/>
    </dgm:pt>
    <dgm:pt modelId="{C5940FDC-B8E2-4EAB-A319-FC508E0E5B2E}" type="pres">
      <dgm:prSet presAssocID="{825583F7-2417-41CF-AE35-1DD171E98436}" presName="compNode" presStyleCnt="0"/>
      <dgm:spPr/>
    </dgm:pt>
    <dgm:pt modelId="{2067B6F9-8A00-48BF-AEA6-724EB4BEC395}" type="pres">
      <dgm:prSet presAssocID="{825583F7-2417-41CF-AE35-1DD171E98436}" presName="dummyConnPt" presStyleCnt="0"/>
      <dgm:spPr/>
    </dgm:pt>
    <dgm:pt modelId="{358664CE-B22D-4A83-A52A-FDB36449E4D2}" type="pres">
      <dgm:prSet presAssocID="{825583F7-2417-41CF-AE35-1DD171E98436}" presName="node" presStyleLbl="node1" presStyleIdx="8" presStyleCnt="9">
        <dgm:presLayoutVars>
          <dgm:bulletEnabled val="1"/>
        </dgm:presLayoutVars>
      </dgm:prSet>
      <dgm:spPr/>
    </dgm:pt>
  </dgm:ptLst>
  <dgm:cxnLst>
    <dgm:cxn modelId="{B426D110-CDF9-4E64-97B8-690C89367E1E}" srcId="{C7912D27-AE2E-47E6-B8C3-773E13C78703}" destId="{98C406ED-62DE-4101-92F1-6C5884C090E5}" srcOrd="0" destOrd="0" parTransId="{11EF452A-F99B-4A4A-A3CE-8C9982CCF75E}" sibTransId="{B9742F11-EAC2-490A-8E8F-E688E52C668F}"/>
    <dgm:cxn modelId="{8AA8C322-F17F-407C-913E-6A5E9AE10846}" type="presOf" srcId="{98C406ED-62DE-4101-92F1-6C5884C090E5}" destId="{5FFC0426-7344-44F0-AC79-F2EB9CE98AA8}" srcOrd="0" destOrd="0" presId="urn:microsoft.com/office/officeart/2005/8/layout/bProcess4"/>
    <dgm:cxn modelId="{10185D38-A561-4F45-AF10-C323A62D3436}" type="presOf" srcId="{F3000C66-EF27-4FB9-9443-5BD3CE2E1C00}" destId="{1C548E9F-C700-4B81-A065-9FAE89561190}" srcOrd="0" destOrd="0" presId="urn:microsoft.com/office/officeart/2005/8/layout/bProcess4"/>
    <dgm:cxn modelId="{FCE0CB3D-FDA4-48A1-8570-927645BA9D77}" type="presOf" srcId="{1FD54AC8-B1B9-49DC-8835-767CBDC1E318}" destId="{B08EE88F-E843-4E79-91F3-9C5084C0C09E}" srcOrd="0" destOrd="0" presId="urn:microsoft.com/office/officeart/2005/8/layout/bProcess4"/>
    <dgm:cxn modelId="{54E66E66-2902-4F53-B52F-2EC336919BDF}" srcId="{C7912D27-AE2E-47E6-B8C3-773E13C78703}" destId="{F3000C66-EF27-4FB9-9443-5BD3CE2E1C00}" srcOrd="7" destOrd="0" parTransId="{69AF1502-D5CD-40AE-AACE-6796D311C094}" sibTransId="{21857164-C25C-4A94-964A-BA93283F675C}"/>
    <dgm:cxn modelId="{15F1AB67-4894-479B-9E1B-0A7BE37F67CA}" type="presOf" srcId="{41C3AFB6-0106-4A75-A705-E87CBB6DCAFA}" destId="{2F6FC265-D828-4C5F-BB17-732B79BE9F21}" srcOrd="0" destOrd="0" presId="urn:microsoft.com/office/officeart/2005/8/layout/bProcess4"/>
    <dgm:cxn modelId="{38A0BF6A-2121-4D47-8528-DBB033346660}" type="presOf" srcId="{CEB91961-D653-4269-8B36-AFF3E9022E77}" destId="{43B01D15-D46E-40B8-A262-D4AADCC56DE5}" srcOrd="0" destOrd="0" presId="urn:microsoft.com/office/officeart/2005/8/layout/bProcess4"/>
    <dgm:cxn modelId="{9BDF306B-D6EB-4984-AD76-FCB62667AEC2}" type="presOf" srcId="{DEAF0E9E-0B73-4877-A8CC-4469CEA8BED3}" destId="{A99A42F9-7965-4804-8588-B7912937977B}" srcOrd="0" destOrd="0" presId="urn:microsoft.com/office/officeart/2005/8/layout/bProcess4"/>
    <dgm:cxn modelId="{9C27A772-CA4A-44F4-B18D-3CB9FC85AAA8}" type="presOf" srcId="{03FDC2C6-443D-4511-873A-2BF7518012C6}" destId="{98A243E6-C8CE-4D9F-9A7C-A121095FF910}" srcOrd="0" destOrd="0" presId="urn:microsoft.com/office/officeart/2005/8/layout/bProcess4"/>
    <dgm:cxn modelId="{FBB8C455-E1A8-4AAF-BAD5-48F8A7551830}" type="presOf" srcId="{B9742F11-EAC2-490A-8E8F-E688E52C668F}" destId="{E954ACC4-AEA9-4DB7-8980-93A4E171220D}" srcOrd="0" destOrd="0" presId="urn:microsoft.com/office/officeart/2005/8/layout/bProcess4"/>
    <dgm:cxn modelId="{F932CE7A-AFF7-4F84-A331-B7D631B83685}" srcId="{C7912D27-AE2E-47E6-B8C3-773E13C78703}" destId="{41C3AFB6-0106-4A75-A705-E87CBB6DCAFA}" srcOrd="6" destOrd="0" parTransId="{5914EFD6-9847-408C-913E-D820DE24DF69}" sibTransId="{CEB91961-D653-4269-8B36-AFF3E9022E77}"/>
    <dgm:cxn modelId="{511E067E-7F70-4C54-BEBE-4A86F0CD2AD0}" type="presOf" srcId="{47267D21-BE9D-4268-8181-2ADF8B1CABFB}" destId="{69EA31EB-E6CB-407C-8A10-CC9A8A64370A}" srcOrd="0" destOrd="0" presId="urn:microsoft.com/office/officeart/2005/8/layout/bProcess4"/>
    <dgm:cxn modelId="{6BCFE181-BB63-414B-8BC2-92CCCB1DD2D8}" srcId="{C7912D27-AE2E-47E6-B8C3-773E13C78703}" destId="{825583F7-2417-41CF-AE35-1DD171E98436}" srcOrd="8" destOrd="0" parTransId="{6D6C6181-1E05-47D8-AEC4-C063B1553AD0}" sibTransId="{4AA71CDD-3D30-47F3-AA1C-CE80ACFFA196}"/>
    <dgm:cxn modelId="{7DCCFA82-0B63-42C9-BDC6-A5C6087004E0}" srcId="{C7912D27-AE2E-47E6-B8C3-773E13C78703}" destId="{1FD54AC8-B1B9-49DC-8835-767CBDC1E318}" srcOrd="3" destOrd="0" parTransId="{C1098260-D9D1-4D65-821D-C7504FDBF92A}" sibTransId="{79914454-BC96-4130-8902-948D0A558021}"/>
    <dgm:cxn modelId="{D2267A99-3E61-40FB-AA61-9FE2C54E5F75}" type="presOf" srcId="{95D789CD-E762-4E15-9DBB-0BA35907FEE6}" destId="{EF099B96-F5BC-49FF-B7F4-AB35B0A3A6A9}" srcOrd="0" destOrd="0" presId="urn:microsoft.com/office/officeart/2005/8/layout/bProcess4"/>
    <dgm:cxn modelId="{C6DC6DAD-C628-4C2E-81E8-5CA4AB253567}" type="presOf" srcId="{79914454-BC96-4130-8902-948D0A558021}" destId="{D8FCDDA8-1597-4CCF-B130-B471A5DA85E4}" srcOrd="0" destOrd="0" presId="urn:microsoft.com/office/officeart/2005/8/layout/bProcess4"/>
    <dgm:cxn modelId="{B15389B8-C632-4DDF-ACF5-5731C9981020}" type="presOf" srcId="{70740A5F-9080-4797-97C7-512B619DC326}" destId="{333D4CB5-F8D6-4DD9-BD9C-4A0CF0F269AD}" srcOrd="0" destOrd="0" presId="urn:microsoft.com/office/officeart/2005/8/layout/bProcess4"/>
    <dgm:cxn modelId="{F3640FBC-4462-4069-A591-93DC6700B76B}" type="presOf" srcId="{C7912D27-AE2E-47E6-B8C3-773E13C78703}" destId="{3382DC61-8669-47D6-A36B-7B3A0F82B22C}" srcOrd="0" destOrd="0" presId="urn:microsoft.com/office/officeart/2005/8/layout/bProcess4"/>
    <dgm:cxn modelId="{82C11BBE-78B1-4729-AAD7-A36CA7BBAD42}" srcId="{C7912D27-AE2E-47E6-B8C3-773E13C78703}" destId="{7138D27C-6B11-4DE0-8092-100256977DE7}" srcOrd="2" destOrd="0" parTransId="{1BC86570-522E-43FB-B29C-FF4456681594}" sibTransId="{47267D21-BE9D-4268-8181-2ADF8B1CABFB}"/>
    <dgm:cxn modelId="{83EC0DC6-5E0B-4955-AC41-2BC134D88A25}" srcId="{C7912D27-AE2E-47E6-B8C3-773E13C78703}" destId="{70740A5F-9080-4797-97C7-512B619DC326}" srcOrd="4" destOrd="0" parTransId="{D920EF32-0617-4E9C-AF9E-51E2F6A5048A}" sibTransId="{AE977875-9117-4F7F-879F-AFF5785EE0C1}"/>
    <dgm:cxn modelId="{CB42F2C6-525D-4036-AAB2-3248E720FCAD}" type="presOf" srcId="{5B33E215-F4D5-4A50-928C-4516C94F3885}" destId="{42B5D7D1-1DE7-4DD7-AB70-0EEE14AB8ED7}" srcOrd="0" destOrd="0" presId="urn:microsoft.com/office/officeart/2005/8/layout/bProcess4"/>
    <dgm:cxn modelId="{E0B143D5-89AA-4D0C-979A-BF5ADDA6385E}" type="presOf" srcId="{AE977875-9117-4F7F-879F-AFF5785EE0C1}" destId="{3508F811-547D-4867-AA96-9879B57B466F}" srcOrd="0" destOrd="0" presId="urn:microsoft.com/office/officeart/2005/8/layout/bProcess4"/>
    <dgm:cxn modelId="{A75064D6-19E5-46A1-85D3-1483BE22A7A6}" srcId="{C7912D27-AE2E-47E6-B8C3-773E13C78703}" destId="{DEAF0E9E-0B73-4877-A8CC-4469CEA8BED3}" srcOrd="1" destOrd="0" parTransId="{56928382-4788-4D2B-A1DB-C739A2536A35}" sibTransId="{5B33E215-F4D5-4A50-928C-4516C94F3885}"/>
    <dgm:cxn modelId="{2F6408EA-554E-444C-BB2A-19AFF118CEB3}" srcId="{C7912D27-AE2E-47E6-B8C3-773E13C78703}" destId="{03FDC2C6-443D-4511-873A-2BF7518012C6}" srcOrd="5" destOrd="0" parTransId="{0BB99892-1756-498E-81F7-4EFCD8F398ED}" sibTransId="{95D789CD-E762-4E15-9DBB-0BA35907FEE6}"/>
    <dgm:cxn modelId="{B1FC21FC-8D3F-41F9-BE76-514C92A548A9}" type="presOf" srcId="{825583F7-2417-41CF-AE35-1DD171E98436}" destId="{358664CE-B22D-4A83-A52A-FDB36449E4D2}" srcOrd="0" destOrd="0" presId="urn:microsoft.com/office/officeart/2005/8/layout/bProcess4"/>
    <dgm:cxn modelId="{F9FE41FC-2F11-46C2-BA40-D6E6EE1759E0}" type="presOf" srcId="{7138D27C-6B11-4DE0-8092-100256977DE7}" destId="{9B1DB5E9-CA39-40C5-AA10-4A0388EAE3F0}" srcOrd="0" destOrd="0" presId="urn:microsoft.com/office/officeart/2005/8/layout/bProcess4"/>
    <dgm:cxn modelId="{050BB4FF-8A67-4ED8-9742-65ACDC1BF1FC}" type="presOf" srcId="{21857164-C25C-4A94-964A-BA93283F675C}" destId="{F85E5192-CBDD-4BB8-81DF-99908B8A74E5}" srcOrd="0" destOrd="0" presId="urn:microsoft.com/office/officeart/2005/8/layout/bProcess4"/>
    <dgm:cxn modelId="{6CA3DFB4-E8A9-497A-B735-151DECD84823}" type="presParOf" srcId="{3382DC61-8669-47D6-A36B-7B3A0F82B22C}" destId="{33302173-BDCF-4620-BDCB-DEB1484B5C03}" srcOrd="0" destOrd="0" presId="urn:microsoft.com/office/officeart/2005/8/layout/bProcess4"/>
    <dgm:cxn modelId="{6B83719C-CA13-47FC-9D4D-AC1866AF4091}" type="presParOf" srcId="{33302173-BDCF-4620-BDCB-DEB1484B5C03}" destId="{460FC6F3-24ED-4FA5-B275-F4F42863E960}" srcOrd="0" destOrd="0" presId="urn:microsoft.com/office/officeart/2005/8/layout/bProcess4"/>
    <dgm:cxn modelId="{6D4477E9-CE75-427A-ABB9-1F13B4EB7809}" type="presParOf" srcId="{33302173-BDCF-4620-BDCB-DEB1484B5C03}" destId="{5FFC0426-7344-44F0-AC79-F2EB9CE98AA8}" srcOrd="1" destOrd="0" presId="urn:microsoft.com/office/officeart/2005/8/layout/bProcess4"/>
    <dgm:cxn modelId="{75D4EAA7-BAF3-4FC9-85E8-6D0652A1BCAA}" type="presParOf" srcId="{3382DC61-8669-47D6-A36B-7B3A0F82B22C}" destId="{E954ACC4-AEA9-4DB7-8980-93A4E171220D}" srcOrd="1" destOrd="0" presId="urn:microsoft.com/office/officeart/2005/8/layout/bProcess4"/>
    <dgm:cxn modelId="{ABD7BF62-4AF2-422B-9DC3-3364762F50B4}" type="presParOf" srcId="{3382DC61-8669-47D6-A36B-7B3A0F82B22C}" destId="{0B81CA94-4E7C-423E-8F6A-8F10B3573BB5}" srcOrd="2" destOrd="0" presId="urn:microsoft.com/office/officeart/2005/8/layout/bProcess4"/>
    <dgm:cxn modelId="{6F222B68-E393-4D67-92A1-76C917161956}" type="presParOf" srcId="{0B81CA94-4E7C-423E-8F6A-8F10B3573BB5}" destId="{CD68DF17-8867-4CBA-9379-23728AAE5802}" srcOrd="0" destOrd="0" presId="urn:microsoft.com/office/officeart/2005/8/layout/bProcess4"/>
    <dgm:cxn modelId="{B7B94B6B-868C-47F1-9936-A9AB511D6428}" type="presParOf" srcId="{0B81CA94-4E7C-423E-8F6A-8F10B3573BB5}" destId="{A99A42F9-7965-4804-8588-B7912937977B}" srcOrd="1" destOrd="0" presId="urn:microsoft.com/office/officeart/2005/8/layout/bProcess4"/>
    <dgm:cxn modelId="{CB3A689A-9809-4DD6-9895-FD9F263AEB16}" type="presParOf" srcId="{3382DC61-8669-47D6-A36B-7B3A0F82B22C}" destId="{42B5D7D1-1DE7-4DD7-AB70-0EEE14AB8ED7}" srcOrd="3" destOrd="0" presId="urn:microsoft.com/office/officeart/2005/8/layout/bProcess4"/>
    <dgm:cxn modelId="{E2BE2365-3ADE-432A-83DB-782774C2EDA6}" type="presParOf" srcId="{3382DC61-8669-47D6-A36B-7B3A0F82B22C}" destId="{253C5A75-261E-4E22-B70A-EB4CC60FD28F}" srcOrd="4" destOrd="0" presId="urn:microsoft.com/office/officeart/2005/8/layout/bProcess4"/>
    <dgm:cxn modelId="{057D237E-44D4-4495-A674-304723745B47}" type="presParOf" srcId="{253C5A75-261E-4E22-B70A-EB4CC60FD28F}" destId="{20186683-957B-49D1-96BC-2F9821C0F6C2}" srcOrd="0" destOrd="0" presId="urn:microsoft.com/office/officeart/2005/8/layout/bProcess4"/>
    <dgm:cxn modelId="{6FB7890F-6B4E-492C-95AD-05255FF92862}" type="presParOf" srcId="{253C5A75-261E-4E22-B70A-EB4CC60FD28F}" destId="{9B1DB5E9-CA39-40C5-AA10-4A0388EAE3F0}" srcOrd="1" destOrd="0" presId="urn:microsoft.com/office/officeart/2005/8/layout/bProcess4"/>
    <dgm:cxn modelId="{DBD7D033-0D96-4437-8FC6-DA314424F004}" type="presParOf" srcId="{3382DC61-8669-47D6-A36B-7B3A0F82B22C}" destId="{69EA31EB-E6CB-407C-8A10-CC9A8A64370A}" srcOrd="5" destOrd="0" presId="urn:microsoft.com/office/officeart/2005/8/layout/bProcess4"/>
    <dgm:cxn modelId="{34FF0C4A-F4FC-4C97-BF88-758FE85AB333}" type="presParOf" srcId="{3382DC61-8669-47D6-A36B-7B3A0F82B22C}" destId="{607AE526-9B46-4DFC-B820-72895F3C84EF}" srcOrd="6" destOrd="0" presId="urn:microsoft.com/office/officeart/2005/8/layout/bProcess4"/>
    <dgm:cxn modelId="{E3E3EC25-2C24-43B9-8D7C-32B398675ABE}" type="presParOf" srcId="{607AE526-9B46-4DFC-B820-72895F3C84EF}" destId="{0A7D2004-8A18-4F34-BE3C-EB2B6A2708ED}" srcOrd="0" destOrd="0" presId="urn:microsoft.com/office/officeart/2005/8/layout/bProcess4"/>
    <dgm:cxn modelId="{61F33F12-300E-4DD6-A644-DC3A8E664FCA}" type="presParOf" srcId="{607AE526-9B46-4DFC-B820-72895F3C84EF}" destId="{B08EE88F-E843-4E79-91F3-9C5084C0C09E}" srcOrd="1" destOrd="0" presId="urn:microsoft.com/office/officeart/2005/8/layout/bProcess4"/>
    <dgm:cxn modelId="{F59D99C5-EC0B-4690-A0C2-7FB4F758307D}" type="presParOf" srcId="{3382DC61-8669-47D6-A36B-7B3A0F82B22C}" destId="{D8FCDDA8-1597-4CCF-B130-B471A5DA85E4}" srcOrd="7" destOrd="0" presId="urn:microsoft.com/office/officeart/2005/8/layout/bProcess4"/>
    <dgm:cxn modelId="{C4DF73CF-53FE-4721-BC4C-9FBB62FE516F}" type="presParOf" srcId="{3382DC61-8669-47D6-A36B-7B3A0F82B22C}" destId="{1AAFFEE0-21EC-49FB-9BDB-DA07EAFAFEF8}" srcOrd="8" destOrd="0" presId="urn:microsoft.com/office/officeart/2005/8/layout/bProcess4"/>
    <dgm:cxn modelId="{24AB0D91-B35B-488C-82E5-861737260787}" type="presParOf" srcId="{1AAFFEE0-21EC-49FB-9BDB-DA07EAFAFEF8}" destId="{04C2898D-487B-4837-80A4-22A066100639}" srcOrd="0" destOrd="0" presId="urn:microsoft.com/office/officeart/2005/8/layout/bProcess4"/>
    <dgm:cxn modelId="{DE2C15E0-7A67-4DBD-9C67-47DFCC8CB133}" type="presParOf" srcId="{1AAFFEE0-21EC-49FB-9BDB-DA07EAFAFEF8}" destId="{333D4CB5-F8D6-4DD9-BD9C-4A0CF0F269AD}" srcOrd="1" destOrd="0" presId="urn:microsoft.com/office/officeart/2005/8/layout/bProcess4"/>
    <dgm:cxn modelId="{BF02B944-6136-418F-AA42-848409FEB6A5}" type="presParOf" srcId="{3382DC61-8669-47D6-A36B-7B3A0F82B22C}" destId="{3508F811-547D-4867-AA96-9879B57B466F}" srcOrd="9" destOrd="0" presId="urn:microsoft.com/office/officeart/2005/8/layout/bProcess4"/>
    <dgm:cxn modelId="{59A485DF-6176-4B71-BFC0-A44FC02AB443}" type="presParOf" srcId="{3382DC61-8669-47D6-A36B-7B3A0F82B22C}" destId="{FC6B0D37-234A-4D82-AF09-BFE4E5EC9E27}" srcOrd="10" destOrd="0" presId="urn:microsoft.com/office/officeart/2005/8/layout/bProcess4"/>
    <dgm:cxn modelId="{20B3C0EC-5A89-49DD-BFF9-BDC4F7BFBB01}" type="presParOf" srcId="{FC6B0D37-234A-4D82-AF09-BFE4E5EC9E27}" destId="{55A00FB4-EE1D-4003-B964-A29A1B08E0C1}" srcOrd="0" destOrd="0" presId="urn:microsoft.com/office/officeart/2005/8/layout/bProcess4"/>
    <dgm:cxn modelId="{27D358DE-C29A-42DF-BDA1-3DCCEAEAF805}" type="presParOf" srcId="{FC6B0D37-234A-4D82-AF09-BFE4E5EC9E27}" destId="{98A243E6-C8CE-4D9F-9A7C-A121095FF910}" srcOrd="1" destOrd="0" presId="urn:microsoft.com/office/officeart/2005/8/layout/bProcess4"/>
    <dgm:cxn modelId="{4A255AAE-C14E-4951-A2F2-370F362E3BE2}" type="presParOf" srcId="{3382DC61-8669-47D6-A36B-7B3A0F82B22C}" destId="{EF099B96-F5BC-49FF-B7F4-AB35B0A3A6A9}" srcOrd="11" destOrd="0" presId="urn:microsoft.com/office/officeart/2005/8/layout/bProcess4"/>
    <dgm:cxn modelId="{A084C0CC-BB56-4193-9BB4-202E54BF4B96}" type="presParOf" srcId="{3382DC61-8669-47D6-A36B-7B3A0F82B22C}" destId="{F986771A-0F45-4088-AAC0-F1A65B890E47}" srcOrd="12" destOrd="0" presId="urn:microsoft.com/office/officeart/2005/8/layout/bProcess4"/>
    <dgm:cxn modelId="{8707A9A4-AD7D-46BA-9A6B-43AB5E28EC82}" type="presParOf" srcId="{F986771A-0F45-4088-AAC0-F1A65B890E47}" destId="{A78B055A-52B9-45D1-A243-81998D8ACC3D}" srcOrd="0" destOrd="0" presId="urn:microsoft.com/office/officeart/2005/8/layout/bProcess4"/>
    <dgm:cxn modelId="{F65909E8-C95F-4520-9928-30C02096C268}" type="presParOf" srcId="{F986771A-0F45-4088-AAC0-F1A65B890E47}" destId="{2F6FC265-D828-4C5F-BB17-732B79BE9F21}" srcOrd="1" destOrd="0" presId="urn:microsoft.com/office/officeart/2005/8/layout/bProcess4"/>
    <dgm:cxn modelId="{4786F385-1E11-4B8F-B37F-EF977B974109}" type="presParOf" srcId="{3382DC61-8669-47D6-A36B-7B3A0F82B22C}" destId="{43B01D15-D46E-40B8-A262-D4AADCC56DE5}" srcOrd="13" destOrd="0" presId="urn:microsoft.com/office/officeart/2005/8/layout/bProcess4"/>
    <dgm:cxn modelId="{BCE3932E-58CE-456C-B2DE-A8DFE248E132}" type="presParOf" srcId="{3382DC61-8669-47D6-A36B-7B3A0F82B22C}" destId="{8CFF50BF-CDC9-49A9-B345-58CFE5B5A0CA}" srcOrd="14" destOrd="0" presId="urn:microsoft.com/office/officeart/2005/8/layout/bProcess4"/>
    <dgm:cxn modelId="{5C45D395-0F25-4C37-85A6-6C0A8BE78927}" type="presParOf" srcId="{8CFF50BF-CDC9-49A9-B345-58CFE5B5A0CA}" destId="{0167849A-D11D-4261-B7D9-3114F985E480}" srcOrd="0" destOrd="0" presId="urn:microsoft.com/office/officeart/2005/8/layout/bProcess4"/>
    <dgm:cxn modelId="{0C023DED-0DDB-445E-A77F-03283FC8A09A}" type="presParOf" srcId="{8CFF50BF-CDC9-49A9-B345-58CFE5B5A0CA}" destId="{1C548E9F-C700-4B81-A065-9FAE89561190}" srcOrd="1" destOrd="0" presId="urn:microsoft.com/office/officeart/2005/8/layout/bProcess4"/>
    <dgm:cxn modelId="{396EE5AF-63AE-423C-AB8F-433E8FDD07D4}" type="presParOf" srcId="{3382DC61-8669-47D6-A36B-7B3A0F82B22C}" destId="{F85E5192-CBDD-4BB8-81DF-99908B8A74E5}" srcOrd="15" destOrd="0" presId="urn:microsoft.com/office/officeart/2005/8/layout/bProcess4"/>
    <dgm:cxn modelId="{4011E35D-DEF5-477D-BC0A-49B6760B5EA3}" type="presParOf" srcId="{3382DC61-8669-47D6-A36B-7B3A0F82B22C}" destId="{C5940FDC-B8E2-4EAB-A319-FC508E0E5B2E}" srcOrd="16" destOrd="0" presId="urn:microsoft.com/office/officeart/2005/8/layout/bProcess4"/>
    <dgm:cxn modelId="{3C4479B3-81A4-449E-8191-E1C6FB199185}" type="presParOf" srcId="{C5940FDC-B8E2-4EAB-A319-FC508E0E5B2E}" destId="{2067B6F9-8A00-48BF-AEA6-724EB4BEC395}" srcOrd="0" destOrd="0" presId="urn:microsoft.com/office/officeart/2005/8/layout/bProcess4"/>
    <dgm:cxn modelId="{DC49FD15-A6B2-4CA3-A621-AC1D7FBBA973}" type="presParOf" srcId="{C5940FDC-B8E2-4EAB-A319-FC508E0E5B2E}" destId="{358664CE-B22D-4A83-A52A-FDB36449E4D2}" srcOrd="1" destOrd="0" presId="urn:microsoft.com/office/officeart/2005/8/layout/bProcess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4.xml><?xml version="1.0" encoding="utf-8"?>
<dgm:dataModel xmlns:dgm="http://schemas.openxmlformats.org/drawingml/2006/diagram" xmlns:a="http://schemas.openxmlformats.org/drawingml/2006/main">
  <dgm:ptLst>
    <dgm:pt modelId="{C7912D27-AE2E-47E6-B8C3-773E13C78703}" type="doc">
      <dgm:prSet loTypeId="urn:microsoft.com/office/officeart/2005/8/layout/bProcess4" loCatId="process" qsTypeId="urn:microsoft.com/office/officeart/2005/8/quickstyle/simple2" qsCatId="simple" csTypeId="urn:microsoft.com/office/officeart/2005/8/colors/accent0_2" csCatId="mainScheme" phldr="1"/>
      <dgm:spPr/>
      <dgm:t>
        <a:bodyPr/>
        <a:lstStyle/>
        <a:p>
          <a:endParaRPr lang="en-US"/>
        </a:p>
      </dgm:t>
    </dgm:pt>
    <dgm:pt modelId="{98C406ED-62DE-4101-92F1-6C5884C090E5}">
      <dgm:prSet phldrT="[Text]" custT="1"/>
      <dgm:spPr/>
      <dgm:t>
        <a:bodyPr/>
        <a:lstStyle/>
        <a:p>
          <a:r>
            <a:rPr lang="en-US" sz="1400" kern="0" baseline="0" dirty="0">
              <a:solidFill>
                <a:schemeClr val="tx1"/>
              </a:solidFill>
              <a:latin typeface="Helvetica" panose="020B0604020202020204" pitchFamily="34" charset="0"/>
            </a:rPr>
            <a:t>Member demographic information</a:t>
          </a:r>
        </a:p>
      </dgm:t>
    </dgm:pt>
    <dgm:pt modelId="{11EF452A-F99B-4A4A-A3CE-8C9982CCF75E}" type="parTrans" cxnId="{B426D110-CDF9-4E64-97B8-690C89367E1E}">
      <dgm:prSet/>
      <dgm:spPr/>
      <dgm:t>
        <a:bodyPr/>
        <a:lstStyle/>
        <a:p>
          <a:endParaRPr lang="en-US" sz="1400">
            <a:latin typeface="Garamond" panose="02020404030301010803" pitchFamily="18" charset="0"/>
          </a:endParaRPr>
        </a:p>
      </dgm:t>
    </dgm:pt>
    <dgm:pt modelId="{B9742F11-EAC2-490A-8E8F-E688E52C668F}" type="sibTrans" cxnId="{B426D110-CDF9-4E64-97B8-690C89367E1E}">
      <dgm:prSet/>
      <dgm:spPr/>
      <dgm:t>
        <a:bodyPr/>
        <a:lstStyle/>
        <a:p>
          <a:endParaRPr lang="en-US" sz="1400">
            <a:latin typeface="Garamond" panose="02020404030301010803" pitchFamily="18" charset="0"/>
          </a:endParaRPr>
        </a:p>
      </dgm:t>
    </dgm:pt>
    <dgm:pt modelId="{DEAF0E9E-0B73-4877-A8CC-4469CEA8BED3}">
      <dgm:prSet phldrT="[Text]" custT="1"/>
      <dgm:spPr/>
      <dgm:t>
        <a:bodyPr/>
        <a:lstStyle/>
        <a:p>
          <a:r>
            <a:rPr lang="en-US" sz="1400" kern="0" baseline="0" dirty="0">
              <a:solidFill>
                <a:schemeClr val="tx1"/>
              </a:solidFill>
              <a:latin typeface="Helvetica" panose="020B0604020202020204" pitchFamily="34" charset="0"/>
            </a:rPr>
            <a:t>Strengths based needs and preferences for care delivery, housing, caregiver involvement and other key factors </a:t>
          </a:r>
        </a:p>
      </dgm:t>
    </dgm:pt>
    <dgm:pt modelId="{56928382-4788-4D2B-A1DB-C739A2536A35}" type="parTrans" cxnId="{A75064D6-19E5-46A1-85D3-1483BE22A7A6}">
      <dgm:prSet/>
      <dgm:spPr/>
      <dgm:t>
        <a:bodyPr/>
        <a:lstStyle/>
        <a:p>
          <a:endParaRPr lang="en-US" sz="1400">
            <a:latin typeface="Garamond" panose="02020404030301010803" pitchFamily="18" charset="0"/>
          </a:endParaRPr>
        </a:p>
      </dgm:t>
    </dgm:pt>
    <dgm:pt modelId="{5B33E215-F4D5-4A50-928C-4516C94F3885}" type="sibTrans" cxnId="{A75064D6-19E5-46A1-85D3-1483BE22A7A6}">
      <dgm:prSet/>
      <dgm:spPr/>
      <dgm:t>
        <a:bodyPr/>
        <a:lstStyle/>
        <a:p>
          <a:endParaRPr lang="en-US" sz="1400">
            <a:latin typeface="Garamond" panose="02020404030301010803" pitchFamily="18" charset="0"/>
          </a:endParaRPr>
        </a:p>
      </dgm:t>
    </dgm:pt>
    <dgm:pt modelId="{7138D27C-6B11-4DE0-8092-100256977DE7}">
      <dgm:prSet phldrT="[Text]" custT="1"/>
      <dgm:spPr/>
      <dgm:t>
        <a:bodyPr/>
        <a:lstStyle/>
        <a:p>
          <a:r>
            <a:rPr lang="en-US" sz="1400" kern="0" baseline="0" dirty="0">
              <a:solidFill>
                <a:schemeClr val="tx1"/>
              </a:solidFill>
              <a:latin typeface="Helvetica" panose="020B0604020202020204" pitchFamily="34" charset="0"/>
            </a:rPr>
            <a:t>Health status</a:t>
          </a:r>
        </a:p>
      </dgm:t>
    </dgm:pt>
    <dgm:pt modelId="{1BC86570-522E-43FB-B29C-FF4456681594}" type="parTrans" cxnId="{82C11BBE-78B1-4729-AAD7-A36CA7BBAD42}">
      <dgm:prSet/>
      <dgm:spPr/>
      <dgm:t>
        <a:bodyPr/>
        <a:lstStyle/>
        <a:p>
          <a:endParaRPr lang="en-US" sz="1400">
            <a:latin typeface="Garamond" panose="02020404030301010803" pitchFamily="18" charset="0"/>
          </a:endParaRPr>
        </a:p>
      </dgm:t>
    </dgm:pt>
    <dgm:pt modelId="{47267D21-BE9D-4268-8181-2ADF8B1CABFB}" type="sibTrans" cxnId="{82C11BBE-78B1-4729-AAD7-A36CA7BBAD42}">
      <dgm:prSet/>
      <dgm:spPr/>
      <dgm:t>
        <a:bodyPr/>
        <a:lstStyle/>
        <a:p>
          <a:endParaRPr lang="en-US" sz="1400">
            <a:latin typeface="Garamond" panose="02020404030301010803" pitchFamily="18" charset="0"/>
          </a:endParaRPr>
        </a:p>
      </dgm:t>
    </dgm:pt>
    <dgm:pt modelId="{1FD54AC8-B1B9-49DC-8835-767CBDC1E318}">
      <dgm:prSet phldrT="[Text]" custT="1"/>
      <dgm:spPr/>
      <dgm:t>
        <a:bodyPr/>
        <a:lstStyle/>
        <a:p>
          <a:r>
            <a:rPr lang="en-US" sz="1400" kern="0" baseline="0" dirty="0">
              <a:solidFill>
                <a:schemeClr val="tx1"/>
              </a:solidFill>
              <a:latin typeface="Helvetica" panose="020B0604020202020204" pitchFamily="34" charset="0"/>
            </a:rPr>
            <a:t>Mental health screening and history </a:t>
          </a:r>
        </a:p>
      </dgm:t>
    </dgm:pt>
    <dgm:pt modelId="{C1098260-D9D1-4D65-821D-C7504FDBF92A}" type="parTrans" cxnId="{7DCCFA82-0B63-42C9-BDC6-A5C6087004E0}">
      <dgm:prSet/>
      <dgm:spPr/>
      <dgm:t>
        <a:bodyPr/>
        <a:lstStyle/>
        <a:p>
          <a:endParaRPr lang="en-US" sz="1400">
            <a:latin typeface="Garamond" panose="02020404030301010803" pitchFamily="18" charset="0"/>
          </a:endParaRPr>
        </a:p>
      </dgm:t>
    </dgm:pt>
    <dgm:pt modelId="{79914454-BC96-4130-8902-948D0A558021}" type="sibTrans" cxnId="{7DCCFA82-0B63-42C9-BDC6-A5C6087004E0}">
      <dgm:prSet/>
      <dgm:spPr/>
      <dgm:t>
        <a:bodyPr/>
        <a:lstStyle/>
        <a:p>
          <a:endParaRPr lang="en-US" sz="1400">
            <a:latin typeface="Garamond" panose="02020404030301010803" pitchFamily="18" charset="0"/>
          </a:endParaRPr>
        </a:p>
      </dgm:t>
    </dgm:pt>
    <dgm:pt modelId="{70740A5F-9080-4797-97C7-512B619DC326}">
      <dgm:prSet phldrT="[Text]" custT="1"/>
      <dgm:spPr/>
      <dgm:t>
        <a:bodyPr/>
        <a:lstStyle/>
        <a:p>
          <a:r>
            <a:rPr lang="en-US" sz="1400" kern="0" baseline="0" dirty="0">
              <a:solidFill>
                <a:schemeClr val="tx1"/>
              </a:solidFill>
              <a:latin typeface="Helvetica" panose="020B0604020202020204" pitchFamily="34" charset="0"/>
            </a:rPr>
            <a:t>Medical and behavioral health history </a:t>
          </a:r>
        </a:p>
      </dgm:t>
    </dgm:pt>
    <dgm:pt modelId="{D920EF32-0617-4E9C-AF9E-51E2F6A5048A}" type="parTrans" cxnId="{83EC0DC6-5E0B-4955-AC41-2BC134D88A25}">
      <dgm:prSet/>
      <dgm:spPr/>
      <dgm:t>
        <a:bodyPr/>
        <a:lstStyle/>
        <a:p>
          <a:endParaRPr lang="en-US" sz="1400">
            <a:latin typeface="Garamond" panose="02020404030301010803" pitchFamily="18" charset="0"/>
          </a:endParaRPr>
        </a:p>
      </dgm:t>
    </dgm:pt>
    <dgm:pt modelId="{AE977875-9117-4F7F-879F-AFF5785EE0C1}" type="sibTrans" cxnId="{83EC0DC6-5E0B-4955-AC41-2BC134D88A25}">
      <dgm:prSet/>
      <dgm:spPr/>
      <dgm:t>
        <a:bodyPr/>
        <a:lstStyle/>
        <a:p>
          <a:endParaRPr lang="en-US" sz="1400">
            <a:latin typeface="Garamond" panose="02020404030301010803" pitchFamily="18" charset="0"/>
          </a:endParaRPr>
        </a:p>
      </dgm:t>
    </dgm:pt>
    <dgm:pt modelId="{03FDC2C6-443D-4511-873A-2BF7518012C6}">
      <dgm:prSet phldrT="[Text]" custT="1"/>
      <dgm:spPr/>
      <dgm:t>
        <a:bodyPr/>
        <a:lstStyle/>
        <a:p>
          <a:r>
            <a:rPr lang="en-US" sz="1400" kern="0" baseline="0" dirty="0">
              <a:solidFill>
                <a:schemeClr val="tx1"/>
              </a:solidFill>
              <a:latin typeface="Helvetica" panose="020B0604020202020204" pitchFamily="34" charset="0"/>
            </a:rPr>
            <a:t>Utilization history for inpatient services and other acute care needs within the prior 18 months</a:t>
          </a:r>
        </a:p>
      </dgm:t>
    </dgm:pt>
    <dgm:pt modelId="{0BB99892-1756-498E-81F7-4EFCD8F398ED}" type="parTrans" cxnId="{2F6408EA-554E-444C-BB2A-19AFF118CEB3}">
      <dgm:prSet/>
      <dgm:spPr/>
      <dgm:t>
        <a:bodyPr/>
        <a:lstStyle/>
        <a:p>
          <a:endParaRPr lang="en-US" sz="1400">
            <a:latin typeface="Garamond" panose="02020404030301010803" pitchFamily="18" charset="0"/>
          </a:endParaRPr>
        </a:p>
      </dgm:t>
    </dgm:pt>
    <dgm:pt modelId="{95D789CD-E762-4E15-9DBB-0BA35907FEE6}" type="sibTrans" cxnId="{2F6408EA-554E-444C-BB2A-19AFF118CEB3}">
      <dgm:prSet/>
      <dgm:spPr/>
      <dgm:t>
        <a:bodyPr/>
        <a:lstStyle/>
        <a:p>
          <a:endParaRPr lang="en-US" sz="1400">
            <a:latin typeface="Garamond" panose="02020404030301010803" pitchFamily="18" charset="0"/>
          </a:endParaRPr>
        </a:p>
      </dgm:t>
    </dgm:pt>
    <dgm:pt modelId="{41C3AFB6-0106-4A75-A705-E87CBB6DCAFA}">
      <dgm:prSet phldrT="[Text]" custT="1"/>
      <dgm:spPr/>
      <dgm:t>
        <a:bodyPr/>
        <a:lstStyle/>
        <a:p>
          <a:r>
            <a:rPr lang="en-US" sz="1400" kern="0" baseline="0" dirty="0">
              <a:solidFill>
                <a:schemeClr val="tx1"/>
              </a:solidFill>
              <a:latin typeface="Helvetica" panose="020B0604020202020204" pitchFamily="34" charset="0"/>
            </a:rPr>
            <a:t>Ability to perform ADLs</a:t>
          </a:r>
        </a:p>
        <a:p>
          <a:endParaRPr lang="en-US" sz="1400" kern="0" baseline="0" dirty="0">
            <a:solidFill>
              <a:schemeClr val="tx1"/>
            </a:solidFill>
            <a:latin typeface="Helvetica" panose="020B0604020202020204" pitchFamily="34" charset="0"/>
          </a:endParaRPr>
        </a:p>
        <a:p>
          <a:r>
            <a:rPr lang="en-US" sz="1400" kern="0" baseline="0" dirty="0">
              <a:solidFill>
                <a:schemeClr val="tx1"/>
              </a:solidFill>
              <a:latin typeface="Helvetica" panose="020B0604020202020204" pitchFamily="34" charset="0"/>
            </a:rPr>
            <a:t>Fall risks </a:t>
          </a:r>
        </a:p>
      </dgm:t>
    </dgm:pt>
    <dgm:pt modelId="{5914EFD6-9847-408C-913E-D820DE24DF69}" type="parTrans" cxnId="{F932CE7A-AFF7-4F84-A331-B7D631B83685}">
      <dgm:prSet/>
      <dgm:spPr/>
      <dgm:t>
        <a:bodyPr/>
        <a:lstStyle/>
        <a:p>
          <a:endParaRPr lang="en-US" sz="1400">
            <a:latin typeface="Garamond" panose="02020404030301010803" pitchFamily="18" charset="0"/>
          </a:endParaRPr>
        </a:p>
      </dgm:t>
    </dgm:pt>
    <dgm:pt modelId="{CEB91961-D653-4269-8B36-AFF3E9022E77}" type="sibTrans" cxnId="{F932CE7A-AFF7-4F84-A331-B7D631B83685}">
      <dgm:prSet/>
      <dgm:spPr/>
      <dgm:t>
        <a:bodyPr/>
        <a:lstStyle/>
        <a:p>
          <a:endParaRPr lang="en-US" sz="1400">
            <a:latin typeface="Garamond" panose="02020404030301010803" pitchFamily="18" charset="0"/>
          </a:endParaRPr>
        </a:p>
      </dgm:t>
    </dgm:pt>
    <dgm:pt modelId="{F3000C66-EF27-4FB9-9443-5BD3CE2E1C00}">
      <dgm:prSet phldrT="[Text]" custT="1"/>
      <dgm:spPr/>
      <dgm:t>
        <a:bodyPr/>
        <a:lstStyle/>
        <a:p>
          <a:r>
            <a:rPr lang="en-US" sz="1400" kern="1200" dirty="0">
              <a:latin typeface="Helvetica" panose="020B0604020202020204" pitchFamily="34" charset="0"/>
            </a:rPr>
            <a:t> </a:t>
          </a:r>
          <a:r>
            <a:rPr lang="en-US" sz="1400" kern="0" baseline="0" dirty="0">
              <a:solidFill>
                <a:schemeClr val="tx1"/>
              </a:solidFill>
              <a:latin typeface="Helvetica" panose="020B0604020202020204" pitchFamily="34" charset="0"/>
            </a:rPr>
            <a:t>Advance directives </a:t>
          </a:r>
        </a:p>
      </dgm:t>
    </dgm:pt>
    <dgm:pt modelId="{69AF1502-D5CD-40AE-AACE-6796D311C094}" type="parTrans" cxnId="{54E66E66-2902-4F53-B52F-2EC336919BDF}">
      <dgm:prSet/>
      <dgm:spPr/>
      <dgm:t>
        <a:bodyPr/>
        <a:lstStyle/>
        <a:p>
          <a:endParaRPr lang="en-US" sz="1400">
            <a:latin typeface="Garamond" panose="02020404030301010803" pitchFamily="18" charset="0"/>
          </a:endParaRPr>
        </a:p>
      </dgm:t>
    </dgm:pt>
    <dgm:pt modelId="{21857164-C25C-4A94-964A-BA93283F675C}" type="sibTrans" cxnId="{54E66E66-2902-4F53-B52F-2EC336919BDF}">
      <dgm:prSet/>
      <dgm:spPr/>
      <dgm:t>
        <a:bodyPr/>
        <a:lstStyle/>
        <a:p>
          <a:endParaRPr lang="en-US" sz="1400">
            <a:latin typeface="Garamond" panose="02020404030301010803" pitchFamily="18" charset="0"/>
          </a:endParaRPr>
        </a:p>
      </dgm:t>
    </dgm:pt>
    <dgm:pt modelId="{825583F7-2417-41CF-AE35-1DD171E98436}">
      <dgm:prSet phldrT="[Text]" custT="1"/>
      <dgm:spPr/>
      <dgm:t>
        <a:bodyPr/>
        <a:lstStyle/>
        <a:p>
          <a:r>
            <a:rPr lang="en-US" sz="1400" kern="0" baseline="0" dirty="0">
              <a:solidFill>
                <a:schemeClr val="tx1"/>
              </a:solidFill>
              <a:latin typeface="Helvetica" panose="020B0604020202020204" pitchFamily="34" charset="0"/>
            </a:rPr>
            <a:t>Cultural and linguistic preferences </a:t>
          </a:r>
        </a:p>
      </dgm:t>
    </dgm:pt>
    <dgm:pt modelId="{6D6C6181-1E05-47D8-AEC4-C063B1553AD0}" type="parTrans" cxnId="{6BCFE181-BB63-414B-8BC2-92CCCB1DD2D8}">
      <dgm:prSet/>
      <dgm:spPr/>
      <dgm:t>
        <a:bodyPr/>
        <a:lstStyle/>
        <a:p>
          <a:endParaRPr lang="en-US" sz="1400">
            <a:latin typeface="Garamond" panose="02020404030301010803" pitchFamily="18" charset="0"/>
          </a:endParaRPr>
        </a:p>
      </dgm:t>
    </dgm:pt>
    <dgm:pt modelId="{4AA71CDD-3D30-47F3-AA1C-CE80ACFFA196}" type="sibTrans" cxnId="{6BCFE181-BB63-414B-8BC2-92CCCB1DD2D8}">
      <dgm:prSet/>
      <dgm:spPr/>
      <dgm:t>
        <a:bodyPr/>
        <a:lstStyle/>
        <a:p>
          <a:endParaRPr lang="en-US" sz="1400">
            <a:latin typeface="Garamond" panose="02020404030301010803" pitchFamily="18" charset="0"/>
          </a:endParaRPr>
        </a:p>
      </dgm:t>
    </dgm:pt>
    <dgm:pt modelId="{3382DC61-8669-47D6-A36B-7B3A0F82B22C}" type="pres">
      <dgm:prSet presAssocID="{C7912D27-AE2E-47E6-B8C3-773E13C78703}" presName="Name0" presStyleCnt="0">
        <dgm:presLayoutVars>
          <dgm:dir/>
          <dgm:resizeHandles/>
        </dgm:presLayoutVars>
      </dgm:prSet>
      <dgm:spPr/>
    </dgm:pt>
    <dgm:pt modelId="{33302173-BDCF-4620-BDCB-DEB1484B5C03}" type="pres">
      <dgm:prSet presAssocID="{98C406ED-62DE-4101-92F1-6C5884C090E5}" presName="compNode" presStyleCnt="0"/>
      <dgm:spPr/>
    </dgm:pt>
    <dgm:pt modelId="{460FC6F3-24ED-4FA5-B275-F4F42863E960}" type="pres">
      <dgm:prSet presAssocID="{98C406ED-62DE-4101-92F1-6C5884C090E5}" presName="dummyConnPt" presStyleCnt="0"/>
      <dgm:spPr/>
    </dgm:pt>
    <dgm:pt modelId="{5FFC0426-7344-44F0-AC79-F2EB9CE98AA8}" type="pres">
      <dgm:prSet presAssocID="{98C406ED-62DE-4101-92F1-6C5884C090E5}" presName="node" presStyleLbl="node1" presStyleIdx="0" presStyleCnt="9">
        <dgm:presLayoutVars>
          <dgm:bulletEnabled val="1"/>
        </dgm:presLayoutVars>
      </dgm:prSet>
      <dgm:spPr/>
    </dgm:pt>
    <dgm:pt modelId="{E954ACC4-AEA9-4DB7-8980-93A4E171220D}" type="pres">
      <dgm:prSet presAssocID="{B9742F11-EAC2-490A-8E8F-E688E52C668F}" presName="sibTrans" presStyleLbl="bgSibTrans2D1" presStyleIdx="0" presStyleCnt="8"/>
      <dgm:spPr/>
    </dgm:pt>
    <dgm:pt modelId="{0B81CA94-4E7C-423E-8F6A-8F10B3573BB5}" type="pres">
      <dgm:prSet presAssocID="{DEAF0E9E-0B73-4877-A8CC-4469CEA8BED3}" presName="compNode" presStyleCnt="0"/>
      <dgm:spPr/>
    </dgm:pt>
    <dgm:pt modelId="{CD68DF17-8867-4CBA-9379-23728AAE5802}" type="pres">
      <dgm:prSet presAssocID="{DEAF0E9E-0B73-4877-A8CC-4469CEA8BED3}" presName="dummyConnPt" presStyleCnt="0"/>
      <dgm:spPr/>
    </dgm:pt>
    <dgm:pt modelId="{A99A42F9-7965-4804-8588-B7912937977B}" type="pres">
      <dgm:prSet presAssocID="{DEAF0E9E-0B73-4877-A8CC-4469CEA8BED3}" presName="node" presStyleLbl="node1" presStyleIdx="1" presStyleCnt="9">
        <dgm:presLayoutVars>
          <dgm:bulletEnabled val="1"/>
        </dgm:presLayoutVars>
      </dgm:prSet>
      <dgm:spPr/>
    </dgm:pt>
    <dgm:pt modelId="{42B5D7D1-1DE7-4DD7-AB70-0EEE14AB8ED7}" type="pres">
      <dgm:prSet presAssocID="{5B33E215-F4D5-4A50-928C-4516C94F3885}" presName="sibTrans" presStyleLbl="bgSibTrans2D1" presStyleIdx="1" presStyleCnt="8"/>
      <dgm:spPr/>
    </dgm:pt>
    <dgm:pt modelId="{253C5A75-261E-4E22-B70A-EB4CC60FD28F}" type="pres">
      <dgm:prSet presAssocID="{7138D27C-6B11-4DE0-8092-100256977DE7}" presName="compNode" presStyleCnt="0"/>
      <dgm:spPr/>
    </dgm:pt>
    <dgm:pt modelId="{20186683-957B-49D1-96BC-2F9821C0F6C2}" type="pres">
      <dgm:prSet presAssocID="{7138D27C-6B11-4DE0-8092-100256977DE7}" presName="dummyConnPt" presStyleCnt="0"/>
      <dgm:spPr/>
    </dgm:pt>
    <dgm:pt modelId="{9B1DB5E9-CA39-40C5-AA10-4A0388EAE3F0}" type="pres">
      <dgm:prSet presAssocID="{7138D27C-6B11-4DE0-8092-100256977DE7}" presName="node" presStyleLbl="node1" presStyleIdx="2" presStyleCnt="9">
        <dgm:presLayoutVars>
          <dgm:bulletEnabled val="1"/>
        </dgm:presLayoutVars>
      </dgm:prSet>
      <dgm:spPr/>
    </dgm:pt>
    <dgm:pt modelId="{69EA31EB-E6CB-407C-8A10-CC9A8A64370A}" type="pres">
      <dgm:prSet presAssocID="{47267D21-BE9D-4268-8181-2ADF8B1CABFB}" presName="sibTrans" presStyleLbl="bgSibTrans2D1" presStyleIdx="2" presStyleCnt="8"/>
      <dgm:spPr/>
    </dgm:pt>
    <dgm:pt modelId="{607AE526-9B46-4DFC-B820-72895F3C84EF}" type="pres">
      <dgm:prSet presAssocID="{1FD54AC8-B1B9-49DC-8835-767CBDC1E318}" presName="compNode" presStyleCnt="0"/>
      <dgm:spPr/>
    </dgm:pt>
    <dgm:pt modelId="{0A7D2004-8A18-4F34-BE3C-EB2B6A2708ED}" type="pres">
      <dgm:prSet presAssocID="{1FD54AC8-B1B9-49DC-8835-767CBDC1E318}" presName="dummyConnPt" presStyleCnt="0"/>
      <dgm:spPr/>
    </dgm:pt>
    <dgm:pt modelId="{B08EE88F-E843-4E79-91F3-9C5084C0C09E}" type="pres">
      <dgm:prSet presAssocID="{1FD54AC8-B1B9-49DC-8835-767CBDC1E318}" presName="node" presStyleLbl="node1" presStyleIdx="3" presStyleCnt="9">
        <dgm:presLayoutVars>
          <dgm:bulletEnabled val="1"/>
        </dgm:presLayoutVars>
      </dgm:prSet>
      <dgm:spPr/>
    </dgm:pt>
    <dgm:pt modelId="{D8FCDDA8-1597-4CCF-B130-B471A5DA85E4}" type="pres">
      <dgm:prSet presAssocID="{79914454-BC96-4130-8902-948D0A558021}" presName="sibTrans" presStyleLbl="bgSibTrans2D1" presStyleIdx="3" presStyleCnt="8"/>
      <dgm:spPr/>
    </dgm:pt>
    <dgm:pt modelId="{1AAFFEE0-21EC-49FB-9BDB-DA07EAFAFEF8}" type="pres">
      <dgm:prSet presAssocID="{70740A5F-9080-4797-97C7-512B619DC326}" presName="compNode" presStyleCnt="0"/>
      <dgm:spPr/>
    </dgm:pt>
    <dgm:pt modelId="{04C2898D-487B-4837-80A4-22A066100639}" type="pres">
      <dgm:prSet presAssocID="{70740A5F-9080-4797-97C7-512B619DC326}" presName="dummyConnPt" presStyleCnt="0"/>
      <dgm:spPr/>
    </dgm:pt>
    <dgm:pt modelId="{333D4CB5-F8D6-4DD9-BD9C-4A0CF0F269AD}" type="pres">
      <dgm:prSet presAssocID="{70740A5F-9080-4797-97C7-512B619DC326}" presName="node" presStyleLbl="node1" presStyleIdx="4" presStyleCnt="9">
        <dgm:presLayoutVars>
          <dgm:bulletEnabled val="1"/>
        </dgm:presLayoutVars>
      </dgm:prSet>
      <dgm:spPr/>
    </dgm:pt>
    <dgm:pt modelId="{3508F811-547D-4867-AA96-9879B57B466F}" type="pres">
      <dgm:prSet presAssocID="{AE977875-9117-4F7F-879F-AFF5785EE0C1}" presName="sibTrans" presStyleLbl="bgSibTrans2D1" presStyleIdx="4" presStyleCnt="8"/>
      <dgm:spPr/>
    </dgm:pt>
    <dgm:pt modelId="{FC6B0D37-234A-4D82-AF09-BFE4E5EC9E27}" type="pres">
      <dgm:prSet presAssocID="{03FDC2C6-443D-4511-873A-2BF7518012C6}" presName="compNode" presStyleCnt="0"/>
      <dgm:spPr/>
    </dgm:pt>
    <dgm:pt modelId="{55A00FB4-EE1D-4003-B964-A29A1B08E0C1}" type="pres">
      <dgm:prSet presAssocID="{03FDC2C6-443D-4511-873A-2BF7518012C6}" presName="dummyConnPt" presStyleCnt="0"/>
      <dgm:spPr/>
    </dgm:pt>
    <dgm:pt modelId="{98A243E6-C8CE-4D9F-9A7C-A121095FF910}" type="pres">
      <dgm:prSet presAssocID="{03FDC2C6-443D-4511-873A-2BF7518012C6}" presName="node" presStyleLbl="node1" presStyleIdx="5" presStyleCnt="9">
        <dgm:presLayoutVars>
          <dgm:bulletEnabled val="1"/>
        </dgm:presLayoutVars>
      </dgm:prSet>
      <dgm:spPr/>
    </dgm:pt>
    <dgm:pt modelId="{EF099B96-F5BC-49FF-B7F4-AB35B0A3A6A9}" type="pres">
      <dgm:prSet presAssocID="{95D789CD-E762-4E15-9DBB-0BA35907FEE6}" presName="sibTrans" presStyleLbl="bgSibTrans2D1" presStyleIdx="5" presStyleCnt="8"/>
      <dgm:spPr/>
    </dgm:pt>
    <dgm:pt modelId="{F986771A-0F45-4088-AAC0-F1A65B890E47}" type="pres">
      <dgm:prSet presAssocID="{41C3AFB6-0106-4A75-A705-E87CBB6DCAFA}" presName="compNode" presStyleCnt="0"/>
      <dgm:spPr/>
    </dgm:pt>
    <dgm:pt modelId="{A78B055A-52B9-45D1-A243-81998D8ACC3D}" type="pres">
      <dgm:prSet presAssocID="{41C3AFB6-0106-4A75-A705-E87CBB6DCAFA}" presName="dummyConnPt" presStyleCnt="0"/>
      <dgm:spPr/>
    </dgm:pt>
    <dgm:pt modelId="{2F6FC265-D828-4C5F-BB17-732B79BE9F21}" type="pres">
      <dgm:prSet presAssocID="{41C3AFB6-0106-4A75-A705-E87CBB6DCAFA}" presName="node" presStyleLbl="node1" presStyleIdx="6" presStyleCnt="9">
        <dgm:presLayoutVars>
          <dgm:bulletEnabled val="1"/>
        </dgm:presLayoutVars>
      </dgm:prSet>
      <dgm:spPr/>
    </dgm:pt>
    <dgm:pt modelId="{43B01D15-D46E-40B8-A262-D4AADCC56DE5}" type="pres">
      <dgm:prSet presAssocID="{CEB91961-D653-4269-8B36-AFF3E9022E77}" presName="sibTrans" presStyleLbl="bgSibTrans2D1" presStyleIdx="6" presStyleCnt="8"/>
      <dgm:spPr/>
    </dgm:pt>
    <dgm:pt modelId="{8CFF50BF-CDC9-49A9-B345-58CFE5B5A0CA}" type="pres">
      <dgm:prSet presAssocID="{F3000C66-EF27-4FB9-9443-5BD3CE2E1C00}" presName="compNode" presStyleCnt="0"/>
      <dgm:spPr/>
    </dgm:pt>
    <dgm:pt modelId="{0167849A-D11D-4261-B7D9-3114F985E480}" type="pres">
      <dgm:prSet presAssocID="{F3000C66-EF27-4FB9-9443-5BD3CE2E1C00}" presName="dummyConnPt" presStyleCnt="0"/>
      <dgm:spPr/>
    </dgm:pt>
    <dgm:pt modelId="{1C548E9F-C700-4B81-A065-9FAE89561190}" type="pres">
      <dgm:prSet presAssocID="{F3000C66-EF27-4FB9-9443-5BD3CE2E1C00}" presName="node" presStyleLbl="node1" presStyleIdx="7" presStyleCnt="9">
        <dgm:presLayoutVars>
          <dgm:bulletEnabled val="1"/>
        </dgm:presLayoutVars>
      </dgm:prSet>
      <dgm:spPr/>
    </dgm:pt>
    <dgm:pt modelId="{F85E5192-CBDD-4BB8-81DF-99908B8A74E5}" type="pres">
      <dgm:prSet presAssocID="{21857164-C25C-4A94-964A-BA93283F675C}" presName="sibTrans" presStyleLbl="bgSibTrans2D1" presStyleIdx="7" presStyleCnt="8"/>
      <dgm:spPr/>
    </dgm:pt>
    <dgm:pt modelId="{C5940FDC-B8E2-4EAB-A319-FC508E0E5B2E}" type="pres">
      <dgm:prSet presAssocID="{825583F7-2417-41CF-AE35-1DD171E98436}" presName="compNode" presStyleCnt="0"/>
      <dgm:spPr/>
    </dgm:pt>
    <dgm:pt modelId="{2067B6F9-8A00-48BF-AEA6-724EB4BEC395}" type="pres">
      <dgm:prSet presAssocID="{825583F7-2417-41CF-AE35-1DD171E98436}" presName="dummyConnPt" presStyleCnt="0"/>
      <dgm:spPr/>
    </dgm:pt>
    <dgm:pt modelId="{358664CE-B22D-4A83-A52A-FDB36449E4D2}" type="pres">
      <dgm:prSet presAssocID="{825583F7-2417-41CF-AE35-1DD171E98436}" presName="node" presStyleLbl="node1" presStyleIdx="8" presStyleCnt="9">
        <dgm:presLayoutVars>
          <dgm:bulletEnabled val="1"/>
        </dgm:presLayoutVars>
      </dgm:prSet>
      <dgm:spPr/>
    </dgm:pt>
  </dgm:ptLst>
  <dgm:cxnLst>
    <dgm:cxn modelId="{895DB601-A1F3-4C10-AD43-CF781D950C99}" type="presOf" srcId="{95D789CD-E762-4E15-9DBB-0BA35907FEE6}" destId="{EF099B96-F5BC-49FF-B7F4-AB35B0A3A6A9}" srcOrd="0" destOrd="0" presId="urn:microsoft.com/office/officeart/2005/8/layout/bProcess4"/>
    <dgm:cxn modelId="{A2F5D204-5981-4EE6-A0FE-39C1563085E1}" type="presOf" srcId="{AE977875-9117-4F7F-879F-AFF5785EE0C1}" destId="{3508F811-547D-4867-AA96-9879B57B466F}" srcOrd="0" destOrd="0" presId="urn:microsoft.com/office/officeart/2005/8/layout/bProcess4"/>
    <dgm:cxn modelId="{EEBBE50D-945E-4E61-A829-B7A2F4C92EE2}" type="presOf" srcId="{C7912D27-AE2E-47E6-B8C3-773E13C78703}" destId="{3382DC61-8669-47D6-A36B-7B3A0F82B22C}" srcOrd="0" destOrd="0" presId="urn:microsoft.com/office/officeart/2005/8/layout/bProcess4"/>
    <dgm:cxn modelId="{B426D110-CDF9-4E64-97B8-690C89367E1E}" srcId="{C7912D27-AE2E-47E6-B8C3-773E13C78703}" destId="{98C406ED-62DE-4101-92F1-6C5884C090E5}" srcOrd="0" destOrd="0" parTransId="{11EF452A-F99B-4A4A-A3CE-8C9982CCF75E}" sibTransId="{B9742F11-EAC2-490A-8E8F-E688E52C668F}"/>
    <dgm:cxn modelId="{A5BF8615-461A-4D0F-AD24-61E0058BB437}" type="presOf" srcId="{7138D27C-6B11-4DE0-8092-100256977DE7}" destId="{9B1DB5E9-CA39-40C5-AA10-4A0388EAE3F0}" srcOrd="0" destOrd="0" presId="urn:microsoft.com/office/officeart/2005/8/layout/bProcess4"/>
    <dgm:cxn modelId="{5F70301F-B0B6-4347-B073-04707B7842C6}" type="presOf" srcId="{03FDC2C6-443D-4511-873A-2BF7518012C6}" destId="{98A243E6-C8CE-4D9F-9A7C-A121095FF910}" srcOrd="0" destOrd="0" presId="urn:microsoft.com/office/officeart/2005/8/layout/bProcess4"/>
    <dgm:cxn modelId="{AB995764-B093-4E7A-AD12-CC0C1BEA3FB1}" type="presOf" srcId="{F3000C66-EF27-4FB9-9443-5BD3CE2E1C00}" destId="{1C548E9F-C700-4B81-A065-9FAE89561190}" srcOrd="0" destOrd="0" presId="urn:microsoft.com/office/officeart/2005/8/layout/bProcess4"/>
    <dgm:cxn modelId="{37684B65-1BD0-43E3-AA76-B0E47CDAFA23}" type="presOf" srcId="{5B33E215-F4D5-4A50-928C-4516C94F3885}" destId="{42B5D7D1-1DE7-4DD7-AB70-0EEE14AB8ED7}" srcOrd="0" destOrd="0" presId="urn:microsoft.com/office/officeart/2005/8/layout/bProcess4"/>
    <dgm:cxn modelId="{54E66E66-2902-4F53-B52F-2EC336919BDF}" srcId="{C7912D27-AE2E-47E6-B8C3-773E13C78703}" destId="{F3000C66-EF27-4FB9-9443-5BD3CE2E1C00}" srcOrd="7" destOrd="0" parTransId="{69AF1502-D5CD-40AE-AACE-6796D311C094}" sibTransId="{21857164-C25C-4A94-964A-BA93283F675C}"/>
    <dgm:cxn modelId="{9A995D4B-ED5B-4D62-B4B9-74EA1672C687}" type="presOf" srcId="{21857164-C25C-4A94-964A-BA93283F675C}" destId="{F85E5192-CBDD-4BB8-81DF-99908B8A74E5}" srcOrd="0" destOrd="0" presId="urn:microsoft.com/office/officeart/2005/8/layout/bProcess4"/>
    <dgm:cxn modelId="{6FFDCE74-6F97-4000-B248-D081DE05996D}" type="presOf" srcId="{41C3AFB6-0106-4A75-A705-E87CBB6DCAFA}" destId="{2F6FC265-D828-4C5F-BB17-732B79BE9F21}" srcOrd="0" destOrd="0" presId="urn:microsoft.com/office/officeart/2005/8/layout/bProcess4"/>
    <dgm:cxn modelId="{8CCE1478-A4A0-452A-B110-6B9BC0330081}" type="presOf" srcId="{B9742F11-EAC2-490A-8E8F-E688E52C668F}" destId="{E954ACC4-AEA9-4DB7-8980-93A4E171220D}" srcOrd="0" destOrd="0" presId="urn:microsoft.com/office/officeart/2005/8/layout/bProcess4"/>
    <dgm:cxn modelId="{F932CE7A-AFF7-4F84-A331-B7D631B83685}" srcId="{C7912D27-AE2E-47E6-B8C3-773E13C78703}" destId="{41C3AFB6-0106-4A75-A705-E87CBB6DCAFA}" srcOrd="6" destOrd="0" parTransId="{5914EFD6-9847-408C-913E-D820DE24DF69}" sibTransId="{CEB91961-D653-4269-8B36-AFF3E9022E77}"/>
    <dgm:cxn modelId="{B5FCD181-DD62-4C45-814B-4187CF57F9D7}" type="presOf" srcId="{825583F7-2417-41CF-AE35-1DD171E98436}" destId="{358664CE-B22D-4A83-A52A-FDB36449E4D2}" srcOrd="0" destOrd="0" presId="urn:microsoft.com/office/officeart/2005/8/layout/bProcess4"/>
    <dgm:cxn modelId="{6BCFE181-BB63-414B-8BC2-92CCCB1DD2D8}" srcId="{C7912D27-AE2E-47E6-B8C3-773E13C78703}" destId="{825583F7-2417-41CF-AE35-1DD171E98436}" srcOrd="8" destOrd="0" parTransId="{6D6C6181-1E05-47D8-AEC4-C063B1553AD0}" sibTransId="{4AA71CDD-3D30-47F3-AA1C-CE80ACFFA196}"/>
    <dgm:cxn modelId="{7DCCFA82-0B63-42C9-BDC6-A5C6087004E0}" srcId="{C7912D27-AE2E-47E6-B8C3-773E13C78703}" destId="{1FD54AC8-B1B9-49DC-8835-767CBDC1E318}" srcOrd="3" destOrd="0" parTransId="{C1098260-D9D1-4D65-821D-C7504FDBF92A}" sibTransId="{79914454-BC96-4130-8902-948D0A558021}"/>
    <dgm:cxn modelId="{A5D8109D-B432-4119-B3E0-95F85FD51EC6}" type="presOf" srcId="{70740A5F-9080-4797-97C7-512B619DC326}" destId="{333D4CB5-F8D6-4DD9-BD9C-4A0CF0F269AD}" srcOrd="0" destOrd="0" presId="urn:microsoft.com/office/officeart/2005/8/layout/bProcess4"/>
    <dgm:cxn modelId="{13BD93AB-4144-4CD0-947C-5723A2A1842A}" type="presOf" srcId="{47267D21-BE9D-4268-8181-2ADF8B1CABFB}" destId="{69EA31EB-E6CB-407C-8A10-CC9A8A64370A}" srcOrd="0" destOrd="0" presId="urn:microsoft.com/office/officeart/2005/8/layout/bProcess4"/>
    <dgm:cxn modelId="{82C11BBE-78B1-4729-AAD7-A36CA7BBAD42}" srcId="{C7912D27-AE2E-47E6-B8C3-773E13C78703}" destId="{7138D27C-6B11-4DE0-8092-100256977DE7}" srcOrd="2" destOrd="0" parTransId="{1BC86570-522E-43FB-B29C-FF4456681594}" sibTransId="{47267D21-BE9D-4268-8181-2ADF8B1CABFB}"/>
    <dgm:cxn modelId="{DBA08DC3-0843-4E5B-932B-AB9CE7D6F683}" type="presOf" srcId="{79914454-BC96-4130-8902-948D0A558021}" destId="{D8FCDDA8-1597-4CCF-B130-B471A5DA85E4}" srcOrd="0" destOrd="0" presId="urn:microsoft.com/office/officeart/2005/8/layout/bProcess4"/>
    <dgm:cxn modelId="{83EC0DC6-5E0B-4955-AC41-2BC134D88A25}" srcId="{C7912D27-AE2E-47E6-B8C3-773E13C78703}" destId="{70740A5F-9080-4797-97C7-512B619DC326}" srcOrd="4" destOrd="0" parTransId="{D920EF32-0617-4E9C-AF9E-51E2F6A5048A}" sibTransId="{AE977875-9117-4F7F-879F-AFF5785EE0C1}"/>
    <dgm:cxn modelId="{FF2580D0-B8FD-4FE1-BE6A-6728348D6922}" type="presOf" srcId="{DEAF0E9E-0B73-4877-A8CC-4469CEA8BED3}" destId="{A99A42F9-7965-4804-8588-B7912937977B}" srcOrd="0" destOrd="0" presId="urn:microsoft.com/office/officeart/2005/8/layout/bProcess4"/>
    <dgm:cxn modelId="{A75064D6-19E5-46A1-85D3-1483BE22A7A6}" srcId="{C7912D27-AE2E-47E6-B8C3-773E13C78703}" destId="{DEAF0E9E-0B73-4877-A8CC-4469CEA8BED3}" srcOrd="1" destOrd="0" parTransId="{56928382-4788-4D2B-A1DB-C739A2536A35}" sibTransId="{5B33E215-F4D5-4A50-928C-4516C94F3885}"/>
    <dgm:cxn modelId="{71400CDB-F1F6-4FA3-8319-B413787A7E97}" type="presOf" srcId="{1FD54AC8-B1B9-49DC-8835-767CBDC1E318}" destId="{B08EE88F-E843-4E79-91F3-9C5084C0C09E}" srcOrd="0" destOrd="0" presId="urn:microsoft.com/office/officeart/2005/8/layout/bProcess4"/>
    <dgm:cxn modelId="{478400E7-8A9B-42D7-BC15-47491EC144C5}" type="presOf" srcId="{98C406ED-62DE-4101-92F1-6C5884C090E5}" destId="{5FFC0426-7344-44F0-AC79-F2EB9CE98AA8}" srcOrd="0" destOrd="0" presId="urn:microsoft.com/office/officeart/2005/8/layout/bProcess4"/>
    <dgm:cxn modelId="{2F6408EA-554E-444C-BB2A-19AFF118CEB3}" srcId="{C7912D27-AE2E-47E6-B8C3-773E13C78703}" destId="{03FDC2C6-443D-4511-873A-2BF7518012C6}" srcOrd="5" destOrd="0" parTransId="{0BB99892-1756-498E-81F7-4EFCD8F398ED}" sibTransId="{95D789CD-E762-4E15-9DBB-0BA35907FEE6}"/>
    <dgm:cxn modelId="{00CFDAF6-C727-47C9-BE37-DF140559755B}" type="presOf" srcId="{CEB91961-D653-4269-8B36-AFF3E9022E77}" destId="{43B01D15-D46E-40B8-A262-D4AADCC56DE5}" srcOrd="0" destOrd="0" presId="urn:microsoft.com/office/officeart/2005/8/layout/bProcess4"/>
    <dgm:cxn modelId="{16A4E75B-A005-4200-B15A-BD5C62B61A57}" type="presParOf" srcId="{3382DC61-8669-47D6-A36B-7B3A0F82B22C}" destId="{33302173-BDCF-4620-BDCB-DEB1484B5C03}" srcOrd="0" destOrd="0" presId="urn:microsoft.com/office/officeart/2005/8/layout/bProcess4"/>
    <dgm:cxn modelId="{7C37B2C8-F04A-4AB8-9209-430AEFB13D0E}" type="presParOf" srcId="{33302173-BDCF-4620-BDCB-DEB1484B5C03}" destId="{460FC6F3-24ED-4FA5-B275-F4F42863E960}" srcOrd="0" destOrd="0" presId="urn:microsoft.com/office/officeart/2005/8/layout/bProcess4"/>
    <dgm:cxn modelId="{B86CBDCC-8F68-47F5-B7FE-AAC34315C0A6}" type="presParOf" srcId="{33302173-BDCF-4620-BDCB-DEB1484B5C03}" destId="{5FFC0426-7344-44F0-AC79-F2EB9CE98AA8}" srcOrd="1" destOrd="0" presId="urn:microsoft.com/office/officeart/2005/8/layout/bProcess4"/>
    <dgm:cxn modelId="{0F157DDA-A42E-4672-95DB-FE921F0ED086}" type="presParOf" srcId="{3382DC61-8669-47D6-A36B-7B3A0F82B22C}" destId="{E954ACC4-AEA9-4DB7-8980-93A4E171220D}" srcOrd="1" destOrd="0" presId="urn:microsoft.com/office/officeart/2005/8/layout/bProcess4"/>
    <dgm:cxn modelId="{6B82F21F-4F6D-436F-9B8D-0855A02243EB}" type="presParOf" srcId="{3382DC61-8669-47D6-A36B-7B3A0F82B22C}" destId="{0B81CA94-4E7C-423E-8F6A-8F10B3573BB5}" srcOrd="2" destOrd="0" presId="urn:microsoft.com/office/officeart/2005/8/layout/bProcess4"/>
    <dgm:cxn modelId="{4F3A49B3-E113-42B7-B493-83ABEE55A6D0}" type="presParOf" srcId="{0B81CA94-4E7C-423E-8F6A-8F10B3573BB5}" destId="{CD68DF17-8867-4CBA-9379-23728AAE5802}" srcOrd="0" destOrd="0" presId="urn:microsoft.com/office/officeart/2005/8/layout/bProcess4"/>
    <dgm:cxn modelId="{115EFE7A-C749-4BE9-AE64-1B13559E1DDA}" type="presParOf" srcId="{0B81CA94-4E7C-423E-8F6A-8F10B3573BB5}" destId="{A99A42F9-7965-4804-8588-B7912937977B}" srcOrd="1" destOrd="0" presId="urn:microsoft.com/office/officeart/2005/8/layout/bProcess4"/>
    <dgm:cxn modelId="{DB33C1BE-A0F0-4224-8275-8169B9986A32}" type="presParOf" srcId="{3382DC61-8669-47D6-A36B-7B3A0F82B22C}" destId="{42B5D7D1-1DE7-4DD7-AB70-0EEE14AB8ED7}" srcOrd="3" destOrd="0" presId="urn:microsoft.com/office/officeart/2005/8/layout/bProcess4"/>
    <dgm:cxn modelId="{B7B2E177-F2D4-43F3-A945-29BDBBE56B69}" type="presParOf" srcId="{3382DC61-8669-47D6-A36B-7B3A0F82B22C}" destId="{253C5A75-261E-4E22-B70A-EB4CC60FD28F}" srcOrd="4" destOrd="0" presId="urn:microsoft.com/office/officeart/2005/8/layout/bProcess4"/>
    <dgm:cxn modelId="{E1870530-9253-4F5F-B4F5-8295EEA143DC}" type="presParOf" srcId="{253C5A75-261E-4E22-B70A-EB4CC60FD28F}" destId="{20186683-957B-49D1-96BC-2F9821C0F6C2}" srcOrd="0" destOrd="0" presId="urn:microsoft.com/office/officeart/2005/8/layout/bProcess4"/>
    <dgm:cxn modelId="{30489629-9EB7-41F3-8E55-B21933F4C1B5}" type="presParOf" srcId="{253C5A75-261E-4E22-B70A-EB4CC60FD28F}" destId="{9B1DB5E9-CA39-40C5-AA10-4A0388EAE3F0}" srcOrd="1" destOrd="0" presId="urn:microsoft.com/office/officeart/2005/8/layout/bProcess4"/>
    <dgm:cxn modelId="{369C444B-FB29-4D44-8166-AF55BA766A8A}" type="presParOf" srcId="{3382DC61-8669-47D6-A36B-7B3A0F82B22C}" destId="{69EA31EB-E6CB-407C-8A10-CC9A8A64370A}" srcOrd="5" destOrd="0" presId="urn:microsoft.com/office/officeart/2005/8/layout/bProcess4"/>
    <dgm:cxn modelId="{5CFD5A4D-8F61-49C7-989C-816D0E228C97}" type="presParOf" srcId="{3382DC61-8669-47D6-A36B-7B3A0F82B22C}" destId="{607AE526-9B46-4DFC-B820-72895F3C84EF}" srcOrd="6" destOrd="0" presId="urn:microsoft.com/office/officeart/2005/8/layout/bProcess4"/>
    <dgm:cxn modelId="{0D97FBB0-94CB-42A6-B59F-E326094EE499}" type="presParOf" srcId="{607AE526-9B46-4DFC-B820-72895F3C84EF}" destId="{0A7D2004-8A18-4F34-BE3C-EB2B6A2708ED}" srcOrd="0" destOrd="0" presId="urn:microsoft.com/office/officeart/2005/8/layout/bProcess4"/>
    <dgm:cxn modelId="{2C7A4600-20AB-4486-ACB4-D748CE499D50}" type="presParOf" srcId="{607AE526-9B46-4DFC-B820-72895F3C84EF}" destId="{B08EE88F-E843-4E79-91F3-9C5084C0C09E}" srcOrd="1" destOrd="0" presId="urn:microsoft.com/office/officeart/2005/8/layout/bProcess4"/>
    <dgm:cxn modelId="{10D9C952-669F-45B5-B0ED-7546D6F231EA}" type="presParOf" srcId="{3382DC61-8669-47D6-A36B-7B3A0F82B22C}" destId="{D8FCDDA8-1597-4CCF-B130-B471A5DA85E4}" srcOrd="7" destOrd="0" presId="urn:microsoft.com/office/officeart/2005/8/layout/bProcess4"/>
    <dgm:cxn modelId="{F8844EEE-6713-41F7-9A59-982B59B362DC}" type="presParOf" srcId="{3382DC61-8669-47D6-A36B-7B3A0F82B22C}" destId="{1AAFFEE0-21EC-49FB-9BDB-DA07EAFAFEF8}" srcOrd="8" destOrd="0" presId="urn:microsoft.com/office/officeart/2005/8/layout/bProcess4"/>
    <dgm:cxn modelId="{A3A8666B-FD2C-43CB-B52B-429422867ECF}" type="presParOf" srcId="{1AAFFEE0-21EC-49FB-9BDB-DA07EAFAFEF8}" destId="{04C2898D-487B-4837-80A4-22A066100639}" srcOrd="0" destOrd="0" presId="urn:microsoft.com/office/officeart/2005/8/layout/bProcess4"/>
    <dgm:cxn modelId="{45A449E3-E724-4394-AB1D-AFF7D5725C2F}" type="presParOf" srcId="{1AAFFEE0-21EC-49FB-9BDB-DA07EAFAFEF8}" destId="{333D4CB5-F8D6-4DD9-BD9C-4A0CF0F269AD}" srcOrd="1" destOrd="0" presId="urn:microsoft.com/office/officeart/2005/8/layout/bProcess4"/>
    <dgm:cxn modelId="{BB163024-4983-4BA6-86FA-CE195EB2473C}" type="presParOf" srcId="{3382DC61-8669-47D6-A36B-7B3A0F82B22C}" destId="{3508F811-547D-4867-AA96-9879B57B466F}" srcOrd="9" destOrd="0" presId="urn:microsoft.com/office/officeart/2005/8/layout/bProcess4"/>
    <dgm:cxn modelId="{F18500A8-04B0-49ED-8A6E-1AFAFACDE141}" type="presParOf" srcId="{3382DC61-8669-47D6-A36B-7B3A0F82B22C}" destId="{FC6B0D37-234A-4D82-AF09-BFE4E5EC9E27}" srcOrd="10" destOrd="0" presId="urn:microsoft.com/office/officeart/2005/8/layout/bProcess4"/>
    <dgm:cxn modelId="{66EB3E66-F05E-4F66-A379-8F4E92A823A0}" type="presParOf" srcId="{FC6B0D37-234A-4D82-AF09-BFE4E5EC9E27}" destId="{55A00FB4-EE1D-4003-B964-A29A1B08E0C1}" srcOrd="0" destOrd="0" presId="urn:microsoft.com/office/officeart/2005/8/layout/bProcess4"/>
    <dgm:cxn modelId="{6665045E-B644-48E5-A886-9F44A9EA1C53}" type="presParOf" srcId="{FC6B0D37-234A-4D82-AF09-BFE4E5EC9E27}" destId="{98A243E6-C8CE-4D9F-9A7C-A121095FF910}" srcOrd="1" destOrd="0" presId="urn:microsoft.com/office/officeart/2005/8/layout/bProcess4"/>
    <dgm:cxn modelId="{FDC69AD1-3DAE-438A-97F8-875CD923A84E}" type="presParOf" srcId="{3382DC61-8669-47D6-A36B-7B3A0F82B22C}" destId="{EF099B96-F5BC-49FF-B7F4-AB35B0A3A6A9}" srcOrd="11" destOrd="0" presId="urn:microsoft.com/office/officeart/2005/8/layout/bProcess4"/>
    <dgm:cxn modelId="{ED580456-5E09-4075-90E8-8A273040D056}" type="presParOf" srcId="{3382DC61-8669-47D6-A36B-7B3A0F82B22C}" destId="{F986771A-0F45-4088-AAC0-F1A65B890E47}" srcOrd="12" destOrd="0" presId="urn:microsoft.com/office/officeart/2005/8/layout/bProcess4"/>
    <dgm:cxn modelId="{7DBFC20C-15DB-49AC-A865-6B619A5264FB}" type="presParOf" srcId="{F986771A-0F45-4088-AAC0-F1A65B890E47}" destId="{A78B055A-52B9-45D1-A243-81998D8ACC3D}" srcOrd="0" destOrd="0" presId="urn:microsoft.com/office/officeart/2005/8/layout/bProcess4"/>
    <dgm:cxn modelId="{31079A5A-7C93-4EC0-BE97-A625CB9D2448}" type="presParOf" srcId="{F986771A-0F45-4088-AAC0-F1A65B890E47}" destId="{2F6FC265-D828-4C5F-BB17-732B79BE9F21}" srcOrd="1" destOrd="0" presId="urn:microsoft.com/office/officeart/2005/8/layout/bProcess4"/>
    <dgm:cxn modelId="{9F34DEA4-C984-4F26-ABAE-44CB07079C5E}" type="presParOf" srcId="{3382DC61-8669-47D6-A36B-7B3A0F82B22C}" destId="{43B01D15-D46E-40B8-A262-D4AADCC56DE5}" srcOrd="13" destOrd="0" presId="urn:microsoft.com/office/officeart/2005/8/layout/bProcess4"/>
    <dgm:cxn modelId="{FAAE7BDF-49E0-4472-A442-19BF76D772E1}" type="presParOf" srcId="{3382DC61-8669-47D6-A36B-7B3A0F82B22C}" destId="{8CFF50BF-CDC9-49A9-B345-58CFE5B5A0CA}" srcOrd="14" destOrd="0" presId="urn:microsoft.com/office/officeart/2005/8/layout/bProcess4"/>
    <dgm:cxn modelId="{84023ED8-340A-4D29-8268-143E11E2B726}" type="presParOf" srcId="{8CFF50BF-CDC9-49A9-B345-58CFE5B5A0CA}" destId="{0167849A-D11D-4261-B7D9-3114F985E480}" srcOrd="0" destOrd="0" presId="urn:microsoft.com/office/officeart/2005/8/layout/bProcess4"/>
    <dgm:cxn modelId="{0C0B3066-80FD-4BFF-B650-EBA0797C6CFF}" type="presParOf" srcId="{8CFF50BF-CDC9-49A9-B345-58CFE5B5A0CA}" destId="{1C548E9F-C700-4B81-A065-9FAE89561190}" srcOrd="1" destOrd="0" presId="urn:microsoft.com/office/officeart/2005/8/layout/bProcess4"/>
    <dgm:cxn modelId="{49730F71-3549-4DF7-94BA-683700C70608}" type="presParOf" srcId="{3382DC61-8669-47D6-A36B-7B3A0F82B22C}" destId="{F85E5192-CBDD-4BB8-81DF-99908B8A74E5}" srcOrd="15" destOrd="0" presId="urn:microsoft.com/office/officeart/2005/8/layout/bProcess4"/>
    <dgm:cxn modelId="{0448C366-D424-4D9C-A257-1F2698D7BE05}" type="presParOf" srcId="{3382DC61-8669-47D6-A36B-7B3A0F82B22C}" destId="{C5940FDC-B8E2-4EAB-A319-FC508E0E5B2E}" srcOrd="16" destOrd="0" presId="urn:microsoft.com/office/officeart/2005/8/layout/bProcess4"/>
    <dgm:cxn modelId="{B20AD718-0E47-4663-956E-B719D63BCB50}" type="presParOf" srcId="{C5940FDC-B8E2-4EAB-A319-FC508E0E5B2E}" destId="{2067B6F9-8A00-48BF-AEA6-724EB4BEC395}" srcOrd="0" destOrd="0" presId="urn:microsoft.com/office/officeart/2005/8/layout/bProcess4"/>
    <dgm:cxn modelId="{D7EAF285-2538-424B-AAA7-26CFD8CD63EF}" type="presParOf" srcId="{C5940FDC-B8E2-4EAB-A319-FC508E0E5B2E}" destId="{358664CE-B22D-4A83-A52A-FDB36449E4D2}" srcOrd="1" destOrd="0" presId="urn:microsoft.com/office/officeart/2005/8/layout/bProcess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5.xml><?xml version="1.0" encoding="utf-8"?>
<dgm:dataModel xmlns:dgm="http://schemas.openxmlformats.org/drawingml/2006/diagram" xmlns:a="http://schemas.openxmlformats.org/drawingml/2006/main">
  <dgm:ptLst>
    <dgm:pt modelId="{813D83E3-D7DD-427D-AC5A-C260DD25BA9B}" type="doc">
      <dgm:prSet loTypeId="urn:microsoft.com/office/officeart/2005/8/layout/orgChart1" loCatId="hierarchy" qsTypeId="urn:microsoft.com/office/officeart/2005/8/quickstyle/simple1" qsCatId="simple" csTypeId="urn:microsoft.com/office/officeart/2005/8/colors/accent0_2" csCatId="mainScheme" phldr="1"/>
      <dgm:spPr/>
      <dgm:t>
        <a:bodyPr/>
        <a:lstStyle/>
        <a:p>
          <a:endParaRPr lang="en-US"/>
        </a:p>
      </dgm:t>
    </dgm:pt>
    <dgm:pt modelId="{3D09BFC5-9CE5-4137-8E0F-541F2FEE7D01}">
      <dgm:prSet phldrT="[Text]" custT="1"/>
      <dgm:spPr/>
      <dgm:t>
        <a:bodyPr/>
        <a:lstStyle/>
        <a:p>
          <a:r>
            <a:rPr lang="en-US" sz="1400" b="1" kern="0" baseline="0" dirty="0">
              <a:solidFill>
                <a:schemeClr val="tx1"/>
              </a:solidFill>
              <a:latin typeface="Helvetica" panose="020B0604020202020204" pitchFamily="34" charset="0"/>
            </a:rPr>
            <a:t>RE-ASSESSMENT</a:t>
          </a:r>
        </a:p>
        <a:p>
          <a:r>
            <a:rPr lang="en-US" altLang="en-US" sz="1200" kern="0" baseline="0" dirty="0">
              <a:solidFill>
                <a:schemeClr val="tx1"/>
              </a:solidFill>
              <a:latin typeface="Helvetica" panose="020B0604020202020204" pitchFamily="34" charset="0"/>
              <a:cs typeface="Helvetica" panose="020B0604020202020204" pitchFamily="34" charset="0"/>
            </a:rPr>
            <a:t>Members will receive a comprehensive </a:t>
          </a:r>
        </a:p>
        <a:p>
          <a:r>
            <a:rPr lang="en-US" altLang="en-US" sz="1200" kern="0" baseline="0" dirty="0">
              <a:solidFill>
                <a:schemeClr val="tx1"/>
              </a:solidFill>
              <a:latin typeface="Helvetica" panose="020B0604020202020204" pitchFamily="34" charset="0"/>
              <a:cs typeface="Helvetica" panose="020B0604020202020204" pitchFamily="34" charset="0"/>
            </a:rPr>
            <a:t>re-assessment sooner than they otherwise would, when there is a change in circumstances. </a:t>
          </a:r>
          <a:endParaRPr lang="en-US" sz="1200" b="0" kern="0" baseline="0" dirty="0">
            <a:solidFill>
              <a:schemeClr val="tx1"/>
            </a:solidFill>
            <a:latin typeface="Helvetica" panose="020B0604020202020204" pitchFamily="34" charset="0"/>
          </a:endParaRPr>
        </a:p>
      </dgm:t>
    </dgm:pt>
    <dgm:pt modelId="{11ADD62F-1289-488B-9F20-FC07C65DC658}" type="parTrans" cxnId="{78D389A0-3556-44D3-9DC5-E6ED244E8AFF}">
      <dgm:prSet/>
      <dgm:spPr/>
      <dgm:t>
        <a:bodyPr/>
        <a:lstStyle/>
        <a:p>
          <a:endParaRPr lang="en-US" sz="1200">
            <a:solidFill>
              <a:schemeClr val="tx1"/>
            </a:solidFill>
            <a:latin typeface="Garamond" panose="02020404030301010803" pitchFamily="18" charset="0"/>
          </a:endParaRPr>
        </a:p>
      </dgm:t>
    </dgm:pt>
    <dgm:pt modelId="{D1FA1C84-4C67-4D48-9FC6-A466C1472302}" type="sibTrans" cxnId="{78D389A0-3556-44D3-9DC5-E6ED244E8AFF}">
      <dgm:prSet/>
      <dgm:spPr/>
      <dgm:t>
        <a:bodyPr/>
        <a:lstStyle/>
        <a:p>
          <a:endParaRPr lang="en-US" sz="1200">
            <a:solidFill>
              <a:schemeClr val="tx1"/>
            </a:solidFill>
            <a:latin typeface="Garamond" panose="02020404030301010803" pitchFamily="18" charset="0"/>
          </a:endParaRPr>
        </a:p>
      </dgm:t>
    </dgm:pt>
    <dgm:pt modelId="{DA3840AF-213E-427C-88D1-8B260340225C}">
      <dgm:prSet phldrT="[Text]" custT="1"/>
      <dgm:spPr/>
      <dgm:t>
        <a:bodyPr/>
        <a:lstStyle/>
        <a:p>
          <a:r>
            <a:rPr lang="en-US" sz="1400" b="1" kern="0" baseline="0" dirty="0">
              <a:solidFill>
                <a:schemeClr val="tx1"/>
              </a:solidFill>
              <a:latin typeface="Helvetica" panose="020B0604020202020204" pitchFamily="34" charset="0"/>
            </a:rPr>
            <a:t>MEMBER IS HOSPITALIZED</a:t>
          </a:r>
        </a:p>
        <a:p>
          <a:r>
            <a:rPr lang="en-US" sz="1200" kern="0" baseline="0" dirty="0">
              <a:solidFill>
                <a:schemeClr val="tx1"/>
              </a:solidFill>
              <a:latin typeface="Helvetica" panose="020B0604020202020204" pitchFamily="34" charset="0"/>
            </a:rPr>
            <a:t>A face to face re-assessment must be conducted within 5 days of discharge from a hospitalization.</a:t>
          </a:r>
        </a:p>
      </dgm:t>
    </dgm:pt>
    <dgm:pt modelId="{2CAB805B-AF6F-4B46-8504-0AE236C2CF2B}" type="parTrans" cxnId="{C0A72EBA-CA9D-4E28-98AD-B5BFF30F4787}">
      <dgm:prSet/>
      <dgm:spPr/>
      <dgm:t>
        <a:bodyPr/>
        <a:lstStyle/>
        <a:p>
          <a:endParaRPr lang="en-US" sz="1200">
            <a:solidFill>
              <a:schemeClr val="tx1"/>
            </a:solidFill>
            <a:latin typeface="Garamond" panose="02020404030301010803" pitchFamily="18" charset="0"/>
          </a:endParaRPr>
        </a:p>
      </dgm:t>
    </dgm:pt>
    <dgm:pt modelId="{9ACBDDD1-A46C-4AE0-B6EC-FEEF6DF2D805}" type="sibTrans" cxnId="{C0A72EBA-CA9D-4E28-98AD-B5BFF30F4787}">
      <dgm:prSet/>
      <dgm:spPr/>
      <dgm:t>
        <a:bodyPr/>
        <a:lstStyle/>
        <a:p>
          <a:endParaRPr lang="en-US" sz="1200">
            <a:solidFill>
              <a:schemeClr val="tx1"/>
            </a:solidFill>
            <a:latin typeface="Garamond" panose="02020404030301010803" pitchFamily="18" charset="0"/>
          </a:endParaRPr>
        </a:p>
      </dgm:t>
    </dgm:pt>
    <dgm:pt modelId="{27475A33-C91C-47D0-90C6-CFB318C66328}">
      <dgm:prSet phldrT="[Text]" custT="1"/>
      <dgm:spPr/>
      <dgm:t>
        <a:bodyPr/>
        <a:lstStyle/>
        <a:p>
          <a:endParaRPr lang="en-US" sz="1200" kern="1200" dirty="0">
            <a:solidFill>
              <a:schemeClr val="accent5"/>
            </a:solidFill>
            <a:latin typeface="Helvetica" panose="020B0604020202020204" pitchFamily="34" charset="0"/>
          </a:endParaRPr>
        </a:p>
        <a:p>
          <a:r>
            <a:rPr lang="en-US" sz="1400" b="1" kern="0" baseline="0" dirty="0">
              <a:solidFill>
                <a:schemeClr val="tx1"/>
              </a:solidFill>
              <a:latin typeface="Helvetica" panose="020B0604020202020204" pitchFamily="34" charset="0"/>
            </a:rPr>
            <a:t>MEMBER EXPERIENCES OTHER CHANGES </a:t>
          </a:r>
        </a:p>
        <a:p>
          <a:r>
            <a:rPr lang="en-US" sz="1200" kern="0" baseline="0" dirty="0">
              <a:solidFill>
                <a:schemeClr val="tx1"/>
              </a:solidFill>
              <a:latin typeface="Helvetica" panose="020B0604020202020204" pitchFamily="34" charset="0"/>
            </a:rPr>
            <a:t>A face to face re-assessment must be conducted within 15 calendar days of identifying one or more significant changes in the member’s condition, needs or circumstances (see right)</a:t>
          </a:r>
        </a:p>
      </dgm:t>
    </dgm:pt>
    <dgm:pt modelId="{E6F37523-066C-4839-88D7-30F8A95CEC1B}" type="parTrans" cxnId="{4B5778CD-BE04-40E3-A038-040314EA73BE}">
      <dgm:prSet/>
      <dgm:spPr/>
      <dgm:t>
        <a:bodyPr/>
        <a:lstStyle/>
        <a:p>
          <a:endParaRPr lang="en-US" sz="1200">
            <a:solidFill>
              <a:schemeClr val="tx1"/>
            </a:solidFill>
            <a:latin typeface="Garamond" panose="02020404030301010803" pitchFamily="18" charset="0"/>
          </a:endParaRPr>
        </a:p>
      </dgm:t>
    </dgm:pt>
    <dgm:pt modelId="{E20BB2DB-8671-423C-848A-9AA06E9125C9}" type="sibTrans" cxnId="{4B5778CD-BE04-40E3-A038-040314EA73BE}">
      <dgm:prSet/>
      <dgm:spPr/>
      <dgm:t>
        <a:bodyPr/>
        <a:lstStyle/>
        <a:p>
          <a:endParaRPr lang="en-US" sz="1200">
            <a:solidFill>
              <a:schemeClr val="tx1"/>
            </a:solidFill>
            <a:latin typeface="Garamond" panose="02020404030301010803" pitchFamily="18" charset="0"/>
          </a:endParaRPr>
        </a:p>
      </dgm:t>
    </dgm:pt>
    <dgm:pt modelId="{33234D3F-08EC-4D5C-A191-D78F7FE25C4B}" type="pres">
      <dgm:prSet presAssocID="{813D83E3-D7DD-427D-AC5A-C260DD25BA9B}" presName="hierChild1" presStyleCnt="0">
        <dgm:presLayoutVars>
          <dgm:orgChart val="1"/>
          <dgm:chPref val="1"/>
          <dgm:dir/>
          <dgm:animOne val="branch"/>
          <dgm:animLvl val="lvl"/>
          <dgm:resizeHandles/>
        </dgm:presLayoutVars>
      </dgm:prSet>
      <dgm:spPr/>
    </dgm:pt>
    <dgm:pt modelId="{7F840916-4D9D-44A3-B793-717B2B03E59F}" type="pres">
      <dgm:prSet presAssocID="{3D09BFC5-9CE5-4137-8E0F-541F2FEE7D01}" presName="hierRoot1" presStyleCnt="0">
        <dgm:presLayoutVars>
          <dgm:hierBranch val="init"/>
        </dgm:presLayoutVars>
      </dgm:prSet>
      <dgm:spPr/>
    </dgm:pt>
    <dgm:pt modelId="{EB1F1A5B-134F-44E6-A00F-5D6A525063AD}" type="pres">
      <dgm:prSet presAssocID="{3D09BFC5-9CE5-4137-8E0F-541F2FEE7D01}" presName="rootComposite1" presStyleCnt="0"/>
      <dgm:spPr/>
    </dgm:pt>
    <dgm:pt modelId="{E76E8F25-57AE-4032-9B9A-D2C757826EF7}" type="pres">
      <dgm:prSet presAssocID="{3D09BFC5-9CE5-4137-8E0F-541F2FEE7D01}" presName="rootText1" presStyleLbl="node0" presStyleIdx="0" presStyleCnt="1" custScaleX="123247" custScaleY="93448" custLinFactNeighborX="108" custLinFactNeighborY="-37134">
        <dgm:presLayoutVars>
          <dgm:chPref val="3"/>
        </dgm:presLayoutVars>
      </dgm:prSet>
      <dgm:spPr/>
    </dgm:pt>
    <dgm:pt modelId="{7F95349B-0A44-4FED-B61C-F23F902A900D}" type="pres">
      <dgm:prSet presAssocID="{3D09BFC5-9CE5-4137-8E0F-541F2FEE7D01}" presName="rootConnector1" presStyleLbl="node1" presStyleIdx="0" presStyleCnt="0"/>
      <dgm:spPr/>
    </dgm:pt>
    <dgm:pt modelId="{9C7B94E4-1991-4833-AE53-1ECDDFCB1BD6}" type="pres">
      <dgm:prSet presAssocID="{3D09BFC5-9CE5-4137-8E0F-541F2FEE7D01}" presName="hierChild2" presStyleCnt="0"/>
      <dgm:spPr/>
    </dgm:pt>
    <dgm:pt modelId="{68D30B96-53CD-4F25-BB4B-B82D71681823}" type="pres">
      <dgm:prSet presAssocID="{2CAB805B-AF6F-4B46-8504-0AE236C2CF2B}" presName="Name37" presStyleLbl="parChTrans1D2" presStyleIdx="0" presStyleCnt="2"/>
      <dgm:spPr/>
    </dgm:pt>
    <dgm:pt modelId="{AE6C9F7A-C4B4-4AEA-9B49-C7B1C075F786}" type="pres">
      <dgm:prSet presAssocID="{DA3840AF-213E-427C-88D1-8B260340225C}" presName="hierRoot2" presStyleCnt="0">
        <dgm:presLayoutVars>
          <dgm:hierBranch val="init"/>
        </dgm:presLayoutVars>
      </dgm:prSet>
      <dgm:spPr/>
    </dgm:pt>
    <dgm:pt modelId="{9967AFEB-BDF7-4AD8-8542-49A865DAAF23}" type="pres">
      <dgm:prSet presAssocID="{DA3840AF-213E-427C-88D1-8B260340225C}" presName="rootComposite" presStyleCnt="0"/>
      <dgm:spPr/>
    </dgm:pt>
    <dgm:pt modelId="{08B42B73-D8BD-44F6-A567-D0435F6CABC1}" type="pres">
      <dgm:prSet presAssocID="{DA3840AF-213E-427C-88D1-8B260340225C}" presName="rootText" presStyleLbl="node2" presStyleIdx="0" presStyleCnt="2">
        <dgm:presLayoutVars>
          <dgm:chPref val="3"/>
        </dgm:presLayoutVars>
      </dgm:prSet>
      <dgm:spPr/>
    </dgm:pt>
    <dgm:pt modelId="{D86FE30A-F792-4FAA-BE51-959410480F43}" type="pres">
      <dgm:prSet presAssocID="{DA3840AF-213E-427C-88D1-8B260340225C}" presName="rootConnector" presStyleLbl="node2" presStyleIdx="0" presStyleCnt="2"/>
      <dgm:spPr/>
    </dgm:pt>
    <dgm:pt modelId="{DB1EEE1A-3FA1-41D5-B53F-90846889F318}" type="pres">
      <dgm:prSet presAssocID="{DA3840AF-213E-427C-88D1-8B260340225C}" presName="hierChild4" presStyleCnt="0"/>
      <dgm:spPr/>
    </dgm:pt>
    <dgm:pt modelId="{DF88EC73-DDEB-4CB0-976B-C70281288C41}" type="pres">
      <dgm:prSet presAssocID="{DA3840AF-213E-427C-88D1-8B260340225C}" presName="hierChild5" presStyleCnt="0"/>
      <dgm:spPr/>
    </dgm:pt>
    <dgm:pt modelId="{3976AC37-FDCD-44C8-8E56-98F17715FF31}" type="pres">
      <dgm:prSet presAssocID="{E6F37523-066C-4839-88D7-30F8A95CEC1B}" presName="Name37" presStyleLbl="parChTrans1D2" presStyleIdx="1" presStyleCnt="2"/>
      <dgm:spPr/>
    </dgm:pt>
    <dgm:pt modelId="{6E2D639E-9B01-462B-8CBA-8E7A6A14F555}" type="pres">
      <dgm:prSet presAssocID="{27475A33-C91C-47D0-90C6-CFB318C66328}" presName="hierRoot2" presStyleCnt="0">
        <dgm:presLayoutVars>
          <dgm:hierBranch val="init"/>
        </dgm:presLayoutVars>
      </dgm:prSet>
      <dgm:spPr/>
    </dgm:pt>
    <dgm:pt modelId="{48ED8AC4-CF97-466F-B020-0878530812F0}" type="pres">
      <dgm:prSet presAssocID="{27475A33-C91C-47D0-90C6-CFB318C66328}" presName="rootComposite" presStyleCnt="0"/>
      <dgm:spPr/>
    </dgm:pt>
    <dgm:pt modelId="{19598CD9-8264-4151-B77F-B28945C0E401}" type="pres">
      <dgm:prSet presAssocID="{27475A33-C91C-47D0-90C6-CFB318C66328}" presName="rootText" presStyleLbl="node2" presStyleIdx="1" presStyleCnt="2" custScaleY="109124">
        <dgm:presLayoutVars>
          <dgm:chPref val="3"/>
        </dgm:presLayoutVars>
      </dgm:prSet>
      <dgm:spPr/>
    </dgm:pt>
    <dgm:pt modelId="{10C84708-5597-4CEF-BE48-E93820160DE0}" type="pres">
      <dgm:prSet presAssocID="{27475A33-C91C-47D0-90C6-CFB318C66328}" presName="rootConnector" presStyleLbl="node2" presStyleIdx="1" presStyleCnt="2"/>
      <dgm:spPr/>
    </dgm:pt>
    <dgm:pt modelId="{C2AF070B-7682-4C2E-B25C-97C5E6C98909}" type="pres">
      <dgm:prSet presAssocID="{27475A33-C91C-47D0-90C6-CFB318C66328}" presName="hierChild4" presStyleCnt="0"/>
      <dgm:spPr/>
    </dgm:pt>
    <dgm:pt modelId="{42B5D18D-AE58-462E-AAD9-0974CF0C0A73}" type="pres">
      <dgm:prSet presAssocID="{27475A33-C91C-47D0-90C6-CFB318C66328}" presName="hierChild5" presStyleCnt="0"/>
      <dgm:spPr/>
    </dgm:pt>
    <dgm:pt modelId="{CA26FC9D-579C-4132-88D6-7C29C346E759}" type="pres">
      <dgm:prSet presAssocID="{3D09BFC5-9CE5-4137-8E0F-541F2FEE7D01}" presName="hierChild3" presStyleCnt="0"/>
      <dgm:spPr/>
    </dgm:pt>
  </dgm:ptLst>
  <dgm:cxnLst>
    <dgm:cxn modelId="{D5AF7029-F380-4934-8850-EA02C03BC7A4}" type="presOf" srcId="{27475A33-C91C-47D0-90C6-CFB318C66328}" destId="{19598CD9-8264-4151-B77F-B28945C0E401}" srcOrd="0" destOrd="0" presId="urn:microsoft.com/office/officeart/2005/8/layout/orgChart1"/>
    <dgm:cxn modelId="{433E7E31-2B26-402B-B05D-BA86B8EC8DE0}" type="presOf" srcId="{E6F37523-066C-4839-88D7-30F8A95CEC1B}" destId="{3976AC37-FDCD-44C8-8E56-98F17715FF31}" srcOrd="0" destOrd="0" presId="urn:microsoft.com/office/officeart/2005/8/layout/orgChart1"/>
    <dgm:cxn modelId="{A70FC53C-6C24-417C-856E-6025189765EA}" type="presOf" srcId="{2CAB805B-AF6F-4B46-8504-0AE236C2CF2B}" destId="{68D30B96-53CD-4F25-BB4B-B82D71681823}" srcOrd="0" destOrd="0" presId="urn:microsoft.com/office/officeart/2005/8/layout/orgChart1"/>
    <dgm:cxn modelId="{6058D65D-C858-4E81-8EFC-BEAC8A52B38D}" type="presOf" srcId="{DA3840AF-213E-427C-88D1-8B260340225C}" destId="{08B42B73-D8BD-44F6-A567-D0435F6CABC1}" srcOrd="0" destOrd="0" presId="urn:microsoft.com/office/officeart/2005/8/layout/orgChart1"/>
    <dgm:cxn modelId="{E919D644-3849-47D6-9A40-81FEE9436FB6}" type="presOf" srcId="{DA3840AF-213E-427C-88D1-8B260340225C}" destId="{D86FE30A-F792-4FAA-BE51-959410480F43}" srcOrd="1" destOrd="0" presId="urn:microsoft.com/office/officeart/2005/8/layout/orgChart1"/>
    <dgm:cxn modelId="{5170D775-3F87-4A2A-9EB5-F0879B05624C}" type="presOf" srcId="{27475A33-C91C-47D0-90C6-CFB318C66328}" destId="{10C84708-5597-4CEF-BE48-E93820160DE0}" srcOrd="1" destOrd="0" presId="urn:microsoft.com/office/officeart/2005/8/layout/orgChart1"/>
    <dgm:cxn modelId="{192A258A-9BC5-4305-B670-EB594DFEA6DF}" type="presOf" srcId="{813D83E3-D7DD-427D-AC5A-C260DD25BA9B}" destId="{33234D3F-08EC-4D5C-A191-D78F7FE25C4B}" srcOrd="0" destOrd="0" presId="urn:microsoft.com/office/officeart/2005/8/layout/orgChart1"/>
    <dgm:cxn modelId="{78D389A0-3556-44D3-9DC5-E6ED244E8AFF}" srcId="{813D83E3-D7DD-427D-AC5A-C260DD25BA9B}" destId="{3D09BFC5-9CE5-4137-8E0F-541F2FEE7D01}" srcOrd="0" destOrd="0" parTransId="{11ADD62F-1289-488B-9F20-FC07C65DC658}" sibTransId="{D1FA1C84-4C67-4D48-9FC6-A466C1472302}"/>
    <dgm:cxn modelId="{C0A72EBA-CA9D-4E28-98AD-B5BFF30F4787}" srcId="{3D09BFC5-9CE5-4137-8E0F-541F2FEE7D01}" destId="{DA3840AF-213E-427C-88D1-8B260340225C}" srcOrd="0" destOrd="0" parTransId="{2CAB805B-AF6F-4B46-8504-0AE236C2CF2B}" sibTransId="{9ACBDDD1-A46C-4AE0-B6EC-FEEF6DF2D805}"/>
    <dgm:cxn modelId="{969D39C2-91E6-48B4-95C7-291ABFBCD9B5}" type="presOf" srcId="{3D09BFC5-9CE5-4137-8E0F-541F2FEE7D01}" destId="{7F95349B-0A44-4FED-B61C-F23F902A900D}" srcOrd="1" destOrd="0" presId="urn:microsoft.com/office/officeart/2005/8/layout/orgChart1"/>
    <dgm:cxn modelId="{4B5778CD-BE04-40E3-A038-040314EA73BE}" srcId="{3D09BFC5-9CE5-4137-8E0F-541F2FEE7D01}" destId="{27475A33-C91C-47D0-90C6-CFB318C66328}" srcOrd="1" destOrd="0" parTransId="{E6F37523-066C-4839-88D7-30F8A95CEC1B}" sibTransId="{E20BB2DB-8671-423C-848A-9AA06E9125C9}"/>
    <dgm:cxn modelId="{B8C4EEE7-54EA-4CC7-A60D-6204DD608066}" type="presOf" srcId="{3D09BFC5-9CE5-4137-8E0F-541F2FEE7D01}" destId="{E76E8F25-57AE-4032-9B9A-D2C757826EF7}" srcOrd="0" destOrd="0" presId="urn:microsoft.com/office/officeart/2005/8/layout/orgChart1"/>
    <dgm:cxn modelId="{6643C9E5-E00B-4679-8D76-D2338A530E08}" type="presParOf" srcId="{33234D3F-08EC-4D5C-A191-D78F7FE25C4B}" destId="{7F840916-4D9D-44A3-B793-717B2B03E59F}" srcOrd="0" destOrd="0" presId="urn:microsoft.com/office/officeart/2005/8/layout/orgChart1"/>
    <dgm:cxn modelId="{D6453D08-DAA8-4D9D-9F13-F92C8C97172F}" type="presParOf" srcId="{7F840916-4D9D-44A3-B793-717B2B03E59F}" destId="{EB1F1A5B-134F-44E6-A00F-5D6A525063AD}" srcOrd="0" destOrd="0" presId="urn:microsoft.com/office/officeart/2005/8/layout/orgChart1"/>
    <dgm:cxn modelId="{879A2DD7-101B-4859-8C6F-B4D1108C3365}" type="presParOf" srcId="{EB1F1A5B-134F-44E6-A00F-5D6A525063AD}" destId="{E76E8F25-57AE-4032-9B9A-D2C757826EF7}" srcOrd="0" destOrd="0" presId="urn:microsoft.com/office/officeart/2005/8/layout/orgChart1"/>
    <dgm:cxn modelId="{E0163E76-9D8A-4BAB-8BE1-1821527438A9}" type="presParOf" srcId="{EB1F1A5B-134F-44E6-A00F-5D6A525063AD}" destId="{7F95349B-0A44-4FED-B61C-F23F902A900D}" srcOrd="1" destOrd="0" presId="urn:microsoft.com/office/officeart/2005/8/layout/orgChart1"/>
    <dgm:cxn modelId="{E045D825-C65B-4BD6-AA24-EB569236052D}" type="presParOf" srcId="{7F840916-4D9D-44A3-B793-717B2B03E59F}" destId="{9C7B94E4-1991-4833-AE53-1ECDDFCB1BD6}" srcOrd="1" destOrd="0" presId="urn:microsoft.com/office/officeart/2005/8/layout/orgChart1"/>
    <dgm:cxn modelId="{3A0126DD-E79F-4420-A7B3-71C44CB5184E}" type="presParOf" srcId="{9C7B94E4-1991-4833-AE53-1ECDDFCB1BD6}" destId="{68D30B96-53CD-4F25-BB4B-B82D71681823}" srcOrd="0" destOrd="0" presId="urn:microsoft.com/office/officeart/2005/8/layout/orgChart1"/>
    <dgm:cxn modelId="{3CB983A3-7D95-43F0-8F82-7C1D6E47E07E}" type="presParOf" srcId="{9C7B94E4-1991-4833-AE53-1ECDDFCB1BD6}" destId="{AE6C9F7A-C4B4-4AEA-9B49-C7B1C075F786}" srcOrd="1" destOrd="0" presId="urn:microsoft.com/office/officeart/2005/8/layout/orgChart1"/>
    <dgm:cxn modelId="{1D6D7202-D961-49E9-A2B4-CFC96D0C94C3}" type="presParOf" srcId="{AE6C9F7A-C4B4-4AEA-9B49-C7B1C075F786}" destId="{9967AFEB-BDF7-4AD8-8542-49A865DAAF23}" srcOrd="0" destOrd="0" presId="urn:microsoft.com/office/officeart/2005/8/layout/orgChart1"/>
    <dgm:cxn modelId="{3C6B456D-A406-414D-9E65-5DF948B025D3}" type="presParOf" srcId="{9967AFEB-BDF7-4AD8-8542-49A865DAAF23}" destId="{08B42B73-D8BD-44F6-A567-D0435F6CABC1}" srcOrd="0" destOrd="0" presId="urn:microsoft.com/office/officeart/2005/8/layout/orgChart1"/>
    <dgm:cxn modelId="{5E12BDBE-E2CC-421A-A0A3-D09475630B80}" type="presParOf" srcId="{9967AFEB-BDF7-4AD8-8542-49A865DAAF23}" destId="{D86FE30A-F792-4FAA-BE51-959410480F43}" srcOrd="1" destOrd="0" presId="urn:microsoft.com/office/officeart/2005/8/layout/orgChart1"/>
    <dgm:cxn modelId="{49B91979-119B-4563-9135-6F9422E34A90}" type="presParOf" srcId="{AE6C9F7A-C4B4-4AEA-9B49-C7B1C075F786}" destId="{DB1EEE1A-3FA1-41D5-B53F-90846889F318}" srcOrd="1" destOrd="0" presId="urn:microsoft.com/office/officeart/2005/8/layout/orgChart1"/>
    <dgm:cxn modelId="{A80D3E38-13D9-455C-B368-5EBCAF236F07}" type="presParOf" srcId="{AE6C9F7A-C4B4-4AEA-9B49-C7B1C075F786}" destId="{DF88EC73-DDEB-4CB0-976B-C70281288C41}" srcOrd="2" destOrd="0" presId="urn:microsoft.com/office/officeart/2005/8/layout/orgChart1"/>
    <dgm:cxn modelId="{3B87B054-2218-4920-A421-D5F32BA91606}" type="presParOf" srcId="{9C7B94E4-1991-4833-AE53-1ECDDFCB1BD6}" destId="{3976AC37-FDCD-44C8-8E56-98F17715FF31}" srcOrd="2" destOrd="0" presId="urn:microsoft.com/office/officeart/2005/8/layout/orgChart1"/>
    <dgm:cxn modelId="{5704D9E9-1151-48E3-A4C4-FFD40841780D}" type="presParOf" srcId="{9C7B94E4-1991-4833-AE53-1ECDDFCB1BD6}" destId="{6E2D639E-9B01-462B-8CBA-8E7A6A14F555}" srcOrd="3" destOrd="0" presId="urn:microsoft.com/office/officeart/2005/8/layout/orgChart1"/>
    <dgm:cxn modelId="{34014C1D-F76B-47DD-96C9-CC4D2DA979D4}" type="presParOf" srcId="{6E2D639E-9B01-462B-8CBA-8E7A6A14F555}" destId="{48ED8AC4-CF97-466F-B020-0878530812F0}" srcOrd="0" destOrd="0" presId="urn:microsoft.com/office/officeart/2005/8/layout/orgChart1"/>
    <dgm:cxn modelId="{876AD09C-2ECD-4A8D-B933-23EC2C690F4C}" type="presParOf" srcId="{48ED8AC4-CF97-466F-B020-0878530812F0}" destId="{19598CD9-8264-4151-B77F-B28945C0E401}" srcOrd="0" destOrd="0" presId="urn:microsoft.com/office/officeart/2005/8/layout/orgChart1"/>
    <dgm:cxn modelId="{DD8399B4-6052-4411-92F3-9301A3451B2E}" type="presParOf" srcId="{48ED8AC4-CF97-466F-B020-0878530812F0}" destId="{10C84708-5597-4CEF-BE48-E93820160DE0}" srcOrd="1" destOrd="0" presId="urn:microsoft.com/office/officeart/2005/8/layout/orgChart1"/>
    <dgm:cxn modelId="{406C36AE-E2F3-4861-AACD-B15959639F4F}" type="presParOf" srcId="{6E2D639E-9B01-462B-8CBA-8E7A6A14F555}" destId="{C2AF070B-7682-4C2E-B25C-97C5E6C98909}" srcOrd="1" destOrd="0" presId="urn:microsoft.com/office/officeart/2005/8/layout/orgChart1"/>
    <dgm:cxn modelId="{74CE5BE9-7C59-4F5E-8357-F01B71929388}" type="presParOf" srcId="{6E2D639E-9B01-462B-8CBA-8E7A6A14F555}" destId="{42B5D18D-AE58-462E-AAD9-0974CF0C0A73}" srcOrd="2" destOrd="0" presId="urn:microsoft.com/office/officeart/2005/8/layout/orgChart1"/>
    <dgm:cxn modelId="{52552158-07DA-4E16-946D-2BEE3215CB32}" type="presParOf" srcId="{7F840916-4D9D-44A3-B793-717B2B03E59F}" destId="{CA26FC9D-579C-4132-88D6-7C29C346E759}" srcOrd="2" destOrd="0" presId="urn:microsoft.com/office/officeart/2005/8/layout/orgChar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6.xml><?xml version="1.0" encoding="utf-8"?>
<dgm:dataModel xmlns:dgm="http://schemas.openxmlformats.org/drawingml/2006/diagram" xmlns:a="http://schemas.openxmlformats.org/drawingml/2006/main">
  <dgm:ptLst>
    <dgm:pt modelId="{B87CDCF4-B1CA-437C-BB8D-73F9CAD86143}" type="doc">
      <dgm:prSet loTypeId="urn:microsoft.com/office/officeart/2005/8/layout/hProcess9" loCatId="process" qsTypeId="urn:microsoft.com/office/officeart/2005/8/quickstyle/simple3" qsCatId="simple" csTypeId="urn:microsoft.com/office/officeart/2005/8/colors/accent0_3" csCatId="mainScheme" phldr="1"/>
      <dgm:spPr/>
      <dgm:t>
        <a:bodyPr/>
        <a:lstStyle/>
        <a:p>
          <a:endParaRPr lang="en-US"/>
        </a:p>
      </dgm:t>
    </dgm:pt>
    <dgm:pt modelId="{2AC7DD5F-5494-4C2A-B675-A1654FE8EF63}">
      <dgm:prSet custT="1"/>
      <dgm:spPr/>
      <dgm:t>
        <a:bodyPr/>
        <a:lstStyle/>
        <a:p>
          <a:pPr rtl="0"/>
          <a:r>
            <a:rPr lang="en-US" sz="1200" dirty="0">
              <a:solidFill>
                <a:schemeClr val="tx1"/>
              </a:solidFill>
            </a:rPr>
            <a:t>Neighborhood will assure that re-assessments are administered by a qualified clinician, in keeping with the policy and procedure for Comprehensive Functional Needs Assessment (CFNA).</a:t>
          </a:r>
        </a:p>
      </dgm:t>
    </dgm:pt>
    <dgm:pt modelId="{E6FD6B0C-D8D8-41D1-A174-57C5AE026E8A}" type="parTrans" cxnId="{FBE39B7A-544E-41FA-8E8A-905165D64B4C}">
      <dgm:prSet/>
      <dgm:spPr/>
      <dgm:t>
        <a:bodyPr/>
        <a:lstStyle/>
        <a:p>
          <a:endParaRPr lang="en-US"/>
        </a:p>
      </dgm:t>
    </dgm:pt>
    <dgm:pt modelId="{7369601E-3007-4E8C-9E11-6F46C714406E}" type="sibTrans" cxnId="{FBE39B7A-544E-41FA-8E8A-905165D64B4C}">
      <dgm:prSet/>
      <dgm:spPr/>
      <dgm:t>
        <a:bodyPr/>
        <a:lstStyle/>
        <a:p>
          <a:endParaRPr lang="en-US"/>
        </a:p>
      </dgm:t>
    </dgm:pt>
    <dgm:pt modelId="{C05FBC23-589F-4DD8-B198-D7B61476DA34}">
      <dgm:prSet/>
      <dgm:spPr/>
      <dgm:t>
        <a:bodyPr/>
        <a:lstStyle/>
        <a:p>
          <a:pPr rtl="0"/>
          <a:r>
            <a:rPr lang="en-US"/>
            <a:t>Comprehensive re-assessment will have the same content as the initial CFNA. </a:t>
          </a:r>
        </a:p>
      </dgm:t>
    </dgm:pt>
    <dgm:pt modelId="{11315192-25C9-4FFC-9CDF-38E1A7DAF6B2}" type="parTrans" cxnId="{71DF9D40-23C0-4262-8385-7C51156BD073}">
      <dgm:prSet/>
      <dgm:spPr/>
      <dgm:t>
        <a:bodyPr/>
        <a:lstStyle/>
        <a:p>
          <a:endParaRPr lang="en-US"/>
        </a:p>
      </dgm:t>
    </dgm:pt>
    <dgm:pt modelId="{A0B3559B-56D2-44B9-8C80-89A470B0259F}" type="sibTrans" cxnId="{71DF9D40-23C0-4262-8385-7C51156BD073}">
      <dgm:prSet/>
      <dgm:spPr/>
      <dgm:t>
        <a:bodyPr/>
        <a:lstStyle/>
        <a:p>
          <a:endParaRPr lang="en-US"/>
        </a:p>
      </dgm:t>
    </dgm:pt>
    <dgm:pt modelId="{A4C38BAB-763D-4B49-B95D-A82361E58D11}">
      <dgm:prSet/>
      <dgm:spPr/>
      <dgm:t>
        <a:bodyPr/>
        <a:lstStyle/>
        <a:p>
          <a:pPr rtl="0"/>
          <a:r>
            <a:rPr lang="en-US"/>
            <a:t>Neighborhood will revise the member’s Interdisciplinary Care Plan (ICP) to incorporate the results of the comprehensive assessment.</a:t>
          </a:r>
        </a:p>
      </dgm:t>
    </dgm:pt>
    <dgm:pt modelId="{57C34F70-8134-41F9-8287-A1625318F7B2}" type="parTrans" cxnId="{5BA3832C-1A29-4559-8958-869FE7CBF514}">
      <dgm:prSet/>
      <dgm:spPr/>
      <dgm:t>
        <a:bodyPr/>
        <a:lstStyle/>
        <a:p>
          <a:endParaRPr lang="en-US"/>
        </a:p>
      </dgm:t>
    </dgm:pt>
    <dgm:pt modelId="{A71DFFB6-F651-44FC-9722-0158576AA0D4}" type="sibTrans" cxnId="{5BA3832C-1A29-4559-8958-869FE7CBF514}">
      <dgm:prSet/>
      <dgm:spPr/>
      <dgm:t>
        <a:bodyPr/>
        <a:lstStyle/>
        <a:p>
          <a:endParaRPr lang="en-US"/>
        </a:p>
      </dgm:t>
    </dgm:pt>
    <dgm:pt modelId="{73CD0B4F-20BE-4355-834D-5C7098518CD3}">
      <dgm:prSet/>
      <dgm:spPr/>
      <dgm:t>
        <a:bodyPr/>
        <a:lstStyle/>
        <a:p>
          <a:pPr rtl="0"/>
          <a:r>
            <a:rPr lang="en-US" dirty="0"/>
            <a:t>The revised ICP will be distributed to the appropriate Interdisciplinary Care Team (ICT) members, including, but not limited to, the member and his/her caregivers. </a:t>
          </a:r>
        </a:p>
      </dgm:t>
    </dgm:pt>
    <dgm:pt modelId="{C33496D7-F5EC-42D8-9AEE-7ACC7293FD9C}" type="parTrans" cxnId="{2EDEB093-BDC0-4D0A-BDF4-204524B8D434}">
      <dgm:prSet/>
      <dgm:spPr/>
      <dgm:t>
        <a:bodyPr/>
        <a:lstStyle/>
        <a:p>
          <a:endParaRPr lang="en-US"/>
        </a:p>
      </dgm:t>
    </dgm:pt>
    <dgm:pt modelId="{251F870C-6472-4BF4-BB94-4C6641E81976}" type="sibTrans" cxnId="{2EDEB093-BDC0-4D0A-BDF4-204524B8D434}">
      <dgm:prSet/>
      <dgm:spPr/>
      <dgm:t>
        <a:bodyPr/>
        <a:lstStyle/>
        <a:p>
          <a:endParaRPr lang="en-US"/>
        </a:p>
      </dgm:t>
    </dgm:pt>
    <dgm:pt modelId="{2FF90148-BEBA-41E4-BF5D-44676E5EB739}" type="pres">
      <dgm:prSet presAssocID="{B87CDCF4-B1CA-437C-BB8D-73F9CAD86143}" presName="CompostProcess" presStyleCnt="0">
        <dgm:presLayoutVars>
          <dgm:dir/>
          <dgm:resizeHandles val="exact"/>
        </dgm:presLayoutVars>
      </dgm:prSet>
      <dgm:spPr/>
    </dgm:pt>
    <dgm:pt modelId="{54D31FBA-EE95-4F7D-AA26-192E38D3DEEC}" type="pres">
      <dgm:prSet presAssocID="{B87CDCF4-B1CA-437C-BB8D-73F9CAD86143}" presName="arrow" presStyleLbl="bgShp" presStyleIdx="0" presStyleCnt="1" custLinFactNeighborX="1124"/>
      <dgm:spPr/>
    </dgm:pt>
    <dgm:pt modelId="{31DC8112-18D3-470C-A56A-FA9A5EE4D025}" type="pres">
      <dgm:prSet presAssocID="{B87CDCF4-B1CA-437C-BB8D-73F9CAD86143}" presName="linearProcess" presStyleCnt="0"/>
      <dgm:spPr/>
    </dgm:pt>
    <dgm:pt modelId="{077EA81F-98EA-4437-8D4A-A130B25D4BB0}" type="pres">
      <dgm:prSet presAssocID="{2AC7DD5F-5494-4C2A-B675-A1654FE8EF63}" presName="textNode" presStyleLbl="node1" presStyleIdx="0" presStyleCnt="4" custLinFactNeighborX="65326" custLinFactNeighborY="-1629">
        <dgm:presLayoutVars>
          <dgm:bulletEnabled val="1"/>
        </dgm:presLayoutVars>
      </dgm:prSet>
      <dgm:spPr/>
    </dgm:pt>
    <dgm:pt modelId="{2C45B86A-2113-4EC8-A22E-FECF9D5F4B2B}" type="pres">
      <dgm:prSet presAssocID="{7369601E-3007-4E8C-9E11-6F46C714406E}" presName="sibTrans" presStyleCnt="0"/>
      <dgm:spPr/>
    </dgm:pt>
    <dgm:pt modelId="{A66B413A-BD4B-4B2A-9B92-A8EEA6CD7C0A}" type="pres">
      <dgm:prSet presAssocID="{C05FBC23-589F-4DD8-B198-D7B61476DA34}" presName="textNode" presStyleLbl="node1" presStyleIdx="1" presStyleCnt="4">
        <dgm:presLayoutVars>
          <dgm:bulletEnabled val="1"/>
        </dgm:presLayoutVars>
      </dgm:prSet>
      <dgm:spPr/>
    </dgm:pt>
    <dgm:pt modelId="{5BC019B3-AE5E-4248-AF6C-F25D6468827E}" type="pres">
      <dgm:prSet presAssocID="{A0B3559B-56D2-44B9-8C80-89A470B0259F}" presName="sibTrans" presStyleCnt="0"/>
      <dgm:spPr/>
    </dgm:pt>
    <dgm:pt modelId="{DF0436AA-1B5D-43A9-8A3F-652677BC083D}" type="pres">
      <dgm:prSet presAssocID="{A4C38BAB-763D-4B49-B95D-A82361E58D11}" presName="textNode" presStyleLbl="node1" presStyleIdx="2" presStyleCnt="4">
        <dgm:presLayoutVars>
          <dgm:bulletEnabled val="1"/>
        </dgm:presLayoutVars>
      </dgm:prSet>
      <dgm:spPr/>
    </dgm:pt>
    <dgm:pt modelId="{D75394DB-B0AE-4637-A981-0FEF15F6F579}" type="pres">
      <dgm:prSet presAssocID="{A71DFFB6-F651-44FC-9722-0158576AA0D4}" presName="sibTrans" presStyleCnt="0"/>
      <dgm:spPr/>
    </dgm:pt>
    <dgm:pt modelId="{BAFEEE54-79A3-4376-A0CF-246B2D888124}" type="pres">
      <dgm:prSet presAssocID="{73CD0B4F-20BE-4355-834D-5C7098518CD3}" presName="textNode" presStyleLbl="node1" presStyleIdx="3" presStyleCnt="4">
        <dgm:presLayoutVars>
          <dgm:bulletEnabled val="1"/>
        </dgm:presLayoutVars>
      </dgm:prSet>
      <dgm:spPr/>
    </dgm:pt>
  </dgm:ptLst>
  <dgm:cxnLst>
    <dgm:cxn modelId="{0FCCBE1E-B78B-4A8C-A1FA-F20A2BC7733D}" type="presOf" srcId="{B87CDCF4-B1CA-437C-BB8D-73F9CAD86143}" destId="{2FF90148-BEBA-41E4-BF5D-44676E5EB739}" srcOrd="0" destOrd="0" presId="urn:microsoft.com/office/officeart/2005/8/layout/hProcess9"/>
    <dgm:cxn modelId="{5BA3832C-1A29-4559-8958-869FE7CBF514}" srcId="{B87CDCF4-B1CA-437C-BB8D-73F9CAD86143}" destId="{A4C38BAB-763D-4B49-B95D-A82361E58D11}" srcOrd="2" destOrd="0" parTransId="{57C34F70-8134-41F9-8287-A1625318F7B2}" sibTransId="{A71DFFB6-F651-44FC-9722-0158576AA0D4}"/>
    <dgm:cxn modelId="{71DF9D40-23C0-4262-8385-7C51156BD073}" srcId="{B87CDCF4-B1CA-437C-BB8D-73F9CAD86143}" destId="{C05FBC23-589F-4DD8-B198-D7B61476DA34}" srcOrd="1" destOrd="0" parTransId="{11315192-25C9-4FFC-9CDF-38E1A7DAF6B2}" sibTransId="{A0B3559B-56D2-44B9-8C80-89A470B0259F}"/>
    <dgm:cxn modelId="{2B685E67-CED0-40C6-A657-583404A54E72}" type="presOf" srcId="{A4C38BAB-763D-4B49-B95D-A82361E58D11}" destId="{DF0436AA-1B5D-43A9-8A3F-652677BC083D}" srcOrd="0" destOrd="0" presId="urn:microsoft.com/office/officeart/2005/8/layout/hProcess9"/>
    <dgm:cxn modelId="{E3A12C55-3F04-4F9E-BDFF-5C4D6887A7C1}" type="presOf" srcId="{2AC7DD5F-5494-4C2A-B675-A1654FE8EF63}" destId="{077EA81F-98EA-4437-8D4A-A130B25D4BB0}" srcOrd="0" destOrd="0" presId="urn:microsoft.com/office/officeart/2005/8/layout/hProcess9"/>
    <dgm:cxn modelId="{FBE39B7A-544E-41FA-8E8A-905165D64B4C}" srcId="{B87CDCF4-B1CA-437C-BB8D-73F9CAD86143}" destId="{2AC7DD5F-5494-4C2A-B675-A1654FE8EF63}" srcOrd="0" destOrd="0" parTransId="{E6FD6B0C-D8D8-41D1-A174-57C5AE026E8A}" sibTransId="{7369601E-3007-4E8C-9E11-6F46C714406E}"/>
    <dgm:cxn modelId="{2EDEB093-BDC0-4D0A-BDF4-204524B8D434}" srcId="{B87CDCF4-B1CA-437C-BB8D-73F9CAD86143}" destId="{73CD0B4F-20BE-4355-834D-5C7098518CD3}" srcOrd="3" destOrd="0" parTransId="{C33496D7-F5EC-42D8-9AEE-7ACC7293FD9C}" sibTransId="{251F870C-6472-4BF4-BB94-4C6641E81976}"/>
    <dgm:cxn modelId="{D5A9F4D3-0092-4E13-B486-D3B6C49A9954}" type="presOf" srcId="{73CD0B4F-20BE-4355-834D-5C7098518CD3}" destId="{BAFEEE54-79A3-4376-A0CF-246B2D888124}" srcOrd="0" destOrd="0" presId="urn:microsoft.com/office/officeart/2005/8/layout/hProcess9"/>
    <dgm:cxn modelId="{A1E0A9F4-C716-489A-A257-A21EA81AB325}" type="presOf" srcId="{C05FBC23-589F-4DD8-B198-D7B61476DA34}" destId="{A66B413A-BD4B-4B2A-9B92-A8EEA6CD7C0A}" srcOrd="0" destOrd="0" presId="urn:microsoft.com/office/officeart/2005/8/layout/hProcess9"/>
    <dgm:cxn modelId="{9851717B-D40F-4785-9781-DFD3AAB18F6B}" type="presParOf" srcId="{2FF90148-BEBA-41E4-BF5D-44676E5EB739}" destId="{54D31FBA-EE95-4F7D-AA26-192E38D3DEEC}" srcOrd="0" destOrd="0" presId="urn:microsoft.com/office/officeart/2005/8/layout/hProcess9"/>
    <dgm:cxn modelId="{B491B760-5588-46D6-8870-F59AC42B1269}" type="presParOf" srcId="{2FF90148-BEBA-41E4-BF5D-44676E5EB739}" destId="{31DC8112-18D3-470C-A56A-FA9A5EE4D025}" srcOrd="1" destOrd="0" presId="urn:microsoft.com/office/officeart/2005/8/layout/hProcess9"/>
    <dgm:cxn modelId="{B70ABE63-3623-4155-84F2-98E4BB08C015}" type="presParOf" srcId="{31DC8112-18D3-470C-A56A-FA9A5EE4D025}" destId="{077EA81F-98EA-4437-8D4A-A130B25D4BB0}" srcOrd="0" destOrd="0" presId="urn:microsoft.com/office/officeart/2005/8/layout/hProcess9"/>
    <dgm:cxn modelId="{6FCC9BA1-8ABF-4219-A2EB-1998AE3F76B5}" type="presParOf" srcId="{31DC8112-18D3-470C-A56A-FA9A5EE4D025}" destId="{2C45B86A-2113-4EC8-A22E-FECF9D5F4B2B}" srcOrd="1" destOrd="0" presId="urn:microsoft.com/office/officeart/2005/8/layout/hProcess9"/>
    <dgm:cxn modelId="{4C168684-4735-4FDD-8299-D5BBA73A7D3C}" type="presParOf" srcId="{31DC8112-18D3-470C-A56A-FA9A5EE4D025}" destId="{A66B413A-BD4B-4B2A-9B92-A8EEA6CD7C0A}" srcOrd="2" destOrd="0" presId="urn:microsoft.com/office/officeart/2005/8/layout/hProcess9"/>
    <dgm:cxn modelId="{50F44BAC-CD48-483A-971C-520285C0D296}" type="presParOf" srcId="{31DC8112-18D3-470C-A56A-FA9A5EE4D025}" destId="{5BC019B3-AE5E-4248-AF6C-F25D6468827E}" srcOrd="3" destOrd="0" presId="urn:microsoft.com/office/officeart/2005/8/layout/hProcess9"/>
    <dgm:cxn modelId="{C68F9A9E-EFF2-4CB9-8704-93788B618CDC}" type="presParOf" srcId="{31DC8112-18D3-470C-A56A-FA9A5EE4D025}" destId="{DF0436AA-1B5D-43A9-8A3F-652677BC083D}" srcOrd="4" destOrd="0" presId="urn:microsoft.com/office/officeart/2005/8/layout/hProcess9"/>
    <dgm:cxn modelId="{31A01077-774E-4B17-A3D4-9C129C79AC31}" type="presParOf" srcId="{31DC8112-18D3-470C-A56A-FA9A5EE4D025}" destId="{D75394DB-B0AE-4637-A981-0FEF15F6F579}" srcOrd="5" destOrd="0" presId="urn:microsoft.com/office/officeart/2005/8/layout/hProcess9"/>
    <dgm:cxn modelId="{A8886998-044F-4188-B360-CC2E55FA9020}" type="presParOf" srcId="{31DC8112-18D3-470C-A56A-FA9A5EE4D025}" destId="{BAFEEE54-79A3-4376-A0CF-246B2D888124}" srcOrd="6" destOrd="0" presId="urn:microsoft.com/office/officeart/2005/8/layout/hProcess9"/>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7.xml><?xml version="1.0" encoding="utf-8"?>
<dgm:dataModel xmlns:dgm="http://schemas.openxmlformats.org/drawingml/2006/diagram" xmlns:a="http://schemas.openxmlformats.org/drawingml/2006/main">
  <dgm:ptLst>
    <dgm:pt modelId="{1FE0A443-A9E2-489B-9DDC-BCEAA620EAE9}" type="doc">
      <dgm:prSet loTypeId="urn:microsoft.com/office/officeart/2005/8/layout/default" loCatId="list" qsTypeId="urn:microsoft.com/office/officeart/2005/8/quickstyle/simple1" qsCatId="simple" csTypeId="urn:microsoft.com/office/officeart/2005/8/colors/accent5_2" csCatId="accent5" phldr="1"/>
      <dgm:spPr/>
      <dgm:t>
        <a:bodyPr/>
        <a:lstStyle/>
        <a:p>
          <a:endParaRPr lang="en-US"/>
        </a:p>
      </dgm:t>
    </dgm:pt>
    <dgm:pt modelId="{4230BCD0-A674-477C-AC93-F651C3AC3F6F}">
      <dgm:prSet phldrT="[Text]"/>
      <dgm:spPr/>
      <dgm:t>
        <a:bodyPr/>
        <a:lstStyle/>
        <a:p>
          <a:r>
            <a:rPr lang="en-US" dirty="0">
              <a:solidFill>
                <a:schemeClr val="tx1"/>
              </a:solidFill>
            </a:rPr>
            <a:t>Plan of Care completion rate</a:t>
          </a:r>
        </a:p>
      </dgm:t>
    </dgm:pt>
    <dgm:pt modelId="{9EEB6FA8-F4CB-4650-AB59-B99D9A3C6A28}" type="parTrans" cxnId="{6B5460F7-FADE-4C2D-86FF-D6920FF491F1}">
      <dgm:prSet/>
      <dgm:spPr/>
      <dgm:t>
        <a:bodyPr/>
        <a:lstStyle/>
        <a:p>
          <a:endParaRPr lang="en-US"/>
        </a:p>
      </dgm:t>
    </dgm:pt>
    <dgm:pt modelId="{7D530355-CEBA-49FD-89C4-60CEA4B71092}" type="sibTrans" cxnId="{6B5460F7-FADE-4C2D-86FF-D6920FF491F1}">
      <dgm:prSet/>
      <dgm:spPr/>
      <dgm:t>
        <a:bodyPr/>
        <a:lstStyle/>
        <a:p>
          <a:endParaRPr lang="en-US"/>
        </a:p>
      </dgm:t>
    </dgm:pt>
    <dgm:pt modelId="{66C22EB0-2248-429A-A7AC-005CB4553FAE}">
      <dgm:prSet phldrT="[Text]"/>
      <dgm:spPr/>
      <dgm:t>
        <a:bodyPr/>
        <a:lstStyle/>
        <a:p>
          <a:r>
            <a:rPr lang="en-US" dirty="0">
              <a:solidFill>
                <a:schemeClr val="tx1"/>
              </a:solidFill>
            </a:rPr>
            <a:t>Member involvement in the development of their Plan of Care</a:t>
          </a:r>
        </a:p>
      </dgm:t>
    </dgm:pt>
    <dgm:pt modelId="{8F1DEAAD-9D0F-4487-8830-3195EF779AA7}" type="parTrans" cxnId="{D5B57F07-2A1F-4AA5-96E7-4B6C87D1A900}">
      <dgm:prSet/>
      <dgm:spPr/>
      <dgm:t>
        <a:bodyPr/>
        <a:lstStyle/>
        <a:p>
          <a:endParaRPr lang="en-US"/>
        </a:p>
      </dgm:t>
    </dgm:pt>
    <dgm:pt modelId="{86258C1D-8E84-4D53-BB20-38C1A74F86D3}" type="sibTrans" cxnId="{D5B57F07-2A1F-4AA5-96E7-4B6C87D1A900}">
      <dgm:prSet/>
      <dgm:spPr/>
      <dgm:t>
        <a:bodyPr/>
        <a:lstStyle/>
        <a:p>
          <a:endParaRPr lang="en-US"/>
        </a:p>
      </dgm:t>
    </dgm:pt>
    <dgm:pt modelId="{F012DAB2-97AE-4B44-A3AC-DE248E3C6ABF}">
      <dgm:prSet phldrT="[Text]"/>
      <dgm:spPr/>
      <dgm:t>
        <a:bodyPr/>
        <a:lstStyle/>
        <a:p>
          <a:r>
            <a:rPr lang="en-US" dirty="0">
              <a:solidFill>
                <a:schemeClr val="tx1"/>
              </a:solidFill>
            </a:rPr>
            <a:t>Network adequacy:  access, time, and distance standards</a:t>
          </a:r>
        </a:p>
      </dgm:t>
    </dgm:pt>
    <dgm:pt modelId="{20525C47-4847-49D6-8265-E5EC9B17FFA4}" type="parTrans" cxnId="{576AD576-0C27-4C5A-8343-53E4D00A69AD}">
      <dgm:prSet/>
      <dgm:spPr/>
      <dgm:t>
        <a:bodyPr/>
        <a:lstStyle/>
        <a:p>
          <a:endParaRPr lang="en-US"/>
        </a:p>
      </dgm:t>
    </dgm:pt>
    <dgm:pt modelId="{FE30C512-F4FA-48F4-B49F-4644EF090D66}" type="sibTrans" cxnId="{576AD576-0C27-4C5A-8343-53E4D00A69AD}">
      <dgm:prSet/>
      <dgm:spPr/>
      <dgm:t>
        <a:bodyPr/>
        <a:lstStyle/>
        <a:p>
          <a:endParaRPr lang="en-US"/>
        </a:p>
      </dgm:t>
    </dgm:pt>
    <dgm:pt modelId="{7973C389-D168-4A53-A37A-EC65ECEE64D2}">
      <dgm:prSet phldrT="[Text]"/>
      <dgm:spPr/>
      <dgm:t>
        <a:bodyPr/>
        <a:lstStyle/>
        <a:p>
          <a:r>
            <a:rPr lang="en-US" dirty="0">
              <a:solidFill>
                <a:schemeClr val="tx1"/>
              </a:solidFill>
            </a:rPr>
            <a:t>HEDIS Effectiveness and Access to Care measures</a:t>
          </a:r>
        </a:p>
      </dgm:t>
    </dgm:pt>
    <dgm:pt modelId="{DC8F93CE-0FB1-404C-A14B-118C3CA00026}" type="parTrans" cxnId="{D8DCB0F4-7692-4187-930E-2C827E229921}">
      <dgm:prSet/>
      <dgm:spPr/>
      <dgm:t>
        <a:bodyPr/>
        <a:lstStyle/>
        <a:p>
          <a:endParaRPr lang="en-US"/>
        </a:p>
      </dgm:t>
    </dgm:pt>
    <dgm:pt modelId="{BD46286F-0F80-44A0-A3B1-7A86B616E0D4}" type="sibTrans" cxnId="{D8DCB0F4-7692-4187-930E-2C827E229921}">
      <dgm:prSet/>
      <dgm:spPr/>
      <dgm:t>
        <a:bodyPr/>
        <a:lstStyle/>
        <a:p>
          <a:endParaRPr lang="en-US"/>
        </a:p>
      </dgm:t>
    </dgm:pt>
    <dgm:pt modelId="{E27A3AAB-E348-4C34-A204-AFBC9481CBDD}">
      <dgm:prSet phldrT="[Text]"/>
      <dgm:spPr/>
      <dgm:t>
        <a:bodyPr/>
        <a:lstStyle/>
        <a:p>
          <a:r>
            <a:rPr lang="en-US" dirty="0">
              <a:solidFill>
                <a:schemeClr val="tx1"/>
              </a:solidFill>
            </a:rPr>
            <a:t>Ambulatory follow-up visit post discharge from an acute care facility</a:t>
          </a:r>
        </a:p>
      </dgm:t>
    </dgm:pt>
    <dgm:pt modelId="{10776D1E-7F65-44F5-82C3-9C286FCAB0F4}" type="parTrans" cxnId="{7FECC1DC-218C-4CBB-BACD-52530A40BDC7}">
      <dgm:prSet/>
      <dgm:spPr/>
      <dgm:t>
        <a:bodyPr/>
        <a:lstStyle/>
        <a:p>
          <a:endParaRPr lang="en-US"/>
        </a:p>
      </dgm:t>
    </dgm:pt>
    <dgm:pt modelId="{76A69A76-68FF-4241-91C5-07F460579A66}" type="sibTrans" cxnId="{7FECC1DC-218C-4CBB-BACD-52530A40BDC7}">
      <dgm:prSet/>
      <dgm:spPr/>
      <dgm:t>
        <a:bodyPr/>
        <a:lstStyle/>
        <a:p>
          <a:endParaRPr lang="en-US"/>
        </a:p>
      </dgm:t>
    </dgm:pt>
    <dgm:pt modelId="{ECCF4B35-C75D-4100-927F-FB0821532F54}">
      <dgm:prSet phldrT="[Text]"/>
      <dgm:spPr/>
      <dgm:t>
        <a:bodyPr/>
        <a:lstStyle/>
        <a:p>
          <a:r>
            <a:rPr lang="en-US" dirty="0">
              <a:solidFill>
                <a:schemeClr val="tx1"/>
              </a:solidFill>
            </a:rPr>
            <a:t>Ambulatory follow-up visit post discharge from a skilled nursing facility or group home</a:t>
          </a:r>
        </a:p>
      </dgm:t>
    </dgm:pt>
    <dgm:pt modelId="{B50086BF-ED63-4FB1-B15E-66BD7F50E261}" type="parTrans" cxnId="{E3DAED02-DF4A-48A3-ADB9-FA9EF54E903A}">
      <dgm:prSet/>
      <dgm:spPr/>
      <dgm:t>
        <a:bodyPr/>
        <a:lstStyle/>
        <a:p>
          <a:endParaRPr lang="en-US"/>
        </a:p>
      </dgm:t>
    </dgm:pt>
    <dgm:pt modelId="{4FC962ED-5807-4E3F-932F-879F549B6797}" type="sibTrans" cxnId="{E3DAED02-DF4A-48A3-ADB9-FA9EF54E903A}">
      <dgm:prSet/>
      <dgm:spPr/>
      <dgm:t>
        <a:bodyPr/>
        <a:lstStyle/>
        <a:p>
          <a:endParaRPr lang="en-US"/>
        </a:p>
      </dgm:t>
    </dgm:pt>
    <dgm:pt modelId="{EFE0F4E3-C4E3-4262-9B68-E7CD9A839DFB}">
      <dgm:prSet phldrT="[Text]"/>
      <dgm:spPr/>
      <dgm:t>
        <a:bodyPr/>
        <a:lstStyle/>
        <a:p>
          <a:r>
            <a:rPr lang="en-US" dirty="0">
              <a:solidFill>
                <a:schemeClr val="tx1"/>
              </a:solidFill>
            </a:rPr>
            <a:t>Monitoring of complaints, grievances, and appeals</a:t>
          </a:r>
        </a:p>
      </dgm:t>
    </dgm:pt>
    <dgm:pt modelId="{9CE0366D-FDC0-4D9E-9975-EC439A85894E}" type="parTrans" cxnId="{0E4F3CC8-F922-4C09-8C29-0DCFF9EC3754}">
      <dgm:prSet/>
      <dgm:spPr/>
      <dgm:t>
        <a:bodyPr/>
        <a:lstStyle/>
        <a:p>
          <a:endParaRPr lang="en-US"/>
        </a:p>
      </dgm:t>
    </dgm:pt>
    <dgm:pt modelId="{678DA6C9-6FCC-485F-B587-77DCC31FC16C}" type="sibTrans" cxnId="{0E4F3CC8-F922-4C09-8C29-0DCFF9EC3754}">
      <dgm:prSet/>
      <dgm:spPr/>
      <dgm:t>
        <a:bodyPr/>
        <a:lstStyle/>
        <a:p>
          <a:endParaRPr lang="en-US"/>
        </a:p>
      </dgm:t>
    </dgm:pt>
    <dgm:pt modelId="{79CE7680-C8A2-4781-9316-4359818ADFEE}">
      <dgm:prSet phldrT="[Text]"/>
      <dgm:spPr/>
      <dgm:t>
        <a:bodyPr/>
        <a:lstStyle/>
        <a:p>
          <a:r>
            <a:rPr lang="en-US" dirty="0">
              <a:solidFill>
                <a:schemeClr val="tx1"/>
              </a:solidFill>
            </a:rPr>
            <a:t>CAHPS member experience measures</a:t>
          </a:r>
        </a:p>
      </dgm:t>
    </dgm:pt>
    <dgm:pt modelId="{EC3D8BA0-EA91-43AB-B348-F2E9FD641D47}" type="parTrans" cxnId="{8734ECE0-0D76-43E0-A21D-898054973B48}">
      <dgm:prSet/>
      <dgm:spPr/>
      <dgm:t>
        <a:bodyPr/>
        <a:lstStyle/>
        <a:p>
          <a:endParaRPr lang="en-US"/>
        </a:p>
      </dgm:t>
    </dgm:pt>
    <dgm:pt modelId="{1B98C9DA-6A2B-4ED2-A68C-297B9A981198}" type="sibTrans" cxnId="{8734ECE0-0D76-43E0-A21D-898054973B48}">
      <dgm:prSet/>
      <dgm:spPr/>
      <dgm:t>
        <a:bodyPr/>
        <a:lstStyle/>
        <a:p>
          <a:endParaRPr lang="en-US"/>
        </a:p>
      </dgm:t>
    </dgm:pt>
    <dgm:pt modelId="{FDFB27A1-ACBE-4B37-8B71-CF95258A3DB0}">
      <dgm:prSet phldrT="[Text]"/>
      <dgm:spPr/>
      <dgm:t>
        <a:bodyPr/>
        <a:lstStyle/>
        <a:p>
          <a:r>
            <a:rPr lang="en-US" dirty="0">
              <a:solidFill>
                <a:schemeClr val="tx1"/>
              </a:solidFill>
            </a:rPr>
            <a:t>Hospital admission rate per 1,000 members per year</a:t>
          </a:r>
        </a:p>
      </dgm:t>
    </dgm:pt>
    <dgm:pt modelId="{048F4A3B-040F-4F7C-91B7-C886949ADE94}" type="parTrans" cxnId="{26CE82EB-EF43-4479-A60E-1D991A3FF3B7}">
      <dgm:prSet/>
      <dgm:spPr/>
      <dgm:t>
        <a:bodyPr/>
        <a:lstStyle/>
        <a:p>
          <a:endParaRPr lang="en-US"/>
        </a:p>
      </dgm:t>
    </dgm:pt>
    <dgm:pt modelId="{35E254DA-9D15-4558-99C0-192ED275D66A}" type="sibTrans" cxnId="{26CE82EB-EF43-4479-A60E-1D991A3FF3B7}">
      <dgm:prSet/>
      <dgm:spPr/>
      <dgm:t>
        <a:bodyPr/>
        <a:lstStyle/>
        <a:p>
          <a:endParaRPr lang="en-US"/>
        </a:p>
      </dgm:t>
    </dgm:pt>
    <dgm:pt modelId="{8DA5D405-1B01-49B4-B8CF-A0E6653AF8D3}">
      <dgm:prSet phldrT="[Text]"/>
      <dgm:spPr/>
      <dgm:t>
        <a:bodyPr/>
        <a:lstStyle/>
        <a:p>
          <a:r>
            <a:rPr lang="en-US" dirty="0">
              <a:solidFill>
                <a:schemeClr val="tx1"/>
              </a:solidFill>
            </a:rPr>
            <a:t>Hospital re-admissions rate per 100 discharges</a:t>
          </a:r>
        </a:p>
      </dgm:t>
    </dgm:pt>
    <dgm:pt modelId="{5F0F2069-6EB5-400B-95CE-49FF61974435}" type="parTrans" cxnId="{4373D8B0-CF96-412C-A147-CA2DA73F9CA9}">
      <dgm:prSet/>
      <dgm:spPr/>
      <dgm:t>
        <a:bodyPr/>
        <a:lstStyle/>
        <a:p>
          <a:endParaRPr lang="en-US"/>
        </a:p>
      </dgm:t>
    </dgm:pt>
    <dgm:pt modelId="{8E6FE984-C01D-4351-81B6-977DE5F1CBBF}" type="sibTrans" cxnId="{4373D8B0-CF96-412C-A147-CA2DA73F9CA9}">
      <dgm:prSet/>
      <dgm:spPr/>
      <dgm:t>
        <a:bodyPr/>
        <a:lstStyle/>
        <a:p>
          <a:endParaRPr lang="en-US"/>
        </a:p>
      </dgm:t>
    </dgm:pt>
    <dgm:pt modelId="{96197CEB-2DA8-4E70-AC73-4FF73B18003D}">
      <dgm:prSet phldrT="[Text]"/>
      <dgm:spPr/>
      <dgm:t>
        <a:bodyPr/>
        <a:lstStyle/>
        <a:p>
          <a:r>
            <a:rPr lang="en-US" dirty="0">
              <a:solidFill>
                <a:schemeClr val="tx1"/>
              </a:solidFill>
            </a:rPr>
            <a:t>Rate of emergency department visits per 1,000 members per year</a:t>
          </a:r>
        </a:p>
      </dgm:t>
    </dgm:pt>
    <dgm:pt modelId="{8196A901-D29D-4493-B46A-B2CA2F7B751C}" type="parTrans" cxnId="{4F55FF39-59C7-4D6D-B5F3-8EDB470B7B2A}">
      <dgm:prSet/>
      <dgm:spPr/>
      <dgm:t>
        <a:bodyPr/>
        <a:lstStyle/>
        <a:p>
          <a:endParaRPr lang="en-US"/>
        </a:p>
      </dgm:t>
    </dgm:pt>
    <dgm:pt modelId="{8D23964A-42BA-44E8-BAFF-49E0CD041D4D}" type="sibTrans" cxnId="{4F55FF39-59C7-4D6D-B5F3-8EDB470B7B2A}">
      <dgm:prSet/>
      <dgm:spPr/>
      <dgm:t>
        <a:bodyPr/>
        <a:lstStyle/>
        <a:p>
          <a:endParaRPr lang="en-US"/>
        </a:p>
      </dgm:t>
    </dgm:pt>
    <dgm:pt modelId="{020313FB-6265-4C19-88D4-B53C8EC0A464}" type="pres">
      <dgm:prSet presAssocID="{1FE0A443-A9E2-489B-9DDC-BCEAA620EAE9}" presName="diagram" presStyleCnt="0">
        <dgm:presLayoutVars>
          <dgm:dir/>
          <dgm:resizeHandles val="exact"/>
        </dgm:presLayoutVars>
      </dgm:prSet>
      <dgm:spPr/>
    </dgm:pt>
    <dgm:pt modelId="{C1AA409C-3052-4243-9C17-B21C078E415A}" type="pres">
      <dgm:prSet presAssocID="{4230BCD0-A674-477C-AC93-F651C3AC3F6F}" presName="node" presStyleLbl="node1" presStyleIdx="0" presStyleCnt="11">
        <dgm:presLayoutVars>
          <dgm:bulletEnabled val="1"/>
        </dgm:presLayoutVars>
      </dgm:prSet>
      <dgm:spPr/>
    </dgm:pt>
    <dgm:pt modelId="{F2C2CB60-BFC4-4346-8308-DCE1730BE704}" type="pres">
      <dgm:prSet presAssocID="{7D530355-CEBA-49FD-89C4-60CEA4B71092}" presName="sibTrans" presStyleCnt="0"/>
      <dgm:spPr/>
    </dgm:pt>
    <dgm:pt modelId="{126D463E-CA32-419A-8B77-83B2B2AFF542}" type="pres">
      <dgm:prSet presAssocID="{66C22EB0-2248-429A-A7AC-005CB4553FAE}" presName="node" presStyleLbl="node1" presStyleIdx="1" presStyleCnt="11">
        <dgm:presLayoutVars>
          <dgm:bulletEnabled val="1"/>
        </dgm:presLayoutVars>
      </dgm:prSet>
      <dgm:spPr/>
    </dgm:pt>
    <dgm:pt modelId="{7270B509-989C-4EDC-9A1C-A3AF1EDCD0F4}" type="pres">
      <dgm:prSet presAssocID="{86258C1D-8E84-4D53-BB20-38C1A74F86D3}" presName="sibTrans" presStyleCnt="0"/>
      <dgm:spPr/>
    </dgm:pt>
    <dgm:pt modelId="{D72D2D32-14B7-4F3C-BA42-1C56F2CB18F3}" type="pres">
      <dgm:prSet presAssocID="{F012DAB2-97AE-4B44-A3AC-DE248E3C6ABF}" presName="node" presStyleLbl="node1" presStyleIdx="2" presStyleCnt="11">
        <dgm:presLayoutVars>
          <dgm:bulletEnabled val="1"/>
        </dgm:presLayoutVars>
      </dgm:prSet>
      <dgm:spPr/>
    </dgm:pt>
    <dgm:pt modelId="{F85A56F1-F5A2-465F-B80E-580131EBFD32}" type="pres">
      <dgm:prSet presAssocID="{FE30C512-F4FA-48F4-B49F-4644EF090D66}" presName="sibTrans" presStyleCnt="0"/>
      <dgm:spPr/>
    </dgm:pt>
    <dgm:pt modelId="{2D20C0EB-4B48-4DEC-A7BE-AD5714590098}" type="pres">
      <dgm:prSet presAssocID="{7973C389-D168-4A53-A37A-EC65ECEE64D2}" presName="node" presStyleLbl="node1" presStyleIdx="3" presStyleCnt="11">
        <dgm:presLayoutVars>
          <dgm:bulletEnabled val="1"/>
        </dgm:presLayoutVars>
      </dgm:prSet>
      <dgm:spPr/>
    </dgm:pt>
    <dgm:pt modelId="{33ABEEDE-19AC-4B93-A5F1-C4A766FE1BF0}" type="pres">
      <dgm:prSet presAssocID="{BD46286F-0F80-44A0-A3B1-7A86B616E0D4}" presName="sibTrans" presStyleCnt="0"/>
      <dgm:spPr/>
    </dgm:pt>
    <dgm:pt modelId="{29636A90-9512-4FE4-B56B-8716B2D2ABBD}" type="pres">
      <dgm:prSet presAssocID="{E27A3AAB-E348-4C34-A204-AFBC9481CBDD}" presName="node" presStyleLbl="node1" presStyleIdx="4" presStyleCnt="11">
        <dgm:presLayoutVars>
          <dgm:bulletEnabled val="1"/>
        </dgm:presLayoutVars>
      </dgm:prSet>
      <dgm:spPr/>
    </dgm:pt>
    <dgm:pt modelId="{89D9321E-2350-40D0-9409-A1EEACB1E83D}" type="pres">
      <dgm:prSet presAssocID="{76A69A76-68FF-4241-91C5-07F460579A66}" presName="sibTrans" presStyleCnt="0"/>
      <dgm:spPr/>
    </dgm:pt>
    <dgm:pt modelId="{9940978A-CA28-4A69-B2BD-752A60BA54E2}" type="pres">
      <dgm:prSet presAssocID="{ECCF4B35-C75D-4100-927F-FB0821532F54}" presName="node" presStyleLbl="node1" presStyleIdx="5" presStyleCnt="11">
        <dgm:presLayoutVars>
          <dgm:bulletEnabled val="1"/>
        </dgm:presLayoutVars>
      </dgm:prSet>
      <dgm:spPr/>
    </dgm:pt>
    <dgm:pt modelId="{22042BBD-09D5-475F-B98B-E46CAAB453A9}" type="pres">
      <dgm:prSet presAssocID="{4FC962ED-5807-4E3F-932F-879F549B6797}" presName="sibTrans" presStyleCnt="0"/>
      <dgm:spPr/>
    </dgm:pt>
    <dgm:pt modelId="{9541EBF5-D3AA-4F37-BEBB-7682CA42B4C9}" type="pres">
      <dgm:prSet presAssocID="{EFE0F4E3-C4E3-4262-9B68-E7CD9A839DFB}" presName="node" presStyleLbl="node1" presStyleIdx="6" presStyleCnt="11">
        <dgm:presLayoutVars>
          <dgm:bulletEnabled val="1"/>
        </dgm:presLayoutVars>
      </dgm:prSet>
      <dgm:spPr/>
    </dgm:pt>
    <dgm:pt modelId="{EEBA8CD1-C977-42F0-8E2D-A20D891DCDAF}" type="pres">
      <dgm:prSet presAssocID="{678DA6C9-6FCC-485F-B587-77DCC31FC16C}" presName="sibTrans" presStyleCnt="0"/>
      <dgm:spPr/>
    </dgm:pt>
    <dgm:pt modelId="{1DCD74AB-43BD-4BB9-901B-F5FE9F882053}" type="pres">
      <dgm:prSet presAssocID="{79CE7680-C8A2-4781-9316-4359818ADFEE}" presName="node" presStyleLbl="node1" presStyleIdx="7" presStyleCnt="11">
        <dgm:presLayoutVars>
          <dgm:bulletEnabled val="1"/>
        </dgm:presLayoutVars>
      </dgm:prSet>
      <dgm:spPr/>
    </dgm:pt>
    <dgm:pt modelId="{9D8816D5-BB65-4272-BD9D-B169DB3C36AC}" type="pres">
      <dgm:prSet presAssocID="{1B98C9DA-6A2B-4ED2-A68C-297B9A981198}" presName="sibTrans" presStyleCnt="0"/>
      <dgm:spPr/>
    </dgm:pt>
    <dgm:pt modelId="{2A26BBFB-312B-4AD1-BA89-082E450A9126}" type="pres">
      <dgm:prSet presAssocID="{FDFB27A1-ACBE-4B37-8B71-CF95258A3DB0}" presName="node" presStyleLbl="node1" presStyleIdx="8" presStyleCnt="11">
        <dgm:presLayoutVars>
          <dgm:bulletEnabled val="1"/>
        </dgm:presLayoutVars>
      </dgm:prSet>
      <dgm:spPr/>
    </dgm:pt>
    <dgm:pt modelId="{F4A00312-95D1-4172-8F37-126AA19EC5A0}" type="pres">
      <dgm:prSet presAssocID="{35E254DA-9D15-4558-99C0-192ED275D66A}" presName="sibTrans" presStyleCnt="0"/>
      <dgm:spPr/>
    </dgm:pt>
    <dgm:pt modelId="{F4A54D22-B7AE-4F6A-8FF9-EF2D701BD5A9}" type="pres">
      <dgm:prSet presAssocID="{8DA5D405-1B01-49B4-B8CF-A0E6653AF8D3}" presName="node" presStyleLbl="node1" presStyleIdx="9" presStyleCnt="11">
        <dgm:presLayoutVars>
          <dgm:bulletEnabled val="1"/>
        </dgm:presLayoutVars>
      </dgm:prSet>
      <dgm:spPr/>
    </dgm:pt>
    <dgm:pt modelId="{F518FD41-B844-44FC-9379-107D72073EB7}" type="pres">
      <dgm:prSet presAssocID="{8E6FE984-C01D-4351-81B6-977DE5F1CBBF}" presName="sibTrans" presStyleCnt="0"/>
      <dgm:spPr/>
    </dgm:pt>
    <dgm:pt modelId="{49B2B105-299F-4102-91EA-9BF2054FD604}" type="pres">
      <dgm:prSet presAssocID="{96197CEB-2DA8-4E70-AC73-4FF73B18003D}" presName="node" presStyleLbl="node1" presStyleIdx="10" presStyleCnt="11">
        <dgm:presLayoutVars>
          <dgm:bulletEnabled val="1"/>
        </dgm:presLayoutVars>
      </dgm:prSet>
      <dgm:spPr/>
    </dgm:pt>
  </dgm:ptLst>
  <dgm:cxnLst>
    <dgm:cxn modelId="{E3DAED02-DF4A-48A3-ADB9-FA9EF54E903A}" srcId="{1FE0A443-A9E2-489B-9DDC-BCEAA620EAE9}" destId="{ECCF4B35-C75D-4100-927F-FB0821532F54}" srcOrd="5" destOrd="0" parTransId="{B50086BF-ED63-4FB1-B15E-66BD7F50E261}" sibTransId="{4FC962ED-5807-4E3F-932F-879F549B6797}"/>
    <dgm:cxn modelId="{D5B57F07-2A1F-4AA5-96E7-4B6C87D1A900}" srcId="{1FE0A443-A9E2-489B-9DDC-BCEAA620EAE9}" destId="{66C22EB0-2248-429A-A7AC-005CB4553FAE}" srcOrd="1" destOrd="0" parTransId="{8F1DEAAD-9D0F-4487-8830-3195EF779AA7}" sibTransId="{86258C1D-8E84-4D53-BB20-38C1A74F86D3}"/>
    <dgm:cxn modelId="{AAF5090E-D7BC-4FA8-94FA-01AE9C2D9D12}" type="presOf" srcId="{79CE7680-C8A2-4781-9316-4359818ADFEE}" destId="{1DCD74AB-43BD-4BB9-901B-F5FE9F882053}" srcOrd="0" destOrd="0" presId="urn:microsoft.com/office/officeart/2005/8/layout/default"/>
    <dgm:cxn modelId="{4F55FF39-59C7-4D6D-B5F3-8EDB470B7B2A}" srcId="{1FE0A443-A9E2-489B-9DDC-BCEAA620EAE9}" destId="{96197CEB-2DA8-4E70-AC73-4FF73B18003D}" srcOrd="10" destOrd="0" parTransId="{8196A901-D29D-4493-B46A-B2CA2F7B751C}" sibTransId="{8D23964A-42BA-44E8-BAFF-49E0CD041D4D}"/>
    <dgm:cxn modelId="{86D5893E-E3D8-473F-BB06-9E6C8A2290A2}" type="presOf" srcId="{EFE0F4E3-C4E3-4262-9B68-E7CD9A839DFB}" destId="{9541EBF5-D3AA-4F37-BEBB-7682CA42B4C9}" srcOrd="0" destOrd="0" presId="urn:microsoft.com/office/officeart/2005/8/layout/default"/>
    <dgm:cxn modelId="{3F6B1440-2E51-44CD-8BD7-E20543FDB041}" type="presOf" srcId="{FDFB27A1-ACBE-4B37-8B71-CF95258A3DB0}" destId="{2A26BBFB-312B-4AD1-BA89-082E450A9126}" srcOrd="0" destOrd="0" presId="urn:microsoft.com/office/officeart/2005/8/layout/default"/>
    <dgm:cxn modelId="{4E40D770-3581-4113-AD95-0CF5687FB375}" type="presOf" srcId="{1FE0A443-A9E2-489B-9DDC-BCEAA620EAE9}" destId="{020313FB-6265-4C19-88D4-B53C8EC0A464}" srcOrd="0" destOrd="0" presId="urn:microsoft.com/office/officeart/2005/8/layout/default"/>
    <dgm:cxn modelId="{5E413956-65F5-4619-A90F-424C89578AEF}" type="presOf" srcId="{F012DAB2-97AE-4B44-A3AC-DE248E3C6ABF}" destId="{D72D2D32-14B7-4F3C-BA42-1C56F2CB18F3}" srcOrd="0" destOrd="0" presId="urn:microsoft.com/office/officeart/2005/8/layout/default"/>
    <dgm:cxn modelId="{576AD576-0C27-4C5A-8343-53E4D00A69AD}" srcId="{1FE0A443-A9E2-489B-9DDC-BCEAA620EAE9}" destId="{F012DAB2-97AE-4B44-A3AC-DE248E3C6ABF}" srcOrd="2" destOrd="0" parTransId="{20525C47-4847-49D6-8265-E5EC9B17FFA4}" sibTransId="{FE30C512-F4FA-48F4-B49F-4644EF090D66}"/>
    <dgm:cxn modelId="{02593687-900D-472E-A47F-C7DC7895042F}" type="presOf" srcId="{66C22EB0-2248-429A-A7AC-005CB4553FAE}" destId="{126D463E-CA32-419A-8B77-83B2B2AFF542}" srcOrd="0" destOrd="0" presId="urn:microsoft.com/office/officeart/2005/8/layout/default"/>
    <dgm:cxn modelId="{F40BE99E-9178-4879-A6C4-57B69087963E}" type="presOf" srcId="{7973C389-D168-4A53-A37A-EC65ECEE64D2}" destId="{2D20C0EB-4B48-4DEC-A7BE-AD5714590098}" srcOrd="0" destOrd="0" presId="urn:microsoft.com/office/officeart/2005/8/layout/default"/>
    <dgm:cxn modelId="{4373D8B0-CF96-412C-A147-CA2DA73F9CA9}" srcId="{1FE0A443-A9E2-489B-9DDC-BCEAA620EAE9}" destId="{8DA5D405-1B01-49B4-B8CF-A0E6653AF8D3}" srcOrd="9" destOrd="0" parTransId="{5F0F2069-6EB5-400B-95CE-49FF61974435}" sibTransId="{8E6FE984-C01D-4351-81B6-977DE5F1CBBF}"/>
    <dgm:cxn modelId="{0E4F3CC8-F922-4C09-8C29-0DCFF9EC3754}" srcId="{1FE0A443-A9E2-489B-9DDC-BCEAA620EAE9}" destId="{EFE0F4E3-C4E3-4262-9B68-E7CD9A839DFB}" srcOrd="6" destOrd="0" parTransId="{9CE0366D-FDC0-4D9E-9975-EC439A85894E}" sibTransId="{678DA6C9-6FCC-485F-B587-77DCC31FC16C}"/>
    <dgm:cxn modelId="{20ECF8C9-ADEF-4D26-80E3-C72FCF7A8312}" type="presOf" srcId="{ECCF4B35-C75D-4100-927F-FB0821532F54}" destId="{9940978A-CA28-4A69-B2BD-752A60BA54E2}" srcOrd="0" destOrd="0" presId="urn:microsoft.com/office/officeart/2005/8/layout/default"/>
    <dgm:cxn modelId="{32956ADB-969C-409E-95EC-D9CEE8C9C3EE}" type="presOf" srcId="{4230BCD0-A674-477C-AC93-F651C3AC3F6F}" destId="{C1AA409C-3052-4243-9C17-B21C078E415A}" srcOrd="0" destOrd="0" presId="urn:microsoft.com/office/officeart/2005/8/layout/default"/>
    <dgm:cxn modelId="{7FECC1DC-218C-4CBB-BACD-52530A40BDC7}" srcId="{1FE0A443-A9E2-489B-9DDC-BCEAA620EAE9}" destId="{E27A3AAB-E348-4C34-A204-AFBC9481CBDD}" srcOrd="4" destOrd="0" parTransId="{10776D1E-7F65-44F5-82C3-9C286FCAB0F4}" sibTransId="{76A69A76-68FF-4241-91C5-07F460579A66}"/>
    <dgm:cxn modelId="{4C84DFE0-62AB-4FA2-BB20-4BD1D2D6693A}" type="presOf" srcId="{96197CEB-2DA8-4E70-AC73-4FF73B18003D}" destId="{49B2B105-299F-4102-91EA-9BF2054FD604}" srcOrd="0" destOrd="0" presId="urn:microsoft.com/office/officeart/2005/8/layout/default"/>
    <dgm:cxn modelId="{8734ECE0-0D76-43E0-A21D-898054973B48}" srcId="{1FE0A443-A9E2-489B-9DDC-BCEAA620EAE9}" destId="{79CE7680-C8A2-4781-9316-4359818ADFEE}" srcOrd="7" destOrd="0" parTransId="{EC3D8BA0-EA91-43AB-B348-F2E9FD641D47}" sibTransId="{1B98C9DA-6A2B-4ED2-A68C-297B9A981198}"/>
    <dgm:cxn modelId="{26CE82EB-EF43-4479-A60E-1D991A3FF3B7}" srcId="{1FE0A443-A9E2-489B-9DDC-BCEAA620EAE9}" destId="{FDFB27A1-ACBE-4B37-8B71-CF95258A3DB0}" srcOrd="8" destOrd="0" parTransId="{048F4A3B-040F-4F7C-91B7-C886949ADE94}" sibTransId="{35E254DA-9D15-4558-99C0-192ED275D66A}"/>
    <dgm:cxn modelId="{D8DCB0F4-7692-4187-930E-2C827E229921}" srcId="{1FE0A443-A9E2-489B-9DDC-BCEAA620EAE9}" destId="{7973C389-D168-4A53-A37A-EC65ECEE64D2}" srcOrd="3" destOrd="0" parTransId="{DC8F93CE-0FB1-404C-A14B-118C3CA00026}" sibTransId="{BD46286F-0F80-44A0-A3B1-7A86B616E0D4}"/>
    <dgm:cxn modelId="{6B5460F7-FADE-4C2D-86FF-D6920FF491F1}" srcId="{1FE0A443-A9E2-489B-9DDC-BCEAA620EAE9}" destId="{4230BCD0-A674-477C-AC93-F651C3AC3F6F}" srcOrd="0" destOrd="0" parTransId="{9EEB6FA8-F4CB-4650-AB59-B99D9A3C6A28}" sibTransId="{7D530355-CEBA-49FD-89C4-60CEA4B71092}"/>
    <dgm:cxn modelId="{9EA3CBF7-B9B4-4134-A086-A9400ED6146E}" type="presOf" srcId="{E27A3AAB-E348-4C34-A204-AFBC9481CBDD}" destId="{29636A90-9512-4FE4-B56B-8716B2D2ABBD}" srcOrd="0" destOrd="0" presId="urn:microsoft.com/office/officeart/2005/8/layout/default"/>
    <dgm:cxn modelId="{AAF629FC-B60A-4AC0-B949-4A34732FB4CA}" type="presOf" srcId="{8DA5D405-1B01-49B4-B8CF-A0E6653AF8D3}" destId="{F4A54D22-B7AE-4F6A-8FF9-EF2D701BD5A9}" srcOrd="0" destOrd="0" presId="urn:microsoft.com/office/officeart/2005/8/layout/default"/>
    <dgm:cxn modelId="{BF70495F-C96B-46C5-90B9-F1F4992D77AA}" type="presParOf" srcId="{020313FB-6265-4C19-88D4-B53C8EC0A464}" destId="{C1AA409C-3052-4243-9C17-B21C078E415A}" srcOrd="0" destOrd="0" presId="urn:microsoft.com/office/officeart/2005/8/layout/default"/>
    <dgm:cxn modelId="{18D16296-972F-49F1-AEA5-BF71602AED6F}" type="presParOf" srcId="{020313FB-6265-4C19-88D4-B53C8EC0A464}" destId="{F2C2CB60-BFC4-4346-8308-DCE1730BE704}" srcOrd="1" destOrd="0" presId="urn:microsoft.com/office/officeart/2005/8/layout/default"/>
    <dgm:cxn modelId="{2E599382-4A3A-413A-B9AE-B723DC511A85}" type="presParOf" srcId="{020313FB-6265-4C19-88D4-B53C8EC0A464}" destId="{126D463E-CA32-419A-8B77-83B2B2AFF542}" srcOrd="2" destOrd="0" presId="urn:microsoft.com/office/officeart/2005/8/layout/default"/>
    <dgm:cxn modelId="{5EA87BEE-0563-4568-9BAC-E9CCED1B3C6A}" type="presParOf" srcId="{020313FB-6265-4C19-88D4-B53C8EC0A464}" destId="{7270B509-989C-4EDC-9A1C-A3AF1EDCD0F4}" srcOrd="3" destOrd="0" presId="urn:microsoft.com/office/officeart/2005/8/layout/default"/>
    <dgm:cxn modelId="{C635CC6C-AD69-4081-A297-5FF2DB03E7D7}" type="presParOf" srcId="{020313FB-6265-4C19-88D4-B53C8EC0A464}" destId="{D72D2D32-14B7-4F3C-BA42-1C56F2CB18F3}" srcOrd="4" destOrd="0" presId="urn:microsoft.com/office/officeart/2005/8/layout/default"/>
    <dgm:cxn modelId="{8B577960-B497-4B63-9B6E-22F3A2DD8CB8}" type="presParOf" srcId="{020313FB-6265-4C19-88D4-B53C8EC0A464}" destId="{F85A56F1-F5A2-465F-B80E-580131EBFD32}" srcOrd="5" destOrd="0" presId="urn:microsoft.com/office/officeart/2005/8/layout/default"/>
    <dgm:cxn modelId="{416B6F64-1718-47B6-A5A1-B1A4E0595009}" type="presParOf" srcId="{020313FB-6265-4C19-88D4-B53C8EC0A464}" destId="{2D20C0EB-4B48-4DEC-A7BE-AD5714590098}" srcOrd="6" destOrd="0" presId="urn:microsoft.com/office/officeart/2005/8/layout/default"/>
    <dgm:cxn modelId="{9893B454-6E2C-4026-8ECF-D421602019AC}" type="presParOf" srcId="{020313FB-6265-4C19-88D4-B53C8EC0A464}" destId="{33ABEEDE-19AC-4B93-A5F1-C4A766FE1BF0}" srcOrd="7" destOrd="0" presId="urn:microsoft.com/office/officeart/2005/8/layout/default"/>
    <dgm:cxn modelId="{D2D6692A-EECD-46FA-8602-12B2195664AC}" type="presParOf" srcId="{020313FB-6265-4C19-88D4-B53C8EC0A464}" destId="{29636A90-9512-4FE4-B56B-8716B2D2ABBD}" srcOrd="8" destOrd="0" presId="urn:microsoft.com/office/officeart/2005/8/layout/default"/>
    <dgm:cxn modelId="{388FCF18-0F19-420C-AFF5-C5B478573F2E}" type="presParOf" srcId="{020313FB-6265-4C19-88D4-B53C8EC0A464}" destId="{89D9321E-2350-40D0-9409-A1EEACB1E83D}" srcOrd="9" destOrd="0" presId="urn:microsoft.com/office/officeart/2005/8/layout/default"/>
    <dgm:cxn modelId="{FB88AF47-CE0A-4496-9EA6-D6F0F840932D}" type="presParOf" srcId="{020313FB-6265-4C19-88D4-B53C8EC0A464}" destId="{9940978A-CA28-4A69-B2BD-752A60BA54E2}" srcOrd="10" destOrd="0" presId="urn:microsoft.com/office/officeart/2005/8/layout/default"/>
    <dgm:cxn modelId="{A9AFF8EC-479C-46F9-BB81-FAFE97861BA9}" type="presParOf" srcId="{020313FB-6265-4C19-88D4-B53C8EC0A464}" destId="{22042BBD-09D5-475F-B98B-E46CAAB453A9}" srcOrd="11" destOrd="0" presId="urn:microsoft.com/office/officeart/2005/8/layout/default"/>
    <dgm:cxn modelId="{1781C426-09D9-40F9-B8A2-67FB005A46F9}" type="presParOf" srcId="{020313FB-6265-4C19-88D4-B53C8EC0A464}" destId="{9541EBF5-D3AA-4F37-BEBB-7682CA42B4C9}" srcOrd="12" destOrd="0" presId="urn:microsoft.com/office/officeart/2005/8/layout/default"/>
    <dgm:cxn modelId="{EC13FD3B-87F7-46C8-8F44-B7EBD90AD0FA}" type="presParOf" srcId="{020313FB-6265-4C19-88D4-B53C8EC0A464}" destId="{EEBA8CD1-C977-42F0-8E2D-A20D891DCDAF}" srcOrd="13" destOrd="0" presId="urn:microsoft.com/office/officeart/2005/8/layout/default"/>
    <dgm:cxn modelId="{9A50C6A1-3809-43CE-BE7A-FDA04EE49035}" type="presParOf" srcId="{020313FB-6265-4C19-88D4-B53C8EC0A464}" destId="{1DCD74AB-43BD-4BB9-901B-F5FE9F882053}" srcOrd="14" destOrd="0" presId="urn:microsoft.com/office/officeart/2005/8/layout/default"/>
    <dgm:cxn modelId="{B4E096B1-75B8-4A70-B7AE-AA856C1BC9F5}" type="presParOf" srcId="{020313FB-6265-4C19-88D4-B53C8EC0A464}" destId="{9D8816D5-BB65-4272-BD9D-B169DB3C36AC}" srcOrd="15" destOrd="0" presId="urn:microsoft.com/office/officeart/2005/8/layout/default"/>
    <dgm:cxn modelId="{1D2A7DAE-54C3-4CBD-A7D2-343079973542}" type="presParOf" srcId="{020313FB-6265-4C19-88D4-B53C8EC0A464}" destId="{2A26BBFB-312B-4AD1-BA89-082E450A9126}" srcOrd="16" destOrd="0" presId="urn:microsoft.com/office/officeart/2005/8/layout/default"/>
    <dgm:cxn modelId="{1F8844DA-C5FB-4F17-A68D-7C1E3A0F2170}" type="presParOf" srcId="{020313FB-6265-4C19-88D4-B53C8EC0A464}" destId="{F4A00312-95D1-4172-8F37-126AA19EC5A0}" srcOrd="17" destOrd="0" presId="urn:microsoft.com/office/officeart/2005/8/layout/default"/>
    <dgm:cxn modelId="{94E2A063-8402-4FE1-990D-5A6581F1E8AA}" type="presParOf" srcId="{020313FB-6265-4C19-88D4-B53C8EC0A464}" destId="{F4A54D22-B7AE-4F6A-8FF9-EF2D701BD5A9}" srcOrd="18" destOrd="0" presId="urn:microsoft.com/office/officeart/2005/8/layout/default"/>
    <dgm:cxn modelId="{385BD95A-8D92-41A6-9A19-02E4053227AD}" type="presParOf" srcId="{020313FB-6265-4C19-88D4-B53C8EC0A464}" destId="{F518FD41-B844-44FC-9379-107D72073EB7}" srcOrd="19" destOrd="0" presId="urn:microsoft.com/office/officeart/2005/8/layout/default"/>
    <dgm:cxn modelId="{EF338EF9-8551-4D50-BA6A-F76FC1C1526A}" type="presParOf" srcId="{020313FB-6265-4C19-88D4-B53C8EC0A464}" destId="{49B2B105-299F-4102-91EA-9BF2054FD604}" srcOrd="20"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8.xml><?xml version="1.0" encoding="utf-8"?>
<dgm:dataModel xmlns:dgm="http://schemas.openxmlformats.org/drawingml/2006/diagram" xmlns:a="http://schemas.openxmlformats.org/drawingml/2006/main">
  <dgm:ptLst>
    <dgm:pt modelId="{72C57449-E04B-4F52-BA01-C95B86CF71CF}" type="doc">
      <dgm:prSet loTypeId="urn:microsoft.com/office/officeart/2009/3/layout/StepUpProcess" loCatId="process" qsTypeId="urn:microsoft.com/office/officeart/2005/8/quickstyle/simple1" qsCatId="simple" csTypeId="urn:microsoft.com/office/officeart/2005/8/colors/accent0_2" csCatId="mainScheme" phldr="1"/>
      <dgm:spPr/>
      <dgm:t>
        <a:bodyPr/>
        <a:lstStyle/>
        <a:p>
          <a:endParaRPr lang="en-US"/>
        </a:p>
      </dgm:t>
    </dgm:pt>
    <dgm:pt modelId="{027C22C7-B856-429E-803F-5E9DD6A284BE}">
      <dgm:prSet phldrT="[Text]" custT="1"/>
      <dgm:spPr/>
      <dgm:t>
        <a:bodyPr/>
        <a:lstStyle/>
        <a:p>
          <a:r>
            <a:rPr lang="en-US" sz="1600" dirty="0">
              <a:latin typeface="Helvetica" panose="020B0604020202020204" pitchFamily="34" charset="0"/>
              <a:cs typeface="Helvetica" panose="020B0604020202020204" pitchFamily="34" charset="0"/>
            </a:rPr>
            <a:t>Significant, </a:t>
          </a:r>
          <a:r>
            <a:rPr lang="en-US" sz="1600" b="1" dirty="0">
              <a:latin typeface="Helvetica" panose="020B0604020202020204" pitchFamily="34" charset="0"/>
              <a:cs typeface="Helvetica" panose="020B0604020202020204" pitchFamily="34" charset="0"/>
            </a:rPr>
            <a:t>complex</a:t>
          </a:r>
          <a:r>
            <a:rPr lang="en-US" sz="1600" dirty="0">
              <a:latin typeface="Helvetica" panose="020B0604020202020204" pitchFamily="34" charset="0"/>
              <a:cs typeface="Helvetica" panose="020B0604020202020204" pitchFamily="34" charset="0"/>
            </a:rPr>
            <a:t> disabilities.</a:t>
          </a:r>
        </a:p>
      </dgm:t>
    </dgm:pt>
    <dgm:pt modelId="{28B0E9EF-C0D6-498F-BBFF-1027EAC0413A}" type="parTrans" cxnId="{98142043-B4F2-4C8B-9198-5751801FCFA7}">
      <dgm:prSet/>
      <dgm:spPr/>
      <dgm:t>
        <a:bodyPr/>
        <a:lstStyle/>
        <a:p>
          <a:endParaRPr lang="en-US" sz="1600">
            <a:latin typeface="Helvetica" panose="020B0604020202020204" pitchFamily="34" charset="0"/>
            <a:cs typeface="Helvetica" panose="020B0604020202020204" pitchFamily="34" charset="0"/>
          </a:endParaRPr>
        </a:p>
      </dgm:t>
    </dgm:pt>
    <dgm:pt modelId="{33173049-AC3D-4E29-ADD4-78947D3772E4}" type="sibTrans" cxnId="{98142043-B4F2-4C8B-9198-5751801FCFA7}">
      <dgm:prSet custT="1"/>
      <dgm:spPr/>
      <dgm:t>
        <a:bodyPr/>
        <a:lstStyle/>
        <a:p>
          <a:endParaRPr lang="en-US" sz="1600">
            <a:latin typeface="Helvetica" panose="020B0604020202020204" pitchFamily="34" charset="0"/>
            <a:cs typeface="Helvetica" panose="020B0604020202020204" pitchFamily="34" charset="0"/>
          </a:endParaRPr>
        </a:p>
      </dgm:t>
    </dgm:pt>
    <dgm:pt modelId="{4DC7D891-725B-48F0-A8A6-4315F931D633}">
      <dgm:prSet phldrT="[Text]" custT="1"/>
      <dgm:spPr/>
      <dgm:t>
        <a:bodyPr/>
        <a:lstStyle/>
        <a:p>
          <a:r>
            <a:rPr lang="en-US" sz="1600" b="1" dirty="0">
              <a:latin typeface="Helvetica" panose="020B0604020202020204" pitchFamily="34" charset="0"/>
              <a:cs typeface="Helvetica" panose="020B0604020202020204" pitchFamily="34" charset="0"/>
            </a:rPr>
            <a:t>Top 3 conditions: </a:t>
          </a:r>
        </a:p>
        <a:p>
          <a:r>
            <a:rPr lang="en-US" sz="1600" b="0" dirty="0">
              <a:latin typeface="Helvetica" panose="020B0604020202020204" pitchFamily="34" charset="0"/>
              <a:cs typeface="Helvetica" panose="020B0604020202020204" pitchFamily="34" charset="0"/>
            </a:rPr>
            <a:t>Diabetes, Psychiatric Disorders and Heart Disease.</a:t>
          </a:r>
        </a:p>
        <a:p>
          <a:endParaRPr lang="en-US" sz="1600" b="1" dirty="0">
            <a:latin typeface="Helvetica" panose="020B0604020202020204" pitchFamily="34" charset="0"/>
            <a:cs typeface="Helvetica" panose="020B0604020202020204" pitchFamily="34" charset="0"/>
          </a:endParaRPr>
        </a:p>
      </dgm:t>
    </dgm:pt>
    <dgm:pt modelId="{C31CFA86-C940-4E5D-8C65-59B6D5F88ECD}" type="parTrans" cxnId="{FCE25C27-8022-49F8-89F2-9CEC71384513}">
      <dgm:prSet/>
      <dgm:spPr/>
      <dgm:t>
        <a:bodyPr/>
        <a:lstStyle/>
        <a:p>
          <a:endParaRPr lang="en-US" sz="1600">
            <a:latin typeface="Helvetica" panose="020B0604020202020204" pitchFamily="34" charset="0"/>
            <a:cs typeface="Helvetica" panose="020B0604020202020204" pitchFamily="34" charset="0"/>
          </a:endParaRPr>
        </a:p>
      </dgm:t>
    </dgm:pt>
    <dgm:pt modelId="{C191C21E-FF9F-42CD-91EA-B0DE22D1A950}" type="sibTrans" cxnId="{FCE25C27-8022-49F8-89F2-9CEC71384513}">
      <dgm:prSet custT="1"/>
      <dgm:spPr/>
      <dgm:t>
        <a:bodyPr/>
        <a:lstStyle/>
        <a:p>
          <a:endParaRPr lang="en-US" sz="1600">
            <a:latin typeface="Helvetica" panose="020B0604020202020204" pitchFamily="34" charset="0"/>
            <a:cs typeface="Helvetica" panose="020B0604020202020204" pitchFamily="34" charset="0"/>
          </a:endParaRPr>
        </a:p>
      </dgm:t>
    </dgm:pt>
    <dgm:pt modelId="{20A6C069-23D1-4107-B1F6-DCB0E12CB947}">
      <dgm:prSet phldrT="[Text]" custT="1"/>
      <dgm:spPr/>
      <dgm:t>
        <a:bodyPr/>
        <a:lstStyle/>
        <a:p>
          <a:r>
            <a:rPr lang="en-US" sz="1600" b="0" dirty="0">
              <a:latin typeface="Helvetica" panose="020B0604020202020204" pitchFamily="34" charset="0"/>
              <a:cs typeface="Helvetica" panose="020B0604020202020204" pitchFamily="34" charset="0"/>
            </a:rPr>
            <a:t>Most need help with daily living activities</a:t>
          </a:r>
        </a:p>
      </dgm:t>
    </dgm:pt>
    <dgm:pt modelId="{8740E252-F64A-4F30-8412-C723BCEEDEC5}" type="parTrans" cxnId="{675551CD-4647-4AE9-A1A5-7EEFE42992D4}">
      <dgm:prSet/>
      <dgm:spPr/>
      <dgm:t>
        <a:bodyPr/>
        <a:lstStyle/>
        <a:p>
          <a:endParaRPr lang="en-US" sz="1600">
            <a:latin typeface="Helvetica" panose="020B0604020202020204" pitchFamily="34" charset="0"/>
            <a:cs typeface="Helvetica" panose="020B0604020202020204" pitchFamily="34" charset="0"/>
          </a:endParaRPr>
        </a:p>
      </dgm:t>
    </dgm:pt>
    <dgm:pt modelId="{47224A5D-360D-44E2-AF5A-756F4DDF1526}" type="sibTrans" cxnId="{675551CD-4647-4AE9-A1A5-7EEFE42992D4}">
      <dgm:prSet custT="1"/>
      <dgm:spPr/>
      <dgm:t>
        <a:bodyPr/>
        <a:lstStyle/>
        <a:p>
          <a:endParaRPr lang="en-US" sz="1600">
            <a:latin typeface="Helvetica" panose="020B0604020202020204" pitchFamily="34" charset="0"/>
            <a:cs typeface="Helvetica" panose="020B0604020202020204" pitchFamily="34" charset="0"/>
          </a:endParaRPr>
        </a:p>
      </dgm:t>
    </dgm:pt>
    <dgm:pt modelId="{48743837-FE91-48E0-9DF8-5864A07B6817}">
      <dgm:prSet custT="1"/>
      <dgm:spPr/>
      <dgm:t>
        <a:bodyPr/>
        <a:lstStyle/>
        <a:p>
          <a:r>
            <a:rPr lang="en-US" sz="1500" b="1" dirty="0">
              <a:latin typeface="Helvetica" panose="020B0604020202020204" pitchFamily="34" charset="0"/>
              <a:cs typeface="Helvetica" panose="020B0604020202020204" pitchFamily="34" charset="0"/>
            </a:rPr>
            <a:t>DIVERSE: </a:t>
          </a:r>
          <a:br>
            <a:rPr lang="en-US" sz="1500" b="0" dirty="0">
              <a:latin typeface="Helvetica" panose="020B0604020202020204" pitchFamily="34" charset="0"/>
              <a:cs typeface="Helvetica" panose="020B0604020202020204" pitchFamily="34" charset="0"/>
            </a:rPr>
          </a:br>
          <a:r>
            <a:rPr lang="en-US" sz="1500" b="0" dirty="0">
              <a:latin typeface="Helvetica" panose="020B0604020202020204" pitchFamily="34" charset="0"/>
              <a:cs typeface="Helvetica" panose="020B0604020202020204" pitchFamily="34" charset="0"/>
            </a:rPr>
            <a:t>A</a:t>
          </a:r>
          <a:r>
            <a:rPr lang="en-US" sz="1500" dirty="0">
              <a:latin typeface="Helvetica" panose="020B0604020202020204" pitchFamily="34" charset="0"/>
              <a:cs typeface="Helvetica" panose="020B0604020202020204" pitchFamily="34" charset="0"/>
            </a:rPr>
            <a:t>ge, Race, Ethnicity, Language, Sexual Orientation, Religion and Disability. </a:t>
          </a:r>
        </a:p>
      </dgm:t>
    </dgm:pt>
    <dgm:pt modelId="{5C1222B4-5470-48FD-8D57-6B0DF5856F6A}" type="parTrans" cxnId="{5326A01F-E073-420E-834C-1AF740085FC4}">
      <dgm:prSet/>
      <dgm:spPr/>
      <dgm:t>
        <a:bodyPr/>
        <a:lstStyle/>
        <a:p>
          <a:endParaRPr lang="en-US" sz="1600">
            <a:latin typeface="Helvetica" panose="020B0604020202020204" pitchFamily="34" charset="0"/>
            <a:cs typeface="Helvetica" panose="020B0604020202020204" pitchFamily="34" charset="0"/>
          </a:endParaRPr>
        </a:p>
      </dgm:t>
    </dgm:pt>
    <dgm:pt modelId="{D31B8AAB-2F9B-449C-A0F0-39E3A48EA596}" type="sibTrans" cxnId="{5326A01F-E073-420E-834C-1AF740085FC4}">
      <dgm:prSet/>
      <dgm:spPr/>
      <dgm:t>
        <a:bodyPr/>
        <a:lstStyle/>
        <a:p>
          <a:endParaRPr lang="en-US" sz="1600">
            <a:latin typeface="Helvetica" panose="020B0604020202020204" pitchFamily="34" charset="0"/>
            <a:cs typeface="Helvetica" panose="020B0604020202020204" pitchFamily="34" charset="0"/>
          </a:endParaRPr>
        </a:p>
      </dgm:t>
    </dgm:pt>
    <dgm:pt modelId="{806A5053-B2D1-4E6A-9997-933A3604B1F0}">
      <dgm:prSet custT="1"/>
      <dgm:spPr/>
      <dgm:t>
        <a:bodyPr/>
        <a:lstStyle/>
        <a:p>
          <a:r>
            <a:rPr lang="en-US" sz="1600" dirty="0">
              <a:latin typeface="Helvetica" panose="020B0604020202020204" pitchFamily="34" charset="0"/>
              <a:cs typeface="Helvetica" panose="020B0604020202020204" pitchFamily="34" charset="0"/>
            </a:rPr>
            <a:t>50% </a:t>
          </a:r>
          <a:r>
            <a:rPr lang="en-US" sz="1600" b="0" dirty="0">
              <a:latin typeface="Helvetica" panose="020B0604020202020204" pitchFamily="34" charset="0"/>
              <a:cs typeface="Helvetica" panose="020B0604020202020204" pitchFamily="34" charset="0"/>
            </a:rPr>
            <a:t>Behavioral health </a:t>
          </a:r>
          <a:r>
            <a:rPr lang="en-US" sz="1600" dirty="0">
              <a:latin typeface="Helvetica" panose="020B0604020202020204" pitchFamily="34" charset="0"/>
              <a:cs typeface="Helvetica" panose="020B0604020202020204" pitchFamily="34" charset="0"/>
            </a:rPr>
            <a:t>diagnosis </a:t>
          </a:r>
        </a:p>
      </dgm:t>
    </dgm:pt>
    <dgm:pt modelId="{BFEDC299-3C95-426E-829C-AA2A25C93DC2}" type="parTrans" cxnId="{89819422-50E3-4008-8ABC-5FB68A57885A}">
      <dgm:prSet/>
      <dgm:spPr/>
      <dgm:t>
        <a:bodyPr/>
        <a:lstStyle/>
        <a:p>
          <a:endParaRPr lang="en-US" sz="1600">
            <a:latin typeface="Helvetica" panose="020B0604020202020204" pitchFamily="34" charset="0"/>
            <a:cs typeface="Helvetica" panose="020B0604020202020204" pitchFamily="34" charset="0"/>
          </a:endParaRPr>
        </a:p>
      </dgm:t>
    </dgm:pt>
    <dgm:pt modelId="{BE0F3ABC-171A-4474-A7C7-2E2B5100E8B3}" type="sibTrans" cxnId="{89819422-50E3-4008-8ABC-5FB68A57885A}">
      <dgm:prSet custT="1"/>
      <dgm:spPr/>
      <dgm:t>
        <a:bodyPr/>
        <a:lstStyle/>
        <a:p>
          <a:endParaRPr lang="en-US" sz="1600">
            <a:latin typeface="Helvetica" panose="020B0604020202020204" pitchFamily="34" charset="0"/>
            <a:cs typeface="Helvetica" panose="020B0604020202020204" pitchFamily="34" charset="0"/>
          </a:endParaRPr>
        </a:p>
      </dgm:t>
    </dgm:pt>
    <dgm:pt modelId="{7306F647-8ED0-4C3E-A673-8CCF3FF0A859}" type="pres">
      <dgm:prSet presAssocID="{72C57449-E04B-4F52-BA01-C95B86CF71CF}" presName="rootnode" presStyleCnt="0">
        <dgm:presLayoutVars>
          <dgm:chMax/>
          <dgm:chPref/>
          <dgm:dir/>
          <dgm:animLvl val="lvl"/>
        </dgm:presLayoutVars>
      </dgm:prSet>
      <dgm:spPr/>
    </dgm:pt>
    <dgm:pt modelId="{91AE96E4-7B62-4779-B6C4-0C45ABD50DB6}" type="pres">
      <dgm:prSet presAssocID="{027C22C7-B856-429E-803F-5E9DD6A284BE}" presName="composite" presStyleCnt="0"/>
      <dgm:spPr/>
    </dgm:pt>
    <dgm:pt modelId="{C17E0A93-002A-4B99-8FDA-5AFBE5C18453}" type="pres">
      <dgm:prSet presAssocID="{027C22C7-B856-429E-803F-5E9DD6A284BE}" presName="LShape" presStyleLbl="alignNode1" presStyleIdx="0" presStyleCnt="9" custLinFactNeighborY="0"/>
      <dgm:spPr/>
    </dgm:pt>
    <dgm:pt modelId="{5D513CDF-9743-4BA8-9AD7-199E7F178B6E}" type="pres">
      <dgm:prSet presAssocID="{027C22C7-B856-429E-803F-5E9DD6A284BE}" presName="ParentText" presStyleLbl="revTx" presStyleIdx="0" presStyleCnt="5" custLinFactX="20657" custLinFactNeighborX="100000" custLinFactNeighborY="-31465">
        <dgm:presLayoutVars>
          <dgm:chMax val="0"/>
          <dgm:chPref val="0"/>
          <dgm:bulletEnabled val="1"/>
        </dgm:presLayoutVars>
      </dgm:prSet>
      <dgm:spPr/>
    </dgm:pt>
    <dgm:pt modelId="{525A7F45-1636-4BD1-8BCC-FB66596C393B}" type="pres">
      <dgm:prSet presAssocID="{027C22C7-B856-429E-803F-5E9DD6A284BE}" presName="Triangle" presStyleLbl="alignNode1" presStyleIdx="1" presStyleCnt="9"/>
      <dgm:spPr/>
    </dgm:pt>
    <dgm:pt modelId="{B48FA1A9-AE06-42E1-968E-9F449F956DB9}" type="pres">
      <dgm:prSet presAssocID="{33173049-AC3D-4E29-ADD4-78947D3772E4}" presName="sibTrans" presStyleCnt="0"/>
      <dgm:spPr/>
    </dgm:pt>
    <dgm:pt modelId="{DE617207-901F-48FC-A466-0E1030981567}" type="pres">
      <dgm:prSet presAssocID="{33173049-AC3D-4E29-ADD4-78947D3772E4}" presName="space" presStyleCnt="0"/>
      <dgm:spPr/>
    </dgm:pt>
    <dgm:pt modelId="{754364F7-84A3-42A4-807B-4D86108D2CDB}" type="pres">
      <dgm:prSet presAssocID="{806A5053-B2D1-4E6A-9997-933A3604B1F0}" presName="composite" presStyleCnt="0"/>
      <dgm:spPr/>
    </dgm:pt>
    <dgm:pt modelId="{DC787341-5AE9-4966-ADFE-5AD7A040703B}" type="pres">
      <dgm:prSet presAssocID="{806A5053-B2D1-4E6A-9997-933A3604B1F0}" presName="LShape" presStyleLbl="alignNode1" presStyleIdx="2" presStyleCnt="9"/>
      <dgm:spPr/>
    </dgm:pt>
    <dgm:pt modelId="{CF71A453-48F2-4177-AB22-020F8FD9AD7A}" type="pres">
      <dgm:prSet presAssocID="{806A5053-B2D1-4E6A-9997-933A3604B1F0}" presName="ParentText" presStyleLbl="revTx" presStyleIdx="1" presStyleCnt="5" custLinFactX="22920" custLinFactNeighborX="100000" custLinFactNeighborY="-30374">
        <dgm:presLayoutVars>
          <dgm:chMax val="0"/>
          <dgm:chPref val="0"/>
          <dgm:bulletEnabled val="1"/>
        </dgm:presLayoutVars>
      </dgm:prSet>
      <dgm:spPr/>
    </dgm:pt>
    <dgm:pt modelId="{4FF0FA8E-92C1-4858-A267-F2A54E141B84}" type="pres">
      <dgm:prSet presAssocID="{806A5053-B2D1-4E6A-9997-933A3604B1F0}" presName="Triangle" presStyleLbl="alignNode1" presStyleIdx="3" presStyleCnt="9"/>
      <dgm:spPr/>
    </dgm:pt>
    <dgm:pt modelId="{A979CD48-AC78-43C4-880E-187EBCC28DC4}" type="pres">
      <dgm:prSet presAssocID="{BE0F3ABC-171A-4474-A7C7-2E2B5100E8B3}" presName="sibTrans" presStyleCnt="0"/>
      <dgm:spPr/>
    </dgm:pt>
    <dgm:pt modelId="{BDEA67BE-87FC-47B2-A50C-41973F5DB5B4}" type="pres">
      <dgm:prSet presAssocID="{BE0F3ABC-171A-4474-A7C7-2E2B5100E8B3}" presName="space" presStyleCnt="0"/>
      <dgm:spPr/>
    </dgm:pt>
    <dgm:pt modelId="{913EB764-36F5-4B82-95E3-D7413008958D}" type="pres">
      <dgm:prSet presAssocID="{4DC7D891-725B-48F0-A8A6-4315F931D633}" presName="composite" presStyleCnt="0"/>
      <dgm:spPr/>
    </dgm:pt>
    <dgm:pt modelId="{9DBDBF6D-8AC0-45FF-93CE-29BF03F239B4}" type="pres">
      <dgm:prSet presAssocID="{4DC7D891-725B-48F0-A8A6-4315F931D633}" presName="LShape" presStyleLbl="alignNode1" presStyleIdx="4" presStyleCnt="9"/>
      <dgm:spPr/>
    </dgm:pt>
    <dgm:pt modelId="{6952EBED-BC94-479E-8A17-76542FEACDA7}" type="pres">
      <dgm:prSet presAssocID="{4DC7D891-725B-48F0-A8A6-4315F931D633}" presName="ParentText" presStyleLbl="revTx" presStyleIdx="2" presStyleCnt="5" custScaleX="118117" custLinFactX="30179" custLinFactNeighborX="100000" custLinFactNeighborY="-40047">
        <dgm:presLayoutVars>
          <dgm:chMax val="0"/>
          <dgm:chPref val="0"/>
          <dgm:bulletEnabled val="1"/>
        </dgm:presLayoutVars>
      </dgm:prSet>
      <dgm:spPr/>
    </dgm:pt>
    <dgm:pt modelId="{B924B948-38FB-46E5-BA1C-BBC4E871E13F}" type="pres">
      <dgm:prSet presAssocID="{4DC7D891-725B-48F0-A8A6-4315F931D633}" presName="Triangle" presStyleLbl="alignNode1" presStyleIdx="5" presStyleCnt="9"/>
      <dgm:spPr/>
    </dgm:pt>
    <dgm:pt modelId="{8AE819C1-F0B2-425B-BB41-27F74FD8E30F}" type="pres">
      <dgm:prSet presAssocID="{C191C21E-FF9F-42CD-91EA-B0DE22D1A950}" presName="sibTrans" presStyleCnt="0"/>
      <dgm:spPr/>
    </dgm:pt>
    <dgm:pt modelId="{FF016966-D7C3-420C-BD8E-4B671328FAA5}" type="pres">
      <dgm:prSet presAssocID="{C191C21E-FF9F-42CD-91EA-B0DE22D1A950}" presName="space" presStyleCnt="0"/>
      <dgm:spPr/>
    </dgm:pt>
    <dgm:pt modelId="{95641771-9BD3-477C-BCE3-DD6FD89A6093}" type="pres">
      <dgm:prSet presAssocID="{20A6C069-23D1-4107-B1F6-DCB0E12CB947}" presName="composite" presStyleCnt="0"/>
      <dgm:spPr/>
    </dgm:pt>
    <dgm:pt modelId="{D65823F0-6E18-441F-B485-3BCF542D36CF}" type="pres">
      <dgm:prSet presAssocID="{20A6C069-23D1-4107-B1F6-DCB0E12CB947}" presName="LShape" presStyleLbl="alignNode1" presStyleIdx="6" presStyleCnt="9"/>
      <dgm:spPr/>
    </dgm:pt>
    <dgm:pt modelId="{D7B0D3DE-83D8-434D-9DB9-14FF87314B83}" type="pres">
      <dgm:prSet presAssocID="{20A6C069-23D1-4107-B1F6-DCB0E12CB947}" presName="ParentText" presStyleLbl="revTx" presStyleIdx="3" presStyleCnt="5" custLinFactX="36960" custLinFactNeighborX="100000" custLinFactNeighborY="-30410">
        <dgm:presLayoutVars>
          <dgm:chMax val="0"/>
          <dgm:chPref val="0"/>
          <dgm:bulletEnabled val="1"/>
        </dgm:presLayoutVars>
      </dgm:prSet>
      <dgm:spPr/>
    </dgm:pt>
    <dgm:pt modelId="{E95C663C-70A3-48CE-AB45-6BE442863D13}" type="pres">
      <dgm:prSet presAssocID="{20A6C069-23D1-4107-B1F6-DCB0E12CB947}" presName="Triangle" presStyleLbl="alignNode1" presStyleIdx="7" presStyleCnt="9"/>
      <dgm:spPr/>
    </dgm:pt>
    <dgm:pt modelId="{AD7C4F85-5AFC-44C1-AE3D-F8208DE953CB}" type="pres">
      <dgm:prSet presAssocID="{47224A5D-360D-44E2-AF5A-756F4DDF1526}" presName="sibTrans" presStyleCnt="0"/>
      <dgm:spPr/>
    </dgm:pt>
    <dgm:pt modelId="{C5D52209-F0B9-4AF3-8FCE-BA3B9AB7B011}" type="pres">
      <dgm:prSet presAssocID="{47224A5D-360D-44E2-AF5A-756F4DDF1526}" presName="space" presStyleCnt="0"/>
      <dgm:spPr/>
    </dgm:pt>
    <dgm:pt modelId="{75715029-8643-454F-94EF-0F6F01EF15F4}" type="pres">
      <dgm:prSet presAssocID="{48743837-FE91-48E0-9DF8-5864A07B6817}" presName="composite" presStyleCnt="0"/>
      <dgm:spPr/>
    </dgm:pt>
    <dgm:pt modelId="{A7BB00DA-2E68-4F31-98CC-47CC8A21B7BF}" type="pres">
      <dgm:prSet presAssocID="{48743837-FE91-48E0-9DF8-5864A07B6817}" presName="LShape" presStyleLbl="alignNode1" presStyleIdx="8" presStyleCnt="9"/>
      <dgm:spPr/>
    </dgm:pt>
    <dgm:pt modelId="{5D59A672-70BE-4FE2-A6E6-5ABA173BEA7B}" type="pres">
      <dgm:prSet presAssocID="{48743837-FE91-48E0-9DF8-5864A07B6817}" presName="ParentText" presStyleLbl="revTx" presStyleIdx="4" presStyleCnt="5" custScaleX="144811" custScaleY="106793" custLinFactX="-200000" custLinFactY="43140" custLinFactNeighborX="-280411" custLinFactNeighborY="100000">
        <dgm:presLayoutVars>
          <dgm:chMax val="0"/>
          <dgm:chPref val="0"/>
          <dgm:bulletEnabled val="1"/>
        </dgm:presLayoutVars>
      </dgm:prSet>
      <dgm:spPr/>
    </dgm:pt>
  </dgm:ptLst>
  <dgm:cxnLst>
    <dgm:cxn modelId="{5326A01F-E073-420E-834C-1AF740085FC4}" srcId="{72C57449-E04B-4F52-BA01-C95B86CF71CF}" destId="{48743837-FE91-48E0-9DF8-5864A07B6817}" srcOrd="4" destOrd="0" parTransId="{5C1222B4-5470-48FD-8D57-6B0DF5856F6A}" sibTransId="{D31B8AAB-2F9B-449C-A0F0-39E3A48EA596}"/>
    <dgm:cxn modelId="{89819422-50E3-4008-8ABC-5FB68A57885A}" srcId="{72C57449-E04B-4F52-BA01-C95B86CF71CF}" destId="{806A5053-B2D1-4E6A-9997-933A3604B1F0}" srcOrd="1" destOrd="0" parTransId="{BFEDC299-3C95-426E-829C-AA2A25C93DC2}" sibTransId="{BE0F3ABC-171A-4474-A7C7-2E2B5100E8B3}"/>
    <dgm:cxn modelId="{FCE25C27-8022-49F8-89F2-9CEC71384513}" srcId="{72C57449-E04B-4F52-BA01-C95B86CF71CF}" destId="{4DC7D891-725B-48F0-A8A6-4315F931D633}" srcOrd="2" destOrd="0" parTransId="{C31CFA86-C940-4E5D-8C65-59B6D5F88ECD}" sibTransId="{C191C21E-FF9F-42CD-91EA-B0DE22D1A950}"/>
    <dgm:cxn modelId="{892E9D30-EB3A-47BA-9511-51DE1ED7A28A}" type="presOf" srcId="{72C57449-E04B-4F52-BA01-C95B86CF71CF}" destId="{7306F647-8ED0-4C3E-A673-8CCF3FF0A859}" srcOrd="0" destOrd="0" presId="urn:microsoft.com/office/officeart/2009/3/layout/StepUpProcess"/>
    <dgm:cxn modelId="{98142043-B4F2-4C8B-9198-5751801FCFA7}" srcId="{72C57449-E04B-4F52-BA01-C95B86CF71CF}" destId="{027C22C7-B856-429E-803F-5E9DD6A284BE}" srcOrd="0" destOrd="0" parTransId="{28B0E9EF-C0D6-498F-BBFF-1027EAC0413A}" sibTransId="{33173049-AC3D-4E29-ADD4-78947D3772E4}"/>
    <dgm:cxn modelId="{A74EE646-2222-4CC1-A5E6-2D97AB067BE2}" type="presOf" srcId="{027C22C7-B856-429E-803F-5E9DD6A284BE}" destId="{5D513CDF-9743-4BA8-9AD7-199E7F178B6E}" srcOrd="0" destOrd="0" presId="urn:microsoft.com/office/officeart/2009/3/layout/StepUpProcess"/>
    <dgm:cxn modelId="{F2F70349-A2E7-4509-A1EA-E32B47EB994B}" type="presOf" srcId="{4DC7D891-725B-48F0-A8A6-4315F931D633}" destId="{6952EBED-BC94-479E-8A17-76542FEACDA7}" srcOrd="0" destOrd="0" presId="urn:microsoft.com/office/officeart/2009/3/layout/StepUpProcess"/>
    <dgm:cxn modelId="{9FA05770-BF0D-4384-85BE-CB319E67136B}" type="presOf" srcId="{20A6C069-23D1-4107-B1F6-DCB0E12CB947}" destId="{D7B0D3DE-83D8-434D-9DB9-14FF87314B83}" srcOrd="0" destOrd="0" presId="urn:microsoft.com/office/officeart/2009/3/layout/StepUpProcess"/>
    <dgm:cxn modelId="{E4136BC7-7D33-4594-B0E7-94FA0EC0BFE7}" type="presOf" srcId="{48743837-FE91-48E0-9DF8-5864A07B6817}" destId="{5D59A672-70BE-4FE2-A6E6-5ABA173BEA7B}" srcOrd="0" destOrd="0" presId="urn:microsoft.com/office/officeart/2009/3/layout/StepUpProcess"/>
    <dgm:cxn modelId="{675551CD-4647-4AE9-A1A5-7EEFE42992D4}" srcId="{72C57449-E04B-4F52-BA01-C95B86CF71CF}" destId="{20A6C069-23D1-4107-B1F6-DCB0E12CB947}" srcOrd="3" destOrd="0" parTransId="{8740E252-F64A-4F30-8412-C723BCEEDEC5}" sibTransId="{47224A5D-360D-44E2-AF5A-756F4DDF1526}"/>
    <dgm:cxn modelId="{BA2071FF-CA8F-4474-AC71-63C2A69293F7}" type="presOf" srcId="{806A5053-B2D1-4E6A-9997-933A3604B1F0}" destId="{CF71A453-48F2-4177-AB22-020F8FD9AD7A}" srcOrd="0" destOrd="0" presId="urn:microsoft.com/office/officeart/2009/3/layout/StepUpProcess"/>
    <dgm:cxn modelId="{4D8A6693-2C06-480B-8EEF-F8786BA9C124}" type="presParOf" srcId="{7306F647-8ED0-4C3E-A673-8CCF3FF0A859}" destId="{91AE96E4-7B62-4779-B6C4-0C45ABD50DB6}" srcOrd="0" destOrd="0" presId="urn:microsoft.com/office/officeart/2009/3/layout/StepUpProcess"/>
    <dgm:cxn modelId="{ACF64165-418F-4162-BB0F-FD819B67EEEB}" type="presParOf" srcId="{91AE96E4-7B62-4779-B6C4-0C45ABD50DB6}" destId="{C17E0A93-002A-4B99-8FDA-5AFBE5C18453}" srcOrd="0" destOrd="0" presId="urn:microsoft.com/office/officeart/2009/3/layout/StepUpProcess"/>
    <dgm:cxn modelId="{15A7BA23-60D7-4DDD-AE09-45B1364408A8}" type="presParOf" srcId="{91AE96E4-7B62-4779-B6C4-0C45ABD50DB6}" destId="{5D513CDF-9743-4BA8-9AD7-199E7F178B6E}" srcOrd="1" destOrd="0" presId="urn:microsoft.com/office/officeart/2009/3/layout/StepUpProcess"/>
    <dgm:cxn modelId="{8AC99FBA-80E4-469C-9BD7-2A4E28944074}" type="presParOf" srcId="{91AE96E4-7B62-4779-B6C4-0C45ABD50DB6}" destId="{525A7F45-1636-4BD1-8BCC-FB66596C393B}" srcOrd="2" destOrd="0" presId="urn:microsoft.com/office/officeart/2009/3/layout/StepUpProcess"/>
    <dgm:cxn modelId="{5963FADB-DE83-4D4F-B0A9-90CDF17EE453}" type="presParOf" srcId="{7306F647-8ED0-4C3E-A673-8CCF3FF0A859}" destId="{B48FA1A9-AE06-42E1-968E-9F449F956DB9}" srcOrd="1" destOrd="0" presId="urn:microsoft.com/office/officeart/2009/3/layout/StepUpProcess"/>
    <dgm:cxn modelId="{1A57CEFE-826C-459B-B883-25FE6856BFC7}" type="presParOf" srcId="{B48FA1A9-AE06-42E1-968E-9F449F956DB9}" destId="{DE617207-901F-48FC-A466-0E1030981567}" srcOrd="0" destOrd="0" presId="urn:microsoft.com/office/officeart/2009/3/layout/StepUpProcess"/>
    <dgm:cxn modelId="{D7DAF23E-E696-4976-BFC4-0E88A96804A5}" type="presParOf" srcId="{7306F647-8ED0-4C3E-A673-8CCF3FF0A859}" destId="{754364F7-84A3-42A4-807B-4D86108D2CDB}" srcOrd="2" destOrd="0" presId="urn:microsoft.com/office/officeart/2009/3/layout/StepUpProcess"/>
    <dgm:cxn modelId="{3923BCEE-4910-4D63-8978-0010B8CB274C}" type="presParOf" srcId="{754364F7-84A3-42A4-807B-4D86108D2CDB}" destId="{DC787341-5AE9-4966-ADFE-5AD7A040703B}" srcOrd="0" destOrd="0" presId="urn:microsoft.com/office/officeart/2009/3/layout/StepUpProcess"/>
    <dgm:cxn modelId="{77C5D99A-9E1D-4094-AF13-30FCB8247C40}" type="presParOf" srcId="{754364F7-84A3-42A4-807B-4D86108D2CDB}" destId="{CF71A453-48F2-4177-AB22-020F8FD9AD7A}" srcOrd="1" destOrd="0" presId="urn:microsoft.com/office/officeart/2009/3/layout/StepUpProcess"/>
    <dgm:cxn modelId="{80E286C6-CE4E-4066-9687-966CCE3F496B}" type="presParOf" srcId="{754364F7-84A3-42A4-807B-4D86108D2CDB}" destId="{4FF0FA8E-92C1-4858-A267-F2A54E141B84}" srcOrd="2" destOrd="0" presId="urn:microsoft.com/office/officeart/2009/3/layout/StepUpProcess"/>
    <dgm:cxn modelId="{E28B496E-FB5A-4C32-AC2A-6B047D68983E}" type="presParOf" srcId="{7306F647-8ED0-4C3E-A673-8CCF3FF0A859}" destId="{A979CD48-AC78-43C4-880E-187EBCC28DC4}" srcOrd="3" destOrd="0" presId="urn:microsoft.com/office/officeart/2009/3/layout/StepUpProcess"/>
    <dgm:cxn modelId="{9EB30E75-DF01-4208-9E74-E56B63B6126F}" type="presParOf" srcId="{A979CD48-AC78-43C4-880E-187EBCC28DC4}" destId="{BDEA67BE-87FC-47B2-A50C-41973F5DB5B4}" srcOrd="0" destOrd="0" presId="urn:microsoft.com/office/officeart/2009/3/layout/StepUpProcess"/>
    <dgm:cxn modelId="{336D3458-0E80-4B9E-938A-3733551BA04F}" type="presParOf" srcId="{7306F647-8ED0-4C3E-A673-8CCF3FF0A859}" destId="{913EB764-36F5-4B82-95E3-D7413008958D}" srcOrd="4" destOrd="0" presId="urn:microsoft.com/office/officeart/2009/3/layout/StepUpProcess"/>
    <dgm:cxn modelId="{F546F018-1D0A-498A-A471-8B60921EE306}" type="presParOf" srcId="{913EB764-36F5-4B82-95E3-D7413008958D}" destId="{9DBDBF6D-8AC0-45FF-93CE-29BF03F239B4}" srcOrd="0" destOrd="0" presId="urn:microsoft.com/office/officeart/2009/3/layout/StepUpProcess"/>
    <dgm:cxn modelId="{09740AEC-08AE-4C71-BE8B-F2675304D570}" type="presParOf" srcId="{913EB764-36F5-4B82-95E3-D7413008958D}" destId="{6952EBED-BC94-479E-8A17-76542FEACDA7}" srcOrd="1" destOrd="0" presId="urn:microsoft.com/office/officeart/2009/3/layout/StepUpProcess"/>
    <dgm:cxn modelId="{C429B9E3-56DB-4782-9A19-EF7D1F5102E9}" type="presParOf" srcId="{913EB764-36F5-4B82-95E3-D7413008958D}" destId="{B924B948-38FB-46E5-BA1C-BBC4E871E13F}" srcOrd="2" destOrd="0" presId="urn:microsoft.com/office/officeart/2009/3/layout/StepUpProcess"/>
    <dgm:cxn modelId="{EFDF9DB6-88A4-46BC-97AE-9C109BAF7BC4}" type="presParOf" srcId="{7306F647-8ED0-4C3E-A673-8CCF3FF0A859}" destId="{8AE819C1-F0B2-425B-BB41-27F74FD8E30F}" srcOrd="5" destOrd="0" presId="urn:microsoft.com/office/officeart/2009/3/layout/StepUpProcess"/>
    <dgm:cxn modelId="{15AE96E2-6A89-4FF1-868B-2EEEA423BD46}" type="presParOf" srcId="{8AE819C1-F0B2-425B-BB41-27F74FD8E30F}" destId="{FF016966-D7C3-420C-BD8E-4B671328FAA5}" srcOrd="0" destOrd="0" presId="urn:microsoft.com/office/officeart/2009/3/layout/StepUpProcess"/>
    <dgm:cxn modelId="{0182EFAC-D28C-4663-8BD3-0FB6C156A4A5}" type="presParOf" srcId="{7306F647-8ED0-4C3E-A673-8CCF3FF0A859}" destId="{95641771-9BD3-477C-BCE3-DD6FD89A6093}" srcOrd="6" destOrd="0" presId="urn:microsoft.com/office/officeart/2009/3/layout/StepUpProcess"/>
    <dgm:cxn modelId="{4C3365D3-8700-46C2-B260-751069ABDDA3}" type="presParOf" srcId="{95641771-9BD3-477C-BCE3-DD6FD89A6093}" destId="{D65823F0-6E18-441F-B485-3BCF542D36CF}" srcOrd="0" destOrd="0" presId="urn:microsoft.com/office/officeart/2009/3/layout/StepUpProcess"/>
    <dgm:cxn modelId="{96CD9252-0295-4272-8B36-80E7109767A9}" type="presParOf" srcId="{95641771-9BD3-477C-BCE3-DD6FD89A6093}" destId="{D7B0D3DE-83D8-434D-9DB9-14FF87314B83}" srcOrd="1" destOrd="0" presId="urn:microsoft.com/office/officeart/2009/3/layout/StepUpProcess"/>
    <dgm:cxn modelId="{910113EC-3555-495B-9A6B-07D2682E2CDE}" type="presParOf" srcId="{95641771-9BD3-477C-BCE3-DD6FD89A6093}" destId="{E95C663C-70A3-48CE-AB45-6BE442863D13}" srcOrd="2" destOrd="0" presId="urn:microsoft.com/office/officeart/2009/3/layout/StepUpProcess"/>
    <dgm:cxn modelId="{752563CB-3A93-4DBD-B567-984D39BA1992}" type="presParOf" srcId="{7306F647-8ED0-4C3E-A673-8CCF3FF0A859}" destId="{AD7C4F85-5AFC-44C1-AE3D-F8208DE953CB}" srcOrd="7" destOrd="0" presId="urn:microsoft.com/office/officeart/2009/3/layout/StepUpProcess"/>
    <dgm:cxn modelId="{90D2CEC4-D82A-4BC7-85A2-8875BFC03DD4}" type="presParOf" srcId="{AD7C4F85-5AFC-44C1-AE3D-F8208DE953CB}" destId="{C5D52209-F0B9-4AF3-8FCE-BA3B9AB7B011}" srcOrd="0" destOrd="0" presId="urn:microsoft.com/office/officeart/2009/3/layout/StepUpProcess"/>
    <dgm:cxn modelId="{DFA60C8A-5DEB-49A3-A69D-D2DEEFABE047}" type="presParOf" srcId="{7306F647-8ED0-4C3E-A673-8CCF3FF0A859}" destId="{75715029-8643-454F-94EF-0F6F01EF15F4}" srcOrd="8" destOrd="0" presId="urn:microsoft.com/office/officeart/2009/3/layout/StepUpProcess"/>
    <dgm:cxn modelId="{4A3795A8-9CB3-4862-8176-80D0012D9B79}" type="presParOf" srcId="{75715029-8643-454F-94EF-0F6F01EF15F4}" destId="{A7BB00DA-2E68-4F31-98CC-47CC8A21B7BF}" srcOrd="0" destOrd="0" presId="urn:microsoft.com/office/officeart/2009/3/layout/StepUpProcess"/>
    <dgm:cxn modelId="{2A0EC219-42B1-4F02-97F2-EFD46E5F950F}" type="presParOf" srcId="{75715029-8643-454F-94EF-0F6F01EF15F4}" destId="{5D59A672-70BE-4FE2-A6E6-5ABA173BEA7B}" srcOrd="1" destOrd="0" presId="urn:microsoft.com/office/officeart/2009/3/layout/StepUpProcess"/>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9.xml><?xml version="1.0" encoding="utf-8"?>
<dgm:dataModel xmlns:dgm="http://schemas.openxmlformats.org/drawingml/2006/diagram" xmlns:a="http://schemas.openxmlformats.org/drawingml/2006/main">
  <dgm:ptLst>
    <dgm:pt modelId="{D154A172-8681-4DC8-8EA2-7AF940EEFF1C}" type="doc">
      <dgm:prSet loTypeId="urn:microsoft.com/office/officeart/2005/8/layout/radial4" loCatId="relationship" qsTypeId="urn:microsoft.com/office/officeart/2005/8/quickstyle/simple1" qsCatId="simple" csTypeId="urn:microsoft.com/office/officeart/2005/8/colors/accent5_2" csCatId="accent5" phldr="1"/>
      <dgm:spPr/>
      <dgm:t>
        <a:bodyPr/>
        <a:lstStyle/>
        <a:p>
          <a:endParaRPr lang="en-US"/>
        </a:p>
      </dgm:t>
    </dgm:pt>
    <dgm:pt modelId="{8771F56E-72C9-4A31-A559-FF7A160FD111}">
      <dgm:prSet phldrT="[Text]"/>
      <dgm:spPr/>
      <dgm:t>
        <a:bodyPr/>
        <a:lstStyle/>
        <a:p>
          <a:r>
            <a:rPr lang="en-US" dirty="0"/>
            <a:t>Racial &amp; Ethnic Minorities</a:t>
          </a:r>
        </a:p>
      </dgm:t>
    </dgm:pt>
    <dgm:pt modelId="{6E4AEF2C-9B59-4650-BE5A-FC18AEA71785}" type="parTrans" cxnId="{8FFB5CD6-730F-4AE6-BC46-4D186CA21E93}">
      <dgm:prSet/>
      <dgm:spPr/>
      <dgm:t>
        <a:bodyPr/>
        <a:lstStyle/>
        <a:p>
          <a:endParaRPr lang="en-US"/>
        </a:p>
      </dgm:t>
    </dgm:pt>
    <dgm:pt modelId="{630E365F-9E1B-4252-9914-A8BF51D627C9}" type="sibTrans" cxnId="{8FFB5CD6-730F-4AE6-BC46-4D186CA21E93}">
      <dgm:prSet/>
      <dgm:spPr/>
      <dgm:t>
        <a:bodyPr/>
        <a:lstStyle/>
        <a:p>
          <a:endParaRPr lang="en-US"/>
        </a:p>
      </dgm:t>
    </dgm:pt>
    <dgm:pt modelId="{27BB7299-C378-4085-9853-788E0A7AB08E}">
      <dgm:prSet phldrT="[Text]"/>
      <dgm:spPr/>
      <dgm:t>
        <a:bodyPr/>
        <a:lstStyle/>
        <a:p>
          <a:r>
            <a:rPr lang="en-US" dirty="0"/>
            <a:t>Rates of </a:t>
          </a:r>
          <a:r>
            <a:rPr lang="en-US" i="1" dirty="0"/>
            <a:t>preventable</a:t>
          </a:r>
          <a:r>
            <a:rPr lang="en-US" i="0" dirty="0"/>
            <a:t> hospitalizations almost double that of non-Hispanic whites.</a:t>
          </a:r>
          <a:endParaRPr lang="en-US" dirty="0"/>
        </a:p>
      </dgm:t>
    </dgm:pt>
    <dgm:pt modelId="{6079DF30-E4FC-4BB3-BC54-183E0301F10B}" type="parTrans" cxnId="{6408720B-4619-44EE-AE83-BA2520FB3F6F}">
      <dgm:prSet/>
      <dgm:spPr/>
      <dgm:t>
        <a:bodyPr/>
        <a:lstStyle/>
        <a:p>
          <a:endParaRPr lang="en-US"/>
        </a:p>
      </dgm:t>
    </dgm:pt>
    <dgm:pt modelId="{1CC64D2B-E8A3-4DCD-A285-6B0FE87AE4DE}" type="sibTrans" cxnId="{6408720B-4619-44EE-AE83-BA2520FB3F6F}">
      <dgm:prSet/>
      <dgm:spPr/>
      <dgm:t>
        <a:bodyPr/>
        <a:lstStyle/>
        <a:p>
          <a:endParaRPr lang="en-US"/>
        </a:p>
      </dgm:t>
    </dgm:pt>
    <dgm:pt modelId="{D77FBD44-9D52-40B0-B913-0D5078580453}">
      <dgm:prSet phldrT="[Text]"/>
      <dgm:spPr/>
      <dgm:t>
        <a:bodyPr/>
        <a:lstStyle/>
        <a:p>
          <a:r>
            <a:rPr lang="en-US" dirty="0"/>
            <a:t>Higher hospitalization rates from Influenza among African Americans</a:t>
          </a:r>
        </a:p>
      </dgm:t>
    </dgm:pt>
    <dgm:pt modelId="{1B561C7A-F5A7-4AFF-A9BF-1187BDDB3776}" type="parTrans" cxnId="{0E8143C8-9813-477C-B31C-C96783F0C5A6}">
      <dgm:prSet/>
      <dgm:spPr/>
      <dgm:t>
        <a:bodyPr/>
        <a:lstStyle/>
        <a:p>
          <a:endParaRPr lang="en-US"/>
        </a:p>
      </dgm:t>
    </dgm:pt>
    <dgm:pt modelId="{162F9454-F272-47B0-9C44-599B966375CB}" type="sibTrans" cxnId="{0E8143C8-9813-477C-B31C-C96783F0C5A6}">
      <dgm:prSet/>
      <dgm:spPr/>
      <dgm:t>
        <a:bodyPr/>
        <a:lstStyle/>
        <a:p>
          <a:endParaRPr lang="en-US"/>
        </a:p>
      </dgm:t>
    </dgm:pt>
    <dgm:pt modelId="{B83F296D-8682-4013-9027-18BCA04D4FCC}" type="pres">
      <dgm:prSet presAssocID="{D154A172-8681-4DC8-8EA2-7AF940EEFF1C}" presName="cycle" presStyleCnt="0">
        <dgm:presLayoutVars>
          <dgm:chMax val="1"/>
          <dgm:dir/>
          <dgm:animLvl val="ctr"/>
          <dgm:resizeHandles val="exact"/>
        </dgm:presLayoutVars>
      </dgm:prSet>
      <dgm:spPr/>
    </dgm:pt>
    <dgm:pt modelId="{7CB8E103-65B8-4611-B008-5032070F1FDD}" type="pres">
      <dgm:prSet presAssocID="{8771F56E-72C9-4A31-A559-FF7A160FD111}" presName="centerShape" presStyleLbl="node0" presStyleIdx="0" presStyleCnt="1"/>
      <dgm:spPr/>
    </dgm:pt>
    <dgm:pt modelId="{28C5A147-6526-4AD0-9465-24D96A377C08}" type="pres">
      <dgm:prSet presAssocID="{6079DF30-E4FC-4BB3-BC54-183E0301F10B}" presName="parTrans" presStyleLbl="bgSibTrans2D1" presStyleIdx="0" presStyleCnt="2"/>
      <dgm:spPr/>
    </dgm:pt>
    <dgm:pt modelId="{FF05C657-B795-4C93-91C5-979FC82744DE}" type="pres">
      <dgm:prSet presAssocID="{27BB7299-C378-4085-9853-788E0A7AB08E}" presName="node" presStyleLbl="node1" presStyleIdx="0" presStyleCnt="2">
        <dgm:presLayoutVars>
          <dgm:bulletEnabled val="1"/>
        </dgm:presLayoutVars>
      </dgm:prSet>
      <dgm:spPr/>
    </dgm:pt>
    <dgm:pt modelId="{40AA7F1D-0DC5-4238-8551-7FB677C988A1}" type="pres">
      <dgm:prSet presAssocID="{1B561C7A-F5A7-4AFF-A9BF-1187BDDB3776}" presName="parTrans" presStyleLbl="bgSibTrans2D1" presStyleIdx="1" presStyleCnt="2"/>
      <dgm:spPr/>
    </dgm:pt>
    <dgm:pt modelId="{84A0E08E-5119-49D6-A780-474F8A1943DB}" type="pres">
      <dgm:prSet presAssocID="{D77FBD44-9D52-40B0-B913-0D5078580453}" presName="node" presStyleLbl="node1" presStyleIdx="1" presStyleCnt="2">
        <dgm:presLayoutVars>
          <dgm:bulletEnabled val="1"/>
        </dgm:presLayoutVars>
      </dgm:prSet>
      <dgm:spPr/>
    </dgm:pt>
  </dgm:ptLst>
  <dgm:cxnLst>
    <dgm:cxn modelId="{6408720B-4619-44EE-AE83-BA2520FB3F6F}" srcId="{8771F56E-72C9-4A31-A559-FF7A160FD111}" destId="{27BB7299-C378-4085-9853-788E0A7AB08E}" srcOrd="0" destOrd="0" parTransId="{6079DF30-E4FC-4BB3-BC54-183E0301F10B}" sibTransId="{1CC64D2B-E8A3-4DCD-A285-6B0FE87AE4DE}"/>
    <dgm:cxn modelId="{1618043C-C249-452D-8899-842272FF1D0E}" type="presOf" srcId="{D77FBD44-9D52-40B0-B913-0D5078580453}" destId="{84A0E08E-5119-49D6-A780-474F8A1943DB}" srcOrd="0" destOrd="0" presId="urn:microsoft.com/office/officeart/2005/8/layout/radial4"/>
    <dgm:cxn modelId="{A9E91940-D97B-4E02-8EBD-D81FC33595BF}" type="presOf" srcId="{8771F56E-72C9-4A31-A559-FF7A160FD111}" destId="{7CB8E103-65B8-4611-B008-5032070F1FDD}" srcOrd="0" destOrd="0" presId="urn:microsoft.com/office/officeart/2005/8/layout/radial4"/>
    <dgm:cxn modelId="{C2150297-EF5D-4DFE-9937-1045E17A5FF4}" type="presOf" srcId="{27BB7299-C378-4085-9853-788E0A7AB08E}" destId="{FF05C657-B795-4C93-91C5-979FC82744DE}" srcOrd="0" destOrd="0" presId="urn:microsoft.com/office/officeart/2005/8/layout/radial4"/>
    <dgm:cxn modelId="{DB98BCAD-1DF0-456F-BDD3-91E4657B2D2E}" type="presOf" srcId="{D154A172-8681-4DC8-8EA2-7AF940EEFF1C}" destId="{B83F296D-8682-4013-9027-18BCA04D4FCC}" srcOrd="0" destOrd="0" presId="urn:microsoft.com/office/officeart/2005/8/layout/radial4"/>
    <dgm:cxn modelId="{5430FBC0-6BA1-4986-BCC0-565A99422DE4}" type="presOf" srcId="{6079DF30-E4FC-4BB3-BC54-183E0301F10B}" destId="{28C5A147-6526-4AD0-9465-24D96A377C08}" srcOrd="0" destOrd="0" presId="urn:microsoft.com/office/officeart/2005/8/layout/radial4"/>
    <dgm:cxn modelId="{0E8143C8-9813-477C-B31C-C96783F0C5A6}" srcId="{8771F56E-72C9-4A31-A559-FF7A160FD111}" destId="{D77FBD44-9D52-40B0-B913-0D5078580453}" srcOrd="1" destOrd="0" parTransId="{1B561C7A-F5A7-4AFF-A9BF-1187BDDB3776}" sibTransId="{162F9454-F272-47B0-9C44-599B966375CB}"/>
    <dgm:cxn modelId="{8FFB5CD6-730F-4AE6-BC46-4D186CA21E93}" srcId="{D154A172-8681-4DC8-8EA2-7AF940EEFF1C}" destId="{8771F56E-72C9-4A31-A559-FF7A160FD111}" srcOrd="0" destOrd="0" parTransId="{6E4AEF2C-9B59-4650-BE5A-FC18AEA71785}" sibTransId="{630E365F-9E1B-4252-9914-A8BF51D627C9}"/>
    <dgm:cxn modelId="{5DF0EBE0-2A36-4D20-9FC5-D24B4A5D5218}" type="presOf" srcId="{1B561C7A-F5A7-4AFF-A9BF-1187BDDB3776}" destId="{40AA7F1D-0DC5-4238-8551-7FB677C988A1}" srcOrd="0" destOrd="0" presId="urn:microsoft.com/office/officeart/2005/8/layout/radial4"/>
    <dgm:cxn modelId="{66AD9F87-00FD-46C5-A053-002B8B0014DD}" type="presParOf" srcId="{B83F296D-8682-4013-9027-18BCA04D4FCC}" destId="{7CB8E103-65B8-4611-B008-5032070F1FDD}" srcOrd="0" destOrd="0" presId="urn:microsoft.com/office/officeart/2005/8/layout/radial4"/>
    <dgm:cxn modelId="{3F4FC046-751A-49FA-9EB9-806D61D4899D}" type="presParOf" srcId="{B83F296D-8682-4013-9027-18BCA04D4FCC}" destId="{28C5A147-6526-4AD0-9465-24D96A377C08}" srcOrd="1" destOrd="0" presId="urn:microsoft.com/office/officeart/2005/8/layout/radial4"/>
    <dgm:cxn modelId="{3B7DB318-EB37-47A7-86C7-E9DA9898C719}" type="presParOf" srcId="{B83F296D-8682-4013-9027-18BCA04D4FCC}" destId="{FF05C657-B795-4C93-91C5-979FC82744DE}" srcOrd="2" destOrd="0" presId="urn:microsoft.com/office/officeart/2005/8/layout/radial4"/>
    <dgm:cxn modelId="{F5D350C2-AAA2-410A-83FB-6594DC798D97}" type="presParOf" srcId="{B83F296D-8682-4013-9027-18BCA04D4FCC}" destId="{40AA7F1D-0DC5-4238-8551-7FB677C988A1}" srcOrd="3" destOrd="0" presId="urn:microsoft.com/office/officeart/2005/8/layout/radial4"/>
    <dgm:cxn modelId="{56B2493D-5314-45EF-8F8F-37D6419D0C72}" type="presParOf" srcId="{B83F296D-8682-4013-9027-18BCA04D4FCC}" destId="{84A0E08E-5119-49D6-A780-474F8A1943DB}" srcOrd="4" destOrd="0" presId="urn:microsoft.com/office/officeart/2005/8/layout/radial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DE5873A3-1A72-426B-BBF0-596A885BB759}" type="doc">
      <dgm:prSet loTypeId="urn:microsoft.com/office/officeart/2005/8/layout/arrow4" loCatId="relationship" qsTypeId="urn:microsoft.com/office/officeart/2005/8/quickstyle/simple1" qsCatId="simple" csTypeId="urn:microsoft.com/office/officeart/2005/8/colors/accent0_2" csCatId="mainScheme" phldr="1"/>
      <dgm:spPr/>
      <dgm:t>
        <a:bodyPr/>
        <a:lstStyle/>
        <a:p>
          <a:endParaRPr lang="en-US"/>
        </a:p>
      </dgm:t>
    </dgm:pt>
    <dgm:pt modelId="{6BF86AF4-AD54-419C-9273-6357897777E5}">
      <dgm:prSet phldrT="[Text]" custT="1"/>
      <dgm:spPr/>
      <dgm:t>
        <a:bodyPr/>
        <a:lstStyle/>
        <a:p>
          <a:r>
            <a:rPr lang="en-US" sz="2800" kern="0" baseline="0" dirty="0">
              <a:latin typeface="Helvetica" panose="020B0604020202020204" pitchFamily="34" charset="0"/>
            </a:rPr>
            <a:t>Cultural Competency: </a:t>
          </a:r>
        </a:p>
        <a:p>
          <a:r>
            <a:rPr lang="en-US" sz="2800" kern="0" baseline="0" dirty="0">
              <a:latin typeface="Helvetica" panose="020B0604020202020204" pitchFamily="34" charset="0"/>
            </a:rPr>
            <a:t>Improves Health and     Well Being </a:t>
          </a:r>
        </a:p>
      </dgm:t>
    </dgm:pt>
    <dgm:pt modelId="{5FBEC849-39A8-4C89-B528-4007ED7F9559}" type="parTrans" cxnId="{25487DC5-D664-4560-91FB-B3FE6D986C34}">
      <dgm:prSet/>
      <dgm:spPr/>
      <dgm:t>
        <a:bodyPr/>
        <a:lstStyle/>
        <a:p>
          <a:endParaRPr lang="en-US" sz="1800"/>
        </a:p>
      </dgm:t>
    </dgm:pt>
    <dgm:pt modelId="{AF6F4392-7D77-446F-97BF-BA64CDFBB71C}" type="sibTrans" cxnId="{25487DC5-D664-4560-91FB-B3FE6D986C34}">
      <dgm:prSet/>
      <dgm:spPr/>
      <dgm:t>
        <a:bodyPr/>
        <a:lstStyle/>
        <a:p>
          <a:endParaRPr lang="en-US" sz="1800"/>
        </a:p>
      </dgm:t>
    </dgm:pt>
    <dgm:pt modelId="{13B84B5B-77DA-479E-817A-2580973CAEF2}">
      <dgm:prSet phldrT="[Text]" custT="1"/>
      <dgm:spPr/>
      <dgm:t>
        <a:bodyPr/>
        <a:lstStyle/>
        <a:p>
          <a:r>
            <a:rPr lang="en-US" sz="2800" kern="0" baseline="0" dirty="0">
              <a:latin typeface="Helvetica" panose="020B0604020202020204" pitchFamily="34" charset="0"/>
            </a:rPr>
            <a:t>Cultural Competency:</a:t>
          </a:r>
        </a:p>
        <a:p>
          <a:r>
            <a:rPr lang="en-US" sz="2800" kern="0" baseline="0" dirty="0">
              <a:latin typeface="Helvetica" panose="020B0604020202020204" pitchFamily="34" charset="0"/>
            </a:rPr>
            <a:t>Lowers Health Disparities </a:t>
          </a:r>
        </a:p>
      </dgm:t>
    </dgm:pt>
    <dgm:pt modelId="{41C2DB3F-FB36-4535-94AA-E788C14AF3CA}" type="parTrans" cxnId="{012EB41E-5A2A-4F3E-AC5B-39875AD08B50}">
      <dgm:prSet/>
      <dgm:spPr/>
      <dgm:t>
        <a:bodyPr/>
        <a:lstStyle/>
        <a:p>
          <a:endParaRPr lang="en-US" sz="1800"/>
        </a:p>
      </dgm:t>
    </dgm:pt>
    <dgm:pt modelId="{70FA1A53-1575-416F-91E6-3830F511F215}" type="sibTrans" cxnId="{012EB41E-5A2A-4F3E-AC5B-39875AD08B50}">
      <dgm:prSet/>
      <dgm:spPr/>
      <dgm:t>
        <a:bodyPr/>
        <a:lstStyle/>
        <a:p>
          <a:endParaRPr lang="en-US" sz="1800"/>
        </a:p>
      </dgm:t>
    </dgm:pt>
    <dgm:pt modelId="{6671D1FB-FE4F-47B2-A536-74D5A90F6B6F}" type="pres">
      <dgm:prSet presAssocID="{DE5873A3-1A72-426B-BBF0-596A885BB759}" presName="compositeShape" presStyleCnt="0">
        <dgm:presLayoutVars>
          <dgm:chMax val="2"/>
          <dgm:dir/>
          <dgm:resizeHandles val="exact"/>
        </dgm:presLayoutVars>
      </dgm:prSet>
      <dgm:spPr/>
    </dgm:pt>
    <dgm:pt modelId="{9454D322-9A1C-4382-89CC-C516B1E647B3}" type="pres">
      <dgm:prSet presAssocID="{6BF86AF4-AD54-419C-9273-6357897777E5}" presName="upArrow" presStyleLbl="node1" presStyleIdx="0" presStyleCnt="2" custScaleX="102574" custScaleY="100521"/>
      <dgm:spPr>
        <a:solidFill>
          <a:schemeClr val="bg2">
            <a:lumMod val="75000"/>
          </a:schemeClr>
        </a:solidFill>
      </dgm:spPr>
    </dgm:pt>
    <dgm:pt modelId="{BEBF20F1-1A33-46B3-BF76-242707E5CCB5}" type="pres">
      <dgm:prSet presAssocID="{6BF86AF4-AD54-419C-9273-6357897777E5}" presName="upArrowText" presStyleLbl="revTx" presStyleIdx="0" presStyleCnt="2">
        <dgm:presLayoutVars>
          <dgm:chMax val="0"/>
          <dgm:bulletEnabled val="1"/>
        </dgm:presLayoutVars>
      </dgm:prSet>
      <dgm:spPr/>
    </dgm:pt>
    <dgm:pt modelId="{8BC9941A-FF2B-4308-BD41-94DDD43B9246}" type="pres">
      <dgm:prSet presAssocID="{13B84B5B-77DA-479E-817A-2580973CAEF2}" presName="downArrow" presStyleLbl="node1" presStyleIdx="1" presStyleCnt="2"/>
      <dgm:spPr>
        <a:solidFill>
          <a:schemeClr val="bg2">
            <a:lumMod val="75000"/>
          </a:schemeClr>
        </a:solidFill>
      </dgm:spPr>
    </dgm:pt>
    <dgm:pt modelId="{00604A5A-D7DD-4729-9993-D502EBFA1188}" type="pres">
      <dgm:prSet presAssocID="{13B84B5B-77DA-479E-817A-2580973CAEF2}" presName="downArrowText" presStyleLbl="revTx" presStyleIdx="1" presStyleCnt="2">
        <dgm:presLayoutVars>
          <dgm:chMax val="0"/>
          <dgm:bulletEnabled val="1"/>
        </dgm:presLayoutVars>
      </dgm:prSet>
      <dgm:spPr/>
    </dgm:pt>
  </dgm:ptLst>
  <dgm:cxnLst>
    <dgm:cxn modelId="{012EB41E-5A2A-4F3E-AC5B-39875AD08B50}" srcId="{DE5873A3-1A72-426B-BBF0-596A885BB759}" destId="{13B84B5B-77DA-479E-817A-2580973CAEF2}" srcOrd="1" destOrd="0" parTransId="{41C2DB3F-FB36-4535-94AA-E788C14AF3CA}" sibTransId="{70FA1A53-1575-416F-91E6-3830F511F215}"/>
    <dgm:cxn modelId="{F8A5881F-448A-4B71-A9C7-BF96D3869368}" type="presOf" srcId="{13B84B5B-77DA-479E-817A-2580973CAEF2}" destId="{00604A5A-D7DD-4729-9993-D502EBFA1188}" srcOrd="0" destOrd="0" presId="urn:microsoft.com/office/officeart/2005/8/layout/arrow4"/>
    <dgm:cxn modelId="{0A3A5F64-DFDB-4134-A2B0-344432AD3D63}" type="presOf" srcId="{DE5873A3-1A72-426B-BBF0-596A885BB759}" destId="{6671D1FB-FE4F-47B2-A536-74D5A90F6B6F}" srcOrd="0" destOrd="0" presId="urn:microsoft.com/office/officeart/2005/8/layout/arrow4"/>
    <dgm:cxn modelId="{25487DC5-D664-4560-91FB-B3FE6D986C34}" srcId="{DE5873A3-1A72-426B-BBF0-596A885BB759}" destId="{6BF86AF4-AD54-419C-9273-6357897777E5}" srcOrd="0" destOrd="0" parTransId="{5FBEC849-39A8-4C89-B528-4007ED7F9559}" sibTransId="{AF6F4392-7D77-446F-97BF-BA64CDFBB71C}"/>
    <dgm:cxn modelId="{50A691CE-D7E8-4C34-B151-DAE70B95C154}" type="presOf" srcId="{6BF86AF4-AD54-419C-9273-6357897777E5}" destId="{BEBF20F1-1A33-46B3-BF76-242707E5CCB5}" srcOrd="0" destOrd="0" presId="urn:microsoft.com/office/officeart/2005/8/layout/arrow4"/>
    <dgm:cxn modelId="{68A62D68-3548-49E4-86BF-F768AB07480C}" type="presParOf" srcId="{6671D1FB-FE4F-47B2-A536-74D5A90F6B6F}" destId="{9454D322-9A1C-4382-89CC-C516B1E647B3}" srcOrd="0" destOrd="0" presId="urn:microsoft.com/office/officeart/2005/8/layout/arrow4"/>
    <dgm:cxn modelId="{CEDACA70-9673-423D-9EAA-A77EA80F92D1}" type="presParOf" srcId="{6671D1FB-FE4F-47B2-A536-74D5A90F6B6F}" destId="{BEBF20F1-1A33-46B3-BF76-242707E5CCB5}" srcOrd="1" destOrd="0" presId="urn:microsoft.com/office/officeart/2005/8/layout/arrow4"/>
    <dgm:cxn modelId="{75140D60-4E85-4BD1-A4A4-7B3A62EDF680}" type="presParOf" srcId="{6671D1FB-FE4F-47B2-A536-74D5A90F6B6F}" destId="{8BC9941A-FF2B-4308-BD41-94DDD43B9246}" srcOrd="2" destOrd="0" presId="urn:microsoft.com/office/officeart/2005/8/layout/arrow4"/>
    <dgm:cxn modelId="{625A58D2-DD78-417D-805A-EFA0DE068917}" type="presParOf" srcId="{6671D1FB-FE4F-47B2-A536-74D5A90F6B6F}" destId="{00604A5A-D7DD-4729-9993-D502EBFA1188}" srcOrd="3" destOrd="0" presId="urn:microsoft.com/office/officeart/2005/8/layout/arrow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0.xml><?xml version="1.0" encoding="utf-8"?>
<dgm:dataModel xmlns:dgm="http://schemas.openxmlformats.org/drawingml/2006/diagram" xmlns:a="http://schemas.openxmlformats.org/drawingml/2006/main">
  <dgm:ptLst>
    <dgm:pt modelId="{C09153D1-BFEC-4B19-BFEA-2BD0173A0B2E}" type="doc">
      <dgm:prSet loTypeId="urn:microsoft.com/office/officeart/2005/8/layout/arrow2" loCatId="process" qsTypeId="urn:microsoft.com/office/officeart/2005/8/quickstyle/simple4" qsCatId="simple" csTypeId="urn:microsoft.com/office/officeart/2005/8/colors/accent5_3" csCatId="accent5" phldr="1"/>
      <dgm:spPr/>
    </dgm:pt>
    <dgm:pt modelId="{90C17110-8E65-413F-8A39-F5AF53D0B808}">
      <dgm:prSet phldrT="[Text]"/>
      <dgm:spPr/>
      <dgm:t>
        <a:bodyPr/>
        <a:lstStyle/>
        <a:p>
          <a:r>
            <a:rPr lang="en-US" kern="0" baseline="0" dirty="0">
              <a:latin typeface="Helvetica" panose="020B0604020202020204" pitchFamily="34" charset="0"/>
            </a:rPr>
            <a:t>20% of Americans will be elderly.</a:t>
          </a:r>
        </a:p>
      </dgm:t>
    </dgm:pt>
    <dgm:pt modelId="{9422A50A-64AA-40C6-BD6A-14A0618F3B68}" type="parTrans" cxnId="{94EE591C-C964-435D-A7A9-10F60CF4CEB7}">
      <dgm:prSet/>
      <dgm:spPr/>
      <dgm:t>
        <a:bodyPr/>
        <a:lstStyle/>
        <a:p>
          <a:endParaRPr lang="en-US">
            <a:latin typeface="Garamond" panose="02020404030301010803" pitchFamily="18" charset="0"/>
          </a:endParaRPr>
        </a:p>
      </dgm:t>
    </dgm:pt>
    <dgm:pt modelId="{17D9DD5C-337C-4255-BD27-9F7D578B1CB9}" type="sibTrans" cxnId="{94EE591C-C964-435D-A7A9-10F60CF4CEB7}">
      <dgm:prSet/>
      <dgm:spPr/>
      <dgm:t>
        <a:bodyPr/>
        <a:lstStyle/>
        <a:p>
          <a:endParaRPr lang="en-US">
            <a:latin typeface="Garamond" panose="02020404030301010803" pitchFamily="18" charset="0"/>
          </a:endParaRPr>
        </a:p>
      </dgm:t>
    </dgm:pt>
    <dgm:pt modelId="{4839740B-71DF-402F-90EB-12E06D182E20}">
      <dgm:prSet phldrT="[Text]"/>
      <dgm:spPr/>
      <dgm:t>
        <a:bodyPr/>
        <a:lstStyle/>
        <a:p>
          <a:r>
            <a:rPr lang="en-US" kern="0" baseline="0" dirty="0">
              <a:latin typeface="Helvetica" panose="020B0604020202020204" pitchFamily="34" charset="0"/>
            </a:rPr>
            <a:t>35% over age 65 will be racial or ethnic minority.</a:t>
          </a:r>
        </a:p>
      </dgm:t>
    </dgm:pt>
    <dgm:pt modelId="{4B0A2A4E-2ED9-4962-A820-3C03A18F9570}" type="parTrans" cxnId="{EE0B79BC-25F3-4176-A943-2A2816E12401}">
      <dgm:prSet/>
      <dgm:spPr/>
      <dgm:t>
        <a:bodyPr/>
        <a:lstStyle/>
        <a:p>
          <a:endParaRPr lang="en-US">
            <a:latin typeface="Garamond" panose="02020404030301010803" pitchFamily="18" charset="0"/>
          </a:endParaRPr>
        </a:p>
      </dgm:t>
    </dgm:pt>
    <dgm:pt modelId="{02ECFBBF-A6D5-495C-9B86-C7FE26042A30}" type="sibTrans" cxnId="{EE0B79BC-25F3-4176-A943-2A2816E12401}">
      <dgm:prSet/>
      <dgm:spPr/>
      <dgm:t>
        <a:bodyPr/>
        <a:lstStyle/>
        <a:p>
          <a:endParaRPr lang="en-US">
            <a:latin typeface="Garamond" panose="02020404030301010803" pitchFamily="18" charset="0"/>
          </a:endParaRPr>
        </a:p>
      </dgm:t>
    </dgm:pt>
    <dgm:pt modelId="{67FECBFC-74D1-4DF3-877A-6A0B47E797A5}" type="pres">
      <dgm:prSet presAssocID="{C09153D1-BFEC-4B19-BFEA-2BD0173A0B2E}" presName="arrowDiagram" presStyleCnt="0">
        <dgm:presLayoutVars>
          <dgm:chMax val="5"/>
          <dgm:dir/>
          <dgm:resizeHandles val="exact"/>
        </dgm:presLayoutVars>
      </dgm:prSet>
      <dgm:spPr/>
    </dgm:pt>
    <dgm:pt modelId="{7DCF1C30-357F-4F6D-8802-947AF19B8FD2}" type="pres">
      <dgm:prSet presAssocID="{C09153D1-BFEC-4B19-BFEA-2BD0173A0B2E}" presName="arrow" presStyleLbl="bgShp" presStyleIdx="0" presStyleCnt="1"/>
      <dgm:spPr/>
    </dgm:pt>
    <dgm:pt modelId="{D9038420-70EA-41D1-81F1-A1373760282B}" type="pres">
      <dgm:prSet presAssocID="{C09153D1-BFEC-4B19-BFEA-2BD0173A0B2E}" presName="arrowDiagram2" presStyleCnt="0"/>
      <dgm:spPr/>
    </dgm:pt>
    <dgm:pt modelId="{16EDCCE9-5E37-4B5C-9A31-8BEBE56F49B0}" type="pres">
      <dgm:prSet presAssocID="{90C17110-8E65-413F-8A39-F5AF53D0B808}" presName="bullet2a" presStyleLbl="node1" presStyleIdx="0" presStyleCnt="2"/>
      <dgm:spPr/>
    </dgm:pt>
    <dgm:pt modelId="{18AF8B62-D45B-4D1F-BF4A-F728C2E16210}" type="pres">
      <dgm:prSet presAssocID="{90C17110-8E65-413F-8A39-F5AF53D0B808}" presName="textBox2a" presStyleLbl="revTx" presStyleIdx="0" presStyleCnt="2">
        <dgm:presLayoutVars>
          <dgm:bulletEnabled val="1"/>
        </dgm:presLayoutVars>
      </dgm:prSet>
      <dgm:spPr/>
    </dgm:pt>
    <dgm:pt modelId="{320B2A9C-E4BE-4F32-BC54-C319BDD36A5B}" type="pres">
      <dgm:prSet presAssocID="{4839740B-71DF-402F-90EB-12E06D182E20}" presName="bullet2b" presStyleLbl="node1" presStyleIdx="1" presStyleCnt="2"/>
      <dgm:spPr/>
    </dgm:pt>
    <dgm:pt modelId="{8554B4B5-73C8-49E0-9DFA-6C4BA8B268E2}" type="pres">
      <dgm:prSet presAssocID="{4839740B-71DF-402F-90EB-12E06D182E20}" presName="textBox2b" presStyleLbl="revTx" presStyleIdx="1" presStyleCnt="2">
        <dgm:presLayoutVars>
          <dgm:bulletEnabled val="1"/>
        </dgm:presLayoutVars>
      </dgm:prSet>
      <dgm:spPr/>
    </dgm:pt>
  </dgm:ptLst>
  <dgm:cxnLst>
    <dgm:cxn modelId="{94EE591C-C964-435D-A7A9-10F60CF4CEB7}" srcId="{C09153D1-BFEC-4B19-BFEA-2BD0173A0B2E}" destId="{90C17110-8E65-413F-8A39-F5AF53D0B808}" srcOrd="0" destOrd="0" parTransId="{9422A50A-64AA-40C6-BD6A-14A0618F3B68}" sibTransId="{17D9DD5C-337C-4255-BD27-9F7D578B1CB9}"/>
    <dgm:cxn modelId="{89B3C65B-E6FC-4A8B-B333-22B403A6DBE3}" type="presOf" srcId="{C09153D1-BFEC-4B19-BFEA-2BD0173A0B2E}" destId="{67FECBFC-74D1-4DF3-877A-6A0B47E797A5}" srcOrd="0" destOrd="0" presId="urn:microsoft.com/office/officeart/2005/8/layout/arrow2"/>
    <dgm:cxn modelId="{FE5EC75D-FEC8-4B77-97B0-8292203FD4DF}" type="presOf" srcId="{4839740B-71DF-402F-90EB-12E06D182E20}" destId="{8554B4B5-73C8-49E0-9DFA-6C4BA8B268E2}" srcOrd="0" destOrd="0" presId="urn:microsoft.com/office/officeart/2005/8/layout/arrow2"/>
    <dgm:cxn modelId="{DAC4574F-2CD6-4DEC-9960-A469771683F5}" type="presOf" srcId="{90C17110-8E65-413F-8A39-F5AF53D0B808}" destId="{18AF8B62-D45B-4D1F-BF4A-F728C2E16210}" srcOrd="0" destOrd="0" presId="urn:microsoft.com/office/officeart/2005/8/layout/arrow2"/>
    <dgm:cxn modelId="{EE0B79BC-25F3-4176-A943-2A2816E12401}" srcId="{C09153D1-BFEC-4B19-BFEA-2BD0173A0B2E}" destId="{4839740B-71DF-402F-90EB-12E06D182E20}" srcOrd="1" destOrd="0" parTransId="{4B0A2A4E-2ED9-4962-A820-3C03A18F9570}" sibTransId="{02ECFBBF-A6D5-495C-9B86-C7FE26042A30}"/>
    <dgm:cxn modelId="{AC69F1B9-BF5F-4123-AAE2-4F67AB83C806}" type="presParOf" srcId="{67FECBFC-74D1-4DF3-877A-6A0B47E797A5}" destId="{7DCF1C30-357F-4F6D-8802-947AF19B8FD2}" srcOrd="0" destOrd="0" presId="urn:microsoft.com/office/officeart/2005/8/layout/arrow2"/>
    <dgm:cxn modelId="{7A403709-60E5-4BA0-95F5-7A92C7233145}" type="presParOf" srcId="{67FECBFC-74D1-4DF3-877A-6A0B47E797A5}" destId="{D9038420-70EA-41D1-81F1-A1373760282B}" srcOrd="1" destOrd="0" presId="urn:microsoft.com/office/officeart/2005/8/layout/arrow2"/>
    <dgm:cxn modelId="{9D4F062F-7E39-4B7E-BA5E-7B1032259A8E}" type="presParOf" srcId="{D9038420-70EA-41D1-81F1-A1373760282B}" destId="{16EDCCE9-5E37-4B5C-9A31-8BEBE56F49B0}" srcOrd="0" destOrd="0" presId="urn:microsoft.com/office/officeart/2005/8/layout/arrow2"/>
    <dgm:cxn modelId="{F6262BB7-2F93-4052-9C91-2EB5192799A9}" type="presParOf" srcId="{D9038420-70EA-41D1-81F1-A1373760282B}" destId="{18AF8B62-D45B-4D1F-BF4A-F728C2E16210}" srcOrd="1" destOrd="0" presId="urn:microsoft.com/office/officeart/2005/8/layout/arrow2"/>
    <dgm:cxn modelId="{FF2336EC-5223-4DD6-8C56-F3C5E5267AEF}" type="presParOf" srcId="{D9038420-70EA-41D1-81F1-A1373760282B}" destId="{320B2A9C-E4BE-4F32-BC54-C319BDD36A5B}" srcOrd="2" destOrd="0" presId="urn:microsoft.com/office/officeart/2005/8/layout/arrow2"/>
    <dgm:cxn modelId="{EFCB25B0-AB05-456A-8A61-800BDCD16EA7}" type="presParOf" srcId="{D9038420-70EA-41D1-81F1-A1373760282B}" destId="{8554B4B5-73C8-49E0-9DFA-6C4BA8B268E2}" srcOrd="3" destOrd="0" presId="urn:microsoft.com/office/officeart/2005/8/layout/arrow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1.xml><?xml version="1.0" encoding="utf-8"?>
<dgm:dataModel xmlns:dgm="http://schemas.openxmlformats.org/drawingml/2006/diagram" xmlns:a="http://schemas.openxmlformats.org/drawingml/2006/main">
  <dgm:ptLst>
    <dgm:pt modelId="{2C348FE1-441A-4C88-9024-84B49A5D62F0}" type="doc">
      <dgm:prSet loTypeId="urn:microsoft.com/office/officeart/2008/layout/LinedList" loCatId="list" qsTypeId="urn:microsoft.com/office/officeart/2005/8/quickstyle/simple3" qsCatId="simple" csTypeId="urn:microsoft.com/office/officeart/2005/8/colors/accent0_3" csCatId="mainScheme" phldr="1"/>
      <dgm:spPr/>
      <dgm:t>
        <a:bodyPr/>
        <a:lstStyle/>
        <a:p>
          <a:endParaRPr lang="en-US"/>
        </a:p>
      </dgm:t>
    </dgm:pt>
    <dgm:pt modelId="{D5AADF65-714A-4DC0-968A-9D42477D4412}">
      <dgm:prSet/>
      <dgm:spPr/>
      <dgm:t>
        <a:bodyPr/>
        <a:lstStyle/>
        <a:p>
          <a:pPr rtl="0"/>
          <a:r>
            <a:rPr lang="en-US" dirty="0"/>
            <a:t>Attitudes</a:t>
          </a:r>
        </a:p>
      </dgm:t>
    </dgm:pt>
    <dgm:pt modelId="{2403C3F5-1937-49AF-B8C0-1C702BE9038C}" type="parTrans" cxnId="{378754CC-9363-4221-B37A-9B6A282FBB7F}">
      <dgm:prSet/>
      <dgm:spPr/>
      <dgm:t>
        <a:bodyPr/>
        <a:lstStyle/>
        <a:p>
          <a:endParaRPr lang="en-US"/>
        </a:p>
      </dgm:t>
    </dgm:pt>
    <dgm:pt modelId="{BB1493C2-BC05-4E69-8EA6-ADD8F700C600}" type="sibTrans" cxnId="{378754CC-9363-4221-B37A-9B6A282FBB7F}">
      <dgm:prSet/>
      <dgm:spPr/>
      <dgm:t>
        <a:bodyPr/>
        <a:lstStyle/>
        <a:p>
          <a:endParaRPr lang="en-US"/>
        </a:p>
      </dgm:t>
    </dgm:pt>
    <dgm:pt modelId="{2B187AFC-3C7D-4A5B-A65D-B1202B796273}">
      <dgm:prSet/>
      <dgm:spPr/>
      <dgm:t>
        <a:bodyPr/>
        <a:lstStyle/>
        <a:p>
          <a:pPr rtl="0"/>
          <a:r>
            <a:rPr lang="en-US" dirty="0"/>
            <a:t>Communication:  Interpreters for the Deaf</a:t>
          </a:r>
        </a:p>
      </dgm:t>
    </dgm:pt>
    <dgm:pt modelId="{DE095E97-946C-47A5-A4F3-2D6E4C0A9D43}" type="parTrans" cxnId="{66F47AE8-3375-465E-A9DD-C2410A4E307E}">
      <dgm:prSet/>
      <dgm:spPr/>
      <dgm:t>
        <a:bodyPr/>
        <a:lstStyle/>
        <a:p>
          <a:endParaRPr lang="en-US"/>
        </a:p>
      </dgm:t>
    </dgm:pt>
    <dgm:pt modelId="{49C380F0-464E-43D0-9217-29591B973D47}" type="sibTrans" cxnId="{66F47AE8-3375-465E-A9DD-C2410A4E307E}">
      <dgm:prSet/>
      <dgm:spPr/>
      <dgm:t>
        <a:bodyPr/>
        <a:lstStyle/>
        <a:p>
          <a:endParaRPr lang="en-US"/>
        </a:p>
      </dgm:t>
    </dgm:pt>
    <dgm:pt modelId="{8F553604-16CD-4958-B7B5-DCE386CF4506}">
      <dgm:prSet/>
      <dgm:spPr/>
      <dgm:t>
        <a:bodyPr/>
        <a:lstStyle/>
        <a:p>
          <a:pPr rtl="0"/>
          <a:r>
            <a:rPr lang="en-US" dirty="0"/>
            <a:t>Physical space and equipment – Lack of ADA compliance </a:t>
          </a:r>
        </a:p>
      </dgm:t>
    </dgm:pt>
    <dgm:pt modelId="{350954DE-496F-4BC1-ABB4-C266E3BAE4ED}" type="parTrans" cxnId="{6D0097EC-73B4-4E67-AD2C-D97B4EADE7C7}">
      <dgm:prSet/>
      <dgm:spPr/>
      <dgm:t>
        <a:bodyPr/>
        <a:lstStyle/>
        <a:p>
          <a:endParaRPr lang="en-US"/>
        </a:p>
      </dgm:t>
    </dgm:pt>
    <dgm:pt modelId="{5D7A5401-CD56-4515-9F0D-E09089F8D1A6}" type="sibTrans" cxnId="{6D0097EC-73B4-4E67-AD2C-D97B4EADE7C7}">
      <dgm:prSet/>
      <dgm:spPr/>
      <dgm:t>
        <a:bodyPr/>
        <a:lstStyle/>
        <a:p>
          <a:endParaRPr lang="en-US"/>
        </a:p>
      </dgm:t>
    </dgm:pt>
    <dgm:pt modelId="{A051C6A1-B45A-4982-A533-CD3762CE1144}">
      <dgm:prSet/>
      <dgm:spPr/>
      <dgm:t>
        <a:bodyPr/>
        <a:lstStyle/>
        <a:p>
          <a:pPr rtl="0"/>
          <a:r>
            <a:rPr lang="en-US" dirty="0"/>
            <a:t>Oppression</a:t>
          </a:r>
        </a:p>
      </dgm:t>
    </dgm:pt>
    <dgm:pt modelId="{85B2457C-386A-4102-AC17-64C9F49BE27F}" type="parTrans" cxnId="{C35C8FB4-5C06-4A0D-83D1-1CC10A1F94C3}">
      <dgm:prSet/>
      <dgm:spPr/>
      <dgm:t>
        <a:bodyPr/>
        <a:lstStyle/>
        <a:p>
          <a:endParaRPr lang="en-US"/>
        </a:p>
      </dgm:t>
    </dgm:pt>
    <dgm:pt modelId="{99F8368A-21D7-4245-923C-7CBEF53D9F30}" type="sibTrans" cxnId="{C35C8FB4-5C06-4A0D-83D1-1CC10A1F94C3}">
      <dgm:prSet/>
      <dgm:spPr/>
      <dgm:t>
        <a:bodyPr/>
        <a:lstStyle/>
        <a:p>
          <a:endParaRPr lang="en-US"/>
        </a:p>
      </dgm:t>
    </dgm:pt>
    <dgm:pt modelId="{76C2C0DA-BB0A-4EA6-9FC1-ECC508A9D684}">
      <dgm:prSet/>
      <dgm:spPr/>
      <dgm:t>
        <a:bodyPr/>
        <a:lstStyle/>
        <a:p>
          <a:pPr rtl="0"/>
          <a:r>
            <a:rPr lang="en-US" dirty="0"/>
            <a:t>Discrimination </a:t>
          </a:r>
        </a:p>
      </dgm:t>
    </dgm:pt>
    <dgm:pt modelId="{7A9D00F8-C6D7-428B-A630-C300BA787243}" type="parTrans" cxnId="{8F3C3766-6BEC-4171-A110-3BC53C857621}">
      <dgm:prSet/>
      <dgm:spPr/>
      <dgm:t>
        <a:bodyPr/>
        <a:lstStyle/>
        <a:p>
          <a:endParaRPr lang="en-US"/>
        </a:p>
      </dgm:t>
    </dgm:pt>
    <dgm:pt modelId="{FD34537F-2154-4D16-9383-D4882F5EAD8F}" type="sibTrans" cxnId="{8F3C3766-6BEC-4171-A110-3BC53C857621}">
      <dgm:prSet/>
      <dgm:spPr/>
      <dgm:t>
        <a:bodyPr/>
        <a:lstStyle/>
        <a:p>
          <a:endParaRPr lang="en-US"/>
        </a:p>
      </dgm:t>
    </dgm:pt>
    <dgm:pt modelId="{EBAE455C-B821-460C-B705-D49E51F67024}">
      <dgm:prSet/>
      <dgm:spPr/>
      <dgm:t>
        <a:bodyPr/>
        <a:lstStyle/>
        <a:p>
          <a:pPr rtl="0"/>
          <a:r>
            <a:rPr lang="en-US" dirty="0"/>
            <a:t>Structural racism</a:t>
          </a:r>
        </a:p>
      </dgm:t>
    </dgm:pt>
    <dgm:pt modelId="{1834F21B-C572-467A-B990-5E1414B608D0}" type="parTrans" cxnId="{FFFAA12B-9E02-4284-A3AE-422739E7DFBB}">
      <dgm:prSet/>
      <dgm:spPr/>
      <dgm:t>
        <a:bodyPr/>
        <a:lstStyle/>
        <a:p>
          <a:endParaRPr lang="en-US"/>
        </a:p>
      </dgm:t>
    </dgm:pt>
    <dgm:pt modelId="{43495C08-7C96-447F-90D8-5DFB0E1627E4}" type="sibTrans" cxnId="{FFFAA12B-9E02-4284-A3AE-422739E7DFBB}">
      <dgm:prSet/>
      <dgm:spPr/>
      <dgm:t>
        <a:bodyPr/>
        <a:lstStyle/>
        <a:p>
          <a:endParaRPr lang="en-US"/>
        </a:p>
      </dgm:t>
    </dgm:pt>
    <dgm:pt modelId="{675141FC-945A-4F81-9B14-AC936A05C2B4}">
      <dgm:prSet/>
      <dgm:spPr/>
      <dgm:t>
        <a:bodyPr/>
        <a:lstStyle/>
        <a:p>
          <a:pPr rtl="0"/>
          <a:r>
            <a:rPr lang="en-US" dirty="0"/>
            <a:t>Language – Lack of interpreters</a:t>
          </a:r>
        </a:p>
      </dgm:t>
    </dgm:pt>
    <dgm:pt modelId="{5F7ACED4-B614-4EDB-A38E-559E4E31FBD9}" type="parTrans" cxnId="{A1113698-F023-47C6-B3D0-8B502A31ED1C}">
      <dgm:prSet/>
      <dgm:spPr/>
      <dgm:t>
        <a:bodyPr/>
        <a:lstStyle/>
        <a:p>
          <a:endParaRPr lang="en-US"/>
        </a:p>
      </dgm:t>
    </dgm:pt>
    <dgm:pt modelId="{57AC052F-7020-4273-913B-99AFDA312955}" type="sibTrans" cxnId="{A1113698-F023-47C6-B3D0-8B502A31ED1C}">
      <dgm:prSet/>
      <dgm:spPr/>
      <dgm:t>
        <a:bodyPr/>
        <a:lstStyle/>
        <a:p>
          <a:endParaRPr lang="en-US"/>
        </a:p>
      </dgm:t>
    </dgm:pt>
    <dgm:pt modelId="{C869E2F2-B833-4BFA-B578-2B766F8B5258}" type="pres">
      <dgm:prSet presAssocID="{2C348FE1-441A-4C88-9024-84B49A5D62F0}" presName="vert0" presStyleCnt="0">
        <dgm:presLayoutVars>
          <dgm:dir/>
          <dgm:animOne val="branch"/>
          <dgm:animLvl val="lvl"/>
        </dgm:presLayoutVars>
      </dgm:prSet>
      <dgm:spPr/>
    </dgm:pt>
    <dgm:pt modelId="{D2C328AA-54D3-43B7-85E9-976CA26E15FF}" type="pres">
      <dgm:prSet presAssocID="{EBAE455C-B821-460C-B705-D49E51F67024}" presName="thickLine" presStyleLbl="alignNode1" presStyleIdx="0" presStyleCnt="7"/>
      <dgm:spPr/>
    </dgm:pt>
    <dgm:pt modelId="{4C698BF2-6484-4425-8676-F3F06BB58ED8}" type="pres">
      <dgm:prSet presAssocID="{EBAE455C-B821-460C-B705-D49E51F67024}" presName="horz1" presStyleCnt="0"/>
      <dgm:spPr/>
    </dgm:pt>
    <dgm:pt modelId="{C23B3AF3-4B1D-4DC4-91D4-C40D9E0A5460}" type="pres">
      <dgm:prSet presAssocID="{EBAE455C-B821-460C-B705-D49E51F67024}" presName="tx1" presStyleLbl="revTx" presStyleIdx="0" presStyleCnt="7"/>
      <dgm:spPr/>
    </dgm:pt>
    <dgm:pt modelId="{0607CE36-8E9C-4C3E-9349-C8D3159F2E34}" type="pres">
      <dgm:prSet presAssocID="{EBAE455C-B821-460C-B705-D49E51F67024}" presName="vert1" presStyleCnt="0"/>
      <dgm:spPr/>
    </dgm:pt>
    <dgm:pt modelId="{1D2DB804-007B-4CB2-85BF-EA2F0C184FEA}" type="pres">
      <dgm:prSet presAssocID="{A051C6A1-B45A-4982-A533-CD3762CE1144}" presName="thickLine" presStyleLbl="alignNode1" presStyleIdx="1" presStyleCnt="7"/>
      <dgm:spPr/>
    </dgm:pt>
    <dgm:pt modelId="{EA8B054A-390B-4E2A-8E85-738691549E4D}" type="pres">
      <dgm:prSet presAssocID="{A051C6A1-B45A-4982-A533-CD3762CE1144}" presName="horz1" presStyleCnt="0"/>
      <dgm:spPr/>
    </dgm:pt>
    <dgm:pt modelId="{BB6919BD-6E4A-49E7-9D68-CDBFDEB94DEA}" type="pres">
      <dgm:prSet presAssocID="{A051C6A1-B45A-4982-A533-CD3762CE1144}" presName="tx1" presStyleLbl="revTx" presStyleIdx="1" presStyleCnt="7"/>
      <dgm:spPr/>
    </dgm:pt>
    <dgm:pt modelId="{709E19CB-EB57-410D-91A7-3BE9C3D2187F}" type="pres">
      <dgm:prSet presAssocID="{A051C6A1-B45A-4982-A533-CD3762CE1144}" presName="vert1" presStyleCnt="0"/>
      <dgm:spPr/>
    </dgm:pt>
    <dgm:pt modelId="{F784A6C2-BFD4-4F76-A813-B8077C71E860}" type="pres">
      <dgm:prSet presAssocID="{76C2C0DA-BB0A-4EA6-9FC1-ECC508A9D684}" presName="thickLine" presStyleLbl="alignNode1" presStyleIdx="2" presStyleCnt="7"/>
      <dgm:spPr/>
    </dgm:pt>
    <dgm:pt modelId="{FC34FB76-B022-4D7D-9A09-54881EBF9797}" type="pres">
      <dgm:prSet presAssocID="{76C2C0DA-BB0A-4EA6-9FC1-ECC508A9D684}" presName="horz1" presStyleCnt="0"/>
      <dgm:spPr/>
    </dgm:pt>
    <dgm:pt modelId="{FB8354E8-0A2F-42B1-93EF-B07B77B77376}" type="pres">
      <dgm:prSet presAssocID="{76C2C0DA-BB0A-4EA6-9FC1-ECC508A9D684}" presName="tx1" presStyleLbl="revTx" presStyleIdx="2" presStyleCnt="7"/>
      <dgm:spPr/>
    </dgm:pt>
    <dgm:pt modelId="{E5A38473-1381-421D-AC7B-0913D2144ECD}" type="pres">
      <dgm:prSet presAssocID="{76C2C0DA-BB0A-4EA6-9FC1-ECC508A9D684}" presName="vert1" presStyleCnt="0"/>
      <dgm:spPr/>
    </dgm:pt>
    <dgm:pt modelId="{7C44330F-12A8-4257-8F08-C75DC038E293}" type="pres">
      <dgm:prSet presAssocID="{675141FC-945A-4F81-9B14-AC936A05C2B4}" presName="thickLine" presStyleLbl="alignNode1" presStyleIdx="3" presStyleCnt="7"/>
      <dgm:spPr/>
    </dgm:pt>
    <dgm:pt modelId="{953AD5FE-3120-4437-8B19-3A5D11912999}" type="pres">
      <dgm:prSet presAssocID="{675141FC-945A-4F81-9B14-AC936A05C2B4}" presName="horz1" presStyleCnt="0"/>
      <dgm:spPr/>
    </dgm:pt>
    <dgm:pt modelId="{88305877-5FE9-4430-A2F8-0AE7BBCE144B}" type="pres">
      <dgm:prSet presAssocID="{675141FC-945A-4F81-9B14-AC936A05C2B4}" presName="tx1" presStyleLbl="revTx" presStyleIdx="3" presStyleCnt="7"/>
      <dgm:spPr/>
    </dgm:pt>
    <dgm:pt modelId="{07A905B7-CD04-4A58-96D2-29BC600B4F29}" type="pres">
      <dgm:prSet presAssocID="{675141FC-945A-4F81-9B14-AC936A05C2B4}" presName="vert1" presStyleCnt="0"/>
      <dgm:spPr/>
    </dgm:pt>
    <dgm:pt modelId="{0D311125-9A09-4E10-8476-BCCC5FC67B2F}" type="pres">
      <dgm:prSet presAssocID="{D5AADF65-714A-4DC0-968A-9D42477D4412}" presName="thickLine" presStyleLbl="alignNode1" presStyleIdx="4" presStyleCnt="7"/>
      <dgm:spPr/>
    </dgm:pt>
    <dgm:pt modelId="{B2211CE1-9A94-4293-A644-6A461F10BB70}" type="pres">
      <dgm:prSet presAssocID="{D5AADF65-714A-4DC0-968A-9D42477D4412}" presName="horz1" presStyleCnt="0"/>
      <dgm:spPr/>
    </dgm:pt>
    <dgm:pt modelId="{129085B4-BEDB-4345-B3AE-BC67805B7A49}" type="pres">
      <dgm:prSet presAssocID="{D5AADF65-714A-4DC0-968A-9D42477D4412}" presName="tx1" presStyleLbl="revTx" presStyleIdx="4" presStyleCnt="7"/>
      <dgm:spPr/>
    </dgm:pt>
    <dgm:pt modelId="{6F446DDF-98CF-4D3A-931B-E30DF6F4190C}" type="pres">
      <dgm:prSet presAssocID="{D5AADF65-714A-4DC0-968A-9D42477D4412}" presName="vert1" presStyleCnt="0"/>
      <dgm:spPr/>
    </dgm:pt>
    <dgm:pt modelId="{0BCEA4AC-B0ED-404C-81E9-AC5639923D44}" type="pres">
      <dgm:prSet presAssocID="{2B187AFC-3C7D-4A5B-A65D-B1202B796273}" presName="thickLine" presStyleLbl="alignNode1" presStyleIdx="5" presStyleCnt="7"/>
      <dgm:spPr/>
    </dgm:pt>
    <dgm:pt modelId="{6A2BB9C5-DE07-417D-B168-A2552A6ED75F}" type="pres">
      <dgm:prSet presAssocID="{2B187AFC-3C7D-4A5B-A65D-B1202B796273}" presName="horz1" presStyleCnt="0"/>
      <dgm:spPr/>
    </dgm:pt>
    <dgm:pt modelId="{7534604A-8CCB-4B1A-A58B-DDE26756D5AA}" type="pres">
      <dgm:prSet presAssocID="{2B187AFC-3C7D-4A5B-A65D-B1202B796273}" presName="tx1" presStyleLbl="revTx" presStyleIdx="5" presStyleCnt="7"/>
      <dgm:spPr/>
    </dgm:pt>
    <dgm:pt modelId="{F0F24F48-0E45-4F6E-A4AB-6F850629A625}" type="pres">
      <dgm:prSet presAssocID="{2B187AFC-3C7D-4A5B-A65D-B1202B796273}" presName="vert1" presStyleCnt="0"/>
      <dgm:spPr/>
    </dgm:pt>
    <dgm:pt modelId="{403CB870-1C95-4401-AC4B-6E52999B5C2F}" type="pres">
      <dgm:prSet presAssocID="{8F553604-16CD-4958-B7B5-DCE386CF4506}" presName="thickLine" presStyleLbl="alignNode1" presStyleIdx="6" presStyleCnt="7"/>
      <dgm:spPr/>
    </dgm:pt>
    <dgm:pt modelId="{824FD3E4-8694-41F8-9923-C0F28629207E}" type="pres">
      <dgm:prSet presAssocID="{8F553604-16CD-4958-B7B5-DCE386CF4506}" presName="horz1" presStyleCnt="0"/>
      <dgm:spPr/>
    </dgm:pt>
    <dgm:pt modelId="{345E9FA0-8E77-40DB-84B2-52DFE96B669C}" type="pres">
      <dgm:prSet presAssocID="{8F553604-16CD-4958-B7B5-DCE386CF4506}" presName="tx1" presStyleLbl="revTx" presStyleIdx="6" presStyleCnt="7"/>
      <dgm:spPr/>
    </dgm:pt>
    <dgm:pt modelId="{8DE1C45D-FC24-4363-B9D2-2966CBEA599A}" type="pres">
      <dgm:prSet presAssocID="{8F553604-16CD-4958-B7B5-DCE386CF4506}" presName="vert1" presStyleCnt="0"/>
      <dgm:spPr/>
    </dgm:pt>
  </dgm:ptLst>
  <dgm:cxnLst>
    <dgm:cxn modelId="{FFFAA12B-9E02-4284-A3AE-422739E7DFBB}" srcId="{2C348FE1-441A-4C88-9024-84B49A5D62F0}" destId="{EBAE455C-B821-460C-B705-D49E51F67024}" srcOrd="0" destOrd="0" parTransId="{1834F21B-C572-467A-B990-5E1414B608D0}" sibTransId="{43495C08-7C96-447F-90D8-5DFB0E1627E4}"/>
    <dgm:cxn modelId="{59228632-2B95-4B9F-89EB-D3C0DAF7380C}" type="presOf" srcId="{2B187AFC-3C7D-4A5B-A65D-B1202B796273}" destId="{7534604A-8CCB-4B1A-A58B-DDE26756D5AA}" srcOrd="0" destOrd="0" presId="urn:microsoft.com/office/officeart/2008/layout/LinedList"/>
    <dgm:cxn modelId="{435F133E-3D17-41FB-BA63-76B0F6F3A0DD}" type="presOf" srcId="{76C2C0DA-BB0A-4EA6-9FC1-ECC508A9D684}" destId="{FB8354E8-0A2F-42B1-93EF-B07B77B77376}" srcOrd="0" destOrd="0" presId="urn:microsoft.com/office/officeart/2008/layout/LinedList"/>
    <dgm:cxn modelId="{DF08E35F-41BA-4499-9B7D-F8272940DC48}" type="presOf" srcId="{675141FC-945A-4F81-9B14-AC936A05C2B4}" destId="{88305877-5FE9-4430-A2F8-0AE7BBCE144B}" srcOrd="0" destOrd="0" presId="urn:microsoft.com/office/officeart/2008/layout/LinedList"/>
    <dgm:cxn modelId="{7513AB42-5510-419E-A9A9-A2ED5EF49E26}" type="presOf" srcId="{A051C6A1-B45A-4982-A533-CD3762CE1144}" destId="{BB6919BD-6E4A-49E7-9D68-CDBFDEB94DEA}" srcOrd="0" destOrd="0" presId="urn:microsoft.com/office/officeart/2008/layout/LinedList"/>
    <dgm:cxn modelId="{8F3C3766-6BEC-4171-A110-3BC53C857621}" srcId="{2C348FE1-441A-4C88-9024-84B49A5D62F0}" destId="{76C2C0DA-BB0A-4EA6-9FC1-ECC508A9D684}" srcOrd="2" destOrd="0" parTransId="{7A9D00F8-C6D7-428B-A630-C300BA787243}" sibTransId="{FD34537F-2154-4D16-9383-D4882F5EAD8F}"/>
    <dgm:cxn modelId="{4CD05667-0843-4B95-A522-C4B2C8E96B54}" type="presOf" srcId="{EBAE455C-B821-460C-B705-D49E51F67024}" destId="{C23B3AF3-4B1D-4DC4-91D4-C40D9E0A5460}" srcOrd="0" destOrd="0" presId="urn:microsoft.com/office/officeart/2008/layout/LinedList"/>
    <dgm:cxn modelId="{53EB2670-57F2-437D-8E2C-1F20CD33CEFD}" type="presOf" srcId="{8F553604-16CD-4958-B7B5-DCE386CF4506}" destId="{345E9FA0-8E77-40DB-84B2-52DFE96B669C}" srcOrd="0" destOrd="0" presId="urn:microsoft.com/office/officeart/2008/layout/LinedList"/>
    <dgm:cxn modelId="{72C39C55-C0F0-4094-A222-966C499689D5}" type="presOf" srcId="{2C348FE1-441A-4C88-9024-84B49A5D62F0}" destId="{C869E2F2-B833-4BFA-B578-2B766F8B5258}" srcOrd="0" destOrd="0" presId="urn:microsoft.com/office/officeart/2008/layout/LinedList"/>
    <dgm:cxn modelId="{BE349E77-2A9C-4BBD-AE77-F02FBCA30254}" type="presOf" srcId="{D5AADF65-714A-4DC0-968A-9D42477D4412}" destId="{129085B4-BEDB-4345-B3AE-BC67805B7A49}" srcOrd="0" destOrd="0" presId="urn:microsoft.com/office/officeart/2008/layout/LinedList"/>
    <dgm:cxn modelId="{A1113698-F023-47C6-B3D0-8B502A31ED1C}" srcId="{2C348FE1-441A-4C88-9024-84B49A5D62F0}" destId="{675141FC-945A-4F81-9B14-AC936A05C2B4}" srcOrd="3" destOrd="0" parTransId="{5F7ACED4-B614-4EDB-A38E-559E4E31FBD9}" sibTransId="{57AC052F-7020-4273-913B-99AFDA312955}"/>
    <dgm:cxn modelId="{C35C8FB4-5C06-4A0D-83D1-1CC10A1F94C3}" srcId="{2C348FE1-441A-4C88-9024-84B49A5D62F0}" destId="{A051C6A1-B45A-4982-A533-CD3762CE1144}" srcOrd="1" destOrd="0" parTransId="{85B2457C-386A-4102-AC17-64C9F49BE27F}" sibTransId="{99F8368A-21D7-4245-923C-7CBEF53D9F30}"/>
    <dgm:cxn modelId="{378754CC-9363-4221-B37A-9B6A282FBB7F}" srcId="{2C348FE1-441A-4C88-9024-84B49A5D62F0}" destId="{D5AADF65-714A-4DC0-968A-9D42477D4412}" srcOrd="4" destOrd="0" parTransId="{2403C3F5-1937-49AF-B8C0-1C702BE9038C}" sibTransId="{BB1493C2-BC05-4E69-8EA6-ADD8F700C600}"/>
    <dgm:cxn modelId="{66F47AE8-3375-465E-A9DD-C2410A4E307E}" srcId="{2C348FE1-441A-4C88-9024-84B49A5D62F0}" destId="{2B187AFC-3C7D-4A5B-A65D-B1202B796273}" srcOrd="5" destOrd="0" parTransId="{DE095E97-946C-47A5-A4F3-2D6E4C0A9D43}" sibTransId="{49C380F0-464E-43D0-9217-29591B973D47}"/>
    <dgm:cxn modelId="{6D0097EC-73B4-4E67-AD2C-D97B4EADE7C7}" srcId="{2C348FE1-441A-4C88-9024-84B49A5D62F0}" destId="{8F553604-16CD-4958-B7B5-DCE386CF4506}" srcOrd="6" destOrd="0" parTransId="{350954DE-496F-4BC1-ABB4-C266E3BAE4ED}" sibTransId="{5D7A5401-CD56-4515-9F0D-E09089F8D1A6}"/>
    <dgm:cxn modelId="{9CB999C1-5743-4794-9044-E002256CB8D9}" type="presParOf" srcId="{C869E2F2-B833-4BFA-B578-2B766F8B5258}" destId="{D2C328AA-54D3-43B7-85E9-976CA26E15FF}" srcOrd="0" destOrd="0" presId="urn:microsoft.com/office/officeart/2008/layout/LinedList"/>
    <dgm:cxn modelId="{E8B37D5F-0BD3-4A43-9785-5666778CD44E}" type="presParOf" srcId="{C869E2F2-B833-4BFA-B578-2B766F8B5258}" destId="{4C698BF2-6484-4425-8676-F3F06BB58ED8}" srcOrd="1" destOrd="0" presId="urn:microsoft.com/office/officeart/2008/layout/LinedList"/>
    <dgm:cxn modelId="{1356E9F6-238B-4A2E-B117-D156262392C2}" type="presParOf" srcId="{4C698BF2-6484-4425-8676-F3F06BB58ED8}" destId="{C23B3AF3-4B1D-4DC4-91D4-C40D9E0A5460}" srcOrd="0" destOrd="0" presId="urn:microsoft.com/office/officeart/2008/layout/LinedList"/>
    <dgm:cxn modelId="{20836F7B-0B6A-409D-B524-606442EB324B}" type="presParOf" srcId="{4C698BF2-6484-4425-8676-F3F06BB58ED8}" destId="{0607CE36-8E9C-4C3E-9349-C8D3159F2E34}" srcOrd="1" destOrd="0" presId="urn:microsoft.com/office/officeart/2008/layout/LinedList"/>
    <dgm:cxn modelId="{7A357BA9-073F-4023-BC9C-7DE2398DA706}" type="presParOf" srcId="{C869E2F2-B833-4BFA-B578-2B766F8B5258}" destId="{1D2DB804-007B-4CB2-85BF-EA2F0C184FEA}" srcOrd="2" destOrd="0" presId="urn:microsoft.com/office/officeart/2008/layout/LinedList"/>
    <dgm:cxn modelId="{F8336311-E1CC-482C-9EEE-2771B47F8673}" type="presParOf" srcId="{C869E2F2-B833-4BFA-B578-2B766F8B5258}" destId="{EA8B054A-390B-4E2A-8E85-738691549E4D}" srcOrd="3" destOrd="0" presId="urn:microsoft.com/office/officeart/2008/layout/LinedList"/>
    <dgm:cxn modelId="{4C705353-E57F-4149-A872-8C3E418B230F}" type="presParOf" srcId="{EA8B054A-390B-4E2A-8E85-738691549E4D}" destId="{BB6919BD-6E4A-49E7-9D68-CDBFDEB94DEA}" srcOrd="0" destOrd="0" presId="urn:microsoft.com/office/officeart/2008/layout/LinedList"/>
    <dgm:cxn modelId="{88D6530F-443B-474A-9764-C1251170F4D0}" type="presParOf" srcId="{EA8B054A-390B-4E2A-8E85-738691549E4D}" destId="{709E19CB-EB57-410D-91A7-3BE9C3D2187F}" srcOrd="1" destOrd="0" presId="urn:microsoft.com/office/officeart/2008/layout/LinedList"/>
    <dgm:cxn modelId="{35290358-5197-4B98-A7ED-00DC408CBFC0}" type="presParOf" srcId="{C869E2F2-B833-4BFA-B578-2B766F8B5258}" destId="{F784A6C2-BFD4-4F76-A813-B8077C71E860}" srcOrd="4" destOrd="0" presId="urn:microsoft.com/office/officeart/2008/layout/LinedList"/>
    <dgm:cxn modelId="{6335F295-5697-4240-8C27-E7098729889F}" type="presParOf" srcId="{C869E2F2-B833-4BFA-B578-2B766F8B5258}" destId="{FC34FB76-B022-4D7D-9A09-54881EBF9797}" srcOrd="5" destOrd="0" presId="urn:microsoft.com/office/officeart/2008/layout/LinedList"/>
    <dgm:cxn modelId="{30BE2E11-D72F-4AEC-963C-ACCD3F133967}" type="presParOf" srcId="{FC34FB76-B022-4D7D-9A09-54881EBF9797}" destId="{FB8354E8-0A2F-42B1-93EF-B07B77B77376}" srcOrd="0" destOrd="0" presId="urn:microsoft.com/office/officeart/2008/layout/LinedList"/>
    <dgm:cxn modelId="{25C5EAF7-AA24-46CB-A359-694A2ECD3BC9}" type="presParOf" srcId="{FC34FB76-B022-4D7D-9A09-54881EBF9797}" destId="{E5A38473-1381-421D-AC7B-0913D2144ECD}" srcOrd="1" destOrd="0" presId="urn:microsoft.com/office/officeart/2008/layout/LinedList"/>
    <dgm:cxn modelId="{6A23F70D-272E-4924-8F7B-ED03A437261E}" type="presParOf" srcId="{C869E2F2-B833-4BFA-B578-2B766F8B5258}" destId="{7C44330F-12A8-4257-8F08-C75DC038E293}" srcOrd="6" destOrd="0" presId="urn:microsoft.com/office/officeart/2008/layout/LinedList"/>
    <dgm:cxn modelId="{99125204-36C3-4BC1-8C08-6BB21D03E9E5}" type="presParOf" srcId="{C869E2F2-B833-4BFA-B578-2B766F8B5258}" destId="{953AD5FE-3120-4437-8B19-3A5D11912999}" srcOrd="7" destOrd="0" presId="urn:microsoft.com/office/officeart/2008/layout/LinedList"/>
    <dgm:cxn modelId="{1E8013F9-3314-4E60-8A37-227C7F990FB8}" type="presParOf" srcId="{953AD5FE-3120-4437-8B19-3A5D11912999}" destId="{88305877-5FE9-4430-A2F8-0AE7BBCE144B}" srcOrd="0" destOrd="0" presId="urn:microsoft.com/office/officeart/2008/layout/LinedList"/>
    <dgm:cxn modelId="{DFC2863F-EB85-4229-A8DF-AE9823DEE487}" type="presParOf" srcId="{953AD5FE-3120-4437-8B19-3A5D11912999}" destId="{07A905B7-CD04-4A58-96D2-29BC600B4F29}" srcOrd="1" destOrd="0" presId="urn:microsoft.com/office/officeart/2008/layout/LinedList"/>
    <dgm:cxn modelId="{C6640C9F-5540-4E00-8ECE-50090760A8F0}" type="presParOf" srcId="{C869E2F2-B833-4BFA-B578-2B766F8B5258}" destId="{0D311125-9A09-4E10-8476-BCCC5FC67B2F}" srcOrd="8" destOrd="0" presId="urn:microsoft.com/office/officeart/2008/layout/LinedList"/>
    <dgm:cxn modelId="{C315450B-50E7-4B75-937B-A1D911F5000A}" type="presParOf" srcId="{C869E2F2-B833-4BFA-B578-2B766F8B5258}" destId="{B2211CE1-9A94-4293-A644-6A461F10BB70}" srcOrd="9" destOrd="0" presId="urn:microsoft.com/office/officeart/2008/layout/LinedList"/>
    <dgm:cxn modelId="{0C70D4B1-890B-4535-A100-84773C0BFDCF}" type="presParOf" srcId="{B2211CE1-9A94-4293-A644-6A461F10BB70}" destId="{129085B4-BEDB-4345-B3AE-BC67805B7A49}" srcOrd="0" destOrd="0" presId="urn:microsoft.com/office/officeart/2008/layout/LinedList"/>
    <dgm:cxn modelId="{1E856D9F-07F2-4862-A0E8-110BFE14F316}" type="presParOf" srcId="{B2211CE1-9A94-4293-A644-6A461F10BB70}" destId="{6F446DDF-98CF-4D3A-931B-E30DF6F4190C}" srcOrd="1" destOrd="0" presId="urn:microsoft.com/office/officeart/2008/layout/LinedList"/>
    <dgm:cxn modelId="{7D1D3FF4-4D4C-48D7-895F-AE35A90DA669}" type="presParOf" srcId="{C869E2F2-B833-4BFA-B578-2B766F8B5258}" destId="{0BCEA4AC-B0ED-404C-81E9-AC5639923D44}" srcOrd="10" destOrd="0" presId="urn:microsoft.com/office/officeart/2008/layout/LinedList"/>
    <dgm:cxn modelId="{FF04E88A-2A46-4FA5-B39B-90E772D975A0}" type="presParOf" srcId="{C869E2F2-B833-4BFA-B578-2B766F8B5258}" destId="{6A2BB9C5-DE07-417D-B168-A2552A6ED75F}" srcOrd="11" destOrd="0" presId="urn:microsoft.com/office/officeart/2008/layout/LinedList"/>
    <dgm:cxn modelId="{6DE71E6B-0E81-4570-B3AD-5AF31E727F3D}" type="presParOf" srcId="{6A2BB9C5-DE07-417D-B168-A2552A6ED75F}" destId="{7534604A-8CCB-4B1A-A58B-DDE26756D5AA}" srcOrd="0" destOrd="0" presId="urn:microsoft.com/office/officeart/2008/layout/LinedList"/>
    <dgm:cxn modelId="{88C1B15D-CC69-47ED-B85B-87C13CA5C937}" type="presParOf" srcId="{6A2BB9C5-DE07-417D-B168-A2552A6ED75F}" destId="{F0F24F48-0E45-4F6E-A4AB-6F850629A625}" srcOrd="1" destOrd="0" presId="urn:microsoft.com/office/officeart/2008/layout/LinedList"/>
    <dgm:cxn modelId="{DF69E01D-2E25-43E5-93B7-E93233F00143}" type="presParOf" srcId="{C869E2F2-B833-4BFA-B578-2B766F8B5258}" destId="{403CB870-1C95-4401-AC4B-6E52999B5C2F}" srcOrd="12" destOrd="0" presId="urn:microsoft.com/office/officeart/2008/layout/LinedList"/>
    <dgm:cxn modelId="{2F85DDF5-1D76-44D7-A47A-E6FD213D7FA7}" type="presParOf" srcId="{C869E2F2-B833-4BFA-B578-2B766F8B5258}" destId="{824FD3E4-8694-41F8-9923-C0F28629207E}" srcOrd="13" destOrd="0" presId="urn:microsoft.com/office/officeart/2008/layout/LinedList"/>
    <dgm:cxn modelId="{BD00B98D-925E-4D5B-843B-B2A3B84BDBC5}" type="presParOf" srcId="{824FD3E4-8694-41F8-9923-C0F28629207E}" destId="{345E9FA0-8E77-40DB-84B2-52DFE96B669C}" srcOrd="0" destOrd="0" presId="urn:microsoft.com/office/officeart/2008/layout/LinedList"/>
    <dgm:cxn modelId="{A907167A-A740-4637-B3AB-7B4B5D82FBCB}" type="presParOf" srcId="{824FD3E4-8694-41F8-9923-C0F28629207E}" destId="{8DE1C45D-FC24-4363-B9D2-2966CBEA599A}" srcOrd="1" destOrd="0" presId="urn:microsoft.com/office/officeart/2008/layout/Lin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800C0BB7-D8F0-41EA-813D-37711018273B}" type="doc">
      <dgm:prSet loTypeId="urn:microsoft.com/office/officeart/2005/8/layout/vList2" loCatId="list" qsTypeId="urn:microsoft.com/office/officeart/2005/8/quickstyle/simple1" qsCatId="simple" csTypeId="urn:microsoft.com/office/officeart/2005/8/colors/accent0_2" csCatId="mainScheme" phldr="1"/>
      <dgm:spPr/>
      <dgm:t>
        <a:bodyPr/>
        <a:lstStyle/>
        <a:p>
          <a:endParaRPr lang="en-US"/>
        </a:p>
      </dgm:t>
    </dgm:pt>
    <dgm:pt modelId="{8F2C73FE-C964-4283-936F-87A0674D5E5F}">
      <dgm:prSet/>
      <dgm:spPr/>
      <dgm:t>
        <a:bodyPr/>
        <a:lstStyle/>
        <a:p>
          <a:pPr rtl="0"/>
          <a:r>
            <a:rPr lang="en-US" dirty="0">
              <a:latin typeface="Helvetica" panose="020B0604020202020204" pitchFamily="34" charset="0"/>
              <a:cs typeface="Helvetica" panose="020B0604020202020204" pitchFamily="34" charset="0"/>
            </a:rPr>
            <a:t>INTEGRITY provides “one-stop shopping” to serve the Whole Person</a:t>
          </a:r>
        </a:p>
      </dgm:t>
    </dgm:pt>
    <dgm:pt modelId="{5865678E-27AB-439B-A9B6-68E4E8CC0659}" type="parTrans" cxnId="{FF4549F0-FD21-4D5C-97D7-15E7268DA59E}">
      <dgm:prSet/>
      <dgm:spPr/>
      <dgm:t>
        <a:bodyPr/>
        <a:lstStyle/>
        <a:p>
          <a:endParaRPr lang="en-US">
            <a:latin typeface="Helvetica" panose="020B0604020202020204" pitchFamily="34" charset="0"/>
            <a:cs typeface="Helvetica" panose="020B0604020202020204" pitchFamily="34" charset="0"/>
          </a:endParaRPr>
        </a:p>
      </dgm:t>
    </dgm:pt>
    <dgm:pt modelId="{4A34FDAD-23A7-4BB1-BB39-A28C4191D1A2}" type="sibTrans" cxnId="{FF4549F0-FD21-4D5C-97D7-15E7268DA59E}">
      <dgm:prSet/>
      <dgm:spPr/>
      <dgm:t>
        <a:bodyPr/>
        <a:lstStyle/>
        <a:p>
          <a:endParaRPr lang="en-US">
            <a:latin typeface="Helvetica" panose="020B0604020202020204" pitchFamily="34" charset="0"/>
            <a:cs typeface="Helvetica" panose="020B0604020202020204" pitchFamily="34" charset="0"/>
          </a:endParaRPr>
        </a:p>
      </dgm:t>
    </dgm:pt>
    <dgm:pt modelId="{428B778B-32C2-4642-A143-E66629E25AEC}">
      <dgm:prSet/>
      <dgm:spPr/>
      <dgm:t>
        <a:bodyPr/>
        <a:lstStyle/>
        <a:p>
          <a:pPr rtl="0"/>
          <a:r>
            <a:rPr lang="en-US" dirty="0">
              <a:latin typeface="Helvetica" panose="020B0604020202020204" pitchFamily="34" charset="0"/>
              <a:cs typeface="Helvetica" panose="020B0604020202020204" pitchFamily="34" charset="0"/>
            </a:rPr>
            <a:t>Provides all acute and long term services for enrollees</a:t>
          </a:r>
        </a:p>
      </dgm:t>
    </dgm:pt>
    <dgm:pt modelId="{C5FD42F0-4FB7-4C5D-8CBE-DF7339AD009C}" type="parTrans" cxnId="{54B5415A-7B48-49C4-83CC-28FF05576469}">
      <dgm:prSet/>
      <dgm:spPr/>
      <dgm:t>
        <a:bodyPr/>
        <a:lstStyle/>
        <a:p>
          <a:endParaRPr lang="en-US">
            <a:latin typeface="Helvetica" panose="020B0604020202020204" pitchFamily="34" charset="0"/>
            <a:cs typeface="Helvetica" panose="020B0604020202020204" pitchFamily="34" charset="0"/>
          </a:endParaRPr>
        </a:p>
      </dgm:t>
    </dgm:pt>
    <dgm:pt modelId="{9CE3C012-5163-4AD7-811C-28E158A57AA3}" type="sibTrans" cxnId="{54B5415A-7B48-49C4-83CC-28FF05576469}">
      <dgm:prSet/>
      <dgm:spPr/>
      <dgm:t>
        <a:bodyPr/>
        <a:lstStyle/>
        <a:p>
          <a:endParaRPr lang="en-US">
            <a:latin typeface="Helvetica" panose="020B0604020202020204" pitchFamily="34" charset="0"/>
            <a:cs typeface="Helvetica" panose="020B0604020202020204" pitchFamily="34" charset="0"/>
          </a:endParaRPr>
        </a:p>
      </dgm:t>
    </dgm:pt>
    <dgm:pt modelId="{38BF749F-3BD4-4EDA-BCB0-7A38250A9AE5}">
      <dgm:prSet/>
      <dgm:spPr/>
      <dgm:t>
        <a:bodyPr/>
        <a:lstStyle/>
        <a:p>
          <a:pPr rtl="0"/>
          <a:r>
            <a:rPr lang="en-US" dirty="0">
              <a:latin typeface="Helvetica" panose="020B0604020202020204" pitchFamily="34" charset="0"/>
              <a:cs typeface="Helvetica" panose="020B0604020202020204" pitchFamily="34" charset="0"/>
            </a:rPr>
            <a:t>Seniors and adults with disabilities with both Medicare and Medicaid coverage  </a:t>
          </a:r>
        </a:p>
      </dgm:t>
    </dgm:pt>
    <dgm:pt modelId="{880DCB87-3F79-4921-B4B8-2369E43A4507}" type="parTrans" cxnId="{25A966DF-F63A-41A2-A954-97BCABE0DEC8}">
      <dgm:prSet/>
      <dgm:spPr/>
      <dgm:t>
        <a:bodyPr/>
        <a:lstStyle/>
        <a:p>
          <a:endParaRPr lang="en-US">
            <a:latin typeface="Helvetica" panose="020B0604020202020204" pitchFamily="34" charset="0"/>
            <a:cs typeface="Helvetica" panose="020B0604020202020204" pitchFamily="34" charset="0"/>
          </a:endParaRPr>
        </a:p>
      </dgm:t>
    </dgm:pt>
    <dgm:pt modelId="{63A271B8-C12C-47F6-B8F0-205EDC50FEDE}" type="sibTrans" cxnId="{25A966DF-F63A-41A2-A954-97BCABE0DEC8}">
      <dgm:prSet/>
      <dgm:spPr/>
      <dgm:t>
        <a:bodyPr/>
        <a:lstStyle/>
        <a:p>
          <a:endParaRPr lang="en-US">
            <a:latin typeface="Helvetica" panose="020B0604020202020204" pitchFamily="34" charset="0"/>
            <a:cs typeface="Helvetica" panose="020B0604020202020204" pitchFamily="34" charset="0"/>
          </a:endParaRPr>
        </a:p>
      </dgm:t>
    </dgm:pt>
    <dgm:pt modelId="{F70B83B6-E823-4CCD-B8A6-5E29A9817F2C}">
      <dgm:prSet/>
      <dgm:spPr/>
      <dgm:t>
        <a:bodyPr/>
        <a:lstStyle/>
        <a:p>
          <a:pPr rtl="0"/>
          <a:r>
            <a:rPr lang="en-US" dirty="0">
              <a:latin typeface="Helvetica" panose="020B0604020202020204" pitchFamily="34" charset="0"/>
              <a:cs typeface="Helvetica" panose="020B0604020202020204" pitchFamily="34" charset="0"/>
            </a:rPr>
            <a:t>Individuals eligible for INTEGRITY are considered “dual eligible” or “duals”</a:t>
          </a:r>
        </a:p>
      </dgm:t>
    </dgm:pt>
    <dgm:pt modelId="{E6247B35-3523-4512-B5F9-0CA5CA3D85C2}" type="parTrans" cxnId="{DC071242-83C3-4885-8BAB-31C7B5D38650}">
      <dgm:prSet/>
      <dgm:spPr/>
      <dgm:t>
        <a:bodyPr/>
        <a:lstStyle/>
        <a:p>
          <a:endParaRPr lang="en-US">
            <a:latin typeface="Helvetica" panose="020B0604020202020204" pitchFamily="34" charset="0"/>
            <a:cs typeface="Helvetica" panose="020B0604020202020204" pitchFamily="34" charset="0"/>
          </a:endParaRPr>
        </a:p>
      </dgm:t>
    </dgm:pt>
    <dgm:pt modelId="{45F47F3B-40DE-429D-BD92-F382C3C8DC0C}" type="sibTrans" cxnId="{DC071242-83C3-4885-8BAB-31C7B5D38650}">
      <dgm:prSet/>
      <dgm:spPr/>
      <dgm:t>
        <a:bodyPr/>
        <a:lstStyle/>
        <a:p>
          <a:endParaRPr lang="en-US">
            <a:latin typeface="Helvetica" panose="020B0604020202020204" pitchFamily="34" charset="0"/>
            <a:cs typeface="Helvetica" panose="020B0604020202020204" pitchFamily="34" charset="0"/>
          </a:endParaRPr>
        </a:p>
      </dgm:t>
    </dgm:pt>
    <dgm:pt modelId="{17BCFB1F-D303-4D1A-8EB9-FBB729E259FE}">
      <dgm:prSet/>
      <dgm:spPr/>
      <dgm:t>
        <a:bodyPr/>
        <a:lstStyle/>
        <a:p>
          <a:pPr rtl="0"/>
          <a:r>
            <a:rPr lang="en-US" dirty="0">
              <a:latin typeface="Helvetica" panose="020B0604020202020204" pitchFamily="34" charset="0"/>
              <a:cs typeface="Helvetica" panose="020B0604020202020204" pitchFamily="34" charset="0"/>
            </a:rPr>
            <a:t>Provides members with a better care experience with better coordination of benefits and services</a:t>
          </a:r>
        </a:p>
      </dgm:t>
    </dgm:pt>
    <dgm:pt modelId="{3950EE63-E741-4718-B444-29BD02BE22BB}" type="parTrans" cxnId="{5F435B7F-2DDF-4141-AB18-EBDB4FD59723}">
      <dgm:prSet/>
      <dgm:spPr/>
      <dgm:t>
        <a:bodyPr/>
        <a:lstStyle/>
        <a:p>
          <a:endParaRPr lang="en-US">
            <a:latin typeface="Helvetica" panose="020B0604020202020204" pitchFamily="34" charset="0"/>
            <a:cs typeface="Helvetica" panose="020B0604020202020204" pitchFamily="34" charset="0"/>
          </a:endParaRPr>
        </a:p>
      </dgm:t>
    </dgm:pt>
    <dgm:pt modelId="{C0C404E8-8F97-4D9E-9DCC-585FE9FBC29C}" type="sibTrans" cxnId="{5F435B7F-2DDF-4141-AB18-EBDB4FD59723}">
      <dgm:prSet/>
      <dgm:spPr/>
      <dgm:t>
        <a:bodyPr/>
        <a:lstStyle/>
        <a:p>
          <a:endParaRPr lang="en-US">
            <a:latin typeface="Helvetica" panose="020B0604020202020204" pitchFamily="34" charset="0"/>
            <a:cs typeface="Helvetica" panose="020B0604020202020204" pitchFamily="34" charset="0"/>
          </a:endParaRPr>
        </a:p>
      </dgm:t>
    </dgm:pt>
    <dgm:pt modelId="{41654782-A7CB-4B5C-8CE5-1C752B2AC658}">
      <dgm:prSet/>
      <dgm:spPr/>
      <dgm:t>
        <a:bodyPr/>
        <a:lstStyle/>
        <a:p>
          <a:pPr rtl="0"/>
          <a:r>
            <a:rPr lang="en-US" dirty="0">
              <a:latin typeface="Helvetica" panose="020B0604020202020204" pitchFamily="34" charset="0"/>
              <a:cs typeface="Helvetica" panose="020B0604020202020204" pitchFamily="34" charset="0"/>
            </a:rPr>
            <a:t>Individual care plans provide customized service delivery</a:t>
          </a:r>
        </a:p>
      </dgm:t>
    </dgm:pt>
    <dgm:pt modelId="{499C1322-60E1-4ED3-8BCF-130A16118B0F}" type="parTrans" cxnId="{CD5AD01A-5322-4735-BE52-B6B3F67F6751}">
      <dgm:prSet/>
      <dgm:spPr/>
      <dgm:t>
        <a:bodyPr/>
        <a:lstStyle/>
        <a:p>
          <a:endParaRPr lang="en-US">
            <a:latin typeface="Helvetica" panose="020B0604020202020204" pitchFamily="34" charset="0"/>
            <a:cs typeface="Helvetica" panose="020B0604020202020204" pitchFamily="34" charset="0"/>
          </a:endParaRPr>
        </a:p>
      </dgm:t>
    </dgm:pt>
    <dgm:pt modelId="{2139D46E-BCDF-4DAD-B712-20DD1E9339C3}" type="sibTrans" cxnId="{CD5AD01A-5322-4735-BE52-B6B3F67F6751}">
      <dgm:prSet/>
      <dgm:spPr/>
      <dgm:t>
        <a:bodyPr/>
        <a:lstStyle/>
        <a:p>
          <a:endParaRPr lang="en-US">
            <a:latin typeface="Helvetica" panose="020B0604020202020204" pitchFamily="34" charset="0"/>
            <a:cs typeface="Helvetica" panose="020B0604020202020204" pitchFamily="34" charset="0"/>
          </a:endParaRPr>
        </a:p>
      </dgm:t>
    </dgm:pt>
    <dgm:pt modelId="{32A7217B-3133-4533-89F1-93E8A26F77FB}">
      <dgm:prSet/>
      <dgm:spPr/>
      <dgm:t>
        <a:bodyPr/>
        <a:lstStyle/>
        <a:p>
          <a:pPr rtl="0"/>
          <a:r>
            <a:rPr lang="en-US" dirty="0">
              <a:latin typeface="Helvetica" panose="020B0604020202020204" pitchFamily="34" charset="0"/>
              <a:cs typeface="Helvetica" panose="020B0604020202020204" pitchFamily="34" charset="0"/>
            </a:rPr>
            <a:t>Person-centered care</a:t>
          </a:r>
        </a:p>
      </dgm:t>
    </dgm:pt>
    <dgm:pt modelId="{1DAD3894-5F09-40D5-A94E-573AFBE92AA6}" type="parTrans" cxnId="{F9CF0D01-5951-42A3-8DC4-BE3B39057A54}">
      <dgm:prSet/>
      <dgm:spPr/>
      <dgm:t>
        <a:bodyPr/>
        <a:lstStyle/>
        <a:p>
          <a:endParaRPr lang="en-US">
            <a:latin typeface="Helvetica" panose="020B0604020202020204" pitchFamily="34" charset="0"/>
            <a:cs typeface="Helvetica" panose="020B0604020202020204" pitchFamily="34" charset="0"/>
          </a:endParaRPr>
        </a:p>
      </dgm:t>
    </dgm:pt>
    <dgm:pt modelId="{0B31D861-FEB4-4994-9060-C6F88A6B7543}" type="sibTrans" cxnId="{F9CF0D01-5951-42A3-8DC4-BE3B39057A54}">
      <dgm:prSet/>
      <dgm:spPr/>
      <dgm:t>
        <a:bodyPr/>
        <a:lstStyle/>
        <a:p>
          <a:endParaRPr lang="en-US">
            <a:latin typeface="Helvetica" panose="020B0604020202020204" pitchFamily="34" charset="0"/>
            <a:cs typeface="Helvetica" panose="020B0604020202020204" pitchFamily="34" charset="0"/>
          </a:endParaRPr>
        </a:p>
      </dgm:t>
    </dgm:pt>
    <dgm:pt modelId="{5CD6BB3D-4950-4C9E-8D05-88511945EA24}">
      <dgm:prSet/>
      <dgm:spPr/>
      <dgm:t>
        <a:bodyPr/>
        <a:lstStyle/>
        <a:p>
          <a:pPr rtl="0"/>
          <a:r>
            <a:rPr lang="en-US" dirty="0">
              <a:latin typeface="Helvetica" panose="020B0604020202020204" pitchFamily="34" charset="0"/>
              <a:cs typeface="Helvetica" panose="020B0604020202020204" pitchFamily="34" charset="0"/>
            </a:rPr>
            <a:t>Single health plan meeting unique needs of each member as a Whole</a:t>
          </a:r>
        </a:p>
      </dgm:t>
    </dgm:pt>
    <dgm:pt modelId="{20CA8B86-BF31-4E68-8AD8-342C914F7732}" type="parTrans" cxnId="{7AE2426F-06B6-4B84-8024-E520DBD8D9BA}">
      <dgm:prSet/>
      <dgm:spPr/>
      <dgm:t>
        <a:bodyPr/>
        <a:lstStyle/>
        <a:p>
          <a:endParaRPr lang="en-US">
            <a:latin typeface="Helvetica" panose="020B0604020202020204" pitchFamily="34" charset="0"/>
            <a:cs typeface="Helvetica" panose="020B0604020202020204" pitchFamily="34" charset="0"/>
          </a:endParaRPr>
        </a:p>
      </dgm:t>
    </dgm:pt>
    <dgm:pt modelId="{ABD09C8C-D72E-47AF-9A2A-079EA959D607}" type="sibTrans" cxnId="{7AE2426F-06B6-4B84-8024-E520DBD8D9BA}">
      <dgm:prSet/>
      <dgm:spPr/>
      <dgm:t>
        <a:bodyPr/>
        <a:lstStyle/>
        <a:p>
          <a:endParaRPr lang="en-US">
            <a:latin typeface="Helvetica" panose="020B0604020202020204" pitchFamily="34" charset="0"/>
            <a:cs typeface="Helvetica" panose="020B0604020202020204" pitchFamily="34" charset="0"/>
          </a:endParaRPr>
        </a:p>
      </dgm:t>
    </dgm:pt>
    <dgm:pt modelId="{C33E8D81-50E6-4291-9D34-8124D40583B0}" type="pres">
      <dgm:prSet presAssocID="{800C0BB7-D8F0-41EA-813D-37711018273B}" presName="linear" presStyleCnt="0">
        <dgm:presLayoutVars>
          <dgm:animLvl val="lvl"/>
          <dgm:resizeHandles val="exact"/>
        </dgm:presLayoutVars>
      </dgm:prSet>
      <dgm:spPr/>
    </dgm:pt>
    <dgm:pt modelId="{3A484DD7-1BA2-4EA8-A3A9-46FC8D13C95E}" type="pres">
      <dgm:prSet presAssocID="{8F2C73FE-C964-4283-936F-87A0674D5E5F}" presName="parentText" presStyleLbl="node1" presStyleIdx="0" presStyleCnt="8" custLinFactY="-118006" custLinFactNeighborY="-200000">
        <dgm:presLayoutVars>
          <dgm:chMax val="0"/>
          <dgm:bulletEnabled val="1"/>
        </dgm:presLayoutVars>
      </dgm:prSet>
      <dgm:spPr/>
    </dgm:pt>
    <dgm:pt modelId="{7483A508-EDF3-43B6-A907-EB2987233EA5}" type="pres">
      <dgm:prSet presAssocID="{4A34FDAD-23A7-4BB1-BB39-A28C4191D1A2}" presName="spacer" presStyleCnt="0"/>
      <dgm:spPr/>
    </dgm:pt>
    <dgm:pt modelId="{B467911D-6C1C-473D-98F9-49B8AFDDD808}" type="pres">
      <dgm:prSet presAssocID="{428B778B-32C2-4642-A143-E66629E25AEC}" presName="parentText" presStyleLbl="node1" presStyleIdx="1" presStyleCnt="8" custLinFactY="-112586" custLinFactNeighborY="-200000">
        <dgm:presLayoutVars>
          <dgm:chMax val="0"/>
          <dgm:bulletEnabled val="1"/>
        </dgm:presLayoutVars>
      </dgm:prSet>
      <dgm:spPr/>
    </dgm:pt>
    <dgm:pt modelId="{AA350A9A-05C3-4543-9999-DE8038B7508A}" type="pres">
      <dgm:prSet presAssocID="{9CE3C012-5163-4AD7-811C-28E158A57AA3}" presName="spacer" presStyleCnt="0"/>
      <dgm:spPr/>
    </dgm:pt>
    <dgm:pt modelId="{A906AEF2-F16B-4290-9FDB-D5D581EB00CB}" type="pres">
      <dgm:prSet presAssocID="{38BF749F-3BD4-4EDA-BCB0-7A38250A9AE5}" presName="parentText" presStyleLbl="node1" presStyleIdx="2" presStyleCnt="8" custLinFactY="-107606" custLinFactNeighborX="1037" custLinFactNeighborY="-200000">
        <dgm:presLayoutVars>
          <dgm:chMax val="0"/>
          <dgm:bulletEnabled val="1"/>
        </dgm:presLayoutVars>
      </dgm:prSet>
      <dgm:spPr/>
    </dgm:pt>
    <dgm:pt modelId="{6D419297-3AD1-442D-85A2-3FDE87A8CDE2}" type="pres">
      <dgm:prSet presAssocID="{63A271B8-C12C-47F6-B8F0-205EDC50FEDE}" presName="spacer" presStyleCnt="0"/>
      <dgm:spPr/>
    </dgm:pt>
    <dgm:pt modelId="{6D5022B8-BE88-4780-B3FC-032C080D4AF6}" type="pres">
      <dgm:prSet presAssocID="{F70B83B6-E823-4CCD-B8A6-5E29A9817F2C}" presName="parentText" presStyleLbl="node1" presStyleIdx="3" presStyleCnt="8" custLinFactY="-109490" custLinFactNeighborX="922" custLinFactNeighborY="-200000">
        <dgm:presLayoutVars>
          <dgm:chMax val="0"/>
          <dgm:bulletEnabled val="1"/>
        </dgm:presLayoutVars>
      </dgm:prSet>
      <dgm:spPr/>
    </dgm:pt>
    <dgm:pt modelId="{EEC61185-78CA-4F07-BE7C-46F66F4390C6}" type="pres">
      <dgm:prSet presAssocID="{45F47F3B-40DE-429D-BD92-F382C3C8DC0C}" presName="spacer" presStyleCnt="0"/>
      <dgm:spPr/>
    </dgm:pt>
    <dgm:pt modelId="{6CD1BEDF-E9DC-454C-A8C4-1804BF38BEA5}" type="pres">
      <dgm:prSet presAssocID="{17BCFB1F-D303-4D1A-8EB9-FBB729E259FE}" presName="parentText" presStyleLbl="node1" presStyleIdx="4" presStyleCnt="8" custLinFactY="-100000" custLinFactNeighborY="-126693">
        <dgm:presLayoutVars>
          <dgm:chMax val="0"/>
          <dgm:bulletEnabled val="1"/>
        </dgm:presLayoutVars>
      </dgm:prSet>
      <dgm:spPr/>
    </dgm:pt>
    <dgm:pt modelId="{908D1014-C06E-4A6D-874C-348E9BF9EEC1}" type="pres">
      <dgm:prSet presAssocID="{C0C404E8-8F97-4D9E-9DCC-585FE9FBC29C}" presName="spacer" presStyleCnt="0"/>
      <dgm:spPr/>
    </dgm:pt>
    <dgm:pt modelId="{71D26BD5-C37C-45D8-8867-1BFE0B3CF92F}" type="pres">
      <dgm:prSet presAssocID="{41654782-A7CB-4B5C-8CE5-1C752B2AC658}" presName="parentText" presStyleLbl="node1" presStyleIdx="5" presStyleCnt="8" custLinFactY="-96076" custLinFactNeighborY="-100000">
        <dgm:presLayoutVars>
          <dgm:chMax val="0"/>
          <dgm:bulletEnabled val="1"/>
        </dgm:presLayoutVars>
      </dgm:prSet>
      <dgm:spPr/>
    </dgm:pt>
    <dgm:pt modelId="{2357658B-6271-485C-B1C0-99E4535AA869}" type="pres">
      <dgm:prSet presAssocID="{2139D46E-BCDF-4DAD-B712-20DD1E9339C3}" presName="spacer" presStyleCnt="0"/>
      <dgm:spPr/>
    </dgm:pt>
    <dgm:pt modelId="{C4409661-870E-4AFA-94DA-8712372B74F3}" type="pres">
      <dgm:prSet presAssocID="{32A7217B-3133-4533-89F1-93E8A26F77FB}" presName="parentText" presStyleLbl="node1" presStyleIdx="6" presStyleCnt="8" custLinFactY="-88946" custLinFactNeighborY="-100000">
        <dgm:presLayoutVars>
          <dgm:chMax val="0"/>
          <dgm:bulletEnabled val="1"/>
        </dgm:presLayoutVars>
      </dgm:prSet>
      <dgm:spPr/>
    </dgm:pt>
    <dgm:pt modelId="{9D210AD0-B961-43B9-8652-CC486DC6CDD8}" type="pres">
      <dgm:prSet presAssocID="{0B31D861-FEB4-4994-9060-C6F88A6B7543}" presName="spacer" presStyleCnt="0"/>
      <dgm:spPr/>
    </dgm:pt>
    <dgm:pt modelId="{E20E5205-D8FD-43C0-B7FE-616A7DF6271A}" type="pres">
      <dgm:prSet presAssocID="{5CD6BB3D-4950-4C9E-8D05-88511945EA24}" presName="parentText" presStyleLbl="node1" presStyleIdx="7" presStyleCnt="8" custLinFactY="-81817" custLinFactNeighborY="-100000">
        <dgm:presLayoutVars>
          <dgm:chMax val="0"/>
          <dgm:bulletEnabled val="1"/>
        </dgm:presLayoutVars>
      </dgm:prSet>
      <dgm:spPr/>
    </dgm:pt>
  </dgm:ptLst>
  <dgm:cxnLst>
    <dgm:cxn modelId="{F9CF0D01-5951-42A3-8DC4-BE3B39057A54}" srcId="{800C0BB7-D8F0-41EA-813D-37711018273B}" destId="{32A7217B-3133-4533-89F1-93E8A26F77FB}" srcOrd="6" destOrd="0" parTransId="{1DAD3894-5F09-40D5-A94E-573AFBE92AA6}" sibTransId="{0B31D861-FEB4-4994-9060-C6F88A6B7543}"/>
    <dgm:cxn modelId="{A8CC651A-8E5C-416E-8D0F-23C706636087}" type="presOf" srcId="{32A7217B-3133-4533-89F1-93E8A26F77FB}" destId="{C4409661-870E-4AFA-94DA-8712372B74F3}" srcOrd="0" destOrd="0" presId="urn:microsoft.com/office/officeart/2005/8/layout/vList2"/>
    <dgm:cxn modelId="{CD5AD01A-5322-4735-BE52-B6B3F67F6751}" srcId="{800C0BB7-D8F0-41EA-813D-37711018273B}" destId="{41654782-A7CB-4B5C-8CE5-1C752B2AC658}" srcOrd="5" destOrd="0" parTransId="{499C1322-60E1-4ED3-8BCF-130A16118B0F}" sibTransId="{2139D46E-BCDF-4DAD-B712-20DD1E9339C3}"/>
    <dgm:cxn modelId="{FF49FC1C-7854-46E6-89A8-E6741CD6792D}" type="presOf" srcId="{5CD6BB3D-4950-4C9E-8D05-88511945EA24}" destId="{E20E5205-D8FD-43C0-B7FE-616A7DF6271A}" srcOrd="0" destOrd="0" presId="urn:microsoft.com/office/officeart/2005/8/layout/vList2"/>
    <dgm:cxn modelId="{39F7CC1E-AB5C-449B-9A88-25E009C910A8}" type="presOf" srcId="{17BCFB1F-D303-4D1A-8EB9-FBB729E259FE}" destId="{6CD1BEDF-E9DC-454C-A8C4-1804BF38BEA5}" srcOrd="0" destOrd="0" presId="urn:microsoft.com/office/officeart/2005/8/layout/vList2"/>
    <dgm:cxn modelId="{DC071242-83C3-4885-8BAB-31C7B5D38650}" srcId="{800C0BB7-D8F0-41EA-813D-37711018273B}" destId="{F70B83B6-E823-4CCD-B8A6-5E29A9817F2C}" srcOrd="3" destOrd="0" parTransId="{E6247B35-3523-4512-B5F9-0CA5CA3D85C2}" sibTransId="{45F47F3B-40DE-429D-BD92-F382C3C8DC0C}"/>
    <dgm:cxn modelId="{7AE2426F-06B6-4B84-8024-E520DBD8D9BA}" srcId="{800C0BB7-D8F0-41EA-813D-37711018273B}" destId="{5CD6BB3D-4950-4C9E-8D05-88511945EA24}" srcOrd="7" destOrd="0" parTransId="{20CA8B86-BF31-4E68-8AD8-342C914F7732}" sibTransId="{ABD09C8C-D72E-47AF-9A2A-079EA959D607}"/>
    <dgm:cxn modelId="{59667373-F7E0-436A-ACB2-1216A2D54F87}" type="presOf" srcId="{428B778B-32C2-4642-A143-E66629E25AEC}" destId="{B467911D-6C1C-473D-98F9-49B8AFDDD808}" srcOrd="0" destOrd="0" presId="urn:microsoft.com/office/officeart/2005/8/layout/vList2"/>
    <dgm:cxn modelId="{41F42B58-B91E-4A07-BC4D-E4C4E2607FB9}" type="presOf" srcId="{800C0BB7-D8F0-41EA-813D-37711018273B}" destId="{C33E8D81-50E6-4291-9D34-8124D40583B0}" srcOrd="0" destOrd="0" presId="urn:microsoft.com/office/officeart/2005/8/layout/vList2"/>
    <dgm:cxn modelId="{54B5415A-7B48-49C4-83CC-28FF05576469}" srcId="{800C0BB7-D8F0-41EA-813D-37711018273B}" destId="{428B778B-32C2-4642-A143-E66629E25AEC}" srcOrd="1" destOrd="0" parTransId="{C5FD42F0-4FB7-4C5D-8CBE-DF7339AD009C}" sibTransId="{9CE3C012-5163-4AD7-811C-28E158A57AA3}"/>
    <dgm:cxn modelId="{EB00CE7D-F180-43FF-A940-9E41862FBFFD}" type="presOf" srcId="{F70B83B6-E823-4CCD-B8A6-5E29A9817F2C}" destId="{6D5022B8-BE88-4780-B3FC-032C080D4AF6}" srcOrd="0" destOrd="0" presId="urn:microsoft.com/office/officeart/2005/8/layout/vList2"/>
    <dgm:cxn modelId="{5F435B7F-2DDF-4141-AB18-EBDB4FD59723}" srcId="{800C0BB7-D8F0-41EA-813D-37711018273B}" destId="{17BCFB1F-D303-4D1A-8EB9-FBB729E259FE}" srcOrd="4" destOrd="0" parTransId="{3950EE63-E741-4718-B444-29BD02BE22BB}" sibTransId="{C0C404E8-8F97-4D9E-9DCC-585FE9FBC29C}"/>
    <dgm:cxn modelId="{9AE8C48C-11AE-48E8-A8AE-50EF3BFD140A}" type="presOf" srcId="{8F2C73FE-C964-4283-936F-87A0674D5E5F}" destId="{3A484DD7-1BA2-4EA8-A3A9-46FC8D13C95E}" srcOrd="0" destOrd="0" presId="urn:microsoft.com/office/officeart/2005/8/layout/vList2"/>
    <dgm:cxn modelId="{2673139E-9EAF-4680-BC8D-C9A135DC6912}" type="presOf" srcId="{41654782-A7CB-4B5C-8CE5-1C752B2AC658}" destId="{71D26BD5-C37C-45D8-8867-1BFE0B3CF92F}" srcOrd="0" destOrd="0" presId="urn:microsoft.com/office/officeart/2005/8/layout/vList2"/>
    <dgm:cxn modelId="{948F97D7-EF31-4C29-9DFF-4A88B52FE462}" type="presOf" srcId="{38BF749F-3BD4-4EDA-BCB0-7A38250A9AE5}" destId="{A906AEF2-F16B-4290-9FDB-D5D581EB00CB}" srcOrd="0" destOrd="0" presId="urn:microsoft.com/office/officeart/2005/8/layout/vList2"/>
    <dgm:cxn modelId="{25A966DF-F63A-41A2-A954-97BCABE0DEC8}" srcId="{800C0BB7-D8F0-41EA-813D-37711018273B}" destId="{38BF749F-3BD4-4EDA-BCB0-7A38250A9AE5}" srcOrd="2" destOrd="0" parTransId="{880DCB87-3F79-4921-B4B8-2369E43A4507}" sibTransId="{63A271B8-C12C-47F6-B8F0-205EDC50FEDE}"/>
    <dgm:cxn modelId="{FF4549F0-FD21-4D5C-97D7-15E7268DA59E}" srcId="{800C0BB7-D8F0-41EA-813D-37711018273B}" destId="{8F2C73FE-C964-4283-936F-87A0674D5E5F}" srcOrd="0" destOrd="0" parTransId="{5865678E-27AB-439B-A9B6-68E4E8CC0659}" sibTransId="{4A34FDAD-23A7-4BB1-BB39-A28C4191D1A2}"/>
    <dgm:cxn modelId="{101FB573-88E0-45BA-A1CB-758BF6FB32B0}" type="presParOf" srcId="{C33E8D81-50E6-4291-9D34-8124D40583B0}" destId="{3A484DD7-1BA2-4EA8-A3A9-46FC8D13C95E}" srcOrd="0" destOrd="0" presId="urn:microsoft.com/office/officeart/2005/8/layout/vList2"/>
    <dgm:cxn modelId="{3F64DE0C-F773-431B-AEB5-FACEF2ACC395}" type="presParOf" srcId="{C33E8D81-50E6-4291-9D34-8124D40583B0}" destId="{7483A508-EDF3-43B6-A907-EB2987233EA5}" srcOrd="1" destOrd="0" presId="urn:microsoft.com/office/officeart/2005/8/layout/vList2"/>
    <dgm:cxn modelId="{00DCFA3E-0949-45B2-AE14-4C8FBD345796}" type="presParOf" srcId="{C33E8D81-50E6-4291-9D34-8124D40583B0}" destId="{B467911D-6C1C-473D-98F9-49B8AFDDD808}" srcOrd="2" destOrd="0" presId="urn:microsoft.com/office/officeart/2005/8/layout/vList2"/>
    <dgm:cxn modelId="{AE959BB6-E2DF-4220-9983-F7DC8DC9F178}" type="presParOf" srcId="{C33E8D81-50E6-4291-9D34-8124D40583B0}" destId="{AA350A9A-05C3-4543-9999-DE8038B7508A}" srcOrd="3" destOrd="0" presId="urn:microsoft.com/office/officeart/2005/8/layout/vList2"/>
    <dgm:cxn modelId="{E4886F1B-C28A-412C-B8CF-96D8E0C2CB14}" type="presParOf" srcId="{C33E8D81-50E6-4291-9D34-8124D40583B0}" destId="{A906AEF2-F16B-4290-9FDB-D5D581EB00CB}" srcOrd="4" destOrd="0" presId="urn:microsoft.com/office/officeart/2005/8/layout/vList2"/>
    <dgm:cxn modelId="{B27E2C97-3176-4504-9288-A2BBAA417658}" type="presParOf" srcId="{C33E8D81-50E6-4291-9D34-8124D40583B0}" destId="{6D419297-3AD1-442D-85A2-3FDE87A8CDE2}" srcOrd="5" destOrd="0" presId="urn:microsoft.com/office/officeart/2005/8/layout/vList2"/>
    <dgm:cxn modelId="{D39DF03A-2312-477C-B5E6-B0B41D3A7FB6}" type="presParOf" srcId="{C33E8D81-50E6-4291-9D34-8124D40583B0}" destId="{6D5022B8-BE88-4780-B3FC-032C080D4AF6}" srcOrd="6" destOrd="0" presId="urn:microsoft.com/office/officeart/2005/8/layout/vList2"/>
    <dgm:cxn modelId="{BE200FD8-F62E-42E0-86E3-009CC42A2CF2}" type="presParOf" srcId="{C33E8D81-50E6-4291-9D34-8124D40583B0}" destId="{EEC61185-78CA-4F07-BE7C-46F66F4390C6}" srcOrd="7" destOrd="0" presId="urn:microsoft.com/office/officeart/2005/8/layout/vList2"/>
    <dgm:cxn modelId="{398F833B-F970-4474-A475-C3062526E9D9}" type="presParOf" srcId="{C33E8D81-50E6-4291-9D34-8124D40583B0}" destId="{6CD1BEDF-E9DC-454C-A8C4-1804BF38BEA5}" srcOrd="8" destOrd="0" presId="urn:microsoft.com/office/officeart/2005/8/layout/vList2"/>
    <dgm:cxn modelId="{CB9F0702-FD8A-4260-B325-D274179DF027}" type="presParOf" srcId="{C33E8D81-50E6-4291-9D34-8124D40583B0}" destId="{908D1014-C06E-4A6D-874C-348E9BF9EEC1}" srcOrd="9" destOrd="0" presId="urn:microsoft.com/office/officeart/2005/8/layout/vList2"/>
    <dgm:cxn modelId="{EC9AC3FA-4FB2-4F43-841A-BE748CFB5924}" type="presParOf" srcId="{C33E8D81-50E6-4291-9D34-8124D40583B0}" destId="{71D26BD5-C37C-45D8-8867-1BFE0B3CF92F}" srcOrd="10" destOrd="0" presId="urn:microsoft.com/office/officeart/2005/8/layout/vList2"/>
    <dgm:cxn modelId="{888AD8EC-228A-4DE0-A7EF-22E6A844171E}" type="presParOf" srcId="{C33E8D81-50E6-4291-9D34-8124D40583B0}" destId="{2357658B-6271-485C-B1C0-99E4535AA869}" srcOrd="11" destOrd="0" presId="urn:microsoft.com/office/officeart/2005/8/layout/vList2"/>
    <dgm:cxn modelId="{40261C4B-50C6-4D4D-B0BF-7BF8AD109449}" type="presParOf" srcId="{C33E8D81-50E6-4291-9D34-8124D40583B0}" destId="{C4409661-870E-4AFA-94DA-8712372B74F3}" srcOrd="12" destOrd="0" presId="urn:microsoft.com/office/officeart/2005/8/layout/vList2"/>
    <dgm:cxn modelId="{DA78306C-AB1E-4A5A-8EE4-8A0AF38E2A82}" type="presParOf" srcId="{C33E8D81-50E6-4291-9D34-8124D40583B0}" destId="{9D210AD0-B961-43B9-8652-CC486DC6CDD8}" srcOrd="13" destOrd="0" presId="urn:microsoft.com/office/officeart/2005/8/layout/vList2"/>
    <dgm:cxn modelId="{DC8338B1-44E2-47FE-81F3-03D957705F4C}" type="presParOf" srcId="{C33E8D81-50E6-4291-9D34-8124D40583B0}" destId="{E20E5205-D8FD-43C0-B7FE-616A7DF6271A}" srcOrd="14"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3088CAAF-7576-429A-8B13-793268FACACD}" type="doc">
      <dgm:prSet loTypeId="urn:microsoft.com/office/officeart/2005/8/layout/cycle2" loCatId="cycle" qsTypeId="urn:microsoft.com/office/officeart/2005/8/quickstyle/simple1" qsCatId="simple" csTypeId="urn:microsoft.com/office/officeart/2005/8/colors/accent6_1" csCatId="accent6" phldr="1"/>
      <dgm:spPr/>
      <dgm:t>
        <a:bodyPr/>
        <a:lstStyle/>
        <a:p>
          <a:endParaRPr lang="en-US"/>
        </a:p>
      </dgm:t>
    </dgm:pt>
    <dgm:pt modelId="{ACF17103-A9E2-432E-8D5F-72D031B9FB0D}">
      <dgm:prSet phldrT="[Text]"/>
      <dgm:spPr/>
      <dgm:t>
        <a:bodyPr/>
        <a:lstStyle/>
        <a:p>
          <a:r>
            <a:rPr lang="en-US" b="1" dirty="0"/>
            <a:t>Medical</a:t>
          </a:r>
        </a:p>
      </dgm:t>
    </dgm:pt>
    <dgm:pt modelId="{DE544594-1A37-454D-8611-0147E21DB055}" type="parTrans" cxnId="{91EFE46E-AA0B-488B-937C-9F3525B0E31A}">
      <dgm:prSet/>
      <dgm:spPr/>
      <dgm:t>
        <a:bodyPr/>
        <a:lstStyle/>
        <a:p>
          <a:endParaRPr lang="en-US"/>
        </a:p>
      </dgm:t>
    </dgm:pt>
    <dgm:pt modelId="{4830E80D-DEFD-4955-9EB4-342FA6BB8A8E}" type="sibTrans" cxnId="{91EFE46E-AA0B-488B-937C-9F3525B0E31A}">
      <dgm:prSet/>
      <dgm:spPr/>
      <dgm:t>
        <a:bodyPr/>
        <a:lstStyle/>
        <a:p>
          <a:endParaRPr lang="en-US"/>
        </a:p>
      </dgm:t>
    </dgm:pt>
    <dgm:pt modelId="{DF25105A-1230-478D-939F-93BD2017CD3C}">
      <dgm:prSet phldrT="[Text]"/>
      <dgm:spPr/>
      <dgm:t>
        <a:bodyPr/>
        <a:lstStyle/>
        <a:p>
          <a:r>
            <a:rPr lang="en-US" b="1" dirty="0"/>
            <a:t>Behavioral Health</a:t>
          </a:r>
        </a:p>
      </dgm:t>
    </dgm:pt>
    <dgm:pt modelId="{72590F60-B730-48F0-A407-FB24175F21C5}" type="parTrans" cxnId="{F7F92927-A7F0-4687-A939-52BC7F21C44A}">
      <dgm:prSet/>
      <dgm:spPr/>
      <dgm:t>
        <a:bodyPr/>
        <a:lstStyle/>
        <a:p>
          <a:endParaRPr lang="en-US"/>
        </a:p>
      </dgm:t>
    </dgm:pt>
    <dgm:pt modelId="{583C514D-5931-4563-A880-535DD2B22F68}" type="sibTrans" cxnId="{F7F92927-A7F0-4687-A939-52BC7F21C44A}">
      <dgm:prSet/>
      <dgm:spPr/>
      <dgm:t>
        <a:bodyPr/>
        <a:lstStyle/>
        <a:p>
          <a:endParaRPr lang="en-US"/>
        </a:p>
      </dgm:t>
    </dgm:pt>
    <dgm:pt modelId="{1D5B5FCC-478F-4851-9432-CB83B6EC96A3}">
      <dgm:prSet phldrT="[Text]" custT="1"/>
      <dgm:spPr/>
      <dgm:t>
        <a:bodyPr/>
        <a:lstStyle/>
        <a:p>
          <a:pPr>
            <a:spcAft>
              <a:spcPts val="0"/>
            </a:spcAft>
          </a:pPr>
          <a:r>
            <a:rPr lang="en-US" sz="1500" b="1" dirty="0"/>
            <a:t>LTSS</a:t>
          </a:r>
        </a:p>
        <a:p>
          <a:pPr>
            <a:spcAft>
              <a:spcPct val="35000"/>
            </a:spcAft>
          </a:pPr>
          <a:r>
            <a:rPr lang="en-US" sz="1400" dirty="0"/>
            <a:t> </a:t>
          </a:r>
          <a:r>
            <a:rPr lang="en-US" sz="1200" dirty="0"/>
            <a:t>(Long Term Services &amp; Supports)</a:t>
          </a:r>
        </a:p>
      </dgm:t>
    </dgm:pt>
    <dgm:pt modelId="{40FF99AF-F442-4FF3-BE5F-ACBC7A71B47F}" type="parTrans" cxnId="{8C21612A-B745-4B72-B2E6-52CC6E78DCE2}">
      <dgm:prSet/>
      <dgm:spPr/>
      <dgm:t>
        <a:bodyPr/>
        <a:lstStyle/>
        <a:p>
          <a:endParaRPr lang="en-US"/>
        </a:p>
      </dgm:t>
    </dgm:pt>
    <dgm:pt modelId="{60028E79-E48D-411F-A4F2-147D1AAD84DA}" type="sibTrans" cxnId="{8C21612A-B745-4B72-B2E6-52CC6E78DCE2}">
      <dgm:prSet/>
      <dgm:spPr/>
      <dgm:t>
        <a:bodyPr/>
        <a:lstStyle/>
        <a:p>
          <a:endParaRPr lang="en-US"/>
        </a:p>
      </dgm:t>
    </dgm:pt>
    <dgm:pt modelId="{116A266D-B8F7-4176-B982-8BFC6DF14932}">
      <dgm:prSet phldrT="[Text]"/>
      <dgm:spPr/>
      <dgm:t>
        <a:bodyPr/>
        <a:lstStyle/>
        <a:p>
          <a:r>
            <a:rPr lang="en-US" b="1" dirty="0"/>
            <a:t>Preventive Services</a:t>
          </a:r>
        </a:p>
      </dgm:t>
    </dgm:pt>
    <dgm:pt modelId="{FCAB7D01-5FE9-435F-8044-94E9AA03D2CC}" type="parTrans" cxnId="{0C8B7C3A-33CF-4E3C-8BD3-C39F84B3A330}">
      <dgm:prSet/>
      <dgm:spPr/>
      <dgm:t>
        <a:bodyPr/>
        <a:lstStyle/>
        <a:p>
          <a:endParaRPr lang="en-US"/>
        </a:p>
      </dgm:t>
    </dgm:pt>
    <dgm:pt modelId="{4B95B40B-77C9-4B6F-8F75-00B5D0EF0734}" type="sibTrans" cxnId="{0C8B7C3A-33CF-4E3C-8BD3-C39F84B3A330}">
      <dgm:prSet/>
      <dgm:spPr/>
      <dgm:t>
        <a:bodyPr/>
        <a:lstStyle/>
        <a:p>
          <a:endParaRPr lang="en-US"/>
        </a:p>
      </dgm:t>
    </dgm:pt>
    <dgm:pt modelId="{FABB3A3F-109A-4FA4-BF13-A60D71B36592}">
      <dgm:prSet phldrT="[Text]" custT="1"/>
      <dgm:spPr/>
      <dgm:t>
        <a:bodyPr/>
        <a:lstStyle/>
        <a:p>
          <a:r>
            <a:rPr lang="en-US" sz="1400" b="1" dirty="0"/>
            <a:t>Drug Coverage &amp; Pharmacy options</a:t>
          </a:r>
          <a:endParaRPr lang="en-US" sz="1500" b="1" dirty="0"/>
        </a:p>
      </dgm:t>
    </dgm:pt>
    <dgm:pt modelId="{CB65E3A0-DD3B-4359-B7DB-3C2423D5E000}" type="parTrans" cxnId="{40DD54A9-66D5-40CE-BB79-63124E7C2556}">
      <dgm:prSet/>
      <dgm:spPr/>
      <dgm:t>
        <a:bodyPr/>
        <a:lstStyle/>
        <a:p>
          <a:endParaRPr lang="en-US"/>
        </a:p>
      </dgm:t>
    </dgm:pt>
    <dgm:pt modelId="{63E70619-0AD4-4CCA-A98F-2B0428EBE7FC}" type="sibTrans" cxnId="{40DD54A9-66D5-40CE-BB79-63124E7C2556}">
      <dgm:prSet/>
      <dgm:spPr/>
      <dgm:t>
        <a:bodyPr/>
        <a:lstStyle/>
        <a:p>
          <a:endParaRPr lang="en-US"/>
        </a:p>
      </dgm:t>
    </dgm:pt>
    <dgm:pt modelId="{4477674B-BB34-487D-8B34-57742372ABA0}" type="pres">
      <dgm:prSet presAssocID="{3088CAAF-7576-429A-8B13-793268FACACD}" presName="cycle" presStyleCnt="0">
        <dgm:presLayoutVars>
          <dgm:dir/>
          <dgm:resizeHandles val="exact"/>
        </dgm:presLayoutVars>
      </dgm:prSet>
      <dgm:spPr/>
    </dgm:pt>
    <dgm:pt modelId="{085D3E65-CE3D-4407-8EF7-462E8BEA671E}" type="pres">
      <dgm:prSet presAssocID="{ACF17103-A9E2-432E-8D5F-72D031B9FB0D}" presName="node" presStyleLbl="node1" presStyleIdx="0" presStyleCnt="5">
        <dgm:presLayoutVars>
          <dgm:bulletEnabled val="1"/>
        </dgm:presLayoutVars>
      </dgm:prSet>
      <dgm:spPr/>
    </dgm:pt>
    <dgm:pt modelId="{AC41F297-35E5-48BE-BAB5-32FAA0663438}" type="pres">
      <dgm:prSet presAssocID="{4830E80D-DEFD-4955-9EB4-342FA6BB8A8E}" presName="sibTrans" presStyleLbl="sibTrans2D1" presStyleIdx="0" presStyleCnt="5"/>
      <dgm:spPr/>
    </dgm:pt>
    <dgm:pt modelId="{89A6ED7E-2B67-4544-BC44-9368692D0965}" type="pres">
      <dgm:prSet presAssocID="{4830E80D-DEFD-4955-9EB4-342FA6BB8A8E}" presName="connectorText" presStyleLbl="sibTrans2D1" presStyleIdx="0" presStyleCnt="5"/>
      <dgm:spPr/>
    </dgm:pt>
    <dgm:pt modelId="{8AE5E7BE-939A-47A0-B2F8-C6EB582F298A}" type="pres">
      <dgm:prSet presAssocID="{DF25105A-1230-478D-939F-93BD2017CD3C}" presName="node" presStyleLbl="node1" presStyleIdx="1" presStyleCnt="5">
        <dgm:presLayoutVars>
          <dgm:bulletEnabled val="1"/>
        </dgm:presLayoutVars>
      </dgm:prSet>
      <dgm:spPr/>
    </dgm:pt>
    <dgm:pt modelId="{0CF4726B-5A7F-427C-AC28-D0B72EB42AC2}" type="pres">
      <dgm:prSet presAssocID="{583C514D-5931-4563-A880-535DD2B22F68}" presName="sibTrans" presStyleLbl="sibTrans2D1" presStyleIdx="1" presStyleCnt="5"/>
      <dgm:spPr/>
    </dgm:pt>
    <dgm:pt modelId="{1745D5CF-FDBA-432F-99CA-94C7AC342ABC}" type="pres">
      <dgm:prSet presAssocID="{583C514D-5931-4563-A880-535DD2B22F68}" presName="connectorText" presStyleLbl="sibTrans2D1" presStyleIdx="1" presStyleCnt="5"/>
      <dgm:spPr/>
    </dgm:pt>
    <dgm:pt modelId="{B5000346-F9E7-4733-B933-6B55DA92E2AE}" type="pres">
      <dgm:prSet presAssocID="{1D5B5FCC-478F-4851-9432-CB83B6EC96A3}" presName="node" presStyleLbl="node1" presStyleIdx="2" presStyleCnt="5">
        <dgm:presLayoutVars>
          <dgm:bulletEnabled val="1"/>
        </dgm:presLayoutVars>
      </dgm:prSet>
      <dgm:spPr/>
    </dgm:pt>
    <dgm:pt modelId="{8311FF9C-F7D2-472D-8BAD-965DA77BE0EE}" type="pres">
      <dgm:prSet presAssocID="{60028E79-E48D-411F-A4F2-147D1AAD84DA}" presName="sibTrans" presStyleLbl="sibTrans2D1" presStyleIdx="2" presStyleCnt="5"/>
      <dgm:spPr/>
    </dgm:pt>
    <dgm:pt modelId="{16411A1E-8D2C-49C2-9B12-10B11F5958C0}" type="pres">
      <dgm:prSet presAssocID="{60028E79-E48D-411F-A4F2-147D1AAD84DA}" presName="connectorText" presStyleLbl="sibTrans2D1" presStyleIdx="2" presStyleCnt="5"/>
      <dgm:spPr/>
    </dgm:pt>
    <dgm:pt modelId="{F3FF58FC-A93E-4E56-9EA9-E609DD4ED0C2}" type="pres">
      <dgm:prSet presAssocID="{116A266D-B8F7-4176-B982-8BFC6DF14932}" presName="node" presStyleLbl="node1" presStyleIdx="3" presStyleCnt="5">
        <dgm:presLayoutVars>
          <dgm:bulletEnabled val="1"/>
        </dgm:presLayoutVars>
      </dgm:prSet>
      <dgm:spPr/>
    </dgm:pt>
    <dgm:pt modelId="{3340089C-872C-4312-A19F-68268ABCCD0B}" type="pres">
      <dgm:prSet presAssocID="{4B95B40B-77C9-4B6F-8F75-00B5D0EF0734}" presName="sibTrans" presStyleLbl="sibTrans2D1" presStyleIdx="3" presStyleCnt="5"/>
      <dgm:spPr/>
    </dgm:pt>
    <dgm:pt modelId="{BF50CD64-63CF-4624-9B0C-A3D925F6F5B7}" type="pres">
      <dgm:prSet presAssocID="{4B95B40B-77C9-4B6F-8F75-00B5D0EF0734}" presName="connectorText" presStyleLbl="sibTrans2D1" presStyleIdx="3" presStyleCnt="5"/>
      <dgm:spPr/>
    </dgm:pt>
    <dgm:pt modelId="{E6B748AB-4DF9-4E47-9E9E-9B439B81F51A}" type="pres">
      <dgm:prSet presAssocID="{FABB3A3F-109A-4FA4-BF13-A60D71B36592}" presName="node" presStyleLbl="node1" presStyleIdx="4" presStyleCnt="5">
        <dgm:presLayoutVars>
          <dgm:bulletEnabled val="1"/>
        </dgm:presLayoutVars>
      </dgm:prSet>
      <dgm:spPr/>
    </dgm:pt>
    <dgm:pt modelId="{5D3BFED5-0B76-47F8-A716-211C0527C3D3}" type="pres">
      <dgm:prSet presAssocID="{63E70619-0AD4-4CCA-A98F-2B0428EBE7FC}" presName="sibTrans" presStyleLbl="sibTrans2D1" presStyleIdx="4" presStyleCnt="5"/>
      <dgm:spPr/>
    </dgm:pt>
    <dgm:pt modelId="{52B53BFC-8AAF-4727-BE95-B3DB254983DB}" type="pres">
      <dgm:prSet presAssocID="{63E70619-0AD4-4CCA-A98F-2B0428EBE7FC}" presName="connectorText" presStyleLbl="sibTrans2D1" presStyleIdx="4" presStyleCnt="5"/>
      <dgm:spPr/>
    </dgm:pt>
  </dgm:ptLst>
  <dgm:cxnLst>
    <dgm:cxn modelId="{DBD41A0F-CB61-4279-8C8E-27B2EEC65133}" type="presOf" srcId="{1D5B5FCC-478F-4851-9432-CB83B6EC96A3}" destId="{B5000346-F9E7-4733-B933-6B55DA92E2AE}" srcOrd="0" destOrd="0" presId="urn:microsoft.com/office/officeart/2005/8/layout/cycle2"/>
    <dgm:cxn modelId="{F7F92927-A7F0-4687-A939-52BC7F21C44A}" srcId="{3088CAAF-7576-429A-8B13-793268FACACD}" destId="{DF25105A-1230-478D-939F-93BD2017CD3C}" srcOrd="1" destOrd="0" parTransId="{72590F60-B730-48F0-A407-FB24175F21C5}" sibTransId="{583C514D-5931-4563-A880-535DD2B22F68}"/>
    <dgm:cxn modelId="{8C21612A-B745-4B72-B2E6-52CC6E78DCE2}" srcId="{3088CAAF-7576-429A-8B13-793268FACACD}" destId="{1D5B5FCC-478F-4851-9432-CB83B6EC96A3}" srcOrd="2" destOrd="0" parTransId="{40FF99AF-F442-4FF3-BE5F-ACBC7A71B47F}" sibTransId="{60028E79-E48D-411F-A4F2-147D1AAD84DA}"/>
    <dgm:cxn modelId="{C83BE82C-6CD1-4B18-B948-607AA4E94F81}" type="presOf" srcId="{3088CAAF-7576-429A-8B13-793268FACACD}" destId="{4477674B-BB34-487D-8B34-57742372ABA0}" srcOrd="0" destOrd="0" presId="urn:microsoft.com/office/officeart/2005/8/layout/cycle2"/>
    <dgm:cxn modelId="{81561933-BB73-4D16-949B-40D3FCBB3413}" type="presOf" srcId="{FABB3A3F-109A-4FA4-BF13-A60D71B36592}" destId="{E6B748AB-4DF9-4E47-9E9E-9B439B81F51A}" srcOrd="0" destOrd="0" presId="urn:microsoft.com/office/officeart/2005/8/layout/cycle2"/>
    <dgm:cxn modelId="{0C8B7C3A-33CF-4E3C-8BD3-C39F84B3A330}" srcId="{3088CAAF-7576-429A-8B13-793268FACACD}" destId="{116A266D-B8F7-4176-B982-8BFC6DF14932}" srcOrd="3" destOrd="0" parTransId="{FCAB7D01-5FE9-435F-8044-94E9AA03D2CC}" sibTransId="{4B95B40B-77C9-4B6F-8F75-00B5D0EF0734}"/>
    <dgm:cxn modelId="{A1983C6B-84FC-4AFF-8923-7E3BC90C7E75}" type="presOf" srcId="{60028E79-E48D-411F-A4F2-147D1AAD84DA}" destId="{16411A1E-8D2C-49C2-9B12-10B11F5958C0}" srcOrd="1" destOrd="0" presId="urn:microsoft.com/office/officeart/2005/8/layout/cycle2"/>
    <dgm:cxn modelId="{91EFE46E-AA0B-488B-937C-9F3525B0E31A}" srcId="{3088CAAF-7576-429A-8B13-793268FACACD}" destId="{ACF17103-A9E2-432E-8D5F-72D031B9FB0D}" srcOrd="0" destOrd="0" parTransId="{DE544594-1A37-454D-8611-0147E21DB055}" sibTransId="{4830E80D-DEFD-4955-9EB4-342FA6BB8A8E}"/>
    <dgm:cxn modelId="{AE3F4556-F260-47D1-9BFB-5562AF426AFA}" type="presOf" srcId="{583C514D-5931-4563-A880-535DD2B22F68}" destId="{1745D5CF-FDBA-432F-99CA-94C7AC342ABC}" srcOrd="1" destOrd="0" presId="urn:microsoft.com/office/officeart/2005/8/layout/cycle2"/>
    <dgm:cxn modelId="{57402B7D-D21F-4FCB-9B1A-BFFEF0DAA938}" type="presOf" srcId="{4830E80D-DEFD-4955-9EB4-342FA6BB8A8E}" destId="{89A6ED7E-2B67-4544-BC44-9368692D0965}" srcOrd="1" destOrd="0" presId="urn:microsoft.com/office/officeart/2005/8/layout/cycle2"/>
    <dgm:cxn modelId="{8EC08981-0FA5-4D63-9FD4-3C0E1AF8F628}" type="presOf" srcId="{60028E79-E48D-411F-A4F2-147D1AAD84DA}" destId="{8311FF9C-F7D2-472D-8BAD-965DA77BE0EE}" srcOrd="0" destOrd="0" presId="urn:microsoft.com/office/officeart/2005/8/layout/cycle2"/>
    <dgm:cxn modelId="{81054F87-31A0-4023-B82E-A5212455E72D}" type="presOf" srcId="{4B95B40B-77C9-4B6F-8F75-00B5D0EF0734}" destId="{BF50CD64-63CF-4624-9B0C-A3D925F6F5B7}" srcOrd="1" destOrd="0" presId="urn:microsoft.com/office/officeart/2005/8/layout/cycle2"/>
    <dgm:cxn modelId="{50E4FF9A-D654-435C-9AD5-C48715681DE6}" type="presOf" srcId="{ACF17103-A9E2-432E-8D5F-72D031B9FB0D}" destId="{085D3E65-CE3D-4407-8EF7-462E8BEA671E}" srcOrd="0" destOrd="0" presId="urn:microsoft.com/office/officeart/2005/8/layout/cycle2"/>
    <dgm:cxn modelId="{40DD54A9-66D5-40CE-BB79-63124E7C2556}" srcId="{3088CAAF-7576-429A-8B13-793268FACACD}" destId="{FABB3A3F-109A-4FA4-BF13-A60D71B36592}" srcOrd="4" destOrd="0" parTransId="{CB65E3A0-DD3B-4359-B7DB-3C2423D5E000}" sibTransId="{63E70619-0AD4-4CCA-A98F-2B0428EBE7FC}"/>
    <dgm:cxn modelId="{1C7C0EB2-D028-44DE-9B50-7D907E1A07EF}" type="presOf" srcId="{63E70619-0AD4-4CCA-A98F-2B0428EBE7FC}" destId="{5D3BFED5-0B76-47F8-A716-211C0527C3D3}" srcOrd="0" destOrd="0" presId="urn:microsoft.com/office/officeart/2005/8/layout/cycle2"/>
    <dgm:cxn modelId="{19EB50BA-9F22-4B67-A438-5428D3648698}" type="presOf" srcId="{116A266D-B8F7-4176-B982-8BFC6DF14932}" destId="{F3FF58FC-A93E-4E56-9EA9-E609DD4ED0C2}" srcOrd="0" destOrd="0" presId="urn:microsoft.com/office/officeart/2005/8/layout/cycle2"/>
    <dgm:cxn modelId="{C19512C8-2DFD-4920-941B-24878F7FCF54}" type="presOf" srcId="{4830E80D-DEFD-4955-9EB4-342FA6BB8A8E}" destId="{AC41F297-35E5-48BE-BAB5-32FAA0663438}" srcOrd="0" destOrd="0" presId="urn:microsoft.com/office/officeart/2005/8/layout/cycle2"/>
    <dgm:cxn modelId="{00449ECF-3FAE-4BD0-BC11-8CDB7D447AE0}" type="presOf" srcId="{DF25105A-1230-478D-939F-93BD2017CD3C}" destId="{8AE5E7BE-939A-47A0-B2F8-C6EB582F298A}" srcOrd="0" destOrd="0" presId="urn:microsoft.com/office/officeart/2005/8/layout/cycle2"/>
    <dgm:cxn modelId="{745ED6E5-4C2F-4FEA-8162-5DD3E2DB73A5}" type="presOf" srcId="{63E70619-0AD4-4CCA-A98F-2B0428EBE7FC}" destId="{52B53BFC-8AAF-4727-BE95-B3DB254983DB}" srcOrd="1" destOrd="0" presId="urn:microsoft.com/office/officeart/2005/8/layout/cycle2"/>
    <dgm:cxn modelId="{F930CBE8-7185-4D76-91B7-7A512963B068}" type="presOf" srcId="{4B95B40B-77C9-4B6F-8F75-00B5D0EF0734}" destId="{3340089C-872C-4312-A19F-68268ABCCD0B}" srcOrd="0" destOrd="0" presId="urn:microsoft.com/office/officeart/2005/8/layout/cycle2"/>
    <dgm:cxn modelId="{9BE81DEF-1E2F-486C-B37C-7E4A396252A7}" type="presOf" srcId="{583C514D-5931-4563-A880-535DD2B22F68}" destId="{0CF4726B-5A7F-427C-AC28-D0B72EB42AC2}" srcOrd="0" destOrd="0" presId="urn:microsoft.com/office/officeart/2005/8/layout/cycle2"/>
    <dgm:cxn modelId="{FDC53F87-F93B-4176-B68B-8051F100B88A}" type="presParOf" srcId="{4477674B-BB34-487D-8B34-57742372ABA0}" destId="{085D3E65-CE3D-4407-8EF7-462E8BEA671E}" srcOrd="0" destOrd="0" presId="urn:microsoft.com/office/officeart/2005/8/layout/cycle2"/>
    <dgm:cxn modelId="{AB01D31B-1B6F-4AF6-ADD5-52AAA7D2465A}" type="presParOf" srcId="{4477674B-BB34-487D-8B34-57742372ABA0}" destId="{AC41F297-35E5-48BE-BAB5-32FAA0663438}" srcOrd="1" destOrd="0" presId="urn:microsoft.com/office/officeart/2005/8/layout/cycle2"/>
    <dgm:cxn modelId="{987C166B-AC6F-4972-8161-0A68BF85C2AC}" type="presParOf" srcId="{AC41F297-35E5-48BE-BAB5-32FAA0663438}" destId="{89A6ED7E-2B67-4544-BC44-9368692D0965}" srcOrd="0" destOrd="0" presId="urn:microsoft.com/office/officeart/2005/8/layout/cycle2"/>
    <dgm:cxn modelId="{EC762F90-6AA9-4D3D-87BC-D56BA96A8DB6}" type="presParOf" srcId="{4477674B-BB34-487D-8B34-57742372ABA0}" destId="{8AE5E7BE-939A-47A0-B2F8-C6EB582F298A}" srcOrd="2" destOrd="0" presId="urn:microsoft.com/office/officeart/2005/8/layout/cycle2"/>
    <dgm:cxn modelId="{D717B2EC-E7FE-49F9-B1C2-1887B0B7C1FC}" type="presParOf" srcId="{4477674B-BB34-487D-8B34-57742372ABA0}" destId="{0CF4726B-5A7F-427C-AC28-D0B72EB42AC2}" srcOrd="3" destOrd="0" presId="urn:microsoft.com/office/officeart/2005/8/layout/cycle2"/>
    <dgm:cxn modelId="{12630B92-4F68-49AD-97E1-22DEE49ACBFD}" type="presParOf" srcId="{0CF4726B-5A7F-427C-AC28-D0B72EB42AC2}" destId="{1745D5CF-FDBA-432F-99CA-94C7AC342ABC}" srcOrd="0" destOrd="0" presId="urn:microsoft.com/office/officeart/2005/8/layout/cycle2"/>
    <dgm:cxn modelId="{E2CA8FAE-4125-426F-A15F-A54B41B42E05}" type="presParOf" srcId="{4477674B-BB34-487D-8B34-57742372ABA0}" destId="{B5000346-F9E7-4733-B933-6B55DA92E2AE}" srcOrd="4" destOrd="0" presId="urn:microsoft.com/office/officeart/2005/8/layout/cycle2"/>
    <dgm:cxn modelId="{8FC20561-D4DA-482F-A0DF-A520D1A1A1BE}" type="presParOf" srcId="{4477674B-BB34-487D-8B34-57742372ABA0}" destId="{8311FF9C-F7D2-472D-8BAD-965DA77BE0EE}" srcOrd="5" destOrd="0" presId="urn:microsoft.com/office/officeart/2005/8/layout/cycle2"/>
    <dgm:cxn modelId="{D55804F9-F002-4F3D-B0CB-05CA0E976709}" type="presParOf" srcId="{8311FF9C-F7D2-472D-8BAD-965DA77BE0EE}" destId="{16411A1E-8D2C-49C2-9B12-10B11F5958C0}" srcOrd="0" destOrd="0" presId="urn:microsoft.com/office/officeart/2005/8/layout/cycle2"/>
    <dgm:cxn modelId="{77AF6792-895D-403F-8346-86D4DD03DCC4}" type="presParOf" srcId="{4477674B-BB34-487D-8B34-57742372ABA0}" destId="{F3FF58FC-A93E-4E56-9EA9-E609DD4ED0C2}" srcOrd="6" destOrd="0" presId="urn:microsoft.com/office/officeart/2005/8/layout/cycle2"/>
    <dgm:cxn modelId="{5DB3B975-BF89-47E5-9737-09E8E18F19C4}" type="presParOf" srcId="{4477674B-BB34-487D-8B34-57742372ABA0}" destId="{3340089C-872C-4312-A19F-68268ABCCD0B}" srcOrd="7" destOrd="0" presId="urn:microsoft.com/office/officeart/2005/8/layout/cycle2"/>
    <dgm:cxn modelId="{5711D4AC-6942-49DC-B1E1-DF47FDBAED9B}" type="presParOf" srcId="{3340089C-872C-4312-A19F-68268ABCCD0B}" destId="{BF50CD64-63CF-4624-9B0C-A3D925F6F5B7}" srcOrd="0" destOrd="0" presId="urn:microsoft.com/office/officeart/2005/8/layout/cycle2"/>
    <dgm:cxn modelId="{43E5BACF-AF5C-4282-973D-05B2BDEB1570}" type="presParOf" srcId="{4477674B-BB34-487D-8B34-57742372ABA0}" destId="{E6B748AB-4DF9-4E47-9E9E-9B439B81F51A}" srcOrd="8" destOrd="0" presId="urn:microsoft.com/office/officeart/2005/8/layout/cycle2"/>
    <dgm:cxn modelId="{DA06940B-327A-42DE-A073-C33F410B94F9}" type="presParOf" srcId="{4477674B-BB34-487D-8B34-57742372ABA0}" destId="{5D3BFED5-0B76-47F8-A716-211C0527C3D3}" srcOrd="9" destOrd="0" presId="urn:microsoft.com/office/officeart/2005/8/layout/cycle2"/>
    <dgm:cxn modelId="{98B7BCE1-D8DE-46F0-A4ED-0D7B145F4F9E}" type="presParOf" srcId="{5D3BFED5-0B76-47F8-A716-211C0527C3D3}" destId="{52B53BFC-8AAF-4727-BE95-B3DB254983DB}" srcOrd="0" destOrd="0" presId="urn:microsoft.com/office/officeart/2005/8/layout/cycle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2E3759DA-94BD-4DE4-9962-7AD8ABAFA0E6}" type="doc">
      <dgm:prSet loTypeId="urn:microsoft.com/office/officeart/2005/8/layout/default" loCatId="list" qsTypeId="urn:microsoft.com/office/officeart/2005/8/quickstyle/simple1" qsCatId="simple" csTypeId="urn:microsoft.com/office/officeart/2005/8/colors/accent1_2" csCatId="accent1" phldr="1"/>
      <dgm:spPr/>
      <dgm:t>
        <a:bodyPr/>
        <a:lstStyle/>
        <a:p>
          <a:endParaRPr lang="en-US"/>
        </a:p>
      </dgm:t>
    </dgm:pt>
    <dgm:pt modelId="{7A9AAC2D-47D3-4E13-B36A-4F53858A14A7}" type="pres">
      <dgm:prSet presAssocID="{2E3759DA-94BD-4DE4-9962-7AD8ABAFA0E6}" presName="diagram" presStyleCnt="0">
        <dgm:presLayoutVars>
          <dgm:dir/>
          <dgm:resizeHandles val="exact"/>
        </dgm:presLayoutVars>
      </dgm:prSet>
      <dgm:spPr/>
    </dgm:pt>
  </dgm:ptLst>
  <dgm:cxnLst>
    <dgm:cxn modelId="{798E1D62-E132-4CC0-9E2C-17FDFE9F0322}" type="presOf" srcId="{2E3759DA-94BD-4DE4-9962-7AD8ABAFA0E6}" destId="{7A9AAC2D-47D3-4E13-B36A-4F53858A14A7}" srcOrd="0"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EE006F88-695D-4A41-B57E-1640EF923A86}" type="doc">
      <dgm:prSet loTypeId="urn:microsoft.com/office/officeart/2005/8/layout/venn3" loCatId="relationship" qsTypeId="urn:microsoft.com/office/officeart/2005/8/quickstyle/simple1" qsCatId="simple" csTypeId="urn:microsoft.com/office/officeart/2005/8/colors/accent1_2" csCatId="accent1" phldr="1"/>
      <dgm:spPr/>
      <dgm:t>
        <a:bodyPr/>
        <a:lstStyle/>
        <a:p>
          <a:endParaRPr lang="en-US"/>
        </a:p>
      </dgm:t>
    </dgm:pt>
    <dgm:pt modelId="{567BBEE1-56EC-45C5-8B41-4CD6B46E6310}" type="pres">
      <dgm:prSet presAssocID="{EE006F88-695D-4A41-B57E-1640EF923A86}" presName="Name0" presStyleCnt="0">
        <dgm:presLayoutVars>
          <dgm:dir/>
          <dgm:resizeHandles val="exact"/>
        </dgm:presLayoutVars>
      </dgm:prSet>
      <dgm:spPr/>
    </dgm:pt>
  </dgm:ptLst>
  <dgm:cxnLst>
    <dgm:cxn modelId="{9D8E9508-8D59-42B2-A08B-92192438AE6E}" type="presOf" srcId="{EE006F88-695D-4A41-B57E-1640EF923A86}" destId="{567BBEE1-56EC-45C5-8B41-4CD6B46E6310}" srcOrd="0" destOrd="0" presId="urn:microsoft.com/office/officeart/2005/8/layout/venn3"/>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16FB90B9-6115-480E-8A14-4CC27E48074C}" type="doc">
      <dgm:prSet loTypeId="urn:microsoft.com/office/officeart/2005/8/layout/hierarchy3" loCatId="list" qsTypeId="urn:microsoft.com/office/officeart/2005/8/quickstyle/simple1" qsCatId="simple" csTypeId="urn:microsoft.com/office/officeart/2005/8/colors/accent6_2" csCatId="accent6" phldr="1"/>
      <dgm:spPr/>
      <dgm:t>
        <a:bodyPr/>
        <a:lstStyle/>
        <a:p>
          <a:endParaRPr lang="en-US"/>
        </a:p>
      </dgm:t>
    </dgm:pt>
    <dgm:pt modelId="{133D3A1F-D2C1-4535-8749-3B4B6D4E2F35}">
      <dgm:prSet phldrT="[Text]" custT="1"/>
      <dgm:spPr/>
      <dgm:t>
        <a:bodyPr/>
        <a:lstStyle/>
        <a:p>
          <a:pPr algn="ctr"/>
          <a:r>
            <a:rPr lang="en-US" sz="2400" b="1" dirty="0"/>
            <a:t>        Medicare</a:t>
          </a:r>
          <a:r>
            <a:rPr lang="en-US" sz="3500" dirty="0"/>
            <a:t>	</a:t>
          </a:r>
        </a:p>
      </dgm:t>
    </dgm:pt>
    <dgm:pt modelId="{8E692E64-5EBA-4A7E-9207-EEEB4E342DDE}" type="parTrans" cxnId="{77633454-E794-4513-A0A4-36A9E56810C8}">
      <dgm:prSet/>
      <dgm:spPr/>
      <dgm:t>
        <a:bodyPr/>
        <a:lstStyle/>
        <a:p>
          <a:endParaRPr lang="en-US"/>
        </a:p>
      </dgm:t>
    </dgm:pt>
    <dgm:pt modelId="{DCFE029C-737E-43CC-B206-FE0D73CC6034}" type="sibTrans" cxnId="{77633454-E794-4513-A0A4-36A9E56810C8}">
      <dgm:prSet/>
      <dgm:spPr/>
      <dgm:t>
        <a:bodyPr/>
        <a:lstStyle/>
        <a:p>
          <a:endParaRPr lang="en-US"/>
        </a:p>
      </dgm:t>
    </dgm:pt>
    <dgm:pt modelId="{6248A85D-2C9E-4F89-A088-E26B1A64DACE}">
      <dgm:prSet phldrT="[Text]" custT="1"/>
      <dgm:spPr/>
      <dgm:t>
        <a:bodyPr/>
        <a:lstStyle/>
        <a:p>
          <a:pPr algn="l"/>
          <a:r>
            <a:rPr lang="en-US" sz="2000" b="1" dirty="0"/>
            <a:t>Hospice Care</a:t>
          </a:r>
        </a:p>
      </dgm:t>
    </dgm:pt>
    <dgm:pt modelId="{01DF419D-4C61-4D01-BB95-E0E7AF31A8AD}" type="parTrans" cxnId="{6558556A-3B53-44D4-89B0-D18E38E16A3A}">
      <dgm:prSet/>
      <dgm:spPr/>
      <dgm:t>
        <a:bodyPr/>
        <a:lstStyle/>
        <a:p>
          <a:endParaRPr lang="en-US"/>
        </a:p>
      </dgm:t>
    </dgm:pt>
    <dgm:pt modelId="{FEB5B198-FB86-4EA8-9009-231EDA965985}" type="sibTrans" cxnId="{6558556A-3B53-44D4-89B0-D18E38E16A3A}">
      <dgm:prSet/>
      <dgm:spPr/>
      <dgm:t>
        <a:bodyPr/>
        <a:lstStyle/>
        <a:p>
          <a:endParaRPr lang="en-US"/>
        </a:p>
      </dgm:t>
    </dgm:pt>
    <dgm:pt modelId="{A8043645-78B2-46E1-AD9D-47A15DDA231D}">
      <dgm:prSet phldrT="[Text]" custT="1"/>
      <dgm:spPr/>
      <dgm:t>
        <a:bodyPr/>
        <a:lstStyle/>
        <a:p>
          <a:endParaRPr lang="en-US" sz="2800" b="1" dirty="0"/>
        </a:p>
        <a:p>
          <a:r>
            <a:rPr lang="en-US" sz="2400" b="1" dirty="0"/>
            <a:t>Medicaid</a:t>
          </a:r>
        </a:p>
        <a:p>
          <a:endParaRPr lang="en-US" sz="2800" b="1" dirty="0"/>
        </a:p>
      </dgm:t>
    </dgm:pt>
    <dgm:pt modelId="{240E4D0B-23F5-4472-A91C-2742F0000D8A}" type="parTrans" cxnId="{7014316B-55E8-421F-8A49-F564830B2766}">
      <dgm:prSet/>
      <dgm:spPr/>
      <dgm:t>
        <a:bodyPr/>
        <a:lstStyle/>
        <a:p>
          <a:endParaRPr lang="en-US"/>
        </a:p>
      </dgm:t>
    </dgm:pt>
    <dgm:pt modelId="{182FDD77-FD46-453F-927D-8334BBEE5C73}" type="sibTrans" cxnId="{7014316B-55E8-421F-8A49-F564830B2766}">
      <dgm:prSet/>
      <dgm:spPr/>
      <dgm:t>
        <a:bodyPr/>
        <a:lstStyle/>
        <a:p>
          <a:endParaRPr lang="en-US"/>
        </a:p>
      </dgm:t>
    </dgm:pt>
    <dgm:pt modelId="{7E646455-8EA0-40BA-9772-7784A52E97A2}">
      <dgm:prSet phldrT="[Text]" custT="1"/>
      <dgm:spPr/>
      <dgm:t>
        <a:bodyPr/>
        <a:lstStyle/>
        <a:p>
          <a:pPr algn="l"/>
          <a:r>
            <a:rPr lang="en-US" sz="2000" b="1" dirty="0"/>
            <a:t>Non Emergency Transportation</a:t>
          </a:r>
        </a:p>
        <a:p>
          <a:pPr algn="l"/>
          <a:r>
            <a:rPr lang="en-US" sz="1300" dirty="0"/>
            <a:t>(Members use State’s transportation vendor)</a:t>
          </a:r>
        </a:p>
      </dgm:t>
    </dgm:pt>
    <dgm:pt modelId="{A1D8435E-8082-42B0-805A-8AF8ADCC837F}" type="parTrans" cxnId="{141AFDA2-E062-4A40-B411-EBBD69A5A0C6}">
      <dgm:prSet/>
      <dgm:spPr/>
      <dgm:t>
        <a:bodyPr/>
        <a:lstStyle/>
        <a:p>
          <a:endParaRPr lang="en-US"/>
        </a:p>
      </dgm:t>
    </dgm:pt>
    <dgm:pt modelId="{C00A0FE8-623B-436E-A1E4-0242EFDB03E8}" type="sibTrans" cxnId="{141AFDA2-E062-4A40-B411-EBBD69A5A0C6}">
      <dgm:prSet/>
      <dgm:spPr/>
      <dgm:t>
        <a:bodyPr/>
        <a:lstStyle/>
        <a:p>
          <a:endParaRPr lang="en-US"/>
        </a:p>
      </dgm:t>
    </dgm:pt>
    <dgm:pt modelId="{EA90BE9F-CAC3-4E8B-AED3-BA185A427BFB}">
      <dgm:prSet phldrT="[Text]" custT="1"/>
      <dgm:spPr/>
      <dgm:t>
        <a:bodyPr/>
        <a:lstStyle/>
        <a:p>
          <a:pPr algn="l"/>
          <a:r>
            <a:rPr lang="en-US" sz="2000" b="1" dirty="0"/>
            <a:t>Routine Dental </a:t>
          </a:r>
        </a:p>
      </dgm:t>
    </dgm:pt>
    <dgm:pt modelId="{95547E8A-2462-404B-889D-1F88483B3412}" type="parTrans" cxnId="{6E8AD0C3-40E9-48E6-8DFE-8BE6EED34CAE}">
      <dgm:prSet/>
      <dgm:spPr/>
      <dgm:t>
        <a:bodyPr/>
        <a:lstStyle/>
        <a:p>
          <a:endParaRPr lang="en-US"/>
        </a:p>
      </dgm:t>
    </dgm:pt>
    <dgm:pt modelId="{D707A045-85A5-472F-A8D5-2935AC455EC1}" type="sibTrans" cxnId="{6E8AD0C3-40E9-48E6-8DFE-8BE6EED34CAE}">
      <dgm:prSet/>
      <dgm:spPr/>
      <dgm:t>
        <a:bodyPr/>
        <a:lstStyle/>
        <a:p>
          <a:endParaRPr lang="en-US"/>
        </a:p>
      </dgm:t>
    </dgm:pt>
    <dgm:pt modelId="{D0D2A5FA-84BF-4570-9284-3FCF2CDF7746}">
      <dgm:prSet custT="1"/>
      <dgm:spPr/>
      <dgm:t>
        <a:bodyPr/>
        <a:lstStyle/>
        <a:p>
          <a:pPr algn="l"/>
          <a:r>
            <a:rPr lang="en-US" sz="2000" b="1" dirty="0"/>
            <a:t>Residential Services for I/DD Enrollees</a:t>
          </a:r>
        </a:p>
      </dgm:t>
    </dgm:pt>
    <dgm:pt modelId="{093F4E8A-90F4-4883-81FF-FF8902FEA3C0}" type="parTrans" cxnId="{2FAAA462-E7BD-42D1-9C1F-A61ECCB63AAC}">
      <dgm:prSet/>
      <dgm:spPr/>
      <dgm:t>
        <a:bodyPr/>
        <a:lstStyle/>
        <a:p>
          <a:endParaRPr lang="en-US"/>
        </a:p>
      </dgm:t>
    </dgm:pt>
    <dgm:pt modelId="{3E66B12C-0BB8-484F-B320-ABFE09866691}" type="sibTrans" cxnId="{2FAAA462-E7BD-42D1-9C1F-A61ECCB63AAC}">
      <dgm:prSet/>
      <dgm:spPr/>
      <dgm:t>
        <a:bodyPr/>
        <a:lstStyle/>
        <a:p>
          <a:endParaRPr lang="en-US"/>
        </a:p>
      </dgm:t>
    </dgm:pt>
    <dgm:pt modelId="{3747BF14-1A4F-4FB8-976E-03040089DA84}">
      <dgm:prSet custT="1"/>
      <dgm:spPr/>
      <dgm:t>
        <a:bodyPr/>
        <a:lstStyle/>
        <a:p>
          <a:pPr algn="l"/>
          <a:r>
            <a:rPr lang="en-US" sz="2000" b="1" dirty="0"/>
            <a:t>Home Stabilization Services</a:t>
          </a:r>
        </a:p>
      </dgm:t>
    </dgm:pt>
    <dgm:pt modelId="{43C141E6-8B1A-44D9-BCFC-4E6460F06845}" type="parTrans" cxnId="{A25B7408-6DB8-4346-AC69-33FF9380EC90}">
      <dgm:prSet/>
      <dgm:spPr/>
      <dgm:t>
        <a:bodyPr/>
        <a:lstStyle/>
        <a:p>
          <a:endParaRPr lang="en-US"/>
        </a:p>
      </dgm:t>
    </dgm:pt>
    <dgm:pt modelId="{D0E87C22-D220-4864-8C65-CC5A50D932FE}" type="sibTrans" cxnId="{A25B7408-6DB8-4346-AC69-33FF9380EC90}">
      <dgm:prSet/>
      <dgm:spPr/>
      <dgm:t>
        <a:bodyPr/>
        <a:lstStyle/>
        <a:p>
          <a:endParaRPr lang="en-US"/>
        </a:p>
      </dgm:t>
    </dgm:pt>
    <dgm:pt modelId="{FF0CFE93-B0ED-4C7F-9F05-8BF1556B0753}" type="pres">
      <dgm:prSet presAssocID="{16FB90B9-6115-480E-8A14-4CC27E48074C}" presName="diagram" presStyleCnt="0">
        <dgm:presLayoutVars>
          <dgm:chPref val="1"/>
          <dgm:dir/>
          <dgm:animOne val="branch"/>
          <dgm:animLvl val="lvl"/>
          <dgm:resizeHandles/>
        </dgm:presLayoutVars>
      </dgm:prSet>
      <dgm:spPr/>
    </dgm:pt>
    <dgm:pt modelId="{21362563-3789-4E31-8C56-AC704FECA72D}" type="pres">
      <dgm:prSet presAssocID="{133D3A1F-D2C1-4535-8749-3B4B6D4E2F35}" presName="root" presStyleCnt="0"/>
      <dgm:spPr/>
    </dgm:pt>
    <dgm:pt modelId="{CB852E77-9871-4638-9037-CF9AA9015B44}" type="pres">
      <dgm:prSet presAssocID="{133D3A1F-D2C1-4535-8749-3B4B6D4E2F35}" presName="rootComposite" presStyleCnt="0"/>
      <dgm:spPr/>
    </dgm:pt>
    <dgm:pt modelId="{819A53E4-B6AD-440A-8B7F-B20626164BCD}" type="pres">
      <dgm:prSet presAssocID="{133D3A1F-D2C1-4535-8749-3B4B6D4E2F35}" presName="rootText" presStyleLbl="node1" presStyleIdx="0" presStyleCnt="2" custScaleY="82349" custLinFactNeighborX="-36865" custLinFactNeighborY="2631"/>
      <dgm:spPr/>
    </dgm:pt>
    <dgm:pt modelId="{61CDDB94-B6F2-4591-BEE9-72024E1DABA7}" type="pres">
      <dgm:prSet presAssocID="{133D3A1F-D2C1-4535-8749-3B4B6D4E2F35}" presName="rootConnector" presStyleLbl="node1" presStyleIdx="0" presStyleCnt="2"/>
      <dgm:spPr/>
    </dgm:pt>
    <dgm:pt modelId="{71FB2FAB-9D05-4DF3-8EA8-2FD92A89A7E2}" type="pres">
      <dgm:prSet presAssocID="{133D3A1F-D2C1-4535-8749-3B4B6D4E2F35}" presName="childShape" presStyleCnt="0"/>
      <dgm:spPr/>
    </dgm:pt>
    <dgm:pt modelId="{0754E0F1-C767-4301-B076-6BF5CBD8450A}" type="pres">
      <dgm:prSet presAssocID="{01DF419D-4C61-4D01-BB95-E0E7AF31A8AD}" presName="Name13" presStyleLbl="parChTrans1D2" presStyleIdx="0" presStyleCnt="5"/>
      <dgm:spPr/>
    </dgm:pt>
    <dgm:pt modelId="{548D7D10-EC98-4869-A2AE-8E55C8203C42}" type="pres">
      <dgm:prSet presAssocID="{6248A85D-2C9E-4F89-A088-E26B1A64DACE}" presName="childText" presStyleLbl="bgAcc1" presStyleIdx="0" presStyleCnt="5" custScaleX="172935" custLinFactNeighborX="-58060" custLinFactNeighborY="62612">
        <dgm:presLayoutVars>
          <dgm:bulletEnabled val="1"/>
        </dgm:presLayoutVars>
      </dgm:prSet>
      <dgm:spPr/>
    </dgm:pt>
    <dgm:pt modelId="{A7D3F5DD-DDFF-4852-BBEA-60C69032B231}" type="pres">
      <dgm:prSet presAssocID="{A8043645-78B2-46E1-AD9D-47A15DDA231D}" presName="root" presStyleCnt="0"/>
      <dgm:spPr/>
    </dgm:pt>
    <dgm:pt modelId="{BA07D9EB-7E9C-474F-BF53-60C540AD56B5}" type="pres">
      <dgm:prSet presAssocID="{A8043645-78B2-46E1-AD9D-47A15DDA231D}" presName="rootComposite" presStyleCnt="0"/>
      <dgm:spPr/>
    </dgm:pt>
    <dgm:pt modelId="{80E4A159-8783-4673-B304-DCD0C0E5BEF9}" type="pres">
      <dgm:prSet presAssocID="{A8043645-78B2-46E1-AD9D-47A15DDA231D}" presName="rootText" presStyleLbl="node1" presStyleIdx="1" presStyleCnt="2" custScaleY="70897"/>
      <dgm:spPr/>
    </dgm:pt>
    <dgm:pt modelId="{2D60B94B-C743-48B9-B503-51EC7D914363}" type="pres">
      <dgm:prSet presAssocID="{A8043645-78B2-46E1-AD9D-47A15DDA231D}" presName="rootConnector" presStyleLbl="node1" presStyleIdx="1" presStyleCnt="2"/>
      <dgm:spPr/>
    </dgm:pt>
    <dgm:pt modelId="{C58D4187-FD94-45FF-BD05-004470D19AB0}" type="pres">
      <dgm:prSet presAssocID="{A8043645-78B2-46E1-AD9D-47A15DDA231D}" presName="childShape" presStyleCnt="0"/>
      <dgm:spPr/>
    </dgm:pt>
    <dgm:pt modelId="{0100BE02-8C20-409A-80E0-317294E7D2AB}" type="pres">
      <dgm:prSet presAssocID="{A1D8435E-8082-42B0-805A-8AF8ADCC837F}" presName="Name13" presStyleLbl="parChTrans1D2" presStyleIdx="1" presStyleCnt="5"/>
      <dgm:spPr/>
    </dgm:pt>
    <dgm:pt modelId="{5FC9E72B-93FE-467B-8F71-DE4F1B25C20F}" type="pres">
      <dgm:prSet presAssocID="{7E646455-8EA0-40BA-9772-7784A52E97A2}" presName="childText" presStyleLbl="bgAcc1" presStyleIdx="1" presStyleCnt="5" custScaleX="330883">
        <dgm:presLayoutVars>
          <dgm:bulletEnabled val="1"/>
        </dgm:presLayoutVars>
      </dgm:prSet>
      <dgm:spPr/>
    </dgm:pt>
    <dgm:pt modelId="{0179D9AC-D854-44A6-8D67-8B09BAE1411D}" type="pres">
      <dgm:prSet presAssocID="{95547E8A-2462-404B-889D-1F88483B3412}" presName="Name13" presStyleLbl="parChTrans1D2" presStyleIdx="2" presStyleCnt="5"/>
      <dgm:spPr/>
    </dgm:pt>
    <dgm:pt modelId="{0DBE83BD-CC9A-4C5F-B966-4AB6C2D4BB10}" type="pres">
      <dgm:prSet presAssocID="{EA90BE9F-CAC3-4E8B-AED3-BA185A427BFB}" presName="childText" presStyleLbl="bgAcc1" presStyleIdx="2" presStyleCnt="5" custScaleX="328887">
        <dgm:presLayoutVars>
          <dgm:bulletEnabled val="1"/>
        </dgm:presLayoutVars>
      </dgm:prSet>
      <dgm:spPr/>
    </dgm:pt>
    <dgm:pt modelId="{D6743747-1C32-47E9-9967-EEA60FF8340E}" type="pres">
      <dgm:prSet presAssocID="{093F4E8A-90F4-4883-81FF-FF8902FEA3C0}" presName="Name13" presStyleLbl="parChTrans1D2" presStyleIdx="3" presStyleCnt="5"/>
      <dgm:spPr/>
    </dgm:pt>
    <dgm:pt modelId="{4A0BE0D0-7D35-4BC5-927C-5B1924504559}" type="pres">
      <dgm:prSet presAssocID="{D0D2A5FA-84BF-4570-9284-3FCF2CDF7746}" presName="childText" presStyleLbl="bgAcc1" presStyleIdx="3" presStyleCnt="5" custScaleX="336702">
        <dgm:presLayoutVars>
          <dgm:bulletEnabled val="1"/>
        </dgm:presLayoutVars>
      </dgm:prSet>
      <dgm:spPr/>
    </dgm:pt>
    <dgm:pt modelId="{D64D3FFA-174B-46E0-BC8C-B3B9AD361304}" type="pres">
      <dgm:prSet presAssocID="{43C141E6-8B1A-44D9-BCFC-4E6460F06845}" presName="Name13" presStyleLbl="parChTrans1D2" presStyleIdx="4" presStyleCnt="5"/>
      <dgm:spPr/>
    </dgm:pt>
    <dgm:pt modelId="{BC83F285-6FB9-41A4-8DC2-C8F54EC72556}" type="pres">
      <dgm:prSet presAssocID="{3747BF14-1A4F-4FB8-976E-03040089DA84}" presName="childText" presStyleLbl="bgAcc1" presStyleIdx="4" presStyleCnt="5" custScaleX="336702">
        <dgm:presLayoutVars>
          <dgm:bulletEnabled val="1"/>
        </dgm:presLayoutVars>
      </dgm:prSet>
      <dgm:spPr/>
    </dgm:pt>
  </dgm:ptLst>
  <dgm:cxnLst>
    <dgm:cxn modelId="{01EB7201-A7A2-4562-9108-AB29C3AE944D}" type="presOf" srcId="{95547E8A-2462-404B-889D-1F88483B3412}" destId="{0179D9AC-D854-44A6-8D67-8B09BAE1411D}" srcOrd="0" destOrd="0" presId="urn:microsoft.com/office/officeart/2005/8/layout/hierarchy3"/>
    <dgm:cxn modelId="{A25B7408-6DB8-4346-AC69-33FF9380EC90}" srcId="{A8043645-78B2-46E1-AD9D-47A15DDA231D}" destId="{3747BF14-1A4F-4FB8-976E-03040089DA84}" srcOrd="3" destOrd="0" parTransId="{43C141E6-8B1A-44D9-BCFC-4E6460F06845}" sibTransId="{D0E87C22-D220-4864-8C65-CC5A50D932FE}"/>
    <dgm:cxn modelId="{572BD91D-0627-4110-A727-3B8924CDD459}" type="presOf" srcId="{133D3A1F-D2C1-4535-8749-3B4B6D4E2F35}" destId="{819A53E4-B6AD-440A-8B7F-B20626164BCD}" srcOrd="0" destOrd="0" presId="urn:microsoft.com/office/officeart/2005/8/layout/hierarchy3"/>
    <dgm:cxn modelId="{7515DC22-CDED-46B6-84CA-359925021332}" type="presOf" srcId="{A8043645-78B2-46E1-AD9D-47A15DDA231D}" destId="{2D60B94B-C743-48B9-B503-51EC7D914363}" srcOrd="1" destOrd="0" presId="urn:microsoft.com/office/officeart/2005/8/layout/hierarchy3"/>
    <dgm:cxn modelId="{82C6913F-1CE7-498A-917C-31C9E17EFB06}" type="presOf" srcId="{16FB90B9-6115-480E-8A14-4CC27E48074C}" destId="{FF0CFE93-B0ED-4C7F-9F05-8BF1556B0753}" srcOrd="0" destOrd="0" presId="urn:microsoft.com/office/officeart/2005/8/layout/hierarchy3"/>
    <dgm:cxn modelId="{364BB340-1158-48D7-A1FC-9593AD4913C4}" type="presOf" srcId="{D0D2A5FA-84BF-4570-9284-3FCF2CDF7746}" destId="{4A0BE0D0-7D35-4BC5-927C-5B1924504559}" srcOrd="0" destOrd="0" presId="urn:microsoft.com/office/officeart/2005/8/layout/hierarchy3"/>
    <dgm:cxn modelId="{2FAAA462-E7BD-42D1-9C1F-A61ECCB63AAC}" srcId="{A8043645-78B2-46E1-AD9D-47A15DDA231D}" destId="{D0D2A5FA-84BF-4570-9284-3FCF2CDF7746}" srcOrd="2" destOrd="0" parTransId="{093F4E8A-90F4-4883-81FF-FF8902FEA3C0}" sibTransId="{3E66B12C-0BB8-484F-B320-ABFE09866691}"/>
    <dgm:cxn modelId="{6558556A-3B53-44D4-89B0-D18E38E16A3A}" srcId="{133D3A1F-D2C1-4535-8749-3B4B6D4E2F35}" destId="{6248A85D-2C9E-4F89-A088-E26B1A64DACE}" srcOrd="0" destOrd="0" parTransId="{01DF419D-4C61-4D01-BB95-E0E7AF31A8AD}" sibTransId="{FEB5B198-FB86-4EA8-9009-231EDA965985}"/>
    <dgm:cxn modelId="{7014316B-55E8-421F-8A49-F564830B2766}" srcId="{16FB90B9-6115-480E-8A14-4CC27E48074C}" destId="{A8043645-78B2-46E1-AD9D-47A15DDA231D}" srcOrd="1" destOrd="0" parTransId="{240E4D0B-23F5-4472-A91C-2742F0000D8A}" sibTransId="{182FDD77-FD46-453F-927D-8334BBEE5C73}"/>
    <dgm:cxn modelId="{77633454-E794-4513-A0A4-36A9E56810C8}" srcId="{16FB90B9-6115-480E-8A14-4CC27E48074C}" destId="{133D3A1F-D2C1-4535-8749-3B4B6D4E2F35}" srcOrd="0" destOrd="0" parTransId="{8E692E64-5EBA-4A7E-9207-EEEB4E342DDE}" sibTransId="{DCFE029C-737E-43CC-B206-FE0D73CC6034}"/>
    <dgm:cxn modelId="{AA1B8375-EE0C-4A25-A307-FC3E255E62DD}" type="presOf" srcId="{133D3A1F-D2C1-4535-8749-3B4B6D4E2F35}" destId="{61CDDB94-B6F2-4591-BEE9-72024E1DABA7}" srcOrd="1" destOrd="0" presId="urn:microsoft.com/office/officeart/2005/8/layout/hierarchy3"/>
    <dgm:cxn modelId="{A94E8858-51D7-476B-A3EE-C19AE77AC18D}" type="presOf" srcId="{A1D8435E-8082-42B0-805A-8AF8ADCC837F}" destId="{0100BE02-8C20-409A-80E0-317294E7D2AB}" srcOrd="0" destOrd="0" presId="urn:microsoft.com/office/officeart/2005/8/layout/hierarchy3"/>
    <dgm:cxn modelId="{81AFD887-10E6-468A-8E1D-3C31C7F03E9A}" type="presOf" srcId="{EA90BE9F-CAC3-4E8B-AED3-BA185A427BFB}" destId="{0DBE83BD-CC9A-4C5F-B966-4AB6C2D4BB10}" srcOrd="0" destOrd="0" presId="urn:microsoft.com/office/officeart/2005/8/layout/hierarchy3"/>
    <dgm:cxn modelId="{B619E187-10BC-4BA9-B9F7-0E51DA14C834}" type="presOf" srcId="{A8043645-78B2-46E1-AD9D-47A15DDA231D}" destId="{80E4A159-8783-4673-B304-DCD0C0E5BEF9}" srcOrd="0" destOrd="0" presId="urn:microsoft.com/office/officeart/2005/8/layout/hierarchy3"/>
    <dgm:cxn modelId="{B4AE44A0-0141-4361-80B7-B951EA725C62}" type="presOf" srcId="{01DF419D-4C61-4D01-BB95-E0E7AF31A8AD}" destId="{0754E0F1-C767-4301-B076-6BF5CBD8450A}" srcOrd="0" destOrd="0" presId="urn:microsoft.com/office/officeart/2005/8/layout/hierarchy3"/>
    <dgm:cxn modelId="{141AFDA2-E062-4A40-B411-EBBD69A5A0C6}" srcId="{A8043645-78B2-46E1-AD9D-47A15DDA231D}" destId="{7E646455-8EA0-40BA-9772-7784A52E97A2}" srcOrd="0" destOrd="0" parTransId="{A1D8435E-8082-42B0-805A-8AF8ADCC837F}" sibTransId="{C00A0FE8-623B-436E-A1E4-0242EFDB03E8}"/>
    <dgm:cxn modelId="{4331F3A7-43A5-467B-A15B-748126847D72}" type="presOf" srcId="{093F4E8A-90F4-4883-81FF-FF8902FEA3C0}" destId="{D6743747-1C32-47E9-9967-EEA60FF8340E}" srcOrd="0" destOrd="0" presId="urn:microsoft.com/office/officeart/2005/8/layout/hierarchy3"/>
    <dgm:cxn modelId="{0B00BCC2-A9D1-4303-8416-B615574FF7F3}" type="presOf" srcId="{6248A85D-2C9E-4F89-A088-E26B1A64DACE}" destId="{548D7D10-EC98-4869-A2AE-8E55C8203C42}" srcOrd="0" destOrd="0" presId="urn:microsoft.com/office/officeart/2005/8/layout/hierarchy3"/>
    <dgm:cxn modelId="{6E8AD0C3-40E9-48E6-8DFE-8BE6EED34CAE}" srcId="{A8043645-78B2-46E1-AD9D-47A15DDA231D}" destId="{EA90BE9F-CAC3-4E8B-AED3-BA185A427BFB}" srcOrd="1" destOrd="0" parTransId="{95547E8A-2462-404B-889D-1F88483B3412}" sibTransId="{D707A045-85A5-472F-A8D5-2935AC455EC1}"/>
    <dgm:cxn modelId="{F46632CD-398C-4988-BB8A-914D83C0002A}" type="presOf" srcId="{3747BF14-1A4F-4FB8-976E-03040089DA84}" destId="{BC83F285-6FB9-41A4-8DC2-C8F54EC72556}" srcOrd="0" destOrd="0" presId="urn:microsoft.com/office/officeart/2005/8/layout/hierarchy3"/>
    <dgm:cxn modelId="{A6B2F2EC-9D88-46A0-82A9-E26EC0F4964A}" type="presOf" srcId="{43C141E6-8B1A-44D9-BCFC-4E6460F06845}" destId="{D64D3FFA-174B-46E0-BC8C-B3B9AD361304}" srcOrd="0" destOrd="0" presId="urn:microsoft.com/office/officeart/2005/8/layout/hierarchy3"/>
    <dgm:cxn modelId="{9DCE7AF6-F9FE-4F71-B3BB-F7B9A015BC25}" type="presOf" srcId="{7E646455-8EA0-40BA-9772-7784A52E97A2}" destId="{5FC9E72B-93FE-467B-8F71-DE4F1B25C20F}" srcOrd="0" destOrd="0" presId="urn:microsoft.com/office/officeart/2005/8/layout/hierarchy3"/>
    <dgm:cxn modelId="{1D49D621-ED1C-4BD3-A187-5DE1313F31BC}" type="presParOf" srcId="{FF0CFE93-B0ED-4C7F-9F05-8BF1556B0753}" destId="{21362563-3789-4E31-8C56-AC704FECA72D}" srcOrd="0" destOrd="0" presId="urn:microsoft.com/office/officeart/2005/8/layout/hierarchy3"/>
    <dgm:cxn modelId="{FD29CC7A-3759-4F32-824F-07908F69F7B8}" type="presParOf" srcId="{21362563-3789-4E31-8C56-AC704FECA72D}" destId="{CB852E77-9871-4638-9037-CF9AA9015B44}" srcOrd="0" destOrd="0" presId="urn:microsoft.com/office/officeart/2005/8/layout/hierarchy3"/>
    <dgm:cxn modelId="{35D4073D-2B3C-4CAB-8FE6-1801E95D5B7B}" type="presParOf" srcId="{CB852E77-9871-4638-9037-CF9AA9015B44}" destId="{819A53E4-B6AD-440A-8B7F-B20626164BCD}" srcOrd="0" destOrd="0" presId="urn:microsoft.com/office/officeart/2005/8/layout/hierarchy3"/>
    <dgm:cxn modelId="{B31BA70D-EF08-4920-9ADF-763309153685}" type="presParOf" srcId="{CB852E77-9871-4638-9037-CF9AA9015B44}" destId="{61CDDB94-B6F2-4591-BEE9-72024E1DABA7}" srcOrd="1" destOrd="0" presId="urn:microsoft.com/office/officeart/2005/8/layout/hierarchy3"/>
    <dgm:cxn modelId="{C2B4715A-6E79-4741-A717-3CBEBA72D4D3}" type="presParOf" srcId="{21362563-3789-4E31-8C56-AC704FECA72D}" destId="{71FB2FAB-9D05-4DF3-8EA8-2FD92A89A7E2}" srcOrd="1" destOrd="0" presId="urn:microsoft.com/office/officeart/2005/8/layout/hierarchy3"/>
    <dgm:cxn modelId="{3591FB0D-BAC4-406F-BC28-BA1B6BBC7F11}" type="presParOf" srcId="{71FB2FAB-9D05-4DF3-8EA8-2FD92A89A7E2}" destId="{0754E0F1-C767-4301-B076-6BF5CBD8450A}" srcOrd="0" destOrd="0" presId="urn:microsoft.com/office/officeart/2005/8/layout/hierarchy3"/>
    <dgm:cxn modelId="{29798490-3230-4703-9231-512DA0602AC0}" type="presParOf" srcId="{71FB2FAB-9D05-4DF3-8EA8-2FD92A89A7E2}" destId="{548D7D10-EC98-4869-A2AE-8E55C8203C42}" srcOrd="1" destOrd="0" presId="urn:microsoft.com/office/officeart/2005/8/layout/hierarchy3"/>
    <dgm:cxn modelId="{38855F86-09C2-441B-B680-91949466A0F4}" type="presParOf" srcId="{FF0CFE93-B0ED-4C7F-9F05-8BF1556B0753}" destId="{A7D3F5DD-DDFF-4852-BBEA-60C69032B231}" srcOrd="1" destOrd="0" presId="urn:microsoft.com/office/officeart/2005/8/layout/hierarchy3"/>
    <dgm:cxn modelId="{2776A0C4-3838-4F76-B91E-2ACC3CCFD86C}" type="presParOf" srcId="{A7D3F5DD-DDFF-4852-BBEA-60C69032B231}" destId="{BA07D9EB-7E9C-474F-BF53-60C540AD56B5}" srcOrd="0" destOrd="0" presId="urn:microsoft.com/office/officeart/2005/8/layout/hierarchy3"/>
    <dgm:cxn modelId="{ACEAE5FF-1CD0-4787-A62C-B6E4381D1EF4}" type="presParOf" srcId="{BA07D9EB-7E9C-474F-BF53-60C540AD56B5}" destId="{80E4A159-8783-4673-B304-DCD0C0E5BEF9}" srcOrd="0" destOrd="0" presId="urn:microsoft.com/office/officeart/2005/8/layout/hierarchy3"/>
    <dgm:cxn modelId="{596DB55B-91B6-423B-8F39-F687D7E9E078}" type="presParOf" srcId="{BA07D9EB-7E9C-474F-BF53-60C540AD56B5}" destId="{2D60B94B-C743-48B9-B503-51EC7D914363}" srcOrd="1" destOrd="0" presId="urn:microsoft.com/office/officeart/2005/8/layout/hierarchy3"/>
    <dgm:cxn modelId="{2452CC3A-A8D9-4F80-A890-11C5197FDBF0}" type="presParOf" srcId="{A7D3F5DD-DDFF-4852-BBEA-60C69032B231}" destId="{C58D4187-FD94-45FF-BD05-004470D19AB0}" srcOrd="1" destOrd="0" presId="urn:microsoft.com/office/officeart/2005/8/layout/hierarchy3"/>
    <dgm:cxn modelId="{6B80A669-FFD3-417D-B0F2-54D9B7D129FE}" type="presParOf" srcId="{C58D4187-FD94-45FF-BD05-004470D19AB0}" destId="{0100BE02-8C20-409A-80E0-317294E7D2AB}" srcOrd="0" destOrd="0" presId="urn:microsoft.com/office/officeart/2005/8/layout/hierarchy3"/>
    <dgm:cxn modelId="{7A762223-6B3C-4398-9BD0-5F2616AB9D4C}" type="presParOf" srcId="{C58D4187-FD94-45FF-BD05-004470D19AB0}" destId="{5FC9E72B-93FE-467B-8F71-DE4F1B25C20F}" srcOrd="1" destOrd="0" presId="urn:microsoft.com/office/officeart/2005/8/layout/hierarchy3"/>
    <dgm:cxn modelId="{1BE6A01D-F880-4F05-A678-22979625CB7D}" type="presParOf" srcId="{C58D4187-FD94-45FF-BD05-004470D19AB0}" destId="{0179D9AC-D854-44A6-8D67-8B09BAE1411D}" srcOrd="2" destOrd="0" presId="urn:microsoft.com/office/officeart/2005/8/layout/hierarchy3"/>
    <dgm:cxn modelId="{F601C231-BA76-4CA9-B9B0-DBD052B21C5C}" type="presParOf" srcId="{C58D4187-FD94-45FF-BD05-004470D19AB0}" destId="{0DBE83BD-CC9A-4C5F-B966-4AB6C2D4BB10}" srcOrd="3" destOrd="0" presId="urn:microsoft.com/office/officeart/2005/8/layout/hierarchy3"/>
    <dgm:cxn modelId="{400C48DA-A2C2-45ED-9F43-06E8AA356A8B}" type="presParOf" srcId="{C58D4187-FD94-45FF-BD05-004470D19AB0}" destId="{D6743747-1C32-47E9-9967-EEA60FF8340E}" srcOrd="4" destOrd="0" presId="urn:microsoft.com/office/officeart/2005/8/layout/hierarchy3"/>
    <dgm:cxn modelId="{5C27A3FB-7AF7-43C3-ABD2-9982E7B60597}" type="presParOf" srcId="{C58D4187-FD94-45FF-BD05-004470D19AB0}" destId="{4A0BE0D0-7D35-4BC5-927C-5B1924504559}" srcOrd="5" destOrd="0" presId="urn:microsoft.com/office/officeart/2005/8/layout/hierarchy3"/>
    <dgm:cxn modelId="{40BADCDE-7F7C-4BC5-8E98-5E6482B60731}" type="presParOf" srcId="{C58D4187-FD94-45FF-BD05-004470D19AB0}" destId="{D64D3FFA-174B-46E0-BC8C-B3B9AD361304}" srcOrd="6" destOrd="0" presId="urn:microsoft.com/office/officeart/2005/8/layout/hierarchy3"/>
    <dgm:cxn modelId="{A37376A1-9D15-4AC1-BAEC-D7D6157167D6}" type="presParOf" srcId="{C58D4187-FD94-45FF-BD05-004470D19AB0}" destId="{BC83F285-6FB9-41A4-8DC2-C8F54EC72556}" srcOrd="7" destOrd="0" presId="urn:microsoft.com/office/officeart/2005/8/layout/hierarchy3"/>
  </dgm:cxnLst>
  <dgm:bg/>
  <dgm:whole/>
  <dgm:extLst>
    <a:ext uri="http://schemas.microsoft.com/office/drawing/2008/diagram">
      <dsp:dataModelExt xmlns:dsp="http://schemas.microsoft.com/office/drawing/2008/diagram" relId="rId17"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2E3759DA-94BD-4DE4-9962-7AD8ABAFA0E6}" type="doc">
      <dgm:prSet loTypeId="urn:microsoft.com/office/officeart/2005/8/layout/default" loCatId="list" qsTypeId="urn:microsoft.com/office/officeart/2005/8/quickstyle/simple1" qsCatId="simple" csTypeId="urn:microsoft.com/office/officeart/2005/8/colors/accent6_1" csCatId="accent6" phldr="1"/>
      <dgm:spPr/>
      <dgm:t>
        <a:bodyPr/>
        <a:lstStyle/>
        <a:p>
          <a:endParaRPr lang="en-US"/>
        </a:p>
      </dgm:t>
    </dgm:pt>
    <dgm:pt modelId="{CFC6E00D-A059-439A-BFEB-FC880AD845F3}">
      <dgm:prSet phldrT="[Text]" custT="1"/>
      <dgm:spPr/>
      <dgm:t>
        <a:bodyPr/>
        <a:lstStyle/>
        <a:p>
          <a:r>
            <a:rPr lang="en-US" sz="2000" dirty="0"/>
            <a:t>Experimental Procedures</a:t>
          </a:r>
        </a:p>
      </dgm:t>
    </dgm:pt>
    <dgm:pt modelId="{666DF4FE-27E2-4530-A3D5-7DEBE528E204}" type="parTrans" cxnId="{0399191C-533A-441F-8AFA-89FF52DEEDD3}">
      <dgm:prSet/>
      <dgm:spPr/>
      <dgm:t>
        <a:bodyPr/>
        <a:lstStyle/>
        <a:p>
          <a:endParaRPr lang="en-US"/>
        </a:p>
      </dgm:t>
    </dgm:pt>
    <dgm:pt modelId="{4F83A4D6-91BD-4B4E-A936-41025D790E2B}" type="sibTrans" cxnId="{0399191C-533A-441F-8AFA-89FF52DEEDD3}">
      <dgm:prSet/>
      <dgm:spPr/>
      <dgm:t>
        <a:bodyPr/>
        <a:lstStyle/>
        <a:p>
          <a:endParaRPr lang="en-US"/>
        </a:p>
      </dgm:t>
    </dgm:pt>
    <dgm:pt modelId="{D075B3E9-C55A-4B09-A7FC-DD8254688242}">
      <dgm:prSet phldrT="[Text]" custT="1"/>
      <dgm:spPr/>
      <dgm:t>
        <a:bodyPr/>
        <a:lstStyle/>
        <a:p>
          <a:r>
            <a:rPr lang="en-US" sz="2000" dirty="0"/>
            <a:t>Cosmetic Surgery </a:t>
          </a:r>
        </a:p>
        <a:p>
          <a:r>
            <a:rPr lang="en-US" sz="1200" dirty="0"/>
            <a:t>(except if needed because of accidental injury or reconstruction of a breast after a mastectomy)</a:t>
          </a:r>
        </a:p>
      </dgm:t>
    </dgm:pt>
    <dgm:pt modelId="{9B3B6D4B-54E8-46F9-8532-EAA185A018B3}" type="parTrans" cxnId="{8B3B87F4-67E2-465E-B815-65BA65106D1D}">
      <dgm:prSet/>
      <dgm:spPr/>
      <dgm:t>
        <a:bodyPr/>
        <a:lstStyle/>
        <a:p>
          <a:endParaRPr lang="en-US"/>
        </a:p>
      </dgm:t>
    </dgm:pt>
    <dgm:pt modelId="{67A1370A-F9B1-473A-8FDB-177C9D933FF8}" type="sibTrans" cxnId="{8B3B87F4-67E2-465E-B815-65BA65106D1D}">
      <dgm:prSet/>
      <dgm:spPr/>
      <dgm:t>
        <a:bodyPr/>
        <a:lstStyle/>
        <a:p>
          <a:endParaRPr lang="en-US"/>
        </a:p>
      </dgm:t>
    </dgm:pt>
    <dgm:pt modelId="{DEF18C44-3776-44A4-A19E-5A62870804B2}">
      <dgm:prSet phldrT="[Text]" custT="1"/>
      <dgm:spPr/>
      <dgm:t>
        <a:bodyPr/>
        <a:lstStyle/>
        <a:p>
          <a:r>
            <a:rPr lang="en-US" sz="2000" dirty="0"/>
            <a:t>Private rooms in hospitals </a:t>
          </a:r>
        </a:p>
        <a:p>
          <a:r>
            <a:rPr lang="en-US" sz="1200" dirty="0"/>
            <a:t>(unless medically necessary)</a:t>
          </a:r>
        </a:p>
      </dgm:t>
    </dgm:pt>
    <dgm:pt modelId="{573FFAD7-96BE-4066-9BCA-F9B08DD47824}" type="parTrans" cxnId="{286598E7-2ACB-4E94-B5B5-3BD4BDB3E3C8}">
      <dgm:prSet/>
      <dgm:spPr/>
      <dgm:t>
        <a:bodyPr/>
        <a:lstStyle/>
        <a:p>
          <a:endParaRPr lang="en-US"/>
        </a:p>
      </dgm:t>
    </dgm:pt>
    <dgm:pt modelId="{AB3ECF4A-3412-48C5-B8EC-8D94DCDF83B9}" type="sibTrans" cxnId="{286598E7-2ACB-4E94-B5B5-3BD4BDB3E3C8}">
      <dgm:prSet/>
      <dgm:spPr/>
      <dgm:t>
        <a:bodyPr/>
        <a:lstStyle/>
        <a:p>
          <a:endParaRPr lang="en-US"/>
        </a:p>
      </dgm:t>
    </dgm:pt>
    <dgm:pt modelId="{8165C2E6-A0A4-40D4-A0A9-494753050977}">
      <dgm:prSet phldrT="[Text]"/>
      <dgm:spPr/>
      <dgm:t>
        <a:bodyPr/>
        <a:lstStyle/>
        <a:p>
          <a:r>
            <a:rPr lang="en-US" dirty="0"/>
            <a:t>Medications for sexual or erectile dysfunction</a:t>
          </a:r>
        </a:p>
      </dgm:t>
    </dgm:pt>
    <dgm:pt modelId="{F4A92C8D-3EA8-4A7A-96F6-D213E3F0C833}" type="parTrans" cxnId="{94F8AF60-2448-43DA-B1F2-5DD0D28E70E3}">
      <dgm:prSet/>
      <dgm:spPr/>
      <dgm:t>
        <a:bodyPr/>
        <a:lstStyle/>
        <a:p>
          <a:endParaRPr lang="en-US"/>
        </a:p>
      </dgm:t>
    </dgm:pt>
    <dgm:pt modelId="{949D7E11-74C8-4739-A0B8-45E3B25C8FAE}" type="sibTrans" cxnId="{94F8AF60-2448-43DA-B1F2-5DD0D28E70E3}">
      <dgm:prSet/>
      <dgm:spPr/>
      <dgm:t>
        <a:bodyPr/>
        <a:lstStyle/>
        <a:p>
          <a:endParaRPr lang="en-US"/>
        </a:p>
      </dgm:t>
    </dgm:pt>
    <dgm:pt modelId="{7A9AAC2D-47D3-4E13-B36A-4F53858A14A7}" type="pres">
      <dgm:prSet presAssocID="{2E3759DA-94BD-4DE4-9962-7AD8ABAFA0E6}" presName="diagram" presStyleCnt="0">
        <dgm:presLayoutVars>
          <dgm:dir/>
          <dgm:resizeHandles val="exact"/>
        </dgm:presLayoutVars>
      </dgm:prSet>
      <dgm:spPr/>
    </dgm:pt>
    <dgm:pt modelId="{476F1522-6C4C-4139-9501-FAE3FF5E43D8}" type="pres">
      <dgm:prSet presAssocID="{CFC6E00D-A059-439A-BFEB-FC880AD845F3}" presName="node" presStyleLbl="node1" presStyleIdx="0" presStyleCnt="4" custScaleX="118396">
        <dgm:presLayoutVars>
          <dgm:bulletEnabled val="1"/>
        </dgm:presLayoutVars>
      </dgm:prSet>
      <dgm:spPr/>
    </dgm:pt>
    <dgm:pt modelId="{B8BE35E3-802F-467F-8EF0-43DFFF078AA7}" type="pres">
      <dgm:prSet presAssocID="{4F83A4D6-91BD-4B4E-A936-41025D790E2B}" presName="sibTrans" presStyleCnt="0"/>
      <dgm:spPr/>
    </dgm:pt>
    <dgm:pt modelId="{BAE596F8-203E-4A63-A54D-C256CC3F058E}" type="pres">
      <dgm:prSet presAssocID="{D075B3E9-C55A-4B09-A7FC-DD8254688242}" presName="node" presStyleLbl="node1" presStyleIdx="1" presStyleCnt="4" custScaleX="138398">
        <dgm:presLayoutVars>
          <dgm:bulletEnabled val="1"/>
        </dgm:presLayoutVars>
      </dgm:prSet>
      <dgm:spPr/>
    </dgm:pt>
    <dgm:pt modelId="{87CEDFC2-CFFA-4052-9B9B-3CC14628639A}" type="pres">
      <dgm:prSet presAssocID="{67A1370A-F9B1-473A-8FDB-177C9D933FF8}" presName="sibTrans" presStyleCnt="0"/>
      <dgm:spPr/>
    </dgm:pt>
    <dgm:pt modelId="{C91003F9-751A-4F4B-B2B1-AB5F44F9B161}" type="pres">
      <dgm:prSet presAssocID="{DEF18C44-3776-44A4-A19E-5A62870804B2}" presName="node" presStyleLbl="node1" presStyleIdx="2" presStyleCnt="4" custScaleX="84813">
        <dgm:presLayoutVars>
          <dgm:bulletEnabled val="1"/>
        </dgm:presLayoutVars>
      </dgm:prSet>
      <dgm:spPr/>
    </dgm:pt>
    <dgm:pt modelId="{FEDCEAE7-C067-454F-8A1E-2D6F837B17D5}" type="pres">
      <dgm:prSet presAssocID="{AB3ECF4A-3412-48C5-B8EC-8D94DCDF83B9}" presName="sibTrans" presStyleCnt="0"/>
      <dgm:spPr/>
    </dgm:pt>
    <dgm:pt modelId="{AE40651D-4050-4FB3-8F79-9D8699E5A3CF}" type="pres">
      <dgm:prSet presAssocID="{8165C2E6-A0A4-40D4-A0A9-494753050977}" presName="node" presStyleLbl="node1" presStyleIdx="3" presStyleCnt="4">
        <dgm:presLayoutVars>
          <dgm:bulletEnabled val="1"/>
        </dgm:presLayoutVars>
      </dgm:prSet>
      <dgm:spPr/>
    </dgm:pt>
  </dgm:ptLst>
  <dgm:cxnLst>
    <dgm:cxn modelId="{0399191C-533A-441F-8AFA-89FF52DEEDD3}" srcId="{2E3759DA-94BD-4DE4-9962-7AD8ABAFA0E6}" destId="{CFC6E00D-A059-439A-BFEB-FC880AD845F3}" srcOrd="0" destOrd="0" parTransId="{666DF4FE-27E2-4530-A3D5-7DEBE528E204}" sibTransId="{4F83A4D6-91BD-4B4E-A936-41025D790E2B}"/>
    <dgm:cxn modelId="{C91EAB1D-E7B3-481F-9D62-8E3E62073D07}" type="presOf" srcId="{D075B3E9-C55A-4B09-A7FC-DD8254688242}" destId="{BAE596F8-203E-4A63-A54D-C256CC3F058E}" srcOrd="0" destOrd="0" presId="urn:microsoft.com/office/officeart/2005/8/layout/default"/>
    <dgm:cxn modelId="{9BA4A330-3CD8-4CB2-8F79-20F6E36E3A3B}" type="presOf" srcId="{8165C2E6-A0A4-40D4-A0A9-494753050977}" destId="{AE40651D-4050-4FB3-8F79-9D8699E5A3CF}" srcOrd="0" destOrd="0" presId="urn:microsoft.com/office/officeart/2005/8/layout/default"/>
    <dgm:cxn modelId="{94F8AF60-2448-43DA-B1F2-5DD0D28E70E3}" srcId="{2E3759DA-94BD-4DE4-9962-7AD8ABAFA0E6}" destId="{8165C2E6-A0A4-40D4-A0A9-494753050977}" srcOrd="3" destOrd="0" parTransId="{F4A92C8D-3EA8-4A7A-96F6-D213E3F0C833}" sibTransId="{949D7E11-74C8-4739-A0B8-45E3B25C8FAE}"/>
    <dgm:cxn modelId="{798E1D62-E132-4CC0-9E2C-17FDFE9F0322}" type="presOf" srcId="{2E3759DA-94BD-4DE4-9962-7AD8ABAFA0E6}" destId="{7A9AAC2D-47D3-4E13-B36A-4F53858A14A7}" srcOrd="0" destOrd="0" presId="urn:microsoft.com/office/officeart/2005/8/layout/default"/>
    <dgm:cxn modelId="{21053FCD-EA9B-4403-9A81-FCBF64531CEB}" type="presOf" srcId="{DEF18C44-3776-44A4-A19E-5A62870804B2}" destId="{C91003F9-751A-4F4B-B2B1-AB5F44F9B161}" srcOrd="0" destOrd="0" presId="urn:microsoft.com/office/officeart/2005/8/layout/default"/>
    <dgm:cxn modelId="{6D2F48D4-0F09-47ED-854E-E899735478F2}" type="presOf" srcId="{CFC6E00D-A059-439A-BFEB-FC880AD845F3}" destId="{476F1522-6C4C-4139-9501-FAE3FF5E43D8}" srcOrd="0" destOrd="0" presId="urn:microsoft.com/office/officeart/2005/8/layout/default"/>
    <dgm:cxn modelId="{286598E7-2ACB-4E94-B5B5-3BD4BDB3E3C8}" srcId="{2E3759DA-94BD-4DE4-9962-7AD8ABAFA0E6}" destId="{DEF18C44-3776-44A4-A19E-5A62870804B2}" srcOrd="2" destOrd="0" parTransId="{573FFAD7-96BE-4066-9BCA-F9B08DD47824}" sibTransId="{AB3ECF4A-3412-48C5-B8EC-8D94DCDF83B9}"/>
    <dgm:cxn modelId="{8B3B87F4-67E2-465E-B815-65BA65106D1D}" srcId="{2E3759DA-94BD-4DE4-9962-7AD8ABAFA0E6}" destId="{D075B3E9-C55A-4B09-A7FC-DD8254688242}" srcOrd="1" destOrd="0" parTransId="{9B3B6D4B-54E8-46F9-8532-EAA185A018B3}" sibTransId="{67A1370A-F9B1-473A-8FDB-177C9D933FF8}"/>
    <dgm:cxn modelId="{C1BCBED9-9B6A-4EB6-88F4-AA9EFA3AE4A9}" type="presParOf" srcId="{7A9AAC2D-47D3-4E13-B36A-4F53858A14A7}" destId="{476F1522-6C4C-4139-9501-FAE3FF5E43D8}" srcOrd="0" destOrd="0" presId="urn:microsoft.com/office/officeart/2005/8/layout/default"/>
    <dgm:cxn modelId="{0DB380D0-382B-4568-B182-9BD059B67BD0}" type="presParOf" srcId="{7A9AAC2D-47D3-4E13-B36A-4F53858A14A7}" destId="{B8BE35E3-802F-467F-8EF0-43DFFF078AA7}" srcOrd="1" destOrd="0" presId="urn:microsoft.com/office/officeart/2005/8/layout/default"/>
    <dgm:cxn modelId="{4A04A038-ED82-48C4-96EE-0049F68804EC}" type="presParOf" srcId="{7A9AAC2D-47D3-4E13-B36A-4F53858A14A7}" destId="{BAE596F8-203E-4A63-A54D-C256CC3F058E}" srcOrd="2" destOrd="0" presId="urn:microsoft.com/office/officeart/2005/8/layout/default"/>
    <dgm:cxn modelId="{DAE19439-D9B4-40D8-828C-F4614FB1E563}" type="presParOf" srcId="{7A9AAC2D-47D3-4E13-B36A-4F53858A14A7}" destId="{87CEDFC2-CFFA-4052-9B9B-3CC14628639A}" srcOrd="3" destOrd="0" presId="urn:microsoft.com/office/officeart/2005/8/layout/default"/>
    <dgm:cxn modelId="{D63A2D0A-46E8-4308-B1D0-99729DC3284D}" type="presParOf" srcId="{7A9AAC2D-47D3-4E13-B36A-4F53858A14A7}" destId="{C91003F9-751A-4F4B-B2B1-AB5F44F9B161}" srcOrd="4" destOrd="0" presId="urn:microsoft.com/office/officeart/2005/8/layout/default"/>
    <dgm:cxn modelId="{60A5B037-6D9F-45C2-AEF0-457E06A0483C}" type="presParOf" srcId="{7A9AAC2D-47D3-4E13-B36A-4F53858A14A7}" destId="{FEDCEAE7-C067-454F-8A1E-2D6F837B17D5}" srcOrd="5" destOrd="0" presId="urn:microsoft.com/office/officeart/2005/8/layout/default"/>
    <dgm:cxn modelId="{F80629F0-D66D-4E2B-ABC7-34AE89E90034}" type="presParOf" srcId="{7A9AAC2D-47D3-4E13-B36A-4F53858A14A7}" destId="{AE40651D-4050-4FB3-8F79-9D8699E5A3CF}" srcOrd="6"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9690B4E6-D882-4B4F-A57A-419C1D2856D2}" type="doc">
      <dgm:prSet loTypeId="urn:microsoft.com/office/officeart/2005/8/layout/lProcess2" loCatId="list" qsTypeId="urn:microsoft.com/office/officeart/2005/8/quickstyle/simple1" qsCatId="simple" csTypeId="urn:microsoft.com/office/officeart/2005/8/colors/accent0_2" csCatId="mainScheme" phldr="1"/>
      <dgm:spPr/>
      <dgm:t>
        <a:bodyPr/>
        <a:lstStyle/>
        <a:p>
          <a:endParaRPr lang="en-US"/>
        </a:p>
      </dgm:t>
    </dgm:pt>
    <dgm:pt modelId="{E843DD96-D1A3-44A8-95F2-FC161673FB48}">
      <dgm:prSet phldrT="[Text]" custT="1"/>
      <dgm:spPr/>
      <dgm:t>
        <a:bodyPr/>
        <a:lstStyle/>
        <a:p>
          <a:endParaRPr lang="en-US" sz="2900" b="1" dirty="0">
            <a:latin typeface="Helvetica" panose="020B0604020202020204" pitchFamily="34" charset="0"/>
          </a:endParaRPr>
        </a:p>
        <a:p>
          <a:r>
            <a:rPr lang="en-US" sz="2400" b="0" dirty="0">
              <a:latin typeface="Helvetica" panose="020B0604020202020204" pitchFamily="34" charset="0"/>
            </a:rPr>
            <a:t>Continuity of Care Period</a:t>
          </a:r>
          <a:r>
            <a:rPr lang="en-US" sz="2900" dirty="0">
              <a:latin typeface="Helvetica" panose="020B0604020202020204" pitchFamily="34" charset="0"/>
            </a:rPr>
            <a:t>	 	</a:t>
          </a:r>
        </a:p>
      </dgm:t>
    </dgm:pt>
    <dgm:pt modelId="{71A43880-7208-4176-834D-D30CB6EBBF79}" type="parTrans" cxnId="{1AA55AED-B2E1-435F-B37B-B8921F07F2F4}">
      <dgm:prSet/>
      <dgm:spPr/>
      <dgm:t>
        <a:bodyPr/>
        <a:lstStyle/>
        <a:p>
          <a:endParaRPr lang="en-US">
            <a:latin typeface="Garamond" panose="02020404030301010803" pitchFamily="18" charset="0"/>
          </a:endParaRPr>
        </a:p>
      </dgm:t>
    </dgm:pt>
    <dgm:pt modelId="{F03033E7-F5A5-44EB-8E39-E748A71636AA}" type="sibTrans" cxnId="{1AA55AED-B2E1-435F-B37B-B8921F07F2F4}">
      <dgm:prSet/>
      <dgm:spPr/>
      <dgm:t>
        <a:bodyPr/>
        <a:lstStyle/>
        <a:p>
          <a:endParaRPr lang="en-US">
            <a:latin typeface="Garamond" panose="02020404030301010803" pitchFamily="18" charset="0"/>
          </a:endParaRPr>
        </a:p>
      </dgm:t>
    </dgm:pt>
    <dgm:pt modelId="{56CF88C4-27F6-4958-8C00-C407FE11AAC6}">
      <dgm:prSet phldrT="[Text]"/>
      <dgm:spPr/>
      <dgm:t>
        <a:bodyPr/>
        <a:lstStyle/>
        <a:p>
          <a:r>
            <a:rPr lang="en-US" dirty="0">
              <a:latin typeface="Helvetica" panose="020B0604020202020204" pitchFamily="34" charset="0"/>
            </a:rPr>
            <a:t>Initial Health Screening</a:t>
          </a:r>
        </a:p>
      </dgm:t>
    </dgm:pt>
    <dgm:pt modelId="{7EC56AC8-946D-4033-80E7-75D2C88F5A43}" type="parTrans" cxnId="{A562B86C-E56D-4F17-886A-9A8B973A497F}">
      <dgm:prSet/>
      <dgm:spPr/>
      <dgm:t>
        <a:bodyPr/>
        <a:lstStyle/>
        <a:p>
          <a:endParaRPr lang="en-US">
            <a:latin typeface="Garamond" panose="02020404030301010803" pitchFamily="18" charset="0"/>
          </a:endParaRPr>
        </a:p>
      </dgm:t>
    </dgm:pt>
    <dgm:pt modelId="{65803486-7BCE-413E-BC09-AEA9E8EC5BA9}" type="sibTrans" cxnId="{A562B86C-E56D-4F17-886A-9A8B973A497F}">
      <dgm:prSet/>
      <dgm:spPr/>
      <dgm:t>
        <a:bodyPr/>
        <a:lstStyle/>
        <a:p>
          <a:endParaRPr lang="en-US">
            <a:latin typeface="Garamond" panose="02020404030301010803" pitchFamily="18" charset="0"/>
          </a:endParaRPr>
        </a:p>
      </dgm:t>
    </dgm:pt>
    <dgm:pt modelId="{4B15687B-8B1E-4DF8-BDFA-72521C85E412}">
      <dgm:prSet phldrT="[Text]"/>
      <dgm:spPr/>
      <dgm:t>
        <a:bodyPr/>
        <a:lstStyle/>
        <a:p>
          <a:r>
            <a:rPr lang="en-US" dirty="0">
              <a:latin typeface="Helvetica" panose="020B0604020202020204" pitchFamily="34" charset="0"/>
            </a:rPr>
            <a:t>Be involved  </a:t>
          </a:r>
        </a:p>
      </dgm:t>
    </dgm:pt>
    <dgm:pt modelId="{20C19DE1-CF72-46DD-AE7F-0C0B0107C88A}" type="parTrans" cxnId="{E4681AB6-5255-42BA-AEF4-096E1387E1DB}">
      <dgm:prSet/>
      <dgm:spPr/>
      <dgm:t>
        <a:bodyPr/>
        <a:lstStyle/>
        <a:p>
          <a:endParaRPr lang="en-US">
            <a:latin typeface="Garamond" panose="02020404030301010803" pitchFamily="18" charset="0"/>
          </a:endParaRPr>
        </a:p>
      </dgm:t>
    </dgm:pt>
    <dgm:pt modelId="{F795FE08-B35D-4E78-97C9-BA6C557FB09E}" type="sibTrans" cxnId="{E4681AB6-5255-42BA-AEF4-096E1387E1DB}">
      <dgm:prSet/>
      <dgm:spPr/>
      <dgm:t>
        <a:bodyPr/>
        <a:lstStyle/>
        <a:p>
          <a:endParaRPr lang="en-US">
            <a:latin typeface="Garamond" panose="02020404030301010803" pitchFamily="18" charset="0"/>
          </a:endParaRPr>
        </a:p>
      </dgm:t>
    </dgm:pt>
    <dgm:pt modelId="{71873FA1-A8F3-476B-A66B-8A3B80BC8279}">
      <dgm:prSet phldrT="[Text]"/>
      <dgm:spPr/>
      <dgm:t>
        <a:bodyPr/>
        <a:lstStyle/>
        <a:p>
          <a:r>
            <a:rPr lang="en-US" dirty="0">
              <a:latin typeface="Helvetica" panose="020B0604020202020204" pitchFamily="34" charset="0"/>
            </a:rPr>
            <a:t>Continue existing services</a:t>
          </a:r>
        </a:p>
      </dgm:t>
    </dgm:pt>
    <dgm:pt modelId="{1CEB0F22-EEAE-4691-BEF8-F31E350CAAED}" type="parTrans" cxnId="{4A035EA7-675B-4D7B-A93C-F9B91D9DBA04}">
      <dgm:prSet/>
      <dgm:spPr/>
      <dgm:t>
        <a:bodyPr/>
        <a:lstStyle/>
        <a:p>
          <a:endParaRPr lang="en-US">
            <a:latin typeface="Garamond" panose="02020404030301010803" pitchFamily="18" charset="0"/>
          </a:endParaRPr>
        </a:p>
      </dgm:t>
    </dgm:pt>
    <dgm:pt modelId="{8EB0EE8A-D02E-481B-AAD8-6003CA97F5EA}" type="sibTrans" cxnId="{4A035EA7-675B-4D7B-A93C-F9B91D9DBA04}">
      <dgm:prSet/>
      <dgm:spPr/>
      <dgm:t>
        <a:bodyPr/>
        <a:lstStyle/>
        <a:p>
          <a:endParaRPr lang="en-US">
            <a:latin typeface="Garamond" panose="02020404030301010803" pitchFamily="18" charset="0"/>
          </a:endParaRPr>
        </a:p>
      </dgm:t>
    </dgm:pt>
    <dgm:pt modelId="{AAF0E131-715D-45BA-9B26-8DEFFE0F89D9}">
      <dgm:prSet phldrT="[Text]" custT="1"/>
      <dgm:spPr/>
      <dgm:t>
        <a:bodyPr/>
        <a:lstStyle/>
        <a:p>
          <a:r>
            <a:rPr lang="en-US" sz="2800" b="1" dirty="0">
              <a:latin typeface="Helvetica" panose="020B0604020202020204" pitchFamily="34" charset="0"/>
            </a:rPr>
            <a:t>After </a:t>
          </a:r>
          <a:r>
            <a:rPr lang="en-US" sz="2800" b="0" dirty="0">
              <a:latin typeface="Helvetica" panose="020B0604020202020204" pitchFamily="34" charset="0"/>
            </a:rPr>
            <a:t>the assessment</a:t>
          </a:r>
        </a:p>
      </dgm:t>
    </dgm:pt>
    <dgm:pt modelId="{2BF1A13C-1BB1-46AE-AAD0-46730AA394BC}" type="parTrans" cxnId="{B3E2E90B-8FCA-450A-8FF0-A46C59901976}">
      <dgm:prSet/>
      <dgm:spPr/>
      <dgm:t>
        <a:bodyPr/>
        <a:lstStyle/>
        <a:p>
          <a:endParaRPr lang="en-US">
            <a:latin typeface="Garamond" panose="02020404030301010803" pitchFamily="18" charset="0"/>
          </a:endParaRPr>
        </a:p>
      </dgm:t>
    </dgm:pt>
    <dgm:pt modelId="{2D87179F-046A-47F5-AC6A-E18356D03EC4}" type="sibTrans" cxnId="{B3E2E90B-8FCA-450A-8FF0-A46C59901976}">
      <dgm:prSet/>
      <dgm:spPr/>
      <dgm:t>
        <a:bodyPr/>
        <a:lstStyle/>
        <a:p>
          <a:endParaRPr lang="en-US">
            <a:latin typeface="Garamond" panose="02020404030301010803" pitchFamily="18" charset="0"/>
          </a:endParaRPr>
        </a:p>
      </dgm:t>
    </dgm:pt>
    <dgm:pt modelId="{D27A4E01-D705-4B53-83EC-90023EBD37F9}">
      <dgm:prSet phldrT="[Text]"/>
      <dgm:spPr/>
      <dgm:t>
        <a:bodyPr/>
        <a:lstStyle/>
        <a:p>
          <a:r>
            <a:rPr lang="en-US" dirty="0">
              <a:latin typeface="Helvetica" panose="020B0604020202020204" pitchFamily="34" charset="0"/>
            </a:rPr>
            <a:t>Periodic reassessments</a:t>
          </a:r>
        </a:p>
      </dgm:t>
    </dgm:pt>
    <dgm:pt modelId="{D5376A77-628F-432E-8A0E-055216F35AAA}" type="parTrans" cxnId="{48E52F08-AA6B-45CE-8FDF-B9F12C9F4815}">
      <dgm:prSet/>
      <dgm:spPr/>
      <dgm:t>
        <a:bodyPr/>
        <a:lstStyle/>
        <a:p>
          <a:endParaRPr lang="en-US">
            <a:latin typeface="Garamond" panose="02020404030301010803" pitchFamily="18" charset="0"/>
          </a:endParaRPr>
        </a:p>
      </dgm:t>
    </dgm:pt>
    <dgm:pt modelId="{F5143426-7AF7-442B-AEE7-EEC69F292985}" type="sibTrans" cxnId="{48E52F08-AA6B-45CE-8FDF-B9F12C9F4815}">
      <dgm:prSet/>
      <dgm:spPr/>
      <dgm:t>
        <a:bodyPr/>
        <a:lstStyle/>
        <a:p>
          <a:endParaRPr lang="en-US">
            <a:latin typeface="Garamond" panose="02020404030301010803" pitchFamily="18" charset="0"/>
          </a:endParaRPr>
        </a:p>
      </dgm:t>
    </dgm:pt>
    <dgm:pt modelId="{A9B467DB-9AF3-419C-B75D-7121586BAA6A}">
      <dgm:prSet phldrT="[Text]"/>
      <dgm:spPr/>
      <dgm:t>
        <a:bodyPr/>
        <a:lstStyle/>
        <a:p>
          <a:r>
            <a:rPr lang="en-US" dirty="0">
              <a:latin typeface="Helvetica" panose="020B0604020202020204" pitchFamily="34" charset="0"/>
            </a:rPr>
            <a:t>File an internal appeal</a:t>
          </a:r>
        </a:p>
      </dgm:t>
    </dgm:pt>
    <dgm:pt modelId="{2B118DB4-9C24-4F38-938D-07DA60AC2C45}" type="parTrans" cxnId="{FC3F5275-160A-4CB8-B95E-CBFE8BF4D362}">
      <dgm:prSet/>
      <dgm:spPr/>
      <dgm:t>
        <a:bodyPr/>
        <a:lstStyle/>
        <a:p>
          <a:endParaRPr lang="en-US">
            <a:latin typeface="Garamond" panose="02020404030301010803" pitchFamily="18" charset="0"/>
          </a:endParaRPr>
        </a:p>
      </dgm:t>
    </dgm:pt>
    <dgm:pt modelId="{EACB8BDF-E9B1-4D3D-806F-2899CCED2407}" type="sibTrans" cxnId="{FC3F5275-160A-4CB8-B95E-CBFE8BF4D362}">
      <dgm:prSet/>
      <dgm:spPr/>
      <dgm:t>
        <a:bodyPr/>
        <a:lstStyle/>
        <a:p>
          <a:endParaRPr lang="en-US">
            <a:latin typeface="Garamond" panose="02020404030301010803" pitchFamily="18" charset="0"/>
          </a:endParaRPr>
        </a:p>
      </dgm:t>
    </dgm:pt>
    <dgm:pt modelId="{E5125A0D-0AA5-4513-A661-8768650C96E4}">
      <dgm:prSet phldrT="[Text]"/>
      <dgm:spPr/>
      <dgm:t>
        <a:bodyPr/>
        <a:lstStyle/>
        <a:p>
          <a:r>
            <a:rPr lang="en-US" dirty="0">
              <a:latin typeface="Helvetica" panose="020B0604020202020204" pitchFamily="34" charset="0"/>
            </a:rPr>
            <a:t>Keep current providers</a:t>
          </a:r>
        </a:p>
      </dgm:t>
    </dgm:pt>
    <dgm:pt modelId="{46E179C5-5821-4744-8768-014BFA21EAE0}" type="parTrans" cxnId="{2CD3F76A-546C-426F-B342-368529649933}">
      <dgm:prSet/>
      <dgm:spPr/>
      <dgm:t>
        <a:bodyPr/>
        <a:lstStyle/>
        <a:p>
          <a:endParaRPr lang="en-US"/>
        </a:p>
      </dgm:t>
    </dgm:pt>
    <dgm:pt modelId="{2D7AECE7-8ADB-4921-93FB-6DD07059BD46}" type="sibTrans" cxnId="{2CD3F76A-546C-426F-B342-368529649933}">
      <dgm:prSet/>
      <dgm:spPr/>
      <dgm:t>
        <a:bodyPr/>
        <a:lstStyle/>
        <a:p>
          <a:endParaRPr lang="en-US"/>
        </a:p>
      </dgm:t>
    </dgm:pt>
    <dgm:pt modelId="{99C347FB-2E08-4B0E-884B-FE2A6E160AA5}">
      <dgm:prSet/>
      <dgm:spPr/>
      <dgm:t>
        <a:bodyPr/>
        <a:lstStyle/>
        <a:p>
          <a:r>
            <a:rPr lang="en-US" dirty="0">
              <a:latin typeface="Helvetica" panose="020B0604020202020204" pitchFamily="34" charset="0"/>
            </a:rPr>
            <a:t>Care Plan agreed upon</a:t>
          </a:r>
        </a:p>
      </dgm:t>
    </dgm:pt>
    <dgm:pt modelId="{49187CF8-5C5A-4807-9056-BAE5B5092A7F}" type="parTrans" cxnId="{16922EE6-90A7-4DD4-BEC2-A2ADECC9005B}">
      <dgm:prSet/>
      <dgm:spPr/>
      <dgm:t>
        <a:bodyPr/>
        <a:lstStyle/>
        <a:p>
          <a:endParaRPr lang="en-US"/>
        </a:p>
      </dgm:t>
    </dgm:pt>
    <dgm:pt modelId="{BE821AB4-D12B-4AEE-950A-4812328D2067}" type="sibTrans" cxnId="{16922EE6-90A7-4DD4-BEC2-A2ADECC9005B}">
      <dgm:prSet/>
      <dgm:spPr/>
      <dgm:t>
        <a:bodyPr/>
        <a:lstStyle/>
        <a:p>
          <a:endParaRPr lang="en-US"/>
        </a:p>
      </dgm:t>
    </dgm:pt>
    <dgm:pt modelId="{170437E6-94BB-40EE-99F3-45D882C17680}">
      <dgm:prSet/>
      <dgm:spPr/>
      <dgm:t>
        <a:bodyPr/>
        <a:lstStyle/>
        <a:p>
          <a:r>
            <a:rPr lang="en-US" dirty="0">
              <a:latin typeface="Helvetica" panose="020B0604020202020204" pitchFamily="34" charset="0"/>
            </a:rPr>
            <a:t>Care Coordination</a:t>
          </a:r>
        </a:p>
      </dgm:t>
    </dgm:pt>
    <dgm:pt modelId="{25A7B50B-3738-4AE0-ADE4-A92F559B198D}" type="parTrans" cxnId="{2C2EE058-C515-4D8F-BCCE-FD3BDCC7219C}">
      <dgm:prSet/>
      <dgm:spPr/>
      <dgm:t>
        <a:bodyPr/>
        <a:lstStyle/>
        <a:p>
          <a:endParaRPr lang="en-US"/>
        </a:p>
      </dgm:t>
    </dgm:pt>
    <dgm:pt modelId="{A9037F89-EA0B-4158-B4F4-D94B079D3F8B}" type="sibTrans" cxnId="{2C2EE058-C515-4D8F-BCCE-FD3BDCC7219C}">
      <dgm:prSet/>
      <dgm:spPr/>
      <dgm:t>
        <a:bodyPr/>
        <a:lstStyle/>
        <a:p>
          <a:endParaRPr lang="en-US"/>
        </a:p>
      </dgm:t>
    </dgm:pt>
    <dgm:pt modelId="{4717FD1F-471E-4E53-9C30-F83BF2885F1F}" type="pres">
      <dgm:prSet presAssocID="{9690B4E6-D882-4B4F-A57A-419C1D2856D2}" presName="theList" presStyleCnt="0">
        <dgm:presLayoutVars>
          <dgm:dir/>
          <dgm:animLvl val="lvl"/>
          <dgm:resizeHandles val="exact"/>
        </dgm:presLayoutVars>
      </dgm:prSet>
      <dgm:spPr/>
    </dgm:pt>
    <dgm:pt modelId="{BD693983-A9EC-4469-AA74-15B179AF13DB}" type="pres">
      <dgm:prSet presAssocID="{E843DD96-D1A3-44A8-95F2-FC161673FB48}" presName="compNode" presStyleCnt="0"/>
      <dgm:spPr/>
    </dgm:pt>
    <dgm:pt modelId="{DD471A72-3F59-40D5-B5AF-CC2A614410A9}" type="pres">
      <dgm:prSet presAssocID="{E843DD96-D1A3-44A8-95F2-FC161673FB48}" presName="aNode" presStyleLbl="bgShp" presStyleIdx="0" presStyleCnt="2" custLinFactNeighborX="-552" custLinFactNeighborY="-2174"/>
      <dgm:spPr/>
    </dgm:pt>
    <dgm:pt modelId="{5527F168-A42F-4973-BA6C-8A06A9AF5726}" type="pres">
      <dgm:prSet presAssocID="{E843DD96-D1A3-44A8-95F2-FC161673FB48}" presName="textNode" presStyleLbl="bgShp" presStyleIdx="0" presStyleCnt="2"/>
      <dgm:spPr/>
    </dgm:pt>
    <dgm:pt modelId="{AF105124-2265-4EEE-A65B-1D4878AC60A8}" type="pres">
      <dgm:prSet presAssocID="{E843DD96-D1A3-44A8-95F2-FC161673FB48}" presName="compChildNode" presStyleCnt="0"/>
      <dgm:spPr/>
    </dgm:pt>
    <dgm:pt modelId="{6665850B-2632-4910-B539-95F7DD8DDADB}" type="pres">
      <dgm:prSet presAssocID="{E843DD96-D1A3-44A8-95F2-FC161673FB48}" presName="theInnerList" presStyleCnt="0"/>
      <dgm:spPr/>
    </dgm:pt>
    <dgm:pt modelId="{9C317AA1-E179-45DC-B132-AFD68CAAB252}" type="pres">
      <dgm:prSet presAssocID="{56CF88C4-27F6-4958-8C00-C407FE11AAC6}" presName="childNode" presStyleLbl="node1" presStyleIdx="0" presStyleCnt="8" custLinFactNeighborX="-610" custLinFactNeighborY="-77706">
        <dgm:presLayoutVars>
          <dgm:bulletEnabled val="1"/>
        </dgm:presLayoutVars>
      </dgm:prSet>
      <dgm:spPr/>
    </dgm:pt>
    <dgm:pt modelId="{EEC73055-953E-4B79-8EA3-B091568F023E}" type="pres">
      <dgm:prSet presAssocID="{56CF88C4-27F6-4958-8C00-C407FE11AAC6}" presName="aSpace2" presStyleCnt="0"/>
      <dgm:spPr/>
    </dgm:pt>
    <dgm:pt modelId="{314A8932-271C-4ABB-A496-5D8BC9436193}" type="pres">
      <dgm:prSet presAssocID="{4B15687B-8B1E-4DF8-BDFA-72521C85E412}" presName="childNode" presStyleLbl="node1" presStyleIdx="1" presStyleCnt="8" custLinFactNeighborX="-610" custLinFactNeighborY="-51728">
        <dgm:presLayoutVars>
          <dgm:bulletEnabled val="1"/>
        </dgm:presLayoutVars>
      </dgm:prSet>
      <dgm:spPr/>
    </dgm:pt>
    <dgm:pt modelId="{34BD370E-4A2A-4701-BB5C-B43ABE18300F}" type="pres">
      <dgm:prSet presAssocID="{4B15687B-8B1E-4DF8-BDFA-72521C85E412}" presName="aSpace2" presStyleCnt="0"/>
      <dgm:spPr/>
    </dgm:pt>
    <dgm:pt modelId="{DD876364-DB66-443E-934D-150A65C87FEA}" type="pres">
      <dgm:prSet presAssocID="{71873FA1-A8F3-476B-A66B-8A3B80BC8279}" presName="childNode" presStyleLbl="node1" presStyleIdx="2" presStyleCnt="8" custLinFactNeighborX="-610" custLinFactNeighborY="-25750">
        <dgm:presLayoutVars>
          <dgm:bulletEnabled val="1"/>
        </dgm:presLayoutVars>
      </dgm:prSet>
      <dgm:spPr/>
    </dgm:pt>
    <dgm:pt modelId="{75FAF915-AAD0-4656-A40D-1569754C341C}" type="pres">
      <dgm:prSet presAssocID="{71873FA1-A8F3-476B-A66B-8A3B80BC8279}" presName="aSpace2" presStyleCnt="0"/>
      <dgm:spPr/>
    </dgm:pt>
    <dgm:pt modelId="{0C41901F-0C52-47EF-AEF2-9722D6057243}" type="pres">
      <dgm:prSet presAssocID="{E5125A0D-0AA5-4513-A661-8768650C96E4}" presName="childNode" presStyleLbl="node1" presStyleIdx="3" presStyleCnt="8">
        <dgm:presLayoutVars>
          <dgm:bulletEnabled val="1"/>
        </dgm:presLayoutVars>
      </dgm:prSet>
      <dgm:spPr/>
    </dgm:pt>
    <dgm:pt modelId="{4144D792-A6DA-4108-9444-2750EDA93049}" type="pres">
      <dgm:prSet presAssocID="{E843DD96-D1A3-44A8-95F2-FC161673FB48}" presName="aSpace" presStyleCnt="0"/>
      <dgm:spPr/>
    </dgm:pt>
    <dgm:pt modelId="{FB73CDFA-29AA-4435-AECA-BE40237E1BB8}" type="pres">
      <dgm:prSet presAssocID="{AAF0E131-715D-45BA-9B26-8DEFFE0F89D9}" presName="compNode" presStyleCnt="0"/>
      <dgm:spPr/>
    </dgm:pt>
    <dgm:pt modelId="{8CE79603-A7FE-43D9-A60C-0D415A3455CF}" type="pres">
      <dgm:prSet presAssocID="{AAF0E131-715D-45BA-9B26-8DEFFE0F89D9}" presName="aNode" presStyleLbl="bgShp" presStyleIdx="1" presStyleCnt="2" custLinFactNeighborX="104"/>
      <dgm:spPr/>
    </dgm:pt>
    <dgm:pt modelId="{3EF731AD-373F-405D-A32D-850B20371803}" type="pres">
      <dgm:prSet presAssocID="{AAF0E131-715D-45BA-9B26-8DEFFE0F89D9}" presName="textNode" presStyleLbl="bgShp" presStyleIdx="1" presStyleCnt="2"/>
      <dgm:spPr/>
    </dgm:pt>
    <dgm:pt modelId="{DEC21920-8FA7-4CF7-AE13-B1C943341D8C}" type="pres">
      <dgm:prSet presAssocID="{AAF0E131-715D-45BA-9B26-8DEFFE0F89D9}" presName="compChildNode" presStyleCnt="0"/>
      <dgm:spPr/>
    </dgm:pt>
    <dgm:pt modelId="{AF29C2B3-3D46-498D-9101-7652F0802462}" type="pres">
      <dgm:prSet presAssocID="{AAF0E131-715D-45BA-9B26-8DEFFE0F89D9}" presName="theInnerList" presStyleCnt="0"/>
      <dgm:spPr/>
    </dgm:pt>
    <dgm:pt modelId="{7EAF60AF-2DD2-49DD-893E-C0E4A81A2929}" type="pres">
      <dgm:prSet presAssocID="{99C347FB-2E08-4B0E-884B-FE2A6E160AA5}" presName="childNode" presStyleLbl="node1" presStyleIdx="4" presStyleCnt="8">
        <dgm:presLayoutVars>
          <dgm:bulletEnabled val="1"/>
        </dgm:presLayoutVars>
      </dgm:prSet>
      <dgm:spPr/>
    </dgm:pt>
    <dgm:pt modelId="{BC28AF64-190E-448F-B006-8A89DA27F1D1}" type="pres">
      <dgm:prSet presAssocID="{99C347FB-2E08-4B0E-884B-FE2A6E160AA5}" presName="aSpace2" presStyleCnt="0"/>
      <dgm:spPr/>
    </dgm:pt>
    <dgm:pt modelId="{3A9B9B38-D762-40C7-94A4-C111C0FF399E}" type="pres">
      <dgm:prSet presAssocID="{170437E6-94BB-40EE-99F3-45D882C17680}" presName="childNode" presStyleLbl="node1" presStyleIdx="5" presStyleCnt="8">
        <dgm:presLayoutVars>
          <dgm:bulletEnabled val="1"/>
        </dgm:presLayoutVars>
      </dgm:prSet>
      <dgm:spPr/>
    </dgm:pt>
    <dgm:pt modelId="{C1E739E3-6CB5-4586-A559-EA53CFF90D28}" type="pres">
      <dgm:prSet presAssocID="{170437E6-94BB-40EE-99F3-45D882C17680}" presName="aSpace2" presStyleCnt="0"/>
      <dgm:spPr/>
    </dgm:pt>
    <dgm:pt modelId="{3FA818D4-2168-49B9-BB50-3364C1BA9096}" type="pres">
      <dgm:prSet presAssocID="{D27A4E01-D705-4B53-83EC-90023EBD37F9}" presName="childNode" presStyleLbl="node1" presStyleIdx="6" presStyleCnt="8">
        <dgm:presLayoutVars>
          <dgm:bulletEnabled val="1"/>
        </dgm:presLayoutVars>
      </dgm:prSet>
      <dgm:spPr/>
    </dgm:pt>
    <dgm:pt modelId="{5227ED9E-46C4-43CC-8A64-7400D6A5D6B4}" type="pres">
      <dgm:prSet presAssocID="{D27A4E01-D705-4B53-83EC-90023EBD37F9}" presName="aSpace2" presStyleCnt="0"/>
      <dgm:spPr/>
    </dgm:pt>
    <dgm:pt modelId="{B9353107-27EB-4F3E-AC86-CD9840EA68AF}" type="pres">
      <dgm:prSet presAssocID="{A9B467DB-9AF3-419C-B75D-7121586BAA6A}" presName="childNode" presStyleLbl="node1" presStyleIdx="7" presStyleCnt="8">
        <dgm:presLayoutVars>
          <dgm:bulletEnabled val="1"/>
        </dgm:presLayoutVars>
      </dgm:prSet>
      <dgm:spPr/>
    </dgm:pt>
  </dgm:ptLst>
  <dgm:cxnLst>
    <dgm:cxn modelId="{48E52F08-AA6B-45CE-8FDF-B9F12C9F4815}" srcId="{AAF0E131-715D-45BA-9B26-8DEFFE0F89D9}" destId="{D27A4E01-D705-4B53-83EC-90023EBD37F9}" srcOrd="2" destOrd="0" parTransId="{D5376A77-628F-432E-8A0E-055216F35AAA}" sibTransId="{F5143426-7AF7-442B-AEE7-EEC69F292985}"/>
    <dgm:cxn modelId="{99A3B30B-122E-42CF-9F4B-EA4A78DD44D7}" type="presOf" srcId="{71873FA1-A8F3-476B-A66B-8A3B80BC8279}" destId="{DD876364-DB66-443E-934D-150A65C87FEA}" srcOrd="0" destOrd="0" presId="urn:microsoft.com/office/officeart/2005/8/layout/lProcess2"/>
    <dgm:cxn modelId="{B3E2E90B-8FCA-450A-8FF0-A46C59901976}" srcId="{9690B4E6-D882-4B4F-A57A-419C1D2856D2}" destId="{AAF0E131-715D-45BA-9B26-8DEFFE0F89D9}" srcOrd="1" destOrd="0" parTransId="{2BF1A13C-1BB1-46AE-AAD0-46730AA394BC}" sibTransId="{2D87179F-046A-47F5-AC6A-E18356D03EC4}"/>
    <dgm:cxn modelId="{6C5F1F1A-CB13-4C3B-8DC8-90AF603C182A}" type="presOf" srcId="{A9B467DB-9AF3-419C-B75D-7121586BAA6A}" destId="{B9353107-27EB-4F3E-AC86-CD9840EA68AF}" srcOrd="0" destOrd="0" presId="urn:microsoft.com/office/officeart/2005/8/layout/lProcess2"/>
    <dgm:cxn modelId="{10953D1B-BFCF-496A-A7B0-7B4ACAF75F5B}" type="presOf" srcId="{9690B4E6-D882-4B4F-A57A-419C1D2856D2}" destId="{4717FD1F-471E-4E53-9C30-F83BF2885F1F}" srcOrd="0" destOrd="0" presId="urn:microsoft.com/office/officeart/2005/8/layout/lProcess2"/>
    <dgm:cxn modelId="{17F03621-BEBD-4809-BA76-650645F1422B}" type="presOf" srcId="{D27A4E01-D705-4B53-83EC-90023EBD37F9}" destId="{3FA818D4-2168-49B9-BB50-3364C1BA9096}" srcOrd="0" destOrd="0" presId="urn:microsoft.com/office/officeart/2005/8/layout/lProcess2"/>
    <dgm:cxn modelId="{19129A39-85F1-4725-A753-25ED25F19BC6}" type="presOf" srcId="{AAF0E131-715D-45BA-9B26-8DEFFE0F89D9}" destId="{3EF731AD-373F-405D-A32D-850B20371803}" srcOrd="1" destOrd="0" presId="urn:microsoft.com/office/officeart/2005/8/layout/lProcess2"/>
    <dgm:cxn modelId="{2CD3F76A-546C-426F-B342-368529649933}" srcId="{E843DD96-D1A3-44A8-95F2-FC161673FB48}" destId="{E5125A0D-0AA5-4513-A661-8768650C96E4}" srcOrd="3" destOrd="0" parTransId="{46E179C5-5821-4744-8768-014BFA21EAE0}" sibTransId="{2D7AECE7-8ADB-4921-93FB-6DD07059BD46}"/>
    <dgm:cxn modelId="{A562B86C-E56D-4F17-886A-9A8B973A497F}" srcId="{E843DD96-D1A3-44A8-95F2-FC161673FB48}" destId="{56CF88C4-27F6-4958-8C00-C407FE11AAC6}" srcOrd="0" destOrd="0" parTransId="{7EC56AC8-946D-4033-80E7-75D2C88F5A43}" sibTransId="{65803486-7BCE-413E-BC09-AEA9E8EC5BA9}"/>
    <dgm:cxn modelId="{26DBF64F-2939-4ECD-810E-B50AC2326E61}" type="presOf" srcId="{170437E6-94BB-40EE-99F3-45D882C17680}" destId="{3A9B9B38-D762-40C7-94A4-C111C0FF399E}" srcOrd="0" destOrd="0" presId="urn:microsoft.com/office/officeart/2005/8/layout/lProcess2"/>
    <dgm:cxn modelId="{FC3F5275-160A-4CB8-B95E-CBFE8BF4D362}" srcId="{AAF0E131-715D-45BA-9B26-8DEFFE0F89D9}" destId="{A9B467DB-9AF3-419C-B75D-7121586BAA6A}" srcOrd="3" destOrd="0" parTransId="{2B118DB4-9C24-4F38-938D-07DA60AC2C45}" sibTransId="{EACB8BDF-E9B1-4D3D-806F-2899CCED2407}"/>
    <dgm:cxn modelId="{2C2EE058-C515-4D8F-BCCE-FD3BDCC7219C}" srcId="{AAF0E131-715D-45BA-9B26-8DEFFE0F89D9}" destId="{170437E6-94BB-40EE-99F3-45D882C17680}" srcOrd="1" destOrd="0" parTransId="{25A7B50B-3738-4AE0-ADE4-A92F559B198D}" sibTransId="{A9037F89-EA0B-4158-B4F4-D94B079D3F8B}"/>
    <dgm:cxn modelId="{B7788A7F-E785-4FCE-86CC-CF2BFCD4E217}" type="presOf" srcId="{E843DD96-D1A3-44A8-95F2-FC161673FB48}" destId="{5527F168-A42F-4973-BA6C-8A06A9AF5726}" srcOrd="1" destOrd="0" presId="urn:microsoft.com/office/officeart/2005/8/layout/lProcess2"/>
    <dgm:cxn modelId="{4A035EA7-675B-4D7B-A93C-F9B91D9DBA04}" srcId="{E843DD96-D1A3-44A8-95F2-FC161673FB48}" destId="{71873FA1-A8F3-476B-A66B-8A3B80BC8279}" srcOrd="2" destOrd="0" parTransId="{1CEB0F22-EEAE-4691-BEF8-F31E350CAAED}" sibTransId="{8EB0EE8A-D02E-481B-AAD8-6003CA97F5EA}"/>
    <dgm:cxn modelId="{853E16A9-4934-413A-A2FC-844F695B79A7}" type="presOf" srcId="{56CF88C4-27F6-4958-8C00-C407FE11AAC6}" destId="{9C317AA1-E179-45DC-B132-AFD68CAAB252}" srcOrd="0" destOrd="0" presId="urn:microsoft.com/office/officeart/2005/8/layout/lProcess2"/>
    <dgm:cxn modelId="{280D76A9-9FBA-4DE8-A2F2-4B2DCC1A79AD}" type="presOf" srcId="{99C347FB-2E08-4B0E-884B-FE2A6E160AA5}" destId="{7EAF60AF-2DD2-49DD-893E-C0E4A81A2929}" srcOrd="0" destOrd="0" presId="urn:microsoft.com/office/officeart/2005/8/layout/lProcess2"/>
    <dgm:cxn modelId="{E4681AB6-5255-42BA-AEF4-096E1387E1DB}" srcId="{E843DD96-D1A3-44A8-95F2-FC161673FB48}" destId="{4B15687B-8B1E-4DF8-BDFA-72521C85E412}" srcOrd="1" destOrd="0" parTransId="{20C19DE1-CF72-46DD-AE7F-0C0B0107C88A}" sibTransId="{F795FE08-B35D-4E78-97C9-BA6C557FB09E}"/>
    <dgm:cxn modelId="{F0537DD4-1545-465E-8ACA-E885A4F5D431}" type="presOf" srcId="{4B15687B-8B1E-4DF8-BDFA-72521C85E412}" destId="{314A8932-271C-4ABB-A496-5D8BC9436193}" srcOrd="0" destOrd="0" presId="urn:microsoft.com/office/officeart/2005/8/layout/lProcess2"/>
    <dgm:cxn modelId="{9B2518E3-C54E-4790-9162-C9BEA1FC85F1}" type="presOf" srcId="{E843DD96-D1A3-44A8-95F2-FC161673FB48}" destId="{DD471A72-3F59-40D5-B5AF-CC2A614410A9}" srcOrd="0" destOrd="0" presId="urn:microsoft.com/office/officeart/2005/8/layout/lProcess2"/>
    <dgm:cxn modelId="{16922EE6-90A7-4DD4-BEC2-A2ADECC9005B}" srcId="{AAF0E131-715D-45BA-9B26-8DEFFE0F89D9}" destId="{99C347FB-2E08-4B0E-884B-FE2A6E160AA5}" srcOrd="0" destOrd="0" parTransId="{49187CF8-5C5A-4807-9056-BAE5B5092A7F}" sibTransId="{BE821AB4-D12B-4AEE-950A-4812328D2067}"/>
    <dgm:cxn modelId="{1AA55AED-B2E1-435F-B37B-B8921F07F2F4}" srcId="{9690B4E6-D882-4B4F-A57A-419C1D2856D2}" destId="{E843DD96-D1A3-44A8-95F2-FC161673FB48}" srcOrd="0" destOrd="0" parTransId="{71A43880-7208-4176-834D-D30CB6EBBF79}" sibTransId="{F03033E7-F5A5-44EB-8E39-E748A71636AA}"/>
    <dgm:cxn modelId="{1EA424F1-572F-4364-9B2B-68E81C5ED3F7}" type="presOf" srcId="{AAF0E131-715D-45BA-9B26-8DEFFE0F89D9}" destId="{8CE79603-A7FE-43D9-A60C-0D415A3455CF}" srcOrd="0" destOrd="0" presId="urn:microsoft.com/office/officeart/2005/8/layout/lProcess2"/>
    <dgm:cxn modelId="{3C3A24F2-6AC3-415C-A9E5-565F8645469E}" type="presOf" srcId="{E5125A0D-0AA5-4513-A661-8768650C96E4}" destId="{0C41901F-0C52-47EF-AEF2-9722D6057243}" srcOrd="0" destOrd="0" presId="urn:microsoft.com/office/officeart/2005/8/layout/lProcess2"/>
    <dgm:cxn modelId="{F9641E7F-F817-47AC-B20A-467605C82161}" type="presParOf" srcId="{4717FD1F-471E-4E53-9C30-F83BF2885F1F}" destId="{BD693983-A9EC-4469-AA74-15B179AF13DB}" srcOrd="0" destOrd="0" presId="urn:microsoft.com/office/officeart/2005/8/layout/lProcess2"/>
    <dgm:cxn modelId="{246E66B6-DFF4-4529-A843-E8F42B235A6C}" type="presParOf" srcId="{BD693983-A9EC-4469-AA74-15B179AF13DB}" destId="{DD471A72-3F59-40D5-B5AF-CC2A614410A9}" srcOrd="0" destOrd="0" presId="urn:microsoft.com/office/officeart/2005/8/layout/lProcess2"/>
    <dgm:cxn modelId="{EB599CA2-3EFC-4513-8E12-06436DCCAE8A}" type="presParOf" srcId="{BD693983-A9EC-4469-AA74-15B179AF13DB}" destId="{5527F168-A42F-4973-BA6C-8A06A9AF5726}" srcOrd="1" destOrd="0" presId="urn:microsoft.com/office/officeart/2005/8/layout/lProcess2"/>
    <dgm:cxn modelId="{857690E1-71A5-441C-9066-E9B48FAF62CF}" type="presParOf" srcId="{BD693983-A9EC-4469-AA74-15B179AF13DB}" destId="{AF105124-2265-4EEE-A65B-1D4878AC60A8}" srcOrd="2" destOrd="0" presId="urn:microsoft.com/office/officeart/2005/8/layout/lProcess2"/>
    <dgm:cxn modelId="{A55446F2-2ADC-42EC-995D-D1E0709263D4}" type="presParOf" srcId="{AF105124-2265-4EEE-A65B-1D4878AC60A8}" destId="{6665850B-2632-4910-B539-95F7DD8DDADB}" srcOrd="0" destOrd="0" presId="urn:microsoft.com/office/officeart/2005/8/layout/lProcess2"/>
    <dgm:cxn modelId="{725F1715-31E2-49AB-893A-DCE831111AA8}" type="presParOf" srcId="{6665850B-2632-4910-B539-95F7DD8DDADB}" destId="{9C317AA1-E179-45DC-B132-AFD68CAAB252}" srcOrd="0" destOrd="0" presId="urn:microsoft.com/office/officeart/2005/8/layout/lProcess2"/>
    <dgm:cxn modelId="{75913868-0475-443E-8CC5-229367C74976}" type="presParOf" srcId="{6665850B-2632-4910-B539-95F7DD8DDADB}" destId="{EEC73055-953E-4B79-8EA3-B091568F023E}" srcOrd="1" destOrd="0" presId="urn:microsoft.com/office/officeart/2005/8/layout/lProcess2"/>
    <dgm:cxn modelId="{B57F638C-245E-4BA6-AAD7-677B401BBB1B}" type="presParOf" srcId="{6665850B-2632-4910-B539-95F7DD8DDADB}" destId="{314A8932-271C-4ABB-A496-5D8BC9436193}" srcOrd="2" destOrd="0" presId="urn:microsoft.com/office/officeart/2005/8/layout/lProcess2"/>
    <dgm:cxn modelId="{AD51F6AF-405B-4C53-B54F-1AB7594D9B43}" type="presParOf" srcId="{6665850B-2632-4910-B539-95F7DD8DDADB}" destId="{34BD370E-4A2A-4701-BB5C-B43ABE18300F}" srcOrd="3" destOrd="0" presId="urn:microsoft.com/office/officeart/2005/8/layout/lProcess2"/>
    <dgm:cxn modelId="{7CDA55D1-716F-4CAB-991D-74BC9F05CBA9}" type="presParOf" srcId="{6665850B-2632-4910-B539-95F7DD8DDADB}" destId="{DD876364-DB66-443E-934D-150A65C87FEA}" srcOrd="4" destOrd="0" presId="urn:microsoft.com/office/officeart/2005/8/layout/lProcess2"/>
    <dgm:cxn modelId="{6863D000-1270-4FC8-8136-F27BA83F9021}" type="presParOf" srcId="{6665850B-2632-4910-B539-95F7DD8DDADB}" destId="{75FAF915-AAD0-4656-A40D-1569754C341C}" srcOrd="5" destOrd="0" presId="urn:microsoft.com/office/officeart/2005/8/layout/lProcess2"/>
    <dgm:cxn modelId="{84B86029-BC11-492F-BB0A-6DDA4A4BB9AB}" type="presParOf" srcId="{6665850B-2632-4910-B539-95F7DD8DDADB}" destId="{0C41901F-0C52-47EF-AEF2-9722D6057243}" srcOrd="6" destOrd="0" presId="urn:microsoft.com/office/officeart/2005/8/layout/lProcess2"/>
    <dgm:cxn modelId="{1C245B2D-D085-4B19-8420-50878BA7D8E4}" type="presParOf" srcId="{4717FD1F-471E-4E53-9C30-F83BF2885F1F}" destId="{4144D792-A6DA-4108-9444-2750EDA93049}" srcOrd="1" destOrd="0" presId="urn:microsoft.com/office/officeart/2005/8/layout/lProcess2"/>
    <dgm:cxn modelId="{2F446621-7548-4C70-B8DB-25CDEDCDC328}" type="presParOf" srcId="{4717FD1F-471E-4E53-9C30-F83BF2885F1F}" destId="{FB73CDFA-29AA-4435-AECA-BE40237E1BB8}" srcOrd="2" destOrd="0" presId="urn:microsoft.com/office/officeart/2005/8/layout/lProcess2"/>
    <dgm:cxn modelId="{14C2EDA9-F15C-4E3C-A7EE-464DBEC0CE10}" type="presParOf" srcId="{FB73CDFA-29AA-4435-AECA-BE40237E1BB8}" destId="{8CE79603-A7FE-43D9-A60C-0D415A3455CF}" srcOrd="0" destOrd="0" presId="urn:microsoft.com/office/officeart/2005/8/layout/lProcess2"/>
    <dgm:cxn modelId="{13757B70-8C2D-43D8-BE06-9A792C283104}" type="presParOf" srcId="{FB73CDFA-29AA-4435-AECA-BE40237E1BB8}" destId="{3EF731AD-373F-405D-A32D-850B20371803}" srcOrd="1" destOrd="0" presId="urn:microsoft.com/office/officeart/2005/8/layout/lProcess2"/>
    <dgm:cxn modelId="{1235A327-6A7B-4078-957A-D00AE0EA92C7}" type="presParOf" srcId="{FB73CDFA-29AA-4435-AECA-BE40237E1BB8}" destId="{DEC21920-8FA7-4CF7-AE13-B1C943341D8C}" srcOrd="2" destOrd="0" presId="urn:microsoft.com/office/officeart/2005/8/layout/lProcess2"/>
    <dgm:cxn modelId="{2F379EE5-B641-44A1-9EA0-B3F4CCA7CC0B}" type="presParOf" srcId="{DEC21920-8FA7-4CF7-AE13-B1C943341D8C}" destId="{AF29C2B3-3D46-498D-9101-7652F0802462}" srcOrd="0" destOrd="0" presId="urn:microsoft.com/office/officeart/2005/8/layout/lProcess2"/>
    <dgm:cxn modelId="{605728C8-AB2A-4623-AE48-D1C98CB2F5AB}" type="presParOf" srcId="{AF29C2B3-3D46-498D-9101-7652F0802462}" destId="{7EAF60AF-2DD2-49DD-893E-C0E4A81A2929}" srcOrd="0" destOrd="0" presId="urn:microsoft.com/office/officeart/2005/8/layout/lProcess2"/>
    <dgm:cxn modelId="{B6DE99B7-4320-4662-BEE2-3EF39838DF2E}" type="presParOf" srcId="{AF29C2B3-3D46-498D-9101-7652F0802462}" destId="{BC28AF64-190E-448F-B006-8A89DA27F1D1}" srcOrd="1" destOrd="0" presId="urn:microsoft.com/office/officeart/2005/8/layout/lProcess2"/>
    <dgm:cxn modelId="{471F8BA4-E8FA-4B13-819F-BAD5391F3D8F}" type="presParOf" srcId="{AF29C2B3-3D46-498D-9101-7652F0802462}" destId="{3A9B9B38-D762-40C7-94A4-C111C0FF399E}" srcOrd="2" destOrd="0" presId="urn:microsoft.com/office/officeart/2005/8/layout/lProcess2"/>
    <dgm:cxn modelId="{0246777F-6CBA-471D-8676-001B5A404C06}" type="presParOf" srcId="{AF29C2B3-3D46-498D-9101-7652F0802462}" destId="{C1E739E3-6CB5-4586-A559-EA53CFF90D28}" srcOrd="3" destOrd="0" presId="urn:microsoft.com/office/officeart/2005/8/layout/lProcess2"/>
    <dgm:cxn modelId="{A0466DA2-2166-4DBF-A22F-117F33601175}" type="presParOf" srcId="{AF29C2B3-3D46-498D-9101-7652F0802462}" destId="{3FA818D4-2168-49B9-BB50-3364C1BA9096}" srcOrd="4" destOrd="0" presId="urn:microsoft.com/office/officeart/2005/8/layout/lProcess2"/>
    <dgm:cxn modelId="{F3FD7524-E791-4340-8F78-9B291C0E0B02}" type="presParOf" srcId="{AF29C2B3-3D46-498D-9101-7652F0802462}" destId="{5227ED9E-46C4-43CC-8A64-7400D6A5D6B4}" srcOrd="5" destOrd="0" presId="urn:microsoft.com/office/officeart/2005/8/layout/lProcess2"/>
    <dgm:cxn modelId="{D4D19D34-861C-4E7C-AA9A-C84ABC3420A3}" type="presParOf" srcId="{AF29C2B3-3D46-498D-9101-7652F0802462}" destId="{B9353107-27EB-4F3E-AC86-CD9840EA68AF}" srcOrd="6" destOrd="0" presId="urn:microsoft.com/office/officeart/2005/8/layout/lProcess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E0B6F97-8E45-4DD6-B7A8-8F8E8AAEE566}">
      <dsp:nvSpPr>
        <dsp:cNvPr id="0" name=""/>
        <dsp:cNvSpPr/>
      </dsp:nvSpPr>
      <dsp:spPr>
        <a:xfrm>
          <a:off x="8076" y="0"/>
          <a:ext cx="8262725" cy="1336280"/>
        </a:xfrm>
        <a:prstGeom prst="roundRect">
          <a:avLst>
            <a:gd name="adj" fmla="val 10000"/>
          </a:avLst>
        </a:prstGeom>
        <a:gradFill rotWithShape="0">
          <a:gsLst>
            <a:gs pos="0">
              <a:schemeClr val="lt1">
                <a:hueOff val="0"/>
                <a:satOff val="0"/>
                <a:lumOff val="0"/>
                <a:alphaOff val="0"/>
                <a:lumMod val="110000"/>
                <a:satMod val="105000"/>
                <a:tint val="67000"/>
              </a:schemeClr>
            </a:gs>
            <a:gs pos="50000">
              <a:schemeClr val="lt1">
                <a:hueOff val="0"/>
                <a:satOff val="0"/>
                <a:lumOff val="0"/>
                <a:alphaOff val="0"/>
                <a:lumMod val="105000"/>
                <a:satMod val="103000"/>
                <a:tint val="73000"/>
              </a:schemeClr>
            </a:gs>
            <a:gs pos="100000">
              <a:schemeClr val="lt1">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8580" tIns="68580" rIns="68580" bIns="68580" numCol="1" spcCol="1270" anchor="t" anchorCtr="0">
          <a:noAutofit/>
        </a:bodyPr>
        <a:lstStyle/>
        <a:p>
          <a:pPr marL="0" lvl="0" indent="0" algn="l" defTabSz="800100" rtl="0">
            <a:lnSpc>
              <a:spcPct val="90000"/>
            </a:lnSpc>
            <a:spcBef>
              <a:spcPct val="0"/>
            </a:spcBef>
            <a:spcAft>
              <a:spcPct val="35000"/>
            </a:spcAft>
            <a:buNone/>
          </a:pPr>
          <a:r>
            <a:rPr lang="en-US" sz="1800" kern="1200" dirty="0">
              <a:solidFill>
                <a:schemeClr val="tx1"/>
              </a:solidFill>
              <a:latin typeface="Garamond" panose="02020404030301010803" pitchFamily="18" charset="0"/>
              <a:cs typeface="Calibri" panose="020F0502020204030204" pitchFamily="34" charset="0"/>
            </a:rPr>
            <a:t>Neighborhood’s approach to ADA compliance includes:</a:t>
          </a:r>
        </a:p>
        <a:p>
          <a:pPr marL="171450" lvl="1" indent="-171450" algn="l" defTabSz="800100" rtl="0">
            <a:lnSpc>
              <a:spcPct val="90000"/>
            </a:lnSpc>
            <a:spcBef>
              <a:spcPct val="0"/>
            </a:spcBef>
            <a:spcAft>
              <a:spcPct val="15000"/>
            </a:spcAft>
            <a:buChar char="•"/>
          </a:pPr>
          <a:r>
            <a:rPr lang="en-US" sz="1800" kern="1200" dirty="0">
              <a:solidFill>
                <a:schemeClr val="tx1"/>
              </a:solidFill>
              <a:latin typeface="Garamond" panose="02020404030301010803" pitchFamily="18" charset="0"/>
              <a:cs typeface="Calibri" panose="020F0502020204030204" pitchFamily="34" charset="0"/>
            </a:rPr>
            <a:t>Having a work plan for your practice to assess meaningful compliance with the ADA</a:t>
          </a:r>
        </a:p>
        <a:p>
          <a:pPr marL="171450" lvl="1" indent="-171450" algn="l" defTabSz="800100" rtl="0">
            <a:lnSpc>
              <a:spcPct val="90000"/>
            </a:lnSpc>
            <a:spcBef>
              <a:spcPct val="0"/>
            </a:spcBef>
            <a:spcAft>
              <a:spcPct val="15000"/>
            </a:spcAft>
            <a:buChar char="•"/>
          </a:pPr>
          <a:r>
            <a:rPr lang="en-US" sz="1800" kern="1200" dirty="0">
              <a:solidFill>
                <a:schemeClr val="tx1"/>
              </a:solidFill>
              <a:latin typeface="Garamond" panose="02020404030301010803" pitchFamily="18" charset="0"/>
              <a:cs typeface="Calibri" panose="020F0502020204030204" pitchFamily="34" charset="0"/>
            </a:rPr>
            <a:t>Conducting training and re-training with staff, as needed</a:t>
          </a:r>
        </a:p>
        <a:p>
          <a:pPr marL="171450" lvl="1" indent="-171450" algn="l" defTabSz="800100" rtl="0">
            <a:lnSpc>
              <a:spcPct val="90000"/>
            </a:lnSpc>
            <a:spcBef>
              <a:spcPct val="0"/>
            </a:spcBef>
            <a:spcAft>
              <a:spcPct val="15000"/>
            </a:spcAft>
            <a:buChar char="•"/>
          </a:pPr>
          <a:r>
            <a:rPr lang="en-US" sz="1800" kern="1200" dirty="0">
              <a:solidFill>
                <a:schemeClr val="tx1"/>
              </a:solidFill>
              <a:latin typeface="Garamond" panose="02020404030301010803" pitchFamily="18" charset="0"/>
              <a:cs typeface="Calibri" panose="020F0502020204030204" pitchFamily="34" charset="0"/>
            </a:rPr>
            <a:t>Working to understand members, their needs, and preferences</a:t>
          </a:r>
        </a:p>
      </dsp:txBody>
      <dsp:txXfrm>
        <a:off x="47214" y="39138"/>
        <a:ext cx="8184449" cy="1258004"/>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711A7F5-05CA-4449-86A4-E6D3A98BE119}">
      <dsp:nvSpPr>
        <dsp:cNvPr id="0" name=""/>
        <dsp:cNvSpPr/>
      </dsp:nvSpPr>
      <dsp:spPr>
        <a:xfrm rot="798899">
          <a:off x="1159603" y="1793861"/>
          <a:ext cx="5864155" cy="1001476"/>
        </a:xfrm>
        <a:prstGeom prst="mathMinus">
          <a:avLst/>
        </a:prstGeom>
        <a:solidFill>
          <a:schemeClr val="dk2">
            <a:tint val="60000"/>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2CB21C96-22D6-49F0-BBA6-8B662853E085}">
      <dsp:nvSpPr>
        <dsp:cNvPr id="0" name=""/>
        <dsp:cNvSpPr/>
      </dsp:nvSpPr>
      <dsp:spPr>
        <a:xfrm>
          <a:off x="584195" y="1866895"/>
          <a:ext cx="1508767" cy="1016016"/>
        </a:xfrm>
        <a:prstGeom prst="downArrow">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9CA4F3BD-2926-4638-B9B3-21068537B0ED}">
      <dsp:nvSpPr>
        <dsp:cNvPr id="0" name=""/>
        <dsp:cNvSpPr/>
      </dsp:nvSpPr>
      <dsp:spPr>
        <a:xfrm>
          <a:off x="5010145" y="1155694"/>
          <a:ext cx="2414016" cy="170688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0688" tIns="170688" rIns="170688" bIns="170688" numCol="1" spcCol="1270" anchor="ctr" anchorCtr="0">
          <a:noAutofit/>
        </a:bodyPr>
        <a:lstStyle/>
        <a:p>
          <a:pPr marL="0" lvl="0" indent="0" algn="ctr" defTabSz="1066800">
            <a:lnSpc>
              <a:spcPct val="90000"/>
            </a:lnSpc>
            <a:spcBef>
              <a:spcPct val="0"/>
            </a:spcBef>
            <a:spcAft>
              <a:spcPct val="35000"/>
            </a:spcAft>
            <a:buNone/>
          </a:pPr>
          <a:r>
            <a:rPr lang="en-US" sz="2400" kern="1200" dirty="0">
              <a:solidFill>
                <a:schemeClr val="tx2"/>
              </a:solidFill>
              <a:latin typeface="Helvetica" panose="020B0604020202020204" pitchFamily="34" charset="0"/>
              <a:cs typeface="Helvetica" panose="020B0604020202020204" pitchFamily="34" charset="0"/>
            </a:rPr>
            <a:t>More benefits for members </a:t>
          </a:r>
        </a:p>
      </dsp:txBody>
      <dsp:txXfrm>
        <a:off x="5010145" y="1155694"/>
        <a:ext cx="2414016" cy="1706880"/>
      </dsp:txXfrm>
    </dsp:sp>
    <dsp:sp modelId="{3959B172-EE8A-45AE-A273-5C2AEA9F2321}">
      <dsp:nvSpPr>
        <dsp:cNvPr id="0" name=""/>
        <dsp:cNvSpPr/>
      </dsp:nvSpPr>
      <dsp:spPr>
        <a:xfrm>
          <a:off x="5661331" y="2908287"/>
          <a:ext cx="1433314" cy="965200"/>
        </a:xfrm>
        <a:prstGeom prst="upArrow">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8D272542-257E-406B-82F3-CC4692835C38}">
      <dsp:nvSpPr>
        <dsp:cNvPr id="0" name=""/>
        <dsp:cNvSpPr/>
      </dsp:nvSpPr>
      <dsp:spPr>
        <a:xfrm>
          <a:off x="0" y="3022598"/>
          <a:ext cx="3108600" cy="88392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0688" tIns="170688" rIns="170688" bIns="170688" numCol="1" spcCol="1270" anchor="ctr" anchorCtr="0">
          <a:noAutofit/>
        </a:bodyPr>
        <a:lstStyle/>
        <a:p>
          <a:pPr marL="0" lvl="0" indent="0" algn="ctr" defTabSz="1066800">
            <a:lnSpc>
              <a:spcPct val="90000"/>
            </a:lnSpc>
            <a:spcBef>
              <a:spcPct val="0"/>
            </a:spcBef>
            <a:spcAft>
              <a:spcPct val="35000"/>
            </a:spcAft>
            <a:buNone/>
          </a:pPr>
          <a:r>
            <a:rPr lang="en-US" sz="2400" kern="1200" dirty="0">
              <a:solidFill>
                <a:schemeClr val="tx2"/>
              </a:solidFill>
              <a:latin typeface="Helvetica" panose="020B0604020202020204" pitchFamily="34" charset="0"/>
              <a:cs typeface="Helvetica" panose="020B0604020202020204" pitchFamily="34" charset="0"/>
            </a:rPr>
            <a:t>No copayments and out of pocket costs for members </a:t>
          </a:r>
        </a:p>
      </dsp:txBody>
      <dsp:txXfrm>
        <a:off x="0" y="3022598"/>
        <a:ext cx="3108600" cy="883924"/>
      </dsp:txXfrm>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502D62B-61BF-48CC-A7BB-BFC05A61587A}">
      <dsp:nvSpPr>
        <dsp:cNvPr id="0" name=""/>
        <dsp:cNvSpPr/>
      </dsp:nvSpPr>
      <dsp:spPr>
        <a:xfrm>
          <a:off x="2464746" y="482998"/>
          <a:ext cx="3223907" cy="3223907"/>
        </a:xfrm>
        <a:prstGeom prst="blockArc">
          <a:avLst>
            <a:gd name="adj1" fmla="val 11880000"/>
            <a:gd name="adj2" fmla="val 16200000"/>
            <a:gd name="adj3" fmla="val 4643"/>
          </a:avLst>
        </a:prstGeom>
        <a:solidFill>
          <a:schemeClr val="dk2">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0A874516-0122-4D61-AD61-170F91686064}">
      <dsp:nvSpPr>
        <dsp:cNvPr id="0" name=""/>
        <dsp:cNvSpPr/>
      </dsp:nvSpPr>
      <dsp:spPr>
        <a:xfrm>
          <a:off x="2464269" y="484465"/>
          <a:ext cx="3223907" cy="3223907"/>
        </a:xfrm>
        <a:prstGeom prst="blockArc">
          <a:avLst>
            <a:gd name="adj1" fmla="val 7580468"/>
            <a:gd name="adj2" fmla="val 11883367"/>
            <a:gd name="adj3" fmla="val 4643"/>
          </a:avLst>
        </a:prstGeom>
        <a:solidFill>
          <a:schemeClr val="dk2">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BF14070E-C9EB-4697-B577-E8ACEC94D850}">
      <dsp:nvSpPr>
        <dsp:cNvPr id="0" name=""/>
        <dsp:cNvSpPr/>
      </dsp:nvSpPr>
      <dsp:spPr>
        <a:xfrm>
          <a:off x="2463503" y="483902"/>
          <a:ext cx="3223907" cy="3223907"/>
        </a:xfrm>
        <a:prstGeom prst="blockArc">
          <a:avLst>
            <a:gd name="adj1" fmla="val 3236645"/>
            <a:gd name="adj2" fmla="val 7578394"/>
            <a:gd name="adj3" fmla="val 4643"/>
          </a:avLst>
        </a:prstGeom>
        <a:solidFill>
          <a:schemeClr val="dk2">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996A1797-8C56-4CF2-BAB0-9FB7C6E448DA}">
      <dsp:nvSpPr>
        <dsp:cNvPr id="0" name=""/>
        <dsp:cNvSpPr/>
      </dsp:nvSpPr>
      <dsp:spPr>
        <a:xfrm>
          <a:off x="2464746" y="482998"/>
          <a:ext cx="3223907" cy="3223907"/>
        </a:xfrm>
        <a:prstGeom prst="blockArc">
          <a:avLst>
            <a:gd name="adj1" fmla="val 20520000"/>
            <a:gd name="adj2" fmla="val 3240000"/>
            <a:gd name="adj3" fmla="val 4643"/>
          </a:avLst>
        </a:prstGeom>
        <a:solidFill>
          <a:schemeClr val="dk2">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CC81B386-2E46-4E3A-AFAF-5118615A56AB}">
      <dsp:nvSpPr>
        <dsp:cNvPr id="0" name=""/>
        <dsp:cNvSpPr/>
      </dsp:nvSpPr>
      <dsp:spPr>
        <a:xfrm>
          <a:off x="2464746" y="482998"/>
          <a:ext cx="3223907" cy="3223907"/>
        </a:xfrm>
        <a:prstGeom prst="blockArc">
          <a:avLst>
            <a:gd name="adj1" fmla="val 16200000"/>
            <a:gd name="adj2" fmla="val 20520000"/>
            <a:gd name="adj3" fmla="val 4643"/>
          </a:avLst>
        </a:prstGeom>
        <a:solidFill>
          <a:schemeClr val="dk2">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D7B61CFE-A353-43DA-9327-EE71F6DC5F66}">
      <dsp:nvSpPr>
        <dsp:cNvPr id="0" name=""/>
        <dsp:cNvSpPr/>
      </dsp:nvSpPr>
      <dsp:spPr>
        <a:xfrm>
          <a:off x="3055746" y="1113148"/>
          <a:ext cx="2064642" cy="1988359"/>
        </a:xfrm>
        <a:prstGeom prst="ellipse">
          <a:avLst/>
        </a:prstGeom>
        <a:solidFill>
          <a:schemeClr val="lt1">
            <a:hueOff val="0"/>
            <a:satOff val="0"/>
            <a:lumOff val="0"/>
            <a:alphaOff val="0"/>
          </a:schemeClr>
        </a:solidFill>
        <a:ln w="12700" cap="flat" cmpd="sng" algn="ctr">
          <a:solidFill>
            <a:schemeClr val="dk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622300">
            <a:lnSpc>
              <a:spcPct val="90000"/>
            </a:lnSpc>
            <a:spcBef>
              <a:spcPct val="0"/>
            </a:spcBef>
            <a:spcAft>
              <a:spcPct val="35000"/>
            </a:spcAft>
            <a:buNone/>
          </a:pPr>
          <a:r>
            <a:rPr lang="en-US" sz="1400" b="1" kern="0" baseline="0" dirty="0">
              <a:latin typeface="Helvetica" panose="020B0604020202020204" pitchFamily="34" charset="0"/>
            </a:rPr>
            <a:t>MEMBER AT THE CENTER</a:t>
          </a:r>
        </a:p>
        <a:p>
          <a:pPr marL="0" lvl="0" indent="0" algn="ctr" defTabSz="622300">
            <a:lnSpc>
              <a:spcPct val="90000"/>
            </a:lnSpc>
            <a:spcBef>
              <a:spcPct val="0"/>
            </a:spcBef>
            <a:spcAft>
              <a:spcPct val="35000"/>
            </a:spcAft>
            <a:buNone/>
          </a:pPr>
          <a:r>
            <a:rPr lang="en-US" sz="1100" b="1" kern="0" baseline="0" dirty="0">
              <a:latin typeface="Helvetica" panose="020B0604020202020204" pitchFamily="34" charset="0"/>
            </a:rPr>
            <a:t>Family/Caregiver</a:t>
          </a:r>
        </a:p>
        <a:p>
          <a:pPr marL="0" lvl="0" indent="0" algn="ctr" defTabSz="622300">
            <a:lnSpc>
              <a:spcPct val="90000"/>
            </a:lnSpc>
            <a:spcBef>
              <a:spcPct val="0"/>
            </a:spcBef>
            <a:spcAft>
              <a:spcPct val="35000"/>
            </a:spcAft>
            <a:buNone/>
          </a:pPr>
          <a:r>
            <a:rPr lang="en-US" sz="1100" b="1" kern="0" baseline="0" dirty="0">
              <a:latin typeface="Helvetica" panose="020B0604020202020204" pitchFamily="34" charset="0"/>
            </a:rPr>
            <a:t>Primary Care Physician (PCP)</a:t>
          </a:r>
        </a:p>
        <a:p>
          <a:pPr marL="0" lvl="0" indent="0" algn="ctr" defTabSz="622300">
            <a:lnSpc>
              <a:spcPct val="90000"/>
            </a:lnSpc>
            <a:spcBef>
              <a:spcPct val="0"/>
            </a:spcBef>
            <a:spcAft>
              <a:spcPct val="35000"/>
            </a:spcAft>
            <a:buNone/>
          </a:pPr>
          <a:r>
            <a:rPr lang="en-US" sz="1100" b="1" kern="0" baseline="0" dirty="0">
              <a:latin typeface="Helvetica" panose="020B0604020202020204" pitchFamily="34" charset="0"/>
            </a:rPr>
            <a:t>Lead Care Manager (LCM)</a:t>
          </a:r>
        </a:p>
      </dsp:txBody>
      <dsp:txXfrm>
        <a:off x="3358106" y="1404336"/>
        <a:ext cx="1459922" cy="1405983"/>
      </dsp:txXfrm>
    </dsp:sp>
    <dsp:sp modelId="{B20EB775-70B8-4C4E-9B46-DF4B50717013}">
      <dsp:nvSpPr>
        <dsp:cNvPr id="0" name=""/>
        <dsp:cNvSpPr/>
      </dsp:nvSpPr>
      <dsp:spPr>
        <a:xfrm>
          <a:off x="3556960" y="680"/>
          <a:ext cx="1039478" cy="1039478"/>
        </a:xfrm>
        <a:prstGeom prst="ellipse">
          <a:avLst/>
        </a:prstGeom>
        <a:solidFill>
          <a:schemeClr val="lt1">
            <a:hueOff val="0"/>
            <a:satOff val="0"/>
            <a:lumOff val="0"/>
            <a:alphaOff val="0"/>
          </a:schemeClr>
        </a:solidFill>
        <a:ln w="12700" cap="flat" cmpd="sng" algn="ctr">
          <a:solidFill>
            <a:schemeClr val="dk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970" tIns="13970" rIns="13970" bIns="13970" numCol="1" spcCol="1270" anchor="ctr" anchorCtr="0">
          <a:noAutofit/>
        </a:bodyPr>
        <a:lstStyle/>
        <a:p>
          <a:pPr marL="0" lvl="0" indent="0" algn="ctr" defTabSz="488950">
            <a:lnSpc>
              <a:spcPct val="90000"/>
            </a:lnSpc>
            <a:spcBef>
              <a:spcPct val="0"/>
            </a:spcBef>
            <a:spcAft>
              <a:spcPct val="35000"/>
            </a:spcAft>
            <a:buNone/>
          </a:pPr>
          <a:r>
            <a:rPr lang="en-US" sz="1100" kern="0" baseline="0" dirty="0">
              <a:latin typeface="Helvetica" panose="020B0604020202020204" pitchFamily="34" charset="0"/>
            </a:rPr>
            <a:t>Behavioral Health Network</a:t>
          </a:r>
        </a:p>
      </dsp:txBody>
      <dsp:txXfrm>
        <a:off x="3709188" y="152908"/>
        <a:ext cx="735022" cy="735022"/>
      </dsp:txXfrm>
    </dsp:sp>
    <dsp:sp modelId="{2110C944-31BF-43A3-A655-E1C8F449FB85}">
      <dsp:nvSpPr>
        <dsp:cNvPr id="0" name=""/>
        <dsp:cNvSpPr/>
      </dsp:nvSpPr>
      <dsp:spPr>
        <a:xfrm>
          <a:off x="5054429" y="1088655"/>
          <a:ext cx="1039478" cy="1039478"/>
        </a:xfrm>
        <a:prstGeom prst="ellipse">
          <a:avLst/>
        </a:prstGeom>
        <a:solidFill>
          <a:schemeClr val="lt1">
            <a:hueOff val="0"/>
            <a:satOff val="0"/>
            <a:lumOff val="0"/>
            <a:alphaOff val="0"/>
          </a:schemeClr>
        </a:solidFill>
        <a:ln w="12700" cap="flat" cmpd="sng" algn="ctr">
          <a:solidFill>
            <a:schemeClr val="dk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970" tIns="13970" rIns="13970" bIns="13970" numCol="1" spcCol="1270" anchor="ctr" anchorCtr="0">
          <a:noAutofit/>
        </a:bodyPr>
        <a:lstStyle/>
        <a:p>
          <a:pPr marL="0" lvl="0" indent="0" algn="ctr" defTabSz="488950">
            <a:lnSpc>
              <a:spcPct val="90000"/>
            </a:lnSpc>
            <a:spcBef>
              <a:spcPct val="0"/>
            </a:spcBef>
            <a:spcAft>
              <a:spcPct val="35000"/>
            </a:spcAft>
            <a:buNone/>
          </a:pPr>
          <a:r>
            <a:rPr lang="en-US" sz="1100" kern="0" baseline="0" dirty="0">
              <a:latin typeface="Helvetica" panose="020B0604020202020204" pitchFamily="34" charset="0"/>
            </a:rPr>
            <a:t>Social and Long-Term Services and Supports </a:t>
          </a:r>
        </a:p>
      </dsp:txBody>
      <dsp:txXfrm>
        <a:off x="5206657" y="1240883"/>
        <a:ext cx="735022" cy="735022"/>
      </dsp:txXfrm>
    </dsp:sp>
    <dsp:sp modelId="{3A5163EB-7952-49EE-8A94-DCEB7EFD1847}">
      <dsp:nvSpPr>
        <dsp:cNvPr id="0" name=""/>
        <dsp:cNvSpPr/>
      </dsp:nvSpPr>
      <dsp:spPr>
        <a:xfrm>
          <a:off x="4401238" y="2849036"/>
          <a:ext cx="1201897" cy="1039478"/>
        </a:xfrm>
        <a:prstGeom prst="ellipse">
          <a:avLst/>
        </a:prstGeom>
        <a:solidFill>
          <a:schemeClr val="lt1">
            <a:hueOff val="0"/>
            <a:satOff val="0"/>
            <a:lumOff val="0"/>
            <a:alphaOff val="0"/>
          </a:schemeClr>
        </a:solidFill>
        <a:ln w="12700" cap="flat" cmpd="sng" algn="ctr">
          <a:solidFill>
            <a:schemeClr val="dk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970" tIns="13970" rIns="13970" bIns="13970" numCol="1" spcCol="1270" anchor="ctr" anchorCtr="0">
          <a:noAutofit/>
        </a:bodyPr>
        <a:lstStyle/>
        <a:p>
          <a:pPr marL="0" lvl="0" indent="0" algn="ctr" defTabSz="488950">
            <a:lnSpc>
              <a:spcPct val="90000"/>
            </a:lnSpc>
            <a:spcBef>
              <a:spcPct val="0"/>
            </a:spcBef>
            <a:spcAft>
              <a:spcPct val="35000"/>
            </a:spcAft>
            <a:buNone/>
          </a:pPr>
          <a:r>
            <a:rPr lang="en-US" sz="1100" kern="0" baseline="0" dirty="0">
              <a:latin typeface="Helvetica" panose="020B0604020202020204" pitchFamily="34" charset="0"/>
            </a:rPr>
            <a:t>Prescription Drugs</a:t>
          </a:r>
        </a:p>
      </dsp:txBody>
      <dsp:txXfrm>
        <a:off x="4577252" y="3001264"/>
        <a:ext cx="849869" cy="735022"/>
      </dsp:txXfrm>
    </dsp:sp>
    <dsp:sp modelId="{3D764292-31B9-48EF-8EB5-7A2FD86D0F4D}">
      <dsp:nvSpPr>
        <dsp:cNvPr id="0" name=""/>
        <dsp:cNvSpPr/>
      </dsp:nvSpPr>
      <dsp:spPr>
        <a:xfrm>
          <a:off x="2623428" y="2844970"/>
          <a:ext cx="1039478" cy="1039478"/>
        </a:xfrm>
        <a:prstGeom prst="ellipse">
          <a:avLst/>
        </a:prstGeom>
        <a:solidFill>
          <a:schemeClr val="lt1">
            <a:hueOff val="0"/>
            <a:satOff val="0"/>
            <a:lumOff val="0"/>
            <a:alphaOff val="0"/>
          </a:schemeClr>
        </a:solidFill>
        <a:ln w="12700" cap="flat" cmpd="sng" algn="ctr">
          <a:solidFill>
            <a:schemeClr val="dk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970" tIns="13970" rIns="13970" bIns="13970" numCol="1" spcCol="1270" anchor="ctr" anchorCtr="0">
          <a:noAutofit/>
        </a:bodyPr>
        <a:lstStyle/>
        <a:p>
          <a:pPr marL="0" lvl="0" indent="0" algn="ctr" defTabSz="488950">
            <a:lnSpc>
              <a:spcPct val="90000"/>
            </a:lnSpc>
            <a:spcBef>
              <a:spcPct val="0"/>
            </a:spcBef>
            <a:spcAft>
              <a:spcPct val="35000"/>
            </a:spcAft>
            <a:buNone/>
          </a:pPr>
          <a:r>
            <a:rPr lang="en-US" sz="1100" kern="0" baseline="0" dirty="0">
              <a:latin typeface="Helvetica" panose="020B0604020202020204" pitchFamily="34" charset="0"/>
            </a:rPr>
            <a:t>Extended Team </a:t>
          </a:r>
        </a:p>
      </dsp:txBody>
      <dsp:txXfrm>
        <a:off x="2775656" y="2997198"/>
        <a:ext cx="735022" cy="735022"/>
      </dsp:txXfrm>
    </dsp:sp>
    <dsp:sp modelId="{66166804-E17A-4E11-AB52-DF0091AD1833}">
      <dsp:nvSpPr>
        <dsp:cNvPr id="0" name=""/>
        <dsp:cNvSpPr/>
      </dsp:nvSpPr>
      <dsp:spPr>
        <a:xfrm>
          <a:off x="2059491" y="1088655"/>
          <a:ext cx="1039478" cy="1039478"/>
        </a:xfrm>
        <a:prstGeom prst="ellipse">
          <a:avLst/>
        </a:prstGeom>
        <a:solidFill>
          <a:schemeClr val="lt1">
            <a:hueOff val="0"/>
            <a:satOff val="0"/>
            <a:lumOff val="0"/>
            <a:alphaOff val="0"/>
          </a:schemeClr>
        </a:solidFill>
        <a:ln w="12700" cap="flat" cmpd="sng" algn="ctr">
          <a:solidFill>
            <a:schemeClr val="dk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970" tIns="13970" rIns="13970" bIns="13970" numCol="1" spcCol="1270" anchor="ctr" anchorCtr="0">
          <a:noAutofit/>
        </a:bodyPr>
        <a:lstStyle/>
        <a:p>
          <a:pPr marL="0" lvl="0" indent="0" algn="ctr" defTabSz="488950">
            <a:lnSpc>
              <a:spcPct val="90000"/>
            </a:lnSpc>
            <a:spcBef>
              <a:spcPct val="0"/>
            </a:spcBef>
            <a:spcAft>
              <a:spcPct val="35000"/>
            </a:spcAft>
            <a:buNone/>
          </a:pPr>
          <a:r>
            <a:rPr lang="en-US" sz="1100" kern="0" baseline="0" dirty="0">
              <a:latin typeface="Helvetica" panose="020B0604020202020204" pitchFamily="34" charset="0"/>
            </a:rPr>
            <a:t>Medical Health</a:t>
          </a:r>
        </a:p>
      </dsp:txBody>
      <dsp:txXfrm>
        <a:off x="2211719" y="1240883"/>
        <a:ext cx="735022" cy="735022"/>
      </dsp:txXfrm>
    </dsp:sp>
  </dsp:spTree>
</dsp:drawing>
</file>

<file path=ppt/diagrams/drawing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954ACC4-AEA9-4DB7-8980-93A4E171220D}">
      <dsp:nvSpPr>
        <dsp:cNvPr id="0" name=""/>
        <dsp:cNvSpPr/>
      </dsp:nvSpPr>
      <dsp:spPr>
        <a:xfrm rot="5400000">
          <a:off x="33096" y="908033"/>
          <a:ext cx="1414951" cy="170864"/>
        </a:xfrm>
        <a:prstGeom prst="rect">
          <a:avLst/>
        </a:prstGeom>
        <a:solidFill>
          <a:schemeClr val="dk2">
            <a:tint val="60000"/>
            <a:hueOff val="0"/>
            <a:satOff val="0"/>
            <a:lumOff val="0"/>
            <a:alphaOff val="0"/>
          </a:schemeClr>
        </a:solidFill>
        <a:ln>
          <a:noFill/>
        </a:ln>
        <a:effectLst/>
      </dsp:spPr>
      <dsp:style>
        <a:lnRef idx="0">
          <a:scrgbClr r="0" g="0" b="0"/>
        </a:lnRef>
        <a:fillRef idx="1">
          <a:scrgbClr r="0" g="0" b="0"/>
        </a:fillRef>
        <a:effectRef idx="1">
          <a:scrgbClr r="0" g="0" b="0"/>
        </a:effectRef>
        <a:fontRef idx="minor">
          <a:schemeClr val="lt1"/>
        </a:fontRef>
      </dsp:style>
    </dsp:sp>
    <dsp:sp modelId="{5FFC0426-7344-44F0-AC79-F2EB9CE98AA8}">
      <dsp:nvSpPr>
        <dsp:cNvPr id="0" name=""/>
        <dsp:cNvSpPr/>
      </dsp:nvSpPr>
      <dsp:spPr>
        <a:xfrm>
          <a:off x="356412" y="1787"/>
          <a:ext cx="1898496" cy="1139097"/>
        </a:xfrm>
        <a:prstGeom prst="roundRect">
          <a:avLst>
            <a:gd name="adj" fmla="val 10000"/>
          </a:avLst>
        </a:prstGeom>
        <a:solidFill>
          <a:schemeClr val="lt1">
            <a:hueOff val="0"/>
            <a:satOff val="0"/>
            <a:lumOff val="0"/>
            <a:alphaOff val="0"/>
          </a:schemeClr>
        </a:solidFill>
        <a:ln w="19050" cap="flat" cmpd="sng" algn="ctr">
          <a:solidFill>
            <a:schemeClr val="dk2">
              <a:shade val="80000"/>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kern="0" baseline="0" dirty="0">
              <a:solidFill>
                <a:schemeClr val="tx1"/>
              </a:solidFill>
              <a:latin typeface="Helvetica" panose="020B0604020202020204" pitchFamily="34" charset="0"/>
            </a:rPr>
            <a:t>Member demographic information</a:t>
          </a:r>
        </a:p>
      </dsp:txBody>
      <dsp:txXfrm>
        <a:off x="389775" y="35150"/>
        <a:ext cx="1831770" cy="1072371"/>
      </dsp:txXfrm>
    </dsp:sp>
    <dsp:sp modelId="{42B5D7D1-1DE7-4DD7-AB70-0EEE14AB8ED7}">
      <dsp:nvSpPr>
        <dsp:cNvPr id="0" name=""/>
        <dsp:cNvSpPr/>
      </dsp:nvSpPr>
      <dsp:spPr>
        <a:xfrm rot="5400000">
          <a:off x="33096" y="2331905"/>
          <a:ext cx="1414951" cy="170864"/>
        </a:xfrm>
        <a:prstGeom prst="rect">
          <a:avLst/>
        </a:prstGeom>
        <a:solidFill>
          <a:schemeClr val="dk2">
            <a:tint val="60000"/>
            <a:hueOff val="0"/>
            <a:satOff val="0"/>
            <a:lumOff val="0"/>
            <a:alphaOff val="0"/>
          </a:schemeClr>
        </a:solidFill>
        <a:ln>
          <a:noFill/>
        </a:ln>
        <a:effectLst/>
      </dsp:spPr>
      <dsp:style>
        <a:lnRef idx="0">
          <a:scrgbClr r="0" g="0" b="0"/>
        </a:lnRef>
        <a:fillRef idx="1">
          <a:scrgbClr r="0" g="0" b="0"/>
        </a:fillRef>
        <a:effectRef idx="1">
          <a:scrgbClr r="0" g="0" b="0"/>
        </a:effectRef>
        <a:fontRef idx="minor">
          <a:schemeClr val="lt1"/>
        </a:fontRef>
      </dsp:style>
    </dsp:sp>
    <dsp:sp modelId="{A99A42F9-7965-4804-8588-B7912937977B}">
      <dsp:nvSpPr>
        <dsp:cNvPr id="0" name=""/>
        <dsp:cNvSpPr/>
      </dsp:nvSpPr>
      <dsp:spPr>
        <a:xfrm>
          <a:off x="356412" y="1425659"/>
          <a:ext cx="1898496" cy="1139097"/>
        </a:xfrm>
        <a:prstGeom prst="roundRect">
          <a:avLst>
            <a:gd name="adj" fmla="val 10000"/>
          </a:avLst>
        </a:prstGeom>
        <a:solidFill>
          <a:schemeClr val="lt1">
            <a:hueOff val="0"/>
            <a:satOff val="0"/>
            <a:lumOff val="0"/>
            <a:alphaOff val="0"/>
          </a:schemeClr>
        </a:solidFill>
        <a:ln w="19050" cap="flat" cmpd="sng" algn="ctr">
          <a:solidFill>
            <a:schemeClr val="dk2">
              <a:shade val="80000"/>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kern="0" baseline="0" dirty="0">
              <a:solidFill>
                <a:schemeClr val="tx1"/>
              </a:solidFill>
              <a:latin typeface="Helvetica" panose="020B0604020202020204" pitchFamily="34" charset="0"/>
            </a:rPr>
            <a:t>Strengths based needs and preferences</a:t>
          </a:r>
        </a:p>
      </dsp:txBody>
      <dsp:txXfrm>
        <a:off x="389775" y="1459022"/>
        <a:ext cx="1831770" cy="1072371"/>
      </dsp:txXfrm>
    </dsp:sp>
    <dsp:sp modelId="{69EA31EB-E6CB-407C-8A10-CC9A8A64370A}">
      <dsp:nvSpPr>
        <dsp:cNvPr id="0" name=""/>
        <dsp:cNvSpPr/>
      </dsp:nvSpPr>
      <dsp:spPr>
        <a:xfrm>
          <a:off x="745032" y="3043841"/>
          <a:ext cx="2516078" cy="170864"/>
        </a:xfrm>
        <a:prstGeom prst="rect">
          <a:avLst/>
        </a:prstGeom>
        <a:solidFill>
          <a:schemeClr val="dk2">
            <a:tint val="60000"/>
            <a:hueOff val="0"/>
            <a:satOff val="0"/>
            <a:lumOff val="0"/>
            <a:alphaOff val="0"/>
          </a:schemeClr>
        </a:solidFill>
        <a:ln>
          <a:noFill/>
        </a:ln>
        <a:effectLst/>
      </dsp:spPr>
      <dsp:style>
        <a:lnRef idx="0">
          <a:scrgbClr r="0" g="0" b="0"/>
        </a:lnRef>
        <a:fillRef idx="1">
          <a:scrgbClr r="0" g="0" b="0"/>
        </a:fillRef>
        <a:effectRef idx="1">
          <a:scrgbClr r="0" g="0" b="0"/>
        </a:effectRef>
        <a:fontRef idx="minor">
          <a:schemeClr val="lt1"/>
        </a:fontRef>
      </dsp:style>
    </dsp:sp>
    <dsp:sp modelId="{9B1DB5E9-CA39-40C5-AA10-4A0388EAE3F0}">
      <dsp:nvSpPr>
        <dsp:cNvPr id="0" name=""/>
        <dsp:cNvSpPr/>
      </dsp:nvSpPr>
      <dsp:spPr>
        <a:xfrm>
          <a:off x="356412" y="2849531"/>
          <a:ext cx="1898496" cy="1139097"/>
        </a:xfrm>
        <a:prstGeom prst="roundRect">
          <a:avLst>
            <a:gd name="adj" fmla="val 10000"/>
          </a:avLst>
        </a:prstGeom>
        <a:solidFill>
          <a:schemeClr val="lt1">
            <a:hueOff val="0"/>
            <a:satOff val="0"/>
            <a:lumOff val="0"/>
            <a:alphaOff val="0"/>
          </a:schemeClr>
        </a:solidFill>
        <a:ln w="19050" cap="flat" cmpd="sng" algn="ctr">
          <a:solidFill>
            <a:schemeClr val="dk2">
              <a:shade val="80000"/>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kern="0" baseline="0" dirty="0">
              <a:solidFill>
                <a:schemeClr val="tx1"/>
              </a:solidFill>
              <a:latin typeface="Helvetica" panose="020B0604020202020204" pitchFamily="34" charset="0"/>
            </a:rPr>
            <a:t>Self-reported health status</a:t>
          </a:r>
        </a:p>
      </dsp:txBody>
      <dsp:txXfrm>
        <a:off x="389775" y="2882894"/>
        <a:ext cx="1831770" cy="1072371"/>
      </dsp:txXfrm>
    </dsp:sp>
    <dsp:sp modelId="{D8FCDDA8-1597-4CCF-B130-B471A5DA85E4}">
      <dsp:nvSpPr>
        <dsp:cNvPr id="0" name=""/>
        <dsp:cNvSpPr/>
      </dsp:nvSpPr>
      <dsp:spPr>
        <a:xfrm rot="16200000">
          <a:off x="2558096" y="2331905"/>
          <a:ext cx="1414951" cy="170864"/>
        </a:xfrm>
        <a:prstGeom prst="rect">
          <a:avLst/>
        </a:prstGeom>
        <a:solidFill>
          <a:schemeClr val="dk2">
            <a:tint val="60000"/>
            <a:hueOff val="0"/>
            <a:satOff val="0"/>
            <a:lumOff val="0"/>
            <a:alphaOff val="0"/>
          </a:schemeClr>
        </a:solidFill>
        <a:ln>
          <a:noFill/>
        </a:ln>
        <a:effectLst/>
      </dsp:spPr>
      <dsp:style>
        <a:lnRef idx="0">
          <a:scrgbClr r="0" g="0" b="0"/>
        </a:lnRef>
        <a:fillRef idx="1">
          <a:scrgbClr r="0" g="0" b="0"/>
        </a:fillRef>
        <a:effectRef idx="1">
          <a:scrgbClr r="0" g="0" b="0"/>
        </a:effectRef>
        <a:fontRef idx="minor">
          <a:schemeClr val="lt1"/>
        </a:fontRef>
      </dsp:style>
    </dsp:sp>
    <dsp:sp modelId="{B08EE88F-E843-4E79-91F3-9C5084C0C09E}">
      <dsp:nvSpPr>
        <dsp:cNvPr id="0" name=""/>
        <dsp:cNvSpPr/>
      </dsp:nvSpPr>
      <dsp:spPr>
        <a:xfrm>
          <a:off x="2881411" y="2849531"/>
          <a:ext cx="1898496" cy="1139097"/>
        </a:xfrm>
        <a:prstGeom prst="roundRect">
          <a:avLst>
            <a:gd name="adj" fmla="val 10000"/>
          </a:avLst>
        </a:prstGeom>
        <a:solidFill>
          <a:schemeClr val="lt1">
            <a:hueOff val="0"/>
            <a:satOff val="0"/>
            <a:lumOff val="0"/>
            <a:alphaOff val="0"/>
          </a:schemeClr>
        </a:solidFill>
        <a:ln w="19050" cap="flat" cmpd="sng" algn="ctr">
          <a:solidFill>
            <a:schemeClr val="dk2">
              <a:shade val="80000"/>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kern="0" baseline="0" dirty="0">
              <a:solidFill>
                <a:schemeClr val="tx1"/>
              </a:solidFill>
              <a:latin typeface="Helvetica" panose="020B0604020202020204" pitchFamily="34" charset="0"/>
            </a:rPr>
            <a:t>Presence of co-morbid chronic conditions</a:t>
          </a:r>
        </a:p>
      </dsp:txBody>
      <dsp:txXfrm>
        <a:off x="2914774" y="2882894"/>
        <a:ext cx="1831770" cy="1072371"/>
      </dsp:txXfrm>
    </dsp:sp>
    <dsp:sp modelId="{3508F811-547D-4867-AA96-9879B57B466F}">
      <dsp:nvSpPr>
        <dsp:cNvPr id="0" name=""/>
        <dsp:cNvSpPr/>
      </dsp:nvSpPr>
      <dsp:spPr>
        <a:xfrm rot="16200000">
          <a:off x="2558096" y="908033"/>
          <a:ext cx="1414951" cy="170864"/>
        </a:xfrm>
        <a:prstGeom prst="rect">
          <a:avLst/>
        </a:prstGeom>
        <a:solidFill>
          <a:schemeClr val="dk2">
            <a:tint val="60000"/>
            <a:hueOff val="0"/>
            <a:satOff val="0"/>
            <a:lumOff val="0"/>
            <a:alphaOff val="0"/>
          </a:schemeClr>
        </a:solidFill>
        <a:ln>
          <a:noFill/>
        </a:ln>
        <a:effectLst/>
      </dsp:spPr>
      <dsp:style>
        <a:lnRef idx="0">
          <a:scrgbClr r="0" g="0" b="0"/>
        </a:lnRef>
        <a:fillRef idx="1">
          <a:scrgbClr r="0" g="0" b="0"/>
        </a:fillRef>
        <a:effectRef idx="1">
          <a:scrgbClr r="0" g="0" b="0"/>
        </a:effectRef>
        <a:fontRef idx="minor">
          <a:schemeClr val="lt1"/>
        </a:fontRef>
      </dsp:style>
    </dsp:sp>
    <dsp:sp modelId="{333D4CB5-F8D6-4DD9-BD9C-4A0CF0F269AD}">
      <dsp:nvSpPr>
        <dsp:cNvPr id="0" name=""/>
        <dsp:cNvSpPr/>
      </dsp:nvSpPr>
      <dsp:spPr>
        <a:xfrm>
          <a:off x="2881411" y="1425659"/>
          <a:ext cx="1898496" cy="1139097"/>
        </a:xfrm>
        <a:prstGeom prst="roundRect">
          <a:avLst>
            <a:gd name="adj" fmla="val 10000"/>
          </a:avLst>
        </a:prstGeom>
        <a:solidFill>
          <a:schemeClr val="lt1">
            <a:hueOff val="0"/>
            <a:satOff val="0"/>
            <a:lumOff val="0"/>
            <a:alphaOff val="0"/>
          </a:schemeClr>
        </a:solidFill>
        <a:ln w="19050" cap="flat" cmpd="sng" algn="ctr">
          <a:solidFill>
            <a:schemeClr val="dk2">
              <a:shade val="80000"/>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kern="0" baseline="0" dirty="0">
              <a:solidFill>
                <a:schemeClr val="tx1"/>
              </a:solidFill>
              <a:latin typeface="Helvetica" panose="020B0604020202020204" pitchFamily="34" charset="0"/>
            </a:rPr>
            <a:t>History of hospitalizations in the last year</a:t>
          </a:r>
        </a:p>
      </dsp:txBody>
      <dsp:txXfrm>
        <a:off x="2914774" y="1459022"/>
        <a:ext cx="1831770" cy="1072371"/>
      </dsp:txXfrm>
    </dsp:sp>
    <dsp:sp modelId="{EF099B96-F5BC-49FF-B7F4-AB35B0A3A6A9}">
      <dsp:nvSpPr>
        <dsp:cNvPr id="0" name=""/>
        <dsp:cNvSpPr/>
      </dsp:nvSpPr>
      <dsp:spPr>
        <a:xfrm>
          <a:off x="3270032" y="196097"/>
          <a:ext cx="2516078" cy="170864"/>
        </a:xfrm>
        <a:prstGeom prst="rect">
          <a:avLst/>
        </a:prstGeom>
        <a:solidFill>
          <a:schemeClr val="dk2">
            <a:tint val="60000"/>
            <a:hueOff val="0"/>
            <a:satOff val="0"/>
            <a:lumOff val="0"/>
            <a:alphaOff val="0"/>
          </a:schemeClr>
        </a:solidFill>
        <a:ln>
          <a:noFill/>
        </a:ln>
        <a:effectLst/>
      </dsp:spPr>
      <dsp:style>
        <a:lnRef idx="0">
          <a:scrgbClr r="0" g="0" b="0"/>
        </a:lnRef>
        <a:fillRef idx="1">
          <a:scrgbClr r="0" g="0" b="0"/>
        </a:fillRef>
        <a:effectRef idx="1">
          <a:scrgbClr r="0" g="0" b="0"/>
        </a:effectRef>
        <a:fontRef idx="minor">
          <a:schemeClr val="lt1"/>
        </a:fontRef>
      </dsp:style>
    </dsp:sp>
    <dsp:sp modelId="{98A243E6-C8CE-4D9F-9A7C-A121095FF910}">
      <dsp:nvSpPr>
        <dsp:cNvPr id="0" name=""/>
        <dsp:cNvSpPr/>
      </dsp:nvSpPr>
      <dsp:spPr>
        <a:xfrm>
          <a:off x="2881411" y="1787"/>
          <a:ext cx="1898496" cy="1139097"/>
        </a:xfrm>
        <a:prstGeom prst="roundRect">
          <a:avLst>
            <a:gd name="adj" fmla="val 10000"/>
          </a:avLst>
        </a:prstGeom>
        <a:solidFill>
          <a:schemeClr val="lt1">
            <a:hueOff val="0"/>
            <a:satOff val="0"/>
            <a:lumOff val="0"/>
            <a:alphaOff val="0"/>
          </a:schemeClr>
        </a:solidFill>
        <a:ln w="19050" cap="flat" cmpd="sng" algn="ctr">
          <a:solidFill>
            <a:schemeClr val="dk2">
              <a:shade val="80000"/>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kern="0" baseline="0" dirty="0">
              <a:solidFill>
                <a:schemeClr val="tx1"/>
              </a:solidFill>
              <a:latin typeface="Helvetica" panose="020B0604020202020204" pitchFamily="34" charset="0"/>
            </a:rPr>
            <a:t>Emergency room utilization in the last six months</a:t>
          </a:r>
        </a:p>
      </dsp:txBody>
      <dsp:txXfrm>
        <a:off x="2914774" y="35150"/>
        <a:ext cx="1831770" cy="1072371"/>
      </dsp:txXfrm>
    </dsp:sp>
    <dsp:sp modelId="{43B01D15-D46E-40B8-A262-D4AADCC56DE5}">
      <dsp:nvSpPr>
        <dsp:cNvPr id="0" name=""/>
        <dsp:cNvSpPr/>
      </dsp:nvSpPr>
      <dsp:spPr>
        <a:xfrm rot="5400000">
          <a:off x="5083095" y="908033"/>
          <a:ext cx="1414951" cy="170864"/>
        </a:xfrm>
        <a:prstGeom prst="rect">
          <a:avLst/>
        </a:prstGeom>
        <a:solidFill>
          <a:schemeClr val="dk2">
            <a:tint val="60000"/>
            <a:hueOff val="0"/>
            <a:satOff val="0"/>
            <a:lumOff val="0"/>
            <a:alphaOff val="0"/>
          </a:schemeClr>
        </a:solidFill>
        <a:ln>
          <a:noFill/>
        </a:ln>
        <a:effectLst/>
      </dsp:spPr>
      <dsp:style>
        <a:lnRef idx="0">
          <a:scrgbClr r="0" g="0" b="0"/>
        </a:lnRef>
        <a:fillRef idx="1">
          <a:scrgbClr r="0" g="0" b="0"/>
        </a:fillRef>
        <a:effectRef idx="1">
          <a:scrgbClr r="0" g="0" b="0"/>
        </a:effectRef>
        <a:fontRef idx="minor">
          <a:schemeClr val="lt1"/>
        </a:fontRef>
      </dsp:style>
    </dsp:sp>
    <dsp:sp modelId="{2F6FC265-D828-4C5F-BB17-732B79BE9F21}">
      <dsp:nvSpPr>
        <dsp:cNvPr id="0" name=""/>
        <dsp:cNvSpPr/>
      </dsp:nvSpPr>
      <dsp:spPr>
        <a:xfrm>
          <a:off x="5406411" y="1787"/>
          <a:ext cx="1898496" cy="1139097"/>
        </a:xfrm>
        <a:prstGeom prst="roundRect">
          <a:avLst>
            <a:gd name="adj" fmla="val 10000"/>
          </a:avLst>
        </a:prstGeom>
        <a:solidFill>
          <a:schemeClr val="lt1">
            <a:hueOff val="0"/>
            <a:satOff val="0"/>
            <a:lumOff val="0"/>
            <a:alphaOff val="0"/>
          </a:schemeClr>
        </a:solidFill>
        <a:ln w="19050" cap="flat" cmpd="sng" algn="ctr">
          <a:solidFill>
            <a:schemeClr val="dk2">
              <a:shade val="80000"/>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kern="0" baseline="0" dirty="0">
              <a:solidFill>
                <a:schemeClr val="tx1"/>
              </a:solidFill>
              <a:latin typeface="Helvetica" panose="020B0604020202020204" pitchFamily="34" charset="0"/>
            </a:rPr>
            <a:t>Availability of an informed caregiver</a:t>
          </a:r>
        </a:p>
      </dsp:txBody>
      <dsp:txXfrm>
        <a:off x="5439774" y="35150"/>
        <a:ext cx="1831770" cy="1072371"/>
      </dsp:txXfrm>
    </dsp:sp>
    <dsp:sp modelId="{F85E5192-CBDD-4BB8-81DF-99908B8A74E5}">
      <dsp:nvSpPr>
        <dsp:cNvPr id="0" name=""/>
        <dsp:cNvSpPr/>
      </dsp:nvSpPr>
      <dsp:spPr>
        <a:xfrm rot="5400000">
          <a:off x="5083095" y="2331905"/>
          <a:ext cx="1414951" cy="170864"/>
        </a:xfrm>
        <a:prstGeom prst="rect">
          <a:avLst/>
        </a:prstGeom>
        <a:solidFill>
          <a:schemeClr val="dk2">
            <a:tint val="60000"/>
            <a:hueOff val="0"/>
            <a:satOff val="0"/>
            <a:lumOff val="0"/>
            <a:alphaOff val="0"/>
          </a:schemeClr>
        </a:solidFill>
        <a:ln>
          <a:noFill/>
        </a:ln>
        <a:effectLst/>
      </dsp:spPr>
      <dsp:style>
        <a:lnRef idx="0">
          <a:scrgbClr r="0" g="0" b="0"/>
        </a:lnRef>
        <a:fillRef idx="1">
          <a:scrgbClr r="0" g="0" b="0"/>
        </a:fillRef>
        <a:effectRef idx="1">
          <a:scrgbClr r="0" g="0" b="0"/>
        </a:effectRef>
        <a:fontRef idx="minor">
          <a:schemeClr val="lt1"/>
        </a:fontRef>
      </dsp:style>
    </dsp:sp>
    <dsp:sp modelId="{1C548E9F-C700-4B81-A065-9FAE89561190}">
      <dsp:nvSpPr>
        <dsp:cNvPr id="0" name=""/>
        <dsp:cNvSpPr/>
      </dsp:nvSpPr>
      <dsp:spPr>
        <a:xfrm>
          <a:off x="5406411" y="1425659"/>
          <a:ext cx="1898496" cy="1139097"/>
        </a:xfrm>
        <a:prstGeom prst="roundRect">
          <a:avLst>
            <a:gd name="adj" fmla="val 10000"/>
          </a:avLst>
        </a:prstGeom>
        <a:solidFill>
          <a:schemeClr val="lt1">
            <a:hueOff val="0"/>
            <a:satOff val="0"/>
            <a:lumOff val="0"/>
            <a:alphaOff val="0"/>
          </a:schemeClr>
        </a:solidFill>
        <a:ln w="19050" cap="flat" cmpd="sng" algn="ctr">
          <a:solidFill>
            <a:schemeClr val="dk2">
              <a:shade val="80000"/>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kern="0" baseline="0" dirty="0">
              <a:solidFill>
                <a:schemeClr val="tx1"/>
              </a:solidFill>
              <a:latin typeface="Helvetica" panose="020B0604020202020204" pitchFamily="34" charset="0"/>
            </a:rPr>
            <a:t>Prior nursing facility admissions</a:t>
          </a:r>
        </a:p>
      </dsp:txBody>
      <dsp:txXfrm>
        <a:off x="5439774" y="1459022"/>
        <a:ext cx="1831770" cy="1072371"/>
      </dsp:txXfrm>
    </dsp:sp>
    <dsp:sp modelId="{358664CE-B22D-4A83-A52A-FDB36449E4D2}">
      <dsp:nvSpPr>
        <dsp:cNvPr id="0" name=""/>
        <dsp:cNvSpPr/>
      </dsp:nvSpPr>
      <dsp:spPr>
        <a:xfrm>
          <a:off x="5406411" y="2849531"/>
          <a:ext cx="1898496" cy="1139097"/>
        </a:xfrm>
        <a:prstGeom prst="roundRect">
          <a:avLst>
            <a:gd name="adj" fmla="val 10000"/>
          </a:avLst>
        </a:prstGeom>
        <a:solidFill>
          <a:schemeClr val="lt1">
            <a:hueOff val="0"/>
            <a:satOff val="0"/>
            <a:lumOff val="0"/>
            <a:alphaOff val="0"/>
          </a:schemeClr>
        </a:solidFill>
        <a:ln w="19050" cap="flat" cmpd="sng" algn="ctr">
          <a:solidFill>
            <a:schemeClr val="dk2">
              <a:shade val="80000"/>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kern="0" baseline="0" dirty="0">
              <a:solidFill>
                <a:schemeClr val="tx1"/>
              </a:solidFill>
              <a:latin typeface="Helvetica" panose="020B0604020202020204" pitchFamily="34" charset="0"/>
            </a:rPr>
            <a:t>Ability to perform activities of daily living (ADLs)</a:t>
          </a:r>
        </a:p>
      </dsp:txBody>
      <dsp:txXfrm>
        <a:off x="5439774" y="2882894"/>
        <a:ext cx="1831770" cy="1072371"/>
      </dsp:txXfrm>
    </dsp:sp>
  </dsp:spTree>
</dsp:drawing>
</file>

<file path=ppt/diagrams/drawing1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954ACC4-AEA9-4DB7-8980-93A4E171220D}">
      <dsp:nvSpPr>
        <dsp:cNvPr id="0" name=""/>
        <dsp:cNvSpPr/>
      </dsp:nvSpPr>
      <dsp:spPr>
        <a:xfrm rot="5385899">
          <a:off x="22591" y="909369"/>
          <a:ext cx="1421210" cy="170864"/>
        </a:xfrm>
        <a:prstGeom prst="rect">
          <a:avLst/>
        </a:prstGeom>
        <a:solidFill>
          <a:schemeClr val="dk2">
            <a:tint val="60000"/>
            <a:hueOff val="0"/>
            <a:satOff val="0"/>
            <a:lumOff val="0"/>
            <a:alphaOff val="0"/>
          </a:schemeClr>
        </a:solidFill>
        <a:ln>
          <a:noFill/>
        </a:ln>
        <a:effectLst/>
      </dsp:spPr>
      <dsp:style>
        <a:lnRef idx="0">
          <a:scrgbClr r="0" g="0" b="0"/>
        </a:lnRef>
        <a:fillRef idx="1">
          <a:scrgbClr r="0" g="0" b="0"/>
        </a:fillRef>
        <a:effectRef idx="1">
          <a:scrgbClr r="0" g="0" b="0"/>
        </a:effectRef>
        <a:fontRef idx="minor">
          <a:schemeClr val="lt1"/>
        </a:fontRef>
      </dsp:style>
    </dsp:sp>
    <dsp:sp modelId="{5FFC0426-7344-44F0-AC79-F2EB9CE98AA8}">
      <dsp:nvSpPr>
        <dsp:cNvPr id="0" name=""/>
        <dsp:cNvSpPr/>
      </dsp:nvSpPr>
      <dsp:spPr>
        <a:xfrm>
          <a:off x="346122" y="0"/>
          <a:ext cx="1898496" cy="1139097"/>
        </a:xfrm>
        <a:prstGeom prst="roundRect">
          <a:avLst>
            <a:gd name="adj" fmla="val 10000"/>
          </a:avLst>
        </a:prstGeom>
        <a:solidFill>
          <a:schemeClr val="lt1">
            <a:hueOff val="0"/>
            <a:satOff val="0"/>
            <a:lumOff val="0"/>
            <a:alphaOff val="0"/>
          </a:schemeClr>
        </a:solidFill>
        <a:ln w="19050" cap="flat" cmpd="sng" algn="ctr">
          <a:solidFill>
            <a:schemeClr val="dk2">
              <a:shade val="80000"/>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kern="0" baseline="0" dirty="0">
              <a:solidFill>
                <a:schemeClr val="tx1"/>
              </a:solidFill>
              <a:latin typeface="Helvetica" panose="020B0604020202020204" pitchFamily="34" charset="0"/>
            </a:rPr>
            <a:t>Member demographic information</a:t>
          </a:r>
        </a:p>
      </dsp:txBody>
      <dsp:txXfrm>
        <a:off x="379485" y="33363"/>
        <a:ext cx="1831770" cy="1072371"/>
      </dsp:txXfrm>
    </dsp:sp>
    <dsp:sp modelId="{42B5D7D1-1DE7-4DD7-AB70-0EEE14AB8ED7}">
      <dsp:nvSpPr>
        <dsp:cNvPr id="0" name=""/>
        <dsp:cNvSpPr/>
      </dsp:nvSpPr>
      <dsp:spPr>
        <a:xfrm rot="5400000">
          <a:off x="33096" y="2331905"/>
          <a:ext cx="1414951" cy="170864"/>
        </a:xfrm>
        <a:prstGeom prst="rect">
          <a:avLst/>
        </a:prstGeom>
        <a:solidFill>
          <a:schemeClr val="dk2">
            <a:tint val="60000"/>
            <a:hueOff val="0"/>
            <a:satOff val="0"/>
            <a:lumOff val="0"/>
            <a:alphaOff val="0"/>
          </a:schemeClr>
        </a:solidFill>
        <a:ln>
          <a:noFill/>
        </a:ln>
        <a:effectLst/>
      </dsp:spPr>
      <dsp:style>
        <a:lnRef idx="0">
          <a:scrgbClr r="0" g="0" b="0"/>
        </a:lnRef>
        <a:fillRef idx="1">
          <a:scrgbClr r="0" g="0" b="0"/>
        </a:fillRef>
        <a:effectRef idx="1">
          <a:scrgbClr r="0" g="0" b="0"/>
        </a:effectRef>
        <a:fontRef idx="minor">
          <a:schemeClr val="lt1"/>
        </a:fontRef>
      </dsp:style>
    </dsp:sp>
    <dsp:sp modelId="{A99A42F9-7965-4804-8588-B7912937977B}">
      <dsp:nvSpPr>
        <dsp:cNvPr id="0" name=""/>
        <dsp:cNvSpPr/>
      </dsp:nvSpPr>
      <dsp:spPr>
        <a:xfrm>
          <a:off x="356412" y="1425659"/>
          <a:ext cx="1898496" cy="1139097"/>
        </a:xfrm>
        <a:prstGeom prst="roundRect">
          <a:avLst>
            <a:gd name="adj" fmla="val 10000"/>
          </a:avLst>
        </a:prstGeom>
        <a:solidFill>
          <a:schemeClr val="lt1">
            <a:hueOff val="0"/>
            <a:satOff val="0"/>
            <a:lumOff val="0"/>
            <a:alphaOff val="0"/>
          </a:schemeClr>
        </a:solidFill>
        <a:ln w="19050" cap="flat" cmpd="sng" algn="ctr">
          <a:solidFill>
            <a:schemeClr val="dk2">
              <a:shade val="80000"/>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kern="0" baseline="0" dirty="0">
              <a:solidFill>
                <a:schemeClr val="tx1"/>
              </a:solidFill>
              <a:latin typeface="Helvetica" panose="020B0604020202020204" pitchFamily="34" charset="0"/>
            </a:rPr>
            <a:t>Strengths based needs and preferences for care delivery </a:t>
          </a:r>
        </a:p>
      </dsp:txBody>
      <dsp:txXfrm>
        <a:off x="389775" y="1459022"/>
        <a:ext cx="1831770" cy="1072371"/>
      </dsp:txXfrm>
    </dsp:sp>
    <dsp:sp modelId="{69EA31EB-E6CB-407C-8A10-CC9A8A64370A}">
      <dsp:nvSpPr>
        <dsp:cNvPr id="0" name=""/>
        <dsp:cNvSpPr/>
      </dsp:nvSpPr>
      <dsp:spPr>
        <a:xfrm>
          <a:off x="745032" y="3043841"/>
          <a:ext cx="2516078" cy="170864"/>
        </a:xfrm>
        <a:prstGeom prst="rect">
          <a:avLst/>
        </a:prstGeom>
        <a:solidFill>
          <a:schemeClr val="dk2">
            <a:tint val="60000"/>
            <a:hueOff val="0"/>
            <a:satOff val="0"/>
            <a:lumOff val="0"/>
            <a:alphaOff val="0"/>
          </a:schemeClr>
        </a:solidFill>
        <a:ln>
          <a:noFill/>
        </a:ln>
        <a:effectLst/>
      </dsp:spPr>
      <dsp:style>
        <a:lnRef idx="0">
          <a:scrgbClr r="0" g="0" b="0"/>
        </a:lnRef>
        <a:fillRef idx="1">
          <a:scrgbClr r="0" g="0" b="0"/>
        </a:fillRef>
        <a:effectRef idx="1">
          <a:scrgbClr r="0" g="0" b="0"/>
        </a:effectRef>
        <a:fontRef idx="minor">
          <a:schemeClr val="lt1"/>
        </a:fontRef>
      </dsp:style>
    </dsp:sp>
    <dsp:sp modelId="{9B1DB5E9-CA39-40C5-AA10-4A0388EAE3F0}">
      <dsp:nvSpPr>
        <dsp:cNvPr id="0" name=""/>
        <dsp:cNvSpPr/>
      </dsp:nvSpPr>
      <dsp:spPr>
        <a:xfrm>
          <a:off x="356412" y="2849531"/>
          <a:ext cx="1898496" cy="1139097"/>
        </a:xfrm>
        <a:prstGeom prst="roundRect">
          <a:avLst>
            <a:gd name="adj" fmla="val 10000"/>
          </a:avLst>
        </a:prstGeom>
        <a:solidFill>
          <a:schemeClr val="lt1">
            <a:hueOff val="0"/>
            <a:satOff val="0"/>
            <a:lumOff val="0"/>
            <a:alphaOff val="0"/>
          </a:schemeClr>
        </a:solidFill>
        <a:ln w="19050" cap="flat" cmpd="sng" algn="ctr">
          <a:solidFill>
            <a:schemeClr val="dk2">
              <a:shade val="80000"/>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kern="0" baseline="0" dirty="0">
              <a:solidFill>
                <a:schemeClr val="tx1"/>
              </a:solidFill>
              <a:latin typeface="Helvetica" panose="020B0604020202020204" pitchFamily="34" charset="0"/>
            </a:rPr>
            <a:t>Self-reported health status</a:t>
          </a:r>
        </a:p>
      </dsp:txBody>
      <dsp:txXfrm>
        <a:off x="389775" y="2882894"/>
        <a:ext cx="1831770" cy="1072371"/>
      </dsp:txXfrm>
    </dsp:sp>
    <dsp:sp modelId="{D8FCDDA8-1597-4CCF-B130-B471A5DA85E4}">
      <dsp:nvSpPr>
        <dsp:cNvPr id="0" name=""/>
        <dsp:cNvSpPr/>
      </dsp:nvSpPr>
      <dsp:spPr>
        <a:xfrm rot="16200000">
          <a:off x="2558096" y="2331905"/>
          <a:ext cx="1414951" cy="170864"/>
        </a:xfrm>
        <a:prstGeom prst="rect">
          <a:avLst/>
        </a:prstGeom>
        <a:solidFill>
          <a:schemeClr val="dk2">
            <a:tint val="60000"/>
            <a:hueOff val="0"/>
            <a:satOff val="0"/>
            <a:lumOff val="0"/>
            <a:alphaOff val="0"/>
          </a:schemeClr>
        </a:solidFill>
        <a:ln>
          <a:noFill/>
        </a:ln>
        <a:effectLst/>
      </dsp:spPr>
      <dsp:style>
        <a:lnRef idx="0">
          <a:scrgbClr r="0" g="0" b="0"/>
        </a:lnRef>
        <a:fillRef idx="1">
          <a:scrgbClr r="0" g="0" b="0"/>
        </a:fillRef>
        <a:effectRef idx="1">
          <a:scrgbClr r="0" g="0" b="0"/>
        </a:effectRef>
        <a:fontRef idx="minor">
          <a:schemeClr val="lt1"/>
        </a:fontRef>
      </dsp:style>
    </dsp:sp>
    <dsp:sp modelId="{B08EE88F-E843-4E79-91F3-9C5084C0C09E}">
      <dsp:nvSpPr>
        <dsp:cNvPr id="0" name=""/>
        <dsp:cNvSpPr/>
      </dsp:nvSpPr>
      <dsp:spPr>
        <a:xfrm>
          <a:off x="2881411" y="2849531"/>
          <a:ext cx="1898496" cy="1139097"/>
        </a:xfrm>
        <a:prstGeom prst="roundRect">
          <a:avLst>
            <a:gd name="adj" fmla="val 10000"/>
          </a:avLst>
        </a:prstGeom>
        <a:solidFill>
          <a:schemeClr val="lt1">
            <a:hueOff val="0"/>
            <a:satOff val="0"/>
            <a:lumOff val="0"/>
            <a:alphaOff val="0"/>
          </a:schemeClr>
        </a:solidFill>
        <a:ln w="19050" cap="flat" cmpd="sng" algn="ctr">
          <a:solidFill>
            <a:schemeClr val="dk2">
              <a:shade val="80000"/>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kern="0" baseline="0" dirty="0">
              <a:solidFill>
                <a:schemeClr val="tx1"/>
              </a:solidFill>
              <a:latin typeface="Helvetica" panose="020B0604020202020204" pitchFamily="34" charset="0"/>
            </a:rPr>
            <a:t>Medications and medication management needs</a:t>
          </a:r>
        </a:p>
      </dsp:txBody>
      <dsp:txXfrm>
        <a:off x="2914774" y="2882894"/>
        <a:ext cx="1831770" cy="1072371"/>
      </dsp:txXfrm>
    </dsp:sp>
    <dsp:sp modelId="{3508F811-547D-4867-AA96-9879B57B466F}">
      <dsp:nvSpPr>
        <dsp:cNvPr id="0" name=""/>
        <dsp:cNvSpPr/>
      </dsp:nvSpPr>
      <dsp:spPr>
        <a:xfrm rot="16200000">
          <a:off x="2558096" y="908033"/>
          <a:ext cx="1414951" cy="170864"/>
        </a:xfrm>
        <a:prstGeom prst="rect">
          <a:avLst/>
        </a:prstGeom>
        <a:solidFill>
          <a:schemeClr val="dk2">
            <a:tint val="60000"/>
            <a:hueOff val="0"/>
            <a:satOff val="0"/>
            <a:lumOff val="0"/>
            <a:alphaOff val="0"/>
          </a:schemeClr>
        </a:solidFill>
        <a:ln>
          <a:noFill/>
        </a:ln>
        <a:effectLst/>
      </dsp:spPr>
      <dsp:style>
        <a:lnRef idx="0">
          <a:scrgbClr r="0" g="0" b="0"/>
        </a:lnRef>
        <a:fillRef idx="1">
          <a:scrgbClr r="0" g="0" b="0"/>
        </a:fillRef>
        <a:effectRef idx="1">
          <a:scrgbClr r="0" g="0" b="0"/>
        </a:effectRef>
        <a:fontRef idx="minor">
          <a:schemeClr val="lt1"/>
        </a:fontRef>
      </dsp:style>
    </dsp:sp>
    <dsp:sp modelId="{333D4CB5-F8D6-4DD9-BD9C-4A0CF0F269AD}">
      <dsp:nvSpPr>
        <dsp:cNvPr id="0" name=""/>
        <dsp:cNvSpPr/>
      </dsp:nvSpPr>
      <dsp:spPr>
        <a:xfrm>
          <a:off x="2881411" y="1425659"/>
          <a:ext cx="1898496" cy="1139097"/>
        </a:xfrm>
        <a:prstGeom prst="roundRect">
          <a:avLst>
            <a:gd name="adj" fmla="val 10000"/>
          </a:avLst>
        </a:prstGeom>
        <a:solidFill>
          <a:schemeClr val="lt1">
            <a:hueOff val="0"/>
            <a:satOff val="0"/>
            <a:lumOff val="0"/>
            <a:alphaOff val="0"/>
          </a:schemeClr>
        </a:solidFill>
        <a:ln w="19050" cap="flat" cmpd="sng" algn="ctr">
          <a:solidFill>
            <a:schemeClr val="dk2">
              <a:shade val="80000"/>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kern="0" baseline="0" dirty="0">
              <a:solidFill>
                <a:schemeClr val="tx1"/>
              </a:solidFill>
              <a:latin typeface="Helvetica" panose="020B0604020202020204" pitchFamily="34" charset="0"/>
            </a:rPr>
            <a:t>Medical and behavioral health history </a:t>
          </a:r>
        </a:p>
      </dsp:txBody>
      <dsp:txXfrm>
        <a:off x="2914774" y="1459022"/>
        <a:ext cx="1831770" cy="1072371"/>
      </dsp:txXfrm>
    </dsp:sp>
    <dsp:sp modelId="{EF099B96-F5BC-49FF-B7F4-AB35B0A3A6A9}">
      <dsp:nvSpPr>
        <dsp:cNvPr id="0" name=""/>
        <dsp:cNvSpPr/>
      </dsp:nvSpPr>
      <dsp:spPr>
        <a:xfrm>
          <a:off x="3270032" y="196097"/>
          <a:ext cx="2516078" cy="170864"/>
        </a:xfrm>
        <a:prstGeom prst="rect">
          <a:avLst/>
        </a:prstGeom>
        <a:solidFill>
          <a:schemeClr val="dk2">
            <a:tint val="60000"/>
            <a:hueOff val="0"/>
            <a:satOff val="0"/>
            <a:lumOff val="0"/>
            <a:alphaOff val="0"/>
          </a:schemeClr>
        </a:solidFill>
        <a:ln>
          <a:noFill/>
        </a:ln>
        <a:effectLst/>
      </dsp:spPr>
      <dsp:style>
        <a:lnRef idx="0">
          <a:scrgbClr r="0" g="0" b="0"/>
        </a:lnRef>
        <a:fillRef idx="1">
          <a:scrgbClr r="0" g="0" b="0"/>
        </a:fillRef>
        <a:effectRef idx="1">
          <a:scrgbClr r="0" g="0" b="0"/>
        </a:effectRef>
        <a:fontRef idx="minor">
          <a:schemeClr val="lt1"/>
        </a:fontRef>
      </dsp:style>
    </dsp:sp>
    <dsp:sp modelId="{98A243E6-C8CE-4D9F-9A7C-A121095FF910}">
      <dsp:nvSpPr>
        <dsp:cNvPr id="0" name=""/>
        <dsp:cNvSpPr/>
      </dsp:nvSpPr>
      <dsp:spPr>
        <a:xfrm>
          <a:off x="2881411" y="1787"/>
          <a:ext cx="1898496" cy="1139097"/>
        </a:xfrm>
        <a:prstGeom prst="roundRect">
          <a:avLst>
            <a:gd name="adj" fmla="val 10000"/>
          </a:avLst>
        </a:prstGeom>
        <a:solidFill>
          <a:schemeClr val="lt1">
            <a:hueOff val="0"/>
            <a:satOff val="0"/>
            <a:lumOff val="0"/>
            <a:alphaOff val="0"/>
          </a:schemeClr>
        </a:solidFill>
        <a:ln w="19050" cap="flat" cmpd="sng" algn="ctr">
          <a:solidFill>
            <a:schemeClr val="dk2">
              <a:shade val="80000"/>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kern="0" baseline="0" dirty="0">
              <a:solidFill>
                <a:schemeClr val="tx1"/>
              </a:solidFill>
              <a:latin typeface="Helvetica" panose="020B0604020202020204" pitchFamily="34" charset="0"/>
            </a:rPr>
            <a:t>Utilization history</a:t>
          </a:r>
        </a:p>
      </dsp:txBody>
      <dsp:txXfrm>
        <a:off x="2914774" y="35150"/>
        <a:ext cx="1831770" cy="1072371"/>
      </dsp:txXfrm>
    </dsp:sp>
    <dsp:sp modelId="{43B01D15-D46E-40B8-A262-D4AADCC56DE5}">
      <dsp:nvSpPr>
        <dsp:cNvPr id="0" name=""/>
        <dsp:cNvSpPr/>
      </dsp:nvSpPr>
      <dsp:spPr>
        <a:xfrm rot="5400000">
          <a:off x="5083095" y="908033"/>
          <a:ext cx="1414951" cy="170864"/>
        </a:xfrm>
        <a:prstGeom prst="rect">
          <a:avLst/>
        </a:prstGeom>
        <a:solidFill>
          <a:schemeClr val="dk2">
            <a:tint val="60000"/>
            <a:hueOff val="0"/>
            <a:satOff val="0"/>
            <a:lumOff val="0"/>
            <a:alphaOff val="0"/>
          </a:schemeClr>
        </a:solidFill>
        <a:ln>
          <a:noFill/>
        </a:ln>
        <a:effectLst/>
      </dsp:spPr>
      <dsp:style>
        <a:lnRef idx="0">
          <a:scrgbClr r="0" g="0" b="0"/>
        </a:lnRef>
        <a:fillRef idx="1">
          <a:scrgbClr r="0" g="0" b="0"/>
        </a:fillRef>
        <a:effectRef idx="1">
          <a:scrgbClr r="0" g="0" b="0"/>
        </a:effectRef>
        <a:fontRef idx="minor">
          <a:schemeClr val="lt1"/>
        </a:fontRef>
      </dsp:style>
    </dsp:sp>
    <dsp:sp modelId="{2F6FC265-D828-4C5F-BB17-732B79BE9F21}">
      <dsp:nvSpPr>
        <dsp:cNvPr id="0" name=""/>
        <dsp:cNvSpPr/>
      </dsp:nvSpPr>
      <dsp:spPr>
        <a:xfrm>
          <a:off x="5406411" y="1787"/>
          <a:ext cx="1898496" cy="1139097"/>
        </a:xfrm>
        <a:prstGeom prst="roundRect">
          <a:avLst>
            <a:gd name="adj" fmla="val 10000"/>
          </a:avLst>
        </a:prstGeom>
        <a:solidFill>
          <a:schemeClr val="lt1">
            <a:hueOff val="0"/>
            <a:satOff val="0"/>
            <a:lumOff val="0"/>
            <a:alphaOff val="0"/>
          </a:schemeClr>
        </a:solidFill>
        <a:ln w="19050" cap="flat" cmpd="sng" algn="ctr">
          <a:solidFill>
            <a:schemeClr val="dk2">
              <a:shade val="80000"/>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kern="0" baseline="0" dirty="0">
              <a:solidFill>
                <a:schemeClr val="tx1"/>
              </a:solidFill>
              <a:latin typeface="Helvetica" panose="020B0604020202020204" pitchFamily="34" charset="0"/>
            </a:rPr>
            <a:t>Mental health screening and history</a:t>
          </a:r>
        </a:p>
        <a:p>
          <a:pPr marL="0" lvl="0" indent="0" algn="ctr" defTabSz="622300">
            <a:lnSpc>
              <a:spcPct val="90000"/>
            </a:lnSpc>
            <a:spcBef>
              <a:spcPct val="0"/>
            </a:spcBef>
            <a:spcAft>
              <a:spcPct val="35000"/>
            </a:spcAft>
            <a:buNone/>
          </a:pPr>
          <a:r>
            <a:rPr lang="en-US" sz="1400" u="none" kern="0" baseline="0" dirty="0">
              <a:solidFill>
                <a:schemeClr val="tx1"/>
              </a:solidFill>
              <a:latin typeface="Helvetica" panose="020B0604020202020204" pitchFamily="34" charset="0"/>
            </a:rPr>
            <a:t>Alcohol, tobacco and other drug use</a:t>
          </a:r>
        </a:p>
      </dsp:txBody>
      <dsp:txXfrm>
        <a:off x="5439774" y="35150"/>
        <a:ext cx="1831770" cy="1072371"/>
      </dsp:txXfrm>
    </dsp:sp>
    <dsp:sp modelId="{F85E5192-CBDD-4BB8-81DF-99908B8A74E5}">
      <dsp:nvSpPr>
        <dsp:cNvPr id="0" name=""/>
        <dsp:cNvSpPr/>
      </dsp:nvSpPr>
      <dsp:spPr>
        <a:xfrm rot="5400000">
          <a:off x="5083095" y="2331905"/>
          <a:ext cx="1414951" cy="170864"/>
        </a:xfrm>
        <a:prstGeom prst="rect">
          <a:avLst/>
        </a:prstGeom>
        <a:solidFill>
          <a:schemeClr val="dk2">
            <a:tint val="60000"/>
            <a:hueOff val="0"/>
            <a:satOff val="0"/>
            <a:lumOff val="0"/>
            <a:alphaOff val="0"/>
          </a:schemeClr>
        </a:solidFill>
        <a:ln>
          <a:noFill/>
        </a:ln>
        <a:effectLst/>
      </dsp:spPr>
      <dsp:style>
        <a:lnRef idx="0">
          <a:scrgbClr r="0" g="0" b="0"/>
        </a:lnRef>
        <a:fillRef idx="1">
          <a:scrgbClr r="0" g="0" b="0"/>
        </a:fillRef>
        <a:effectRef idx="1">
          <a:scrgbClr r="0" g="0" b="0"/>
        </a:effectRef>
        <a:fontRef idx="minor">
          <a:schemeClr val="lt1"/>
        </a:fontRef>
      </dsp:style>
    </dsp:sp>
    <dsp:sp modelId="{1C548E9F-C700-4B81-A065-9FAE89561190}">
      <dsp:nvSpPr>
        <dsp:cNvPr id="0" name=""/>
        <dsp:cNvSpPr/>
      </dsp:nvSpPr>
      <dsp:spPr>
        <a:xfrm>
          <a:off x="5406411" y="1425659"/>
          <a:ext cx="1898496" cy="1139097"/>
        </a:xfrm>
        <a:prstGeom prst="roundRect">
          <a:avLst>
            <a:gd name="adj" fmla="val 10000"/>
          </a:avLst>
        </a:prstGeom>
        <a:solidFill>
          <a:schemeClr val="lt1">
            <a:hueOff val="0"/>
            <a:satOff val="0"/>
            <a:lumOff val="0"/>
            <a:alphaOff val="0"/>
          </a:schemeClr>
        </a:solidFill>
        <a:ln w="19050" cap="flat" cmpd="sng" algn="ctr">
          <a:solidFill>
            <a:schemeClr val="dk2">
              <a:shade val="80000"/>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kern="1200" dirty="0">
              <a:solidFill>
                <a:schemeClr val="tx1"/>
              </a:solidFill>
              <a:latin typeface="Helvetica" panose="020B0604020202020204" pitchFamily="34" charset="0"/>
            </a:rPr>
            <a:t> </a:t>
          </a:r>
          <a:r>
            <a:rPr lang="en-US" sz="1400" kern="0" baseline="0" dirty="0">
              <a:solidFill>
                <a:schemeClr val="tx1"/>
              </a:solidFill>
              <a:latin typeface="Helvetica" panose="020B0604020202020204" pitchFamily="34" charset="0"/>
            </a:rPr>
            <a:t>Cultural and linguistic preferences </a:t>
          </a:r>
        </a:p>
      </dsp:txBody>
      <dsp:txXfrm>
        <a:off x="5439774" y="1459022"/>
        <a:ext cx="1831770" cy="1072371"/>
      </dsp:txXfrm>
    </dsp:sp>
    <dsp:sp modelId="{358664CE-B22D-4A83-A52A-FDB36449E4D2}">
      <dsp:nvSpPr>
        <dsp:cNvPr id="0" name=""/>
        <dsp:cNvSpPr/>
      </dsp:nvSpPr>
      <dsp:spPr>
        <a:xfrm>
          <a:off x="5406411" y="2849531"/>
          <a:ext cx="1898496" cy="1139097"/>
        </a:xfrm>
        <a:prstGeom prst="roundRect">
          <a:avLst>
            <a:gd name="adj" fmla="val 10000"/>
          </a:avLst>
        </a:prstGeom>
        <a:solidFill>
          <a:schemeClr val="lt1">
            <a:hueOff val="0"/>
            <a:satOff val="0"/>
            <a:lumOff val="0"/>
            <a:alphaOff val="0"/>
          </a:schemeClr>
        </a:solidFill>
        <a:ln w="19050" cap="flat" cmpd="sng" algn="ctr">
          <a:solidFill>
            <a:schemeClr val="dk2">
              <a:shade val="80000"/>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kern="0" baseline="0" dirty="0">
              <a:solidFill>
                <a:schemeClr val="tx1"/>
              </a:solidFill>
              <a:latin typeface="Helvetica" panose="020B0604020202020204" pitchFamily="34" charset="0"/>
            </a:rPr>
            <a:t>Ability to perform activities of daily living (ADLs)</a:t>
          </a:r>
        </a:p>
      </dsp:txBody>
      <dsp:txXfrm>
        <a:off x="5439774" y="2882894"/>
        <a:ext cx="1831770" cy="1072371"/>
      </dsp:txXfrm>
    </dsp:sp>
  </dsp:spTree>
</dsp:drawing>
</file>

<file path=ppt/diagrams/drawing1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954ACC4-AEA9-4DB7-8980-93A4E171220D}">
      <dsp:nvSpPr>
        <dsp:cNvPr id="0" name=""/>
        <dsp:cNvSpPr/>
      </dsp:nvSpPr>
      <dsp:spPr>
        <a:xfrm rot="5400000">
          <a:off x="33577" y="924418"/>
          <a:ext cx="1443274" cy="174263"/>
        </a:xfrm>
        <a:prstGeom prst="rect">
          <a:avLst/>
        </a:prstGeom>
        <a:solidFill>
          <a:schemeClr val="dk2">
            <a:tint val="60000"/>
            <a:hueOff val="0"/>
            <a:satOff val="0"/>
            <a:lumOff val="0"/>
            <a:alphaOff val="0"/>
          </a:schemeClr>
        </a:solidFill>
        <a:ln>
          <a:noFill/>
        </a:ln>
        <a:effectLst/>
      </dsp:spPr>
      <dsp:style>
        <a:lnRef idx="0">
          <a:scrgbClr r="0" g="0" b="0"/>
        </a:lnRef>
        <a:fillRef idx="1">
          <a:scrgbClr r="0" g="0" b="0"/>
        </a:fillRef>
        <a:effectRef idx="1">
          <a:scrgbClr r="0" g="0" b="0"/>
        </a:effectRef>
        <a:fontRef idx="minor">
          <a:schemeClr val="lt1"/>
        </a:fontRef>
      </dsp:style>
    </dsp:sp>
    <dsp:sp modelId="{5FFC0426-7344-44F0-AC79-F2EB9CE98AA8}">
      <dsp:nvSpPr>
        <dsp:cNvPr id="0" name=""/>
        <dsp:cNvSpPr/>
      </dsp:nvSpPr>
      <dsp:spPr>
        <a:xfrm>
          <a:off x="363502" y="233"/>
          <a:ext cx="1936261" cy="1161756"/>
        </a:xfrm>
        <a:prstGeom prst="roundRect">
          <a:avLst>
            <a:gd name="adj" fmla="val 10000"/>
          </a:avLst>
        </a:prstGeom>
        <a:solidFill>
          <a:schemeClr val="lt1">
            <a:hueOff val="0"/>
            <a:satOff val="0"/>
            <a:lumOff val="0"/>
            <a:alphaOff val="0"/>
          </a:schemeClr>
        </a:solidFill>
        <a:ln w="19050" cap="flat" cmpd="sng" algn="ctr">
          <a:solidFill>
            <a:schemeClr val="dk2">
              <a:shade val="80000"/>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kern="0" baseline="0" dirty="0">
              <a:solidFill>
                <a:schemeClr val="tx1"/>
              </a:solidFill>
              <a:latin typeface="Helvetica" panose="020B0604020202020204" pitchFamily="34" charset="0"/>
            </a:rPr>
            <a:t>Member demographic information</a:t>
          </a:r>
        </a:p>
      </dsp:txBody>
      <dsp:txXfrm>
        <a:off x="397529" y="34260"/>
        <a:ext cx="1868207" cy="1093702"/>
      </dsp:txXfrm>
    </dsp:sp>
    <dsp:sp modelId="{42B5D7D1-1DE7-4DD7-AB70-0EEE14AB8ED7}">
      <dsp:nvSpPr>
        <dsp:cNvPr id="0" name=""/>
        <dsp:cNvSpPr/>
      </dsp:nvSpPr>
      <dsp:spPr>
        <a:xfrm rot="5400000">
          <a:off x="33577" y="2376614"/>
          <a:ext cx="1443274" cy="174263"/>
        </a:xfrm>
        <a:prstGeom prst="rect">
          <a:avLst/>
        </a:prstGeom>
        <a:solidFill>
          <a:schemeClr val="dk2">
            <a:tint val="60000"/>
            <a:hueOff val="0"/>
            <a:satOff val="0"/>
            <a:lumOff val="0"/>
            <a:alphaOff val="0"/>
          </a:schemeClr>
        </a:solidFill>
        <a:ln>
          <a:noFill/>
        </a:ln>
        <a:effectLst/>
      </dsp:spPr>
      <dsp:style>
        <a:lnRef idx="0">
          <a:scrgbClr r="0" g="0" b="0"/>
        </a:lnRef>
        <a:fillRef idx="1">
          <a:scrgbClr r="0" g="0" b="0"/>
        </a:fillRef>
        <a:effectRef idx="1">
          <a:scrgbClr r="0" g="0" b="0"/>
        </a:effectRef>
        <a:fontRef idx="minor">
          <a:schemeClr val="lt1"/>
        </a:fontRef>
      </dsp:style>
    </dsp:sp>
    <dsp:sp modelId="{A99A42F9-7965-4804-8588-B7912937977B}">
      <dsp:nvSpPr>
        <dsp:cNvPr id="0" name=""/>
        <dsp:cNvSpPr/>
      </dsp:nvSpPr>
      <dsp:spPr>
        <a:xfrm>
          <a:off x="363502" y="1452429"/>
          <a:ext cx="1936261" cy="1161756"/>
        </a:xfrm>
        <a:prstGeom prst="roundRect">
          <a:avLst>
            <a:gd name="adj" fmla="val 10000"/>
          </a:avLst>
        </a:prstGeom>
        <a:solidFill>
          <a:schemeClr val="lt1">
            <a:hueOff val="0"/>
            <a:satOff val="0"/>
            <a:lumOff val="0"/>
            <a:alphaOff val="0"/>
          </a:schemeClr>
        </a:solidFill>
        <a:ln w="19050" cap="flat" cmpd="sng" algn="ctr">
          <a:solidFill>
            <a:schemeClr val="dk2">
              <a:shade val="80000"/>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kern="0" baseline="0" dirty="0">
              <a:solidFill>
                <a:schemeClr val="tx1"/>
              </a:solidFill>
              <a:latin typeface="Helvetica" panose="020B0604020202020204" pitchFamily="34" charset="0"/>
            </a:rPr>
            <a:t>Strengths based needs and preferences for care delivery, housing, caregiver involvement and other key factors </a:t>
          </a:r>
        </a:p>
      </dsp:txBody>
      <dsp:txXfrm>
        <a:off x="397529" y="1486456"/>
        <a:ext cx="1868207" cy="1093702"/>
      </dsp:txXfrm>
    </dsp:sp>
    <dsp:sp modelId="{69EA31EB-E6CB-407C-8A10-CC9A8A64370A}">
      <dsp:nvSpPr>
        <dsp:cNvPr id="0" name=""/>
        <dsp:cNvSpPr/>
      </dsp:nvSpPr>
      <dsp:spPr>
        <a:xfrm>
          <a:off x="759675" y="3102712"/>
          <a:ext cx="2566306" cy="174263"/>
        </a:xfrm>
        <a:prstGeom prst="rect">
          <a:avLst/>
        </a:prstGeom>
        <a:solidFill>
          <a:schemeClr val="dk2">
            <a:tint val="60000"/>
            <a:hueOff val="0"/>
            <a:satOff val="0"/>
            <a:lumOff val="0"/>
            <a:alphaOff val="0"/>
          </a:schemeClr>
        </a:solidFill>
        <a:ln>
          <a:noFill/>
        </a:ln>
        <a:effectLst/>
      </dsp:spPr>
      <dsp:style>
        <a:lnRef idx="0">
          <a:scrgbClr r="0" g="0" b="0"/>
        </a:lnRef>
        <a:fillRef idx="1">
          <a:scrgbClr r="0" g="0" b="0"/>
        </a:fillRef>
        <a:effectRef idx="1">
          <a:scrgbClr r="0" g="0" b="0"/>
        </a:effectRef>
        <a:fontRef idx="minor">
          <a:schemeClr val="lt1"/>
        </a:fontRef>
      </dsp:style>
    </dsp:sp>
    <dsp:sp modelId="{9B1DB5E9-CA39-40C5-AA10-4A0388EAE3F0}">
      <dsp:nvSpPr>
        <dsp:cNvPr id="0" name=""/>
        <dsp:cNvSpPr/>
      </dsp:nvSpPr>
      <dsp:spPr>
        <a:xfrm>
          <a:off x="363502" y="2904625"/>
          <a:ext cx="1936261" cy="1161756"/>
        </a:xfrm>
        <a:prstGeom prst="roundRect">
          <a:avLst>
            <a:gd name="adj" fmla="val 10000"/>
          </a:avLst>
        </a:prstGeom>
        <a:solidFill>
          <a:schemeClr val="lt1">
            <a:hueOff val="0"/>
            <a:satOff val="0"/>
            <a:lumOff val="0"/>
            <a:alphaOff val="0"/>
          </a:schemeClr>
        </a:solidFill>
        <a:ln w="19050" cap="flat" cmpd="sng" algn="ctr">
          <a:solidFill>
            <a:schemeClr val="dk2">
              <a:shade val="80000"/>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kern="0" baseline="0" dirty="0">
              <a:solidFill>
                <a:schemeClr val="tx1"/>
              </a:solidFill>
              <a:latin typeface="Helvetica" panose="020B0604020202020204" pitchFamily="34" charset="0"/>
            </a:rPr>
            <a:t>Health status</a:t>
          </a:r>
        </a:p>
      </dsp:txBody>
      <dsp:txXfrm>
        <a:off x="397529" y="2938652"/>
        <a:ext cx="1868207" cy="1093702"/>
      </dsp:txXfrm>
    </dsp:sp>
    <dsp:sp modelId="{D8FCDDA8-1597-4CCF-B130-B471A5DA85E4}">
      <dsp:nvSpPr>
        <dsp:cNvPr id="0" name=""/>
        <dsp:cNvSpPr/>
      </dsp:nvSpPr>
      <dsp:spPr>
        <a:xfrm rot="16200000">
          <a:off x="2608804" y="2376614"/>
          <a:ext cx="1443274" cy="174263"/>
        </a:xfrm>
        <a:prstGeom prst="rect">
          <a:avLst/>
        </a:prstGeom>
        <a:solidFill>
          <a:schemeClr val="dk2">
            <a:tint val="60000"/>
            <a:hueOff val="0"/>
            <a:satOff val="0"/>
            <a:lumOff val="0"/>
            <a:alphaOff val="0"/>
          </a:schemeClr>
        </a:solidFill>
        <a:ln>
          <a:noFill/>
        </a:ln>
        <a:effectLst/>
      </dsp:spPr>
      <dsp:style>
        <a:lnRef idx="0">
          <a:scrgbClr r="0" g="0" b="0"/>
        </a:lnRef>
        <a:fillRef idx="1">
          <a:scrgbClr r="0" g="0" b="0"/>
        </a:fillRef>
        <a:effectRef idx="1">
          <a:scrgbClr r="0" g="0" b="0"/>
        </a:effectRef>
        <a:fontRef idx="minor">
          <a:schemeClr val="lt1"/>
        </a:fontRef>
      </dsp:style>
    </dsp:sp>
    <dsp:sp modelId="{B08EE88F-E843-4E79-91F3-9C5084C0C09E}">
      <dsp:nvSpPr>
        <dsp:cNvPr id="0" name=""/>
        <dsp:cNvSpPr/>
      </dsp:nvSpPr>
      <dsp:spPr>
        <a:xfrm>
          <a:off x="2938729" y="2904625"/>
          <a:ext cx="1936261" cy="1161756"/>
        </a:xfrm>
        <a:prstGeom prst="roundRect">
          <a:avLst>
            <a:gd name="adj" fmla="val 10000"/>
          </a:avLst>
        </a:prstGeom>
        <a:solidFill>
          <a:schemeClr val="lt1">
            <a:hueOff val="0"/>
            <a:satOff val="0"/>
            <a:lumOff val="0"/>
            <a:alphaOff val="0"/>
          </a:schemeClr>
        </a:solidFill>
        <a:ln w="19050" cap="flat" cmpd="sng" algn="ctr">
          <a:solidFill>
            <a:schemeClr val="dk2">
              <a:shade val="80000"/>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kern="0" baseline="0" dirty="0">
              <a:solidFill>
                <a:schemeClr val="tx1"/>
              </a:solidFill>
              <a:latin typeface="Helvetica" panose="020B0604020202020204" pitchFamily="34" charset="0"/>
            </a:rPr>
            <a:t>Mental health screening and history </a:t>
          </a:r>
        </a:p>
      </dsp:txBody>
      <dsp:txXfrm>
        <a:off x="2972756" y="2938652"/>
        <a:ext cx="1868207" cy="1093702"/>
      </dsp:txXfrm>
    </dsp:sp>
    <dsp:sp modelId="{3508F811-547D-4867-AA96-9879B57B466F}">
      <dsp:nvSpPr>
        <dsp:cNvPr id="0" name=""/>
        <dsp:cNvSpPr/>
      </dsp:nvSpPr>
      <dsp:spPr>
        <a:xfrm rot="16200000">
          <a:off x="2608804" y="924418"/>
          <a:ext cx="1443274" cy="174263"/>
        </a:xfrm>
        <a:prstGeom prst="rect">
          <a:avLst/>
        </a:prstGeom>
        <a:solidFill>
          <a:schemeClr val="dk2">
            <a:tint val="60000"/>
            <a:hueOff val="0"/>
            <a:satOff val="0"/>
            <a:lumOff val="0"/>
            <a:alphaOff val="0"/>
          </a:schemeClr>
        </a:solidFill>
        <a:ln>
          <a:noFill/>
        </a:ln>
        <a:effectLst/>
      </dsp:spPr>
      <dsp:style>
        <a:lnRef idx="0">
          <a:scrgbClr r="0" g="0" b="0"/>
        </a:lnRef>
        <a:fillRef idx="1">
          <a:scrgbClr r="0" g="0" b="0"/>
        </a:fillRef>
        <a:effectRef idx="1">
          <a:scrgbClr r="0" g="0" b="0"/>
        </a:effectRef>
        <a:fontRef idx="minor">
          <a:schemeClr val="lt1"/>
        </a:fontRef>
      </dsp:style>
    </dsp:sp>
    <dsp:sp modelId="{333D4CB5-F8D6-4DD9-BD9C-4A0CF0F269AD}">
      <dsp:nvSpPr>
        <dsp:cNvPr id="0" name=""/>
        <dsp:cNvSpPr/>
      </dsp:nvSpPr>
      <dsp:spPr>
        <a:xfrm>
          <a:off x="2938729" y="1452429"/>
          <a:ext cx="1936261" cy="1161756"/>
        </a:xfrm>
        <a:prstGeom prst="roundRect">
          <a:avLst>
            <a:gd name="adj" fmla="val 10000"/>
          </a:avLst>
        </a:prstGeom>
        <a:solidFill>
          <a:schemeClr val="lt1">
            <a:hueOff val="0"/>
            <a:satOff val="0"/>
            <a:lumOff val="0"/>
            <a:alphaOff val="0"/>
          </a:schemeClr>
        </a:solidFill>
        <a:ln w="19050" cap="flat" cmpd="sng" algn="ctr">
          <a:solidFill>
            <a:schemeClr val="dk2">
              <a:shade val="80000"/>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kern="0" baseline="0" dirty="0">
              <a:solidFill>
                <a:schemeClr val="tx1"/>
              </a:solidFill>
              <a:latin typeface="Helvetica" panose="020B0604020202020204" pitchFamily="34" charset="0"/>
            </a:rPr>
            <a:t>Medical and behavioral health history </a:t>
          </a:r>
        </a:p>
      </dsp:txBody>
      <dsp:txXfrm>
        <a:off x="2972756" y="1486456"/>
        <a:ext cx="1868207" cy="1093702"/>
      </dsp:txXfrm>
    </dsp:sp>
    <dsp:sp modelId="{EF099B96-F5BC-49FF-B7F4-AB35B0A3A6A9}">
      <dsp:nvSpPr>
        <dsp:cNvPr id="0" name=""/>
        <dsp:cNvSpPr/>
      </dsp:nvSpPr>
      <dsp:spPr>
        <a:xfrm>
          <a:off x="3334902" y="198320"/>
          <a:ext cx="2566306" cy="174263"/>
        </a:xfrm>
        <a:prstGeom prst="rect">
          <a:avLst/>
        </a:prstGeom>
        <a:solidFill>
          <a:schemeClr val="dk2">
            <a:tint val="60000"/>
            <a:hueOff val="0"/>
            <a:satOff val="0"/>
            <a:lumOff val="0"/>
            <a:alphaOff val="0"/>
          </a:schemeClr>
        </a:solidFill>
        <a:ln>
          <a:noFill/>
        </a:ln>
        <a:effectLst/>
      </dsp:spPr>
      <dsp:style>
        <a:lnRef idx="0">
          <a:scrgbClr r="0" g="0" b="0"/>
        </a:lnRef>
        <a:fillRef idx="1">
          <a:scrgbClr r="0" g="0" b="0"/>
        </a:fillRef>
        <a:effectRef idx="1">
          <a:scrgbClr r="0" g="0" b="0"/>
        </a:effectRef>
        <a:fontRef idx="minor">
          <a:schemeClr val="lt1"/>
        </a:fontRef>
      </dsp:style>
    </dsp:sp>
    <dsp:sp modelId="{98A243E6-C8CE-4D9F-9A7C-A121095FF910}">
      <dsp:nvSpPr>
        <dsp:cNvPr id="0" name=""/>
        <dsp:cNvSpPr/>
      </dsp:nvSpPr>
      <dsp:spPr>
        <a:xfrm>
          <a:off x="2938729" y="233"/>
          <a:ext cx="1936261" cy="1161756"/>
        </a:xfrm>
        <a:prstGeom prst="roundRect">
          <a:avLst>
            <a:gd name="adj" fmla="val 10000"/>
          </a:avLst>
        </a:prstGeom>
        <a:solidFill>
          <a:schemeClr val="lt1">
            <a:hueOff val="0"/>
            <a:satOff val="0"/>
            <a:lumOff val="0"/>
            <a:alphaOff val="0"/>
          </a:schemeClr>
        </a:solidFill>
        <a:ln w="19050" cap="flat" cmpd="sng" algn="ctr">
          <a:solidFill>
            <a:schemeClr val="dk2">
              <a:shade val="80000"/>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kern="0" baseline="0" dirty="0">
              <a:solidFill>
                <a:schemeClr val="tx1"/>
              </a:solidFill>
              <a:latin typeface="Helvetica" panose="020B0604020202020204" pitchFamily="34" charset="0"/>
            </a:rPr>
            <a:t>Utilization history for inpatient services and other acute care needs within the prior 18 months</a:t>
          </a:r>
        </a:p>
      </dsp:txBody>
      <dsp:txXfrm>
        <a:off x="2972756" y="34260"/>
        <a:ext cx="1868207" cy="1093702"/>
      </dsp:txXfrm>
    </dsp:sp>
    <dsp:sp modelId="{43B01D15-D46E-40B8-A262-D4AADCC56DE5}">
      <dsp:nvSpPr>
        <dsp:cNvPr id="0" name=""/>
        <dsp:cNvSpPr/>
      </dsp:nvSpPr>
      <dsp:spPr>
        <a:xfrm rot="5400000">
          <a:off x="5184031" y="924418"/>
          <a:ext cx="1443274" cy="174263"/>
        </a:xfrm>
        <a:prstGeom prst="rect">
          <a:avLst/>
        </a:prstGeom>
        <a:solidFill>
          <a:schemeClr val="dk2">
            <a:tint val="60000"/>
            <a:hueOff val="0"/>
            <a:satOff val="0"/>
            <a:lumOff val="0"/>
            <a:alphaOff val="0"/>
          </a:schemeClr>
        </a:solidFill>
        <a:ln>
          <a:noFill/>
        </a:ln>
        <a:effectLst/>
      </dsp:spPr>
      <dsp:style>
        <a:lnRef idx="0">
          <a:scrgbClr r="0" g="0" b="0"/>
        </a:lnRef>
        <a:fillRef idx="1">
          <a:scrgbClr r="0" g="0" b="0"/>
        </a:fillRef>
        <a:effectRef idx="1">
          <a:scrgbClr r="0" g="0" b="0"/>
        </a:effectRef>
        <a:fontRef idx="minor">
          <a:schemeClr val="lt1"/>
        </a:fontRef>
      </dsp:style>
    </dsp:sp>
    <dsp:sp modelId="{2F6FC265-D828-4C5F-BB17-732B79BE9F21}">
      <dsp:nvSpPr>
        <dsp:cNvPr id="0" name=""/>
        <dsp:cNvSpPr/>
      </dsp:nvSpPr>
      <dsp:spPr>
        <a:xfrm>
          <a:off x="5513956" y="233"/>
          <a:ext cx="1936261" cy="1161756"/>
        </a:xfrm>
        <a:prstGeom prst="roundRect">
          <a:avLst>
            <a:gd name="adj" fmla="val 10000"/>
          </a:avLst>
        </a:prstGeom>
        <a:solidFill>
          <a:schemeClr val="lt1">
            <a:hueOff val="0"/>
            <a:satOff val="0"/>
            <a:lumOff val="0"/>
            <a:alphaOff val="0"/>
          </a:schemeClr>
        </a:solidFill>
        <a:ln w="19050" cap="flat" cmpd="sng" algn="ctr">
          <a:solidFill>
            <a:schemeClr val="dk2">
              <a:shade val="80000"/>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kern="0" baseline="0" dirty="0">
              <a:solidFill>
                <a:schemeClr val="tx1"/>
              </a:solidFill>
              <a:latin typeface="Helvetica" panose="020B0604020202020204" pitchFamily="34" charset="0"/>
            </a:rPr>
            <a:t>Ability to perform ADLs</a:t>
          </a:r>
        </a:p>
        <a:p>
          <a:pPr marL="0" lvl="0" indent="0" algn="ctr" defTabSz="622300">
            <a:lnSpc>
              <a:spcPct val="90000"/>
            </a:lnSpc>
            <a:spcBef>
              <a:spcPct val="0"/>
            </a:spcBef>
            <a:spcAft>
              <a:spcPct val="35000"/>
            </a:spcAft>
            <a:buNone/>
          </a:pPr>
          <a:endParaRPr lang="en-US" sz="1400" kern="0" baseline="0" dirty="0">
            <a:solidFill>
              <a:schemeClr val="tx1"/>
            </a:solidFill>
            <a:latin typeface="Helvetica" panose="020B0604020202020204" pitchFamily="34" charset="0"/>
          </a:endParaRPr>
        </a:p>
        <a:p>
          <a:pPr marL="0" lvl="0" indent="0" algn="ctr" defTabSz="622300">
            <a:lnSpc>
              <a:spcPct val="90000"/>
            </a:lnSpc>
            <a:spcBef>
              <a:spcPct val="0"/>
            </a:spcBef>
            <a:spcAft>
              <a:spcPct val="35000"/>
            </a:spcAft>
            <a:buNone/>
          </a:pPr>
          <a:r>
            <a:rPr lang="en-US" sz="1400" kern="0" baseline="0" dirty="0">
              <a:solidFill>
                <a:schemeClr val="tx1"/>
              </a:solidFill>
              <a:latin typeface="Helvetica" panose="020B0604020202020204" pitchFamily="34" charset="0"/>
            </a:rPr>
            <a:t>Fall risks </a:t>
          </a:r>
        </a:p>
      </dsp:txBody>
      <dsp:txXfrm>
        <a:off x="5547983" y="34260"/>
        <a:ext cx="1868207" cy="1093702"/>
      </dsp:txXfrm>
    </dsp:sp>
    <dsp:sp modelId="{F85E5192-CBDD-4BB8-81DF-99908B8A74E5}">
      <dsp:nvSpPr>
        <dsp:cNvPr id="0" name=""/>
        <dsp:cNvSpPr/>
      </dsp:nvSpPr>
      <dsp:spPr>
        <a:xfrm rot="5400000">
          <a:off x="5184031" y="2376614"/>
          <a:ext cx="1443274" cy="174263"/>
        </a:xfrm>
        <a:prstGeom prst="rect">
          <a:avLst/>
        </a:prstGeom>
        <a:solidFill>
          <a:schemeClr val="dk2">
            <a:tint val="60000"/>
            <a:hueOff val="0"/>
            <a:satOff val="0"/>
            <a:lumOff val="0"/>
            <a:alphaOff val="0"/>
          </a:schemeClr>
        </a:solidFill>
        <a:ln>
          <a:noFill/>
        </a:ln>
        <a:effectLst/>
      </dsp:spPr>
      <dsp:style>
        <a:lnRef idx="0">
          <a:scrgbClr r="0" g="0" b="0"/>
        </a:lnRef>
        <a:fillRef idx="1">
          <a:scrgbClr r="0" g="0" b="0"/>
        </a:fillRef>
        <a:effectRef idx="1">
          <a:scrgbClr r="0" g="0" b="0"/>
        </a:effectRef>
        <a:fontRef idx="minor">
          <a:schemeClr val="lt1"/>
        </a:fontRef>
      </dsp:style>
    </dsp:sp>
    <dsp:sp modelId="{1C548E9F-C700-4B81-A065-9FAE89561190}">
      <dsp:nvSpPr>
        <dsp:cNvPr id="0" name=""/>
        <dsp:cNvSpPr/>
      </dsp:nvSpPr>
      <dsp:spPr>
        <a:xfrm>
          <a:off x="5513956" y="1452429"/>
          <a:ext cx="1936261" cy="1161756"/>
        </a:xfrm>
        <a:prstGeom prst="roundRect">
          <a:avLst>
            <a:gd name="adj" fmla="val 10000"/>
          </a:avLst>
        </a:prstGeom>
        <a:solidFill>
          <a:schemeClr val="lt1">
            <a:hueOff val="0"/>
            <a:satOff val="0"/>
            <a:lumOff val="0"/>
            <a:alphaOff val="0"/>
          </a:schemeClr>
        </a:solidFill>
        <a:ln w="19050" cap="flat" cmpd="sng" algn="ctr">
          <a:solidFill>
            <a:schemeClr val="dk2">
              <a:shade val="80000"/>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kern="1200" dirty="0">
              <a:latin typeface="Helvetica" panose="020B0604020202020204" pitchFamily="34" charset="0"/>
            </a:rPr>
            <a:t> </a:t>
          </a:r>
          <a:r>
            <a:rPr lang="en-US" sz="1400" kern="0" baseline="0" dirty="0">
              <a:solidFill>
                <a:schemeClr val="tx1"/>
              </a:solidFill>
              <a:latin typeface="Helvetica" panose="020B0604020202020204" pitchFamily="34" charset="0"/>
            </a:rPr>
            <a:t>Advance directives </a:t>
          </a:r>
        </a:p>
      </dsp:txBody>
      <dsp:txXfrm>
        <a:off x="5547983" y="1486456"/>
        <a:ext cx="1868207" cy="1093702"/>
      </dsp:txXfrm>
    </dsp:sp>
    <dsp:sp modelId="{358664CE-B22D-4A83-A52A-FDB36449E4D2}">
      <dsp:nvSpPr>
        <dsp:cNvPr id="0" name=""/>
        <dsp:cNvSpPr/>
      </dsp:nvSpPr>
      <dsp:spPr>
        <a:xfrm>
          <a:off x="5513956" y="2904625"/>
          <a:ext cx="1936261" cy="1161756"/>
        </a:xfrm>
        <a:prstGeom prst="roundRect">
          <a:avLst>
            <a:gd name="adj" fmla="val 10000"/>
          </a:avLst>
        </a:prstGeom>
        <a:solidFill>
          <a:schemeClr val="lt1">
            <a:hueOff val="0"/>
            <a:satOff val="0"/>
            <a:lumOff val="0"/>
            <a:alphaOff val="0"/>
          </a:schemeClr>
        </a:solidFill>
        <a:ln w="19050" cap="flat" cmpd="sng" algn="ctr">
          <a:solidFill>
            <a:schemeClr val="dk2">
              <a:shade val="80000"/>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kern="0" baseline="0" dirty="0">
              <a:solidFill>
                <a:schemeClr val="tx1"/>
              </a:solidFill>
              <a:latin typeface="Helvetica" panose="020B0604020202020204" pitchFamily="34" charset="0"/>
            </a:rPr>
            <a:t>Cultural and linguistic preferences </a:t>
          </a:r>
        </a:p>
      </dsp:txBody>
      <dsp:txXfrm>
        <a:off x="5547983" y="2938652"/>
        <a:ext cx="1868207" cy="1093702"/>
      </dsp:txXfrm>
    </dsp:sp>
  </dsp:spTree>
</dsp:drawing>
</file>

<file path=ppt/diagrams/drawing1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976AC37-FDCD-44C8-8E56-98F17715FF31}">
      <dsp:nvSpPr>
        <dsp:cNvPr id="0" name=""/>
        <dsp:cNvSpPr/>
      </dsp:nvSpPr>
      <dsp:spPr>
        <a:xfrm>
          <a:off x="3050977" y="1288199"/>
          <a:ext cx="1665032" cy="971785"/>
        </a:xfrm>
        <a:custGeom>
          <a:avLst/>
          <a:gdLst/>
          <a:ahLst/>
          <a:cxnLst/>
          <a:rect l="0" t="0" r="0" b="0"/>
          <a:pathLst>
            <a:path>
              <a:moveTo>
                <a:pt x="0" y="0"/>
              </a:moveTo>
              <a:lnTo>
                <a:pt x="0" y="682295"/>
              </a:lnTo>
              <a:lnTo>
                <a:pt x="1665032" y="682295"/>
              </a:lnTo>
              <a:lnTo>
                <a:pt x="1665032" y="971785"/>
              </a:lnTo>
            </a:path>
          </a:pathLst>
        </a:custGeom>
        <a:noFill/>
        <a:ln w="12700" cap="flat" cmpd="sng" algn="ctr">
          <a:solidFill>
            <a:schemeClr val="dk2">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68D30B96-53CD-4F25-BB4B-B82D71681823}">
      <dsp:nvSpPr>
        <dsp:cNvPr id="0" name=""/>
        <dsp:cNvSpPr/>
      </dsp:nvSpPr>
      <dsp:spPr>
        <a:xfrm>
          <a:off x="1379990" y="1288199"/>
          <a:ext cx="1670987" cy="971785"/>
        </a:xfrm>
        <a:custGeom>
          <a:avLst/>
          <a:gdLst/>
          <a:ahLst/>
          <a:cxnLst/>
          <a:rect l="0" t="0" r="0" b="0"/>
          <a:pathLst>
            <a:path>
              <a:moveTo>
                <a:pt x="1670987" y="0"/>
              </a:moveTo>
              <a:lnTo>
                <a:pt x="1670987" y="682295"/>
              </a:lnTo>
              <a:lnTo>
                <a:pt x="0" y="682295"/>
              </a:lnTo>
              <a:lnTo>
                <a:pt x="0" y="971785"/>
              </a:lnTo>
            </a:path>
          </a:pathLst>
        </a:custGeom>
        <a:noFill/>
        <a:ln w="12700" cap="flat" cmpd="sng" algn="ctr">
          <a:solidFill>
            <a:schemeClr val="dk2">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E76E8F25-57AE-4032-9B9A-D2C757826EF7}">
      <dsp:nvSpPr>
        <dsp:cNvPr id="0" name=""/>
        <dsp:cNvSpPr/>
      </dsp:nvSpPr>
      <dsp:spPr>
        <a:xfrm>
          <a:off x="1351992" y="0"/>
          <a:ext cx="3397970" cy="1288199"/>
        </a:xfrm>
        <a:prstGeom prst="rect">
          <a:avLst/>
        </a:prstGeom>
        <a:solidFill>
          <a:schemeClr val="lt1">
            <a:hueOff val="0"/>
            <a:satOff val="0"/>
            <a:lumOff val="0"/>
            <a:alphaOff val="0"/>
          </a:schemeClr>
        </a:solidFill>
        <a:ln w="12700" cap="flat" cmpd="sng" algn="ctr">
          <a:solidFill>
            <a:schemeClr val="dk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lang="en-US" sz="1400" b="1" kern="0" baseline="0" dirty="0">
              <a:solidFill>
                <a:schemeClr val="tx1"/>
              </a:solidFill>
              <a:latin typeface="Helvetica" panose="020B0604020202020204" pitchFamily="34" charset="0"/>
            </a:rPr>
            <a:t>RE-ASSESSMENT</a:t>
          </a:r>
        </a:p>
        <a:p>
          <a:pPr marL="0" lvl="0" indent="0" algn="ctr" defTabSz="622300">
            <a:lnSpc>
              <a:spcPct val="90000"/>
            </a:lnSpc>
            <a:spcBef>
              <a:spcPct val="0"/>
            </a:spcBef>
            <a:spcAft>
              <a:spcPct val="35000"/>
            </a:spcAft>
            <a:buNone/>
          </a:pPr>
          <a:r>
            <a:rPr lang="en-US" altLang="en-US" sz="1200" kern="0" baseline="0" dirty="0">
              <a:solidFill>
                <a:schemeClr val="tx1"/>
              </a:solidFill>
              <a:latin typeface="Helvetica" panose="020B0604020202020204" pitchFamily="34" charset="0"/>
              <a:cs typeface="Helvetica" panose="020B0604020202020204" pitchFamily="34" charset="0"/>
            </a:rPr>
            <a:t>Members will receive a comprehensive </a:t>
          </a:r>
        </a:p>
        <a:p>
          <a:pPr marL="0" lvl="0" indent="0" algn="ctr" defTabSz="622300">
            <a:lnSpc>
              <a:spcPct val="90000"/>
            </a:lnSpc>
            <a:spcBef>
              <a:spcPct val="0"/>
            </a:spcBef>
            <a:spcAft>
              <a:spcPct val="35000"/>
            </a:spcAft>
            <a:buNone/>
          </a:pPr>
          <a:r>
            <a:rPr lang="en-US" altLang="en-US" sz="1200" kern="0" baseline="0" dirty="0">
              <a:solidFill>
                <a:schemeClr val="tx1"/>
              </a:solidFill>
              <a:latin typeface="Helvetica" panose="020B0604020202020204" pitchFamily="34" charset="0"/>
              <a:cs typeface="Helvetica" panose="020B0604020202020204" pitchFamily="34" charset="0"/>
            </a:rPr>
            <a:t>re-assessment sooner than they otherwise would, when there is a change in circumstances. </a:t>
          </a:r>
          <a:endParaRPr lang="en-US" sz="1200" b="0" kern="0" baseline="0" dirty="0">
            <a:solidFill>
              <a:schemeClr val="tx1"/>
            </a:solidFill>
            <a:latin typeface="Helvetica" panose="020B0604020202020204" pitchFamily="34" charset="0"/>
          </a:endParaRPr>
        </a:p>
      </dsp:txBody>
      <dsp:txXfrm>
        <a:off x="1351992" y="0"/>
        <a:ext cx="3397970" cy="1288199"/>
      </dsp:txXfrm>
    </dsp:sp>
    <dsp:sp modelId="{08B42B73-D8BD-44F6-A567-D0435F6CABC1}">
      <dsp:nvSpPr>
        <dsp:cNvPr id="0" name=""/>
        <dsp:cNvSpPr/>
      </dsp:nvSpPr>
      <dsp:spPr>
        <a:xfrm>
          <a:off x="1469" y="2259984"/>
          <a:ext cx="2757041" cy="1378520"/>
        </a:xfrm>
        <a:prstGeom prst="rect">
          <a:avLst/>
        </a:prstGeom>
        <a:solidFill>
          <a:schemeClr val="lt1">
            <a:hueOff val="0"/>
            <a:satOff val="0"/>
            <a:lumOff val="0"/>
            <a:alphaOff val="0"/>
          </a:schemeClr>
        </a:solidFill>
        <a:ln w="12700" cap="flat" cmpd="sng" algn="ctr">
          <a:solidFill>
            <a:schemeClr val="dk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lang="en-US" sz="1400" b="1" kern="0" baseline="0" dirty="0">
              <a:solidFill>
                <a:schemeClr val="tx1"/>
              </a:solidFill>
              <a:latin typeface="Helvetica" panose="020B0604020202020204" pitchFamily="34" charset="0"/>
            </a:rPr>
            <a:t>MEMBER IS HOSPITALIZED</a:t>
          </a:r>
        </a:p>
        <a:p>
          <a:pPr marL="0" lvl="0" indent="0" algn="ctr" defTabSz="622300">
            <a:lnSpc>
              <a:spcPct val="90000"/>
            </a:lnSpc>
            <a:spcBef>
              <a:spcPct val="0"/>
            </a:spcBef>
            <a:spcAft>
              <a:spcPct val="35000"/>
            </a:spcAft>
            <a:buNone/>
          </a:pPr>
          <a:r>
            <a:rPr lang="en-US" sz="1200" kern="0" baseline="0" dirty="0">
              <a:solidFill>
                <a:schemeClr val="tx1"/>
              </a:solidFill>
              <a:latin typeface="Helvetica" panose="020B0604020202020204" pitchFamily="34" charset="0"/>
            </a:rPr>
            <a:t>A face to face re-assessment must be conducted within 5 days of discharge from a hospitalization.</a:t>
          </a:r>
        </a:p>
      </dsp:txBody>
      <dsp:txXfrm>
        <a:off x="1469" y="2259984"/>
        <a:ext cx="2757041" cy="1378520"/>
      </dsp:txXfrm>
    </dsp:sp>
    <dsp:sp modelId="{19598CD9-8264-4151-B77F-B28945C0E401}">
      <dsp:nvSpPr>
        <dsp:cNvPr id="0" name=""/>
        <dsp:cNvSpPr/>
      </dsp:nvSpPr>
      <dsp:spPr>
        <a:xfrm>
          <a:off x="3337489" y="2259984"/>
          <a:ext cx="2757041" cy="1504296"/>
        </a:xfrm>
        <a:prstGeom prst="rect">
          <a:avLst/>
        </a:prstGeom>
        <a:solidFill>
          <a:schemeClr val="lt1">
            <a:hueOff val="0"/>
            <a:satOff val="0"/>
            <a:lumOff val="0"/>
            <a:alphaOff val="0"/>
          </a:schemeClr>
        </a:solidFill>
        <a:ln w="12700" cap="flat" cmpd="sng" algn="ctr">
          <a:solidFill>
            <a:schemeClr val="dk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marL="0" lvl="0" indent="0" algn="ctr" defTabSz="533400">
            <a:lnSpc>
              <a:spcPct val="90000"/>
            </a:lnSpc>
            <a:spcBef>
              <a:spcPct val="0"/>
            </a:spcBef>
            <a:spcAft>
              <a:spcPct val="35000"/>
            </a:spcAft>
            <a:buNone/>
          </a:pPr>
          <a:endParaRPr lang="en-US" sz="1200" kern="1200" dirty="0">
            <a:solidFill>
              <a:schemeClr val="accent5"/>
            </a:solidFill>
            <a:latin typeface="Helvetica" panose="020B0604020202020204" pitchFamily="34" charset="0"/>
          </a:endParaRPr>
        </a:p>
        <a:p>
          <a:pPr marL="0" lvl="0" indent="0" algn="ctr" defTabSz="533400">
            <a:lnSpc>
              <a:spcPct val="90000"/>
            </a:lnSpc>
            <a:spcBef>
              <a:spcPct val="0"/>
            </a:spcBef>
            <a:spcAft>
              <a:spcPct val="35000"/>
            </a:spcAft>
            <a:buNone/>
          </a:pPr>
          <a:r>
            <a:rPr lang="en-US" sz="1400" b="1" kern="0" baseline="0" dirty="0">
              <a:solidFill>
                <a:schemeClr val="tx1"/>
              </a:solidFill>
              <a:latin typeface="Helvetica" panose="020B0604020202020204" pitchFamily="34" charset="0"/>
            </a:rPr>
            <a:t>MEMBER EXPERIENCES OTHER CHANGES </a:t>
          </a:r>
        </a:p>
        <a:p>
          <a:pPr marL="0" lvl="0" indent="0" algn="ctr" defTabSz="533400">
            <a:lnSpc>
              <a:spcPct val="90000"/>
            </a:lnSpc>
            <a:spcBef>
              <a:spcPct val="0"/>
            </a:spcBef>
            <a:spcAft>
              <a:spcPct val="35000"/>
            </a:spcAft>
            <a:buNone/>
          </a:pPr>
          <a:r>
            <a:rPr lang="en-US" sz="1200" kern="0" baseline="0" dirty="0">
              <a:solidFill>
                <a:schemeClr val="tx1"/>
              </a:solidFill>
              <a:latin typeface="Helvetica" panose="020B0604020202020204" pitchFamily="34" charset="0"/>
            </a:rPr>
            <a:t>A face to face re-assessment must be conducted within 15 calendar days of identifying one or more significant changes in the member’s condition, needs or circumstances (see right)</a:t>
          </a:r>
        </a:p>
      </dsp:txBody>
      <dsp:txXfrm>
        <a:off x="3337489" y="2259984"/>
        <a:ext cx="2757041" cy="1504296"/>
      </dsp:txXfrm>
    </dsp:sp>
  </dsp:spTree>
</dsp:drawing>
</file>

<file path=ppt/diagrams/drawing1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4D31FBA-EE95-4F7D-AA26-192E38D3DEEC}">
      <dsp:nvSpPr>
        <dsp:cNvPr id="0" name=""/>
        <dsp:cNvSpPr/>
      </dsp:nvSpPr>
      <dsp:spPr>
        <a:xfrm>
          <a:off x="695845" y="0"/>
          <a:ext cx="6995160" cy="4525962"/>
        </a:xfrm>
        <a:prstGeom prst="rightArrow">
          <a:avLst/>
        </a:prstGeom>
        <a:solidFill>
          <a:schemeClr val="dk2">
            <a:tint val="40000"/>
            <a:hueOff val="0"/>
            <a:satOff val="0"/>
            <a:lumOff val="0"/>
            <a:alphaOff val="0"/>
          </a:schemeClr>
        </a:solidFill>
        <a:ln>
          <a:noFill/>
        </a:ln>
        <a:effectLst/>
      </dsp:spPr>
      <dsp:style>
        <a:lnRef idx="0">
          <a:scrgbClr r="0" g="0" b="0"/>
        </a:lnRef>
        <a:fillRef idx="1">
          <a:scrgbClr r="0" g="0" b="0"/>
        </a:fillRef>
        <a:effectRef idx="1">
          <a:scrgbClr r="0" g="0" b="0"/>
        </a:effectRef>
        <a:fontRef idx="minor"/>
      </dsp:style>
    </dsp:sp>
    <dsp:sp modelId="{077EA81F-98EA-4437-8D4A-A130B25D4BB0}">
      <dsp:nvSpPr>
        <dsp:cNvPr id="0" name=""/>
        <dsp:cNvSpPr/>
      </dsp:nvSpPr>
      <dsp:spPr>
        <a:xfrm>
          <a:off x="68825" y="1328297"/>
          <a:ext cx="1981051" cy="1810384"/>
        </a:xfrm>
        <a:prstGeom prst="roundRect">
          <a:avLst/>
        </a:prstGeom>
        <a:gradFill rotWithShape="0">
          <a:gsLst>
            <a:gs pos="0">
              <a:schemeClr val="dk2">
                <a:hueOff val="0"/>
                <a:satOff val="0"/>
                <a:lumOff val="0"/>
                <a:alphaOff val="0"/>
                <a:lumMod val="110000"/>
                <a:satMod val="105000"/>
                <a:tint val="67000"/>
              </a:schemeClr>
            </a:gs>
            <a:gs pos="50000">
              <a:schemeClr val="dk2">
                <a:hueOff val="0"/>
                <a:satOff val="0"/>
                <a:lumOff val="0"/>
                <a:alphaOff val="0"/>
                <a:lumMod val="105000"/>
                <a:satMod val="103000"/>
                <a:tint val="73000"/>
              </a:schemeClr>
            </a:gs>
            <a:gs pos="100000">
              <a:schemeClr val="dk2">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45720" tIns="45720" rIns="45720" bIns="45720" numCol="1" spcCol="1270" anchor="ctr" anchorCtr="0">
          <a:noAutofit/>
        </a:bodyPr>
        <a:lstStyle/>
        <a:p>
          <a:pPr marL="0" lvl="0" indent="0" algn="ctr" defTabSz="533400" rtl="0">
            <a:lnSpc>
              <a:spcPct val="90000"/>
            </a:lnSpc>
            <a:spcBef>
              <a:spcPct val="0"/>
            </a:spcBef>
            <a:spcAft>
              <a:spcPct val="35000"/>
            </a:spcAft>
            <a:buNone/>
          </a:pPr>
          <a:r>
            <a:rPr lang="en-US" sz="1200" kern="1200" dirty="0">
              <a:solidFill>
                <a:schemeClr val="tx1"/>
              </a:solidFill>
            </a:rPr>
            <a:t>Neighborhood will assure that re-assessments are administered by a qualified clinician, in keeping with the policy and procedure for Comprehensive Functional Needs Assessment (CFNA).</a:t>
          </a:r>
        </a:p>
      </dsp:txBody>
      <dsp:txXfrm>
        <a:off x="157201" y="1416673"/>
        <a:ext cx="1804299" cy="1633632"/>
      </dsp:txXfrm>
    </dsp:sp>
    <dsp:sp modelId="{A66B413A-BD4B-4B2A-9B92-A8EEA6CD7C0A}">
      <dsp:nvSpPr>
        <dsp:cNvPr id="0" name=""/>
        <dsp:cNvSpPr/>
      </dsp:nvSpPr>
      <dsp:spPr>
        <a:xfrm>
          <a:off x="2084222" y="1357788"/>
          <a:ext cx="1981051" cy="1810384"/>
        </a:xfrm>
        <a:prstGeom prst="roundRect">
          <a:avLst/>
        </a:prstGeom>
        <a:gradFill rotWithShape="0">
          <a:gsLst>
            <a:gs pos="0">
              <a:schemeClr val="dk2">
                <a:hueOff val="0"/>
                <a:satOff val="0"/>
                <a:lumOff val="0"/>
                <a:alphaOff val="0"/>
                <a:lumMod val="110000"/>
                <a:satMod val="105000"/>
                <a:tint val="67000"/>
              </a:schemeClr>
            </a:gs>
            <a:gs pos="50000">
              <a:schemeClr val="dk2">
                <a:hueOff val="0"/>
                <a:satOff val="0"/>
                <a:lumOff val="0"/>
                <a:alphaOff val="0"/>
                <a:lumMod val="105000"/>
                <a:satMod val="103000"/>
                <a:tint val="73000"/>
              </a:schemeClr>
            </a:gs>
            <a:gs pos="100000">
              <a:schemeClr val="dk2">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49530" tIns="49530" rIns="49530" bIns="49530" numCol="1" spcCol="1270" anchor="ctr" anchorCtr="0">
          <a:noAutofit/>
        </a:bodyPr>
        <a:lstStyle/>
        <a:p>
          <a:pPr marL="0" lvl="0" indent="0" algn="ctr" defTabSz="577850" rtl="0">
            <a:lnSpc>
              <a:spcPct val="90000"/>
            </a:lnSpc>
            <a:spcBef>
              <a:spcPct val="0"/>
            </a:spcBef>
            <a:spcAft>
              <a:spcPct val="35000"/>
            </a:spcAft>
            <a:buNone/>
          </a:pPr>
          <a:r>
            <a:rPr lang="en-US" sz="1300" kern="1200"/>
            <a:t>Comprehensive re-assessment will have the same content as the initial CFNA. </a:t>
          </a:r>
        </a:p>
      </dsp:txBody>
      <dsp:txXfrm>
        <a:off x="2172598" y="1446164"/>
        <a:ext cx="1804299" cy="1633632"/>
      </dsp:txXfrm>
    </dsp:sp>
    <dsp:sp modelId="{DF0436AA-1B5D-43A9-8A3F-652677BC083D}">
      <dsp:nvSpPr>
        <dsp:cNvPr id="0" name=""/>
        <dsp:cNvSpPr/>
      </dsp:nvSpPr>
      <dsp:spPr>
        <a:xfrm>
          <a:off x="4164326" y="1357788"/>
          <a:ext cx="1981051" cy="1810384"/>
        </a:xfrm>
        <a:prstGeom prst="roundRect">
          <a:avLst/>
        </a:prstGeom>
        <a:gradFill rotWithShape="0">
          <a:gsLst>
            <a:gs pos="0">
              <a:schemeClr val="dk2">
                <a:hueOff val="0"/>
                <a:satOff val="0"/>
                <a:lumOff val="0"/>
                <a:alphaOff val="0"/>
                <a:lumMod val="110000"/>
                <a:satMod val="105000"/>
                <a:tint val="67000"/>
              </a:schemeClr>
            </a:gs>
            <a:gs pos="50000">
              <a:schemeClr val="dk2">
                <a:hueOff val="0"/>
                <a:satOff val="0"/>
                <a:lumOff val="0"/>
                <a:alphaOff val="0"/>
                <a:lumMod val="105000"/>
                <a:satMod val="103000"/>
                <a:tint val="73000"/>
              </a:schemeClr>
            </a:gs>
            <a:gs pos="100000">
              <a:schemeClr val="dk2">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49530" tIns="49530" rIns="49530" bIns="49530" numCol="1" spcCol="1270" anchor="ctr" anchorCtr="0">
          <a:noAutofit/>
        </a:bodyPr>
        <a:lstStyle/>
        <a:p>
          <a:pPr marL="0" lvl="0" indent="0" algn="ctr" defTabSz="577850" rtl="0">
            <a:lnSpc>
              <a:spcPct val="90000"/>
            </a:lnSpc>
            <a:spcBef>
              <a:spcPct val="0"/>
            </a:spcBef>
            <a:spcAft>
              <a:spcPct val="35000"/>
            </a:spcAft>
            <a:buNone/>
          </a:pPr>
          <a:r>
            <a:rPr lang="en-US" sz="1300" kern="1200"/>
            <a:t>Neighborhood will revise the member’s Interdisciplinary Care Plan (ICP) to incorporate the results of the comprehensive assessment.</a:t>
          </a:r>
        </a:p>
      </dsp:txBody>
      <dsp:txXfrm>
        <a:off x="4252702" y="1446164"/>
        <a:ext cx="1804299" cy="1633632"/>
      </dsp:txXfrm>
    </dsp:sp>
    <dsp:sp modelId="{BAFEEE54-79A3-4376-A0CF-246B2D888124}">
      <dsp:nvSpPr>
        <dsp:cNvPr id="0" name=""/>
        <dsp:cNvSpPr/>
      </dsp:nvSpPr>
      <dsp:spPr>
        <a:xfrm>
          <a:off x="6244430" y="1357788"/>
          <a:ext cx="1981051" cy="1810384"/>
        </a:xfrm>
        <a:prstGeom prst="roundRect">
          <a:avLst/>
        </a:prstGeom>
        <a:gradFill rotWithShape="0">
          <a:gsLst>
            <a:gs pos="0">
              <a:schemeClr val="dk2">
                <a:hueOff val="0"/>
                <a:satOff val="0"/>
                <a:lumOff val="0"/>
                <a:alphaOff val="0"/>
                <a:lumMod val="110000"/>
                <a:satMod val="105000"/>
                <a:tint val="67000"/>
              </a:schemeClr>
            </a:gs>
            <a:gs pos="50000">
              <a:schemeClr val="dk2">
                <a:hueOff val="0"/>
                <a:satOff val="0"/>
                <a:lumOff val="0"/>
                <a:alphaOff val="0"/>
                <a:lumMod val="105000"/>
                <a:satMod val="103000"/>
                <a:tint val="73000"/>
              </a:schemeClr>
            </a:gs>
            <a:gs pos="100000">
              <a:schemeClr val="dk2">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49530" tIns="49530" rIns="49530" bIns="49530" numCol="1" spcCol="1270" anchor="ctr" anchorCtr="0">
          <a:noAutofit/>
        </a:bodyPr>
        <a:lstStyle/>
        <a:p>
          <a:pPr marL="0" lvl="0" indent="0" algn="ctr" defTabSz="577850" rtl="0">
            <a:lnSpc>
              <a:spcPct val="90000"/>
            </a:lnSpc>
            <a:spcBef>
              <a:spcPct val="0"/>
            </a:spcBef>
            <a:spcAft>
              <a:spcPct val="35000"/>
            </a:spcAft>
            <a:buNone/>
          </a:pPr>
          <a:r>
            <a:rPr lang="en-US" sz="1300" kern="1200" dirty="0"/>
            <a:t>The revised ICP will be distributed to the appropriate Interdisciplinary Care Team (ICT) members, including, but not limited to, the member and his/her caregivers. </a:t>
          </a:r>
        </a:p>
      </dsp:txBody>
      <dsp:txXfrm>
        <a:off x="6332806" y="1446164"/>
        <a:ext cx="1804299" cy="1633632"/>
      </dsp:txXfrm>
    </dsp:sp>
  </dsp:spTree>
</dsp:drawing>
</file>

<file path=ppt/diagrams/drawing1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1AA409C-3052-4243-9C17-B21C078E415A}">
      <dsp:nvSpPr>
        <dsp:cNvPr id="0" name=""/>
        <dsp:cNvSpPr/>
      </dsp:nvSpPr>
      <dsp:spPr>
        <a:xfrm>
          <a:off x="2411" y="350242"/>
          <a:ext cx="1912739" cy="1147643"/>
        </a:xfrm>
        <a:prstGeom prst="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en-US" sz="1500" kern="1200" dirty="0">
              <a:solidFill>
                <a:schemeClr val="tx1"/>
              </a:solidFill>
            </a:rPr>
            <a:t>Plan of Care completion rate</a:t>
          </a:r>
        </a:p>
      </dsp:txBody>
      <dsp:txXfrm>
        <a:off x="2411" y="350242"/>
        <a:ext cx="1912739" cy="1147643"/>
      </dsp:txXfrm>
    </dsp:sp>
    <dsp:sp modelId="{126D463E-CA32-419A-8B77-83B2B2AFF542}">
      <dsp:nvSpPr>
        <dsp:cNvPr id="0" name=""/>
        <dsp:cNvSpPr/>
      </dsp:nvSpPr>
      <dsp:spPr>
        <a:xfrm>
          <a:off x="2106423" y="350242"/>
          <a:ext cx="1912739" cy="1147643"/>
        </a:xfrm>
        <a:prstGeom prst="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en-US" sz="1500" kern="1200" dirty="0">
              <a:solidFill>
                <a:schemeClr val="tx1"/>
              </a:solidFill>
            </a:rPr>
            <a:t>Member involvement in the development of their Plan of Care</a:t>
          </a:r>
        </a:p>
      </dsp:txBody>
      <dsp:txXfrm>
        <a:off x="2106423" y="350242"/>
        <a:ext cx="1912739" cy="1147643"/>
      </dsp:txXfrm>
    </dsp:sp>
    <dsp:sp modelId="{D72D2D32-14B7-4F3C-BA42-1C56F2CB18F3}">
      <dsp:nvSpPr>
        <dsp:cNvPr id="0" name=""/>
        <dsp:cNvSpPr/>
      </dsp:nvSpPr>
      <dsp:spPr>
        <a:xfrm>
          <a:off x="4210436" y="350242"/>
          <a:ext cx="1912739" cy="1147643"/>
        </a:xfrm>
        <a:prstGeom prst="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en-US" sz="1500" kern="1200" dirty="0">
              <a:solidFill>
                <a:schemeClr val="tx1"/>
              </a:solidFill>
            </a:rPr>
            <a:t>Network adequacy:  access, time, and distance standards</a:t>
          </a:r>
        </a:p>
      </dsp:txBody>
      <dsp:txXfrm>
        <a:off x="4210436" y="350242"/>
        <a:ext cx="1912739" cy="1147643"/>
      </dsp:txXfrm>
    </dsp:sp>
    <dsp:sp modelId="{2D20C0EB-4B48-4DEC-A7BE-AD5714590098}">
      <dsp:nvSpPr>
        <dsp:cNvPr id="0" name=""/>
        <dsp:cNvSpPr/>
      </dsp:nvSpPr>
      <dsp:spPr>
        <a:xfrm>
          <a:off x="6314449" y="350242"/>
          <a:ext cx="1912739" cy="1147643"/>
        </a:xfrm>
        <a:prstGeom prst="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en-US" sz="1500" kern="1200" dirty="0">
              <a:solidFill>
                <a:schemeClr val="tx1"/>
              </a:solidFill>
            </a:rPr>
            <a:t>HEDIS Effectiveness and Access to Care measures</a:t>
          </a:r>
        </a:p>
      </dsp:txBody>
      <dsp:txXfrm>
        <a:off x="6314449" y="350242"/>
        <a:ext cx="1912739" cy="1147643"/>
      </dsp:txXfrm>
    </dsp:sp>
    <dsp:sp modelId="{29636A90-9512-4FE4-B56B-8716B2D2ABBD}">
      <dsp:nvSpPr>
        <dsp:cNvPr id="0" name=""/>
        <dsp:cNvSpPr/>
      </dsp:nvSpPr>
      <dsp:spPr>
        <a:xfrm>
          <a:off x="2411" y="1689159"/>
          <a:ext cx="1912739" cy="1147643"/>
        </a:xfrm>
        <a:prstGeom prst="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en-US" sz="1500" kern="1200" dirty="0">
              <a:solidFill>
                <a:schemeClr val="tx1"/>
              </a:solidFill>
            </a:rPr>
            <a:t>Ambulatory follow-up visit post discharge from an acute care facility</a:t>
          </a:r>
        </a:p>
      </dsp:txBody>
      <dsp:txXfrm>
        <a:off x="2411" y="1689159"/>
        <a:ext cx="1912739" cy="1147643"/>
      </dsp:txXfrm>
    </dsp:sp>
    <dsp:sp modelId="{9940978A-CA28-4A69-B2BD-752A60BA54E2}">
      <dsp:nvSpPr>
        <dsp:cNvPr id="0" name=""/>
        <dsp:cNvSpPr/>
      </dsp:nvSpPr>
      <dsp:spPr>
        <a:xfrm>
          <a:off x="2106423" y="1689159"/>
          <a:ext cx="1912739" cy="1147643"/>
        </a:xfrm>
        <a:prstGeom prst="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en-US" sz="1500" kern="1200" dirty="0">
              <a:solidFill>
                <a:schemeClr val="tx1"/>
              </a:solidFill>
            </a:rPr>
            <a:t>Ambulatory follow-up visit post discharge from a skilled nursing facility or group home</a:t>
          </a:r>
        </a:p>
      </dsp:txBody>
      <dsp:txXfrm>
        <a:off x="2106423" y="1689159"/>
        <a:ext cx="1912739" cy="1147643"/>
      </dsp:txXfrm>
    </dsp:sp>
    <dsp:sp modelId="{9541EBF5-D3AA-4F37-BEBB-7682CA42B4C9}">
      <dsp:nvSpPr>
        <dsp:cNvPr id="0" name=""/>
        <dsp:cNvSpPr/>
      </dsp:nvSpPr>
      <dsp:spPr>
        <a:xfrm>
          <a:off x="4210436" y="1689159"/>
          <a:ext cx="1912739" cy="1147643"/>
        </a:xfrm>
        <a:prstGeom prst="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en-US" sz="1500" kern="1200" dirty="0">
              <a:solidFill>
                <a:schemeClr val="tx1"/>
              </a:solidFill>
            </a:rPr>
            <a:t>Monitoring of complaints, grievances, and appeals</a:t>
          </a:r>
        </a:p>
      </dsp:txBody>
      <dsp:txXfrm>
        <a:off x="4210436" y="1689159"/>
        <a:ext cx="1912739" cy="1147643"/>
      </dsp:txXfrm>
    </dsp:sp>
    <dsp:sp modelId="{1DCD74AB-43BD-4BB9-901B-F5FE9F882053}">
      <dsp:nvSpPr>
        <dsp:cNvPr id="0" name=""/>
        <dsp:cNvSpPr/>
      </dsp:nvSpPr>
      <dsp:spPr>
        <a:xfrm>
          <a:off x="6314449" y="1689159"/>
          <a:ext cx="1912739" cy="1147643"/>
        </a:xfrm>
        <a:prstGeom prst="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en-US" sz="1500" kern="1200" dirty="0">
              <a:solidFill>
                <a:schemeClr val="tx1"/>
              </a:solidFill>
            </a:rPr>
            <a:t>CAHPS member experience measures</a:t>
          </a:r>
        </a:p>
      </dsp:txBody>
      <dsp:txXfrm>
        <a:off x="6314449" y="1689159"/>
        <a:ext cx="1912739" cy="1147643"/>
      </dsp:txXfrm>
    </dsp:sp>
    <dsp:sp modelId="{2A26BBFB-312B-4AD1-BA89-082E450A9126}">
      <dsp:nvSpPr>
        <dsp:cNvPr id="0" name=""/>
        <dsp:cNvSpPr/>
      </dsp:nvSpPr>
      <dsp:spPr>
        <a:xfrm>
          <a:off x="1054417" y="3028077"/>
          <a:ext cx="1912739" cy="1147643"/>
        </a:xfrm>
        <a:prstGeom prst="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en-US" sz="1500" kern="1200" dirty="0">
              <a:solidFill>
                <a:schemeClr val="tx1"/>
              </a:solidFill>
            </a:rPr>
            <a:t>Hospital admission rate per 1,000 members per year</a:t>
          </a:r>
        </a:p>
      </dsp:txBody>
      <dsp:txXfrm>
        <a:off x="1054417" y="3028077"/>
        <a:ext cx="1912739" cy="1147643"/>
      </dsp:txXfrm>
    </dsp:sp>
    <dsp:sp modelId="{F4A54D22-B7AE-4F6A-8FF9-EF2D701BD5A9}">
      <dsp:nvSpPr>
        <dsp:cNvPr id="0" name=""/>
        <dsp:cNvSpPr/>
      </dsp:nvSpPr>
      <dsp:spPr>
        <a:xfrm>
          <a:off x="3158430" y="3028077"/>
          <a:ext cx="1912739" cy="1147643"/>
        </a:xfrm>
        <a:prstGeom prst="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en-US" sz="1500" kern="1200" dirty="0">
              <a:solidFill>
                <a:schemeClr val="tx1"/>
              </a:solidFill>
            </a:rPr>
            <a:t>Hospital re-admissions rate per 100 discharges</a:t>
          </a:r>
        </a:p>
      </dsp:txBody>
      <dsp:txXfrm>
        <a:off x="3158430" y="3028077"/>
        <a:ext cx="1912739" cy="1147643"/>
      </dsp:txXfrm>
    </dsp:sp>
    <dsp:sp modelId="{49B2B105-299F-4102-91EA-9BF2054FD604}">
      <dsp:nvSpPr>
        <dsp:cNvPr id="0" name=""/>
        <dsp:cNvSpPr/>
      </dsp:nvSpPr>
      <dsp:spPr>
        <a:xfrm>
          <a:off x="5262443" y="3028077"/>
          <a:ext cx="1912739" cy="1147643"/>
        </a:xfrm>
        <a:prstGeom prst="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en-US" sz="1500" kern="1200" dirty="0">
              <a:solidFill>
                <a:schemeClr val="tx1"/>
              </a:solidFill>
            </a:rPr>
            <a:t>Rate of emergency department visits per 1,000 members per year</a:t>
          </a:r>
        </a:p>
      </dsp:txBody>
      <dsp:txXfrm>
        <a:off x="5262443" y="3028077"/>
        <a:ext cx="1912739" cy="1147643"/>
      </dsp:txXfrm>
    </dsp:sp>
  </dsp:spTree>
</dsp:drawing>
</file>

<file path=ppt/diagrams/drawing1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17E0A93-002A-4B99-8FDA-5AFBE5C18453}">
      <dsp:nvSpPr>
        <dsp:cNvPr id="0" name=""/>
        <dsp:cNvSpPr/>
      </dsp:nvSpPr>
      <dsp:spPr>
        <a:xfrm rot="5400000">
          <a:off x="269439" y="2134519"/>
          <a:ext cx="807129" cy="1343045"/>
        </a:xfrm>
        <a:prstGeom prst="corner">
          <a:avLst>
            <a:gd name="adj1" fmla="val 16120"/>
            <a:gd name="adj2" fmla="val 16110"/>
          </a:avLst>
        </a:prstGeom>
        <a:solidFill>
          <a:schemeClr val="lt1">
            <a:hueOff val="0"/>
            <a:satOff val="0"/>
            <a:lumOff val="0"/>
            <a:alphaOff val="0"/>
          </a:schemeClr>
        </a:solidFill>
        <a:ln w="12700" cap="flat" cmpd="sng" algn="ctr">
          <a:solidFill>
            <a:schemeClr val="dk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5D513CDF-9743-4BA8-9AD7-199E7F178B6E}">
      <dsp:nvSpPr>
        <dsp:cNvPr id="0" name=""/>
        <dsp:cNvSpPr/>
      </dsp:nvSpPr>
      <dsp:spPr>
        <a:xfrm>
          <a:off x="1597686" y="2201379"/>
          <a:ext cx="1212508" cy="106283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t" anchorCtr="0">
          <a:noAutofit/>
        </a:bodyPr>
        <a:lstStyle/>
        <a:p>
          <a:pPr marL="0" lvl="0" indent="0" algn="l" defTabSz="711200">
            <a:lnSpc>
              <a:spcPct val="90000"/>
            </a:lnSpc>
            <a:spcBef>
              <a:spcPct val="0"/>
            </a:spcBef>
            <a:spcAft>
              <a:spcPct val="35000"/>
            </a:spcAft>
            <a:buNone/>
          </a:pPr>
          <a:r>
            <a:rPr lang="en-US" sz="1600" kern="1200" dirty="0">
              <a:latin typeface="Helvetica" panose="020B0604020202020204" pitchFamily="34" charset="0"/>
              <a:cs typeface="Helvetica" panose="020B0604020202020204" pitchFamily="34" charset="0"/>
            </a:rPr>
            <a:t>Significant, </a:t>
          </a:r>
          <a:r>
            <a:rPr lang="en-US" sz="1600" b="1" kern="1200" dirty="0">
              <a:latin typeface="Helvetica" panose="020B0604020202020204" pitchFamily="34" charset="0"/>
              <a:cs typeface="Helvetica" panose="020B0604020202020204" pitchFamily="34" charset="0"/>
            </a:rPr>
            <a:t>complex</a:t>
          </a:r>
          <a:r>
            <a:rPr lang="en-US" sz="1600" kern="1200" dirty="0">
              <a:latin typeface="Helvetica" panose="020B0604020202020204" pitchFamily="34" charset="0"/>
              <a:cs typeface="Helvetica" panose="020B0604020202020204" pitchFamily="34" charset="0"/>
            </a:rPr>
            <a:t> disabilities.</a:t>
          </a:r>
        </a:p>
      </dsp:txBody>
      <dsp:txXfrm>
        <a:off x="1597686" y="2201379"/>
        <a:ext cx="1212508" cy="1062835"/>
      </dsp:txXfrm>
    </dsp:sp>
    <dsp:sp modelId="{525A7F45-1636-4BD1-8BCC-FB66596C393B}">
      <dsp:nvSpPr>
        <dsp:cNvPr id="0" name=""/>
        <dsp:cNvSpPr/>
      </dsp:nvSpPr>
      <dsp:spPr>
        <a:xfrm>
          <a:off x="1118443" y="2035642"/>
          <a:ext cx="228775" cy="228775"/>
        </a:xfrm>
        <a:prstGeom prst="triangle">
          <a:avLst>
            <a:gd name="adj" fmla="val 100000"/>
          </a:avLst>
        </a:prstGeom>
        <a:solidFill>
          <a:schemeClr val="lt1">
            <a:hueOff val="0"/>
            <a:satOff val="0"/>
            <a:lumOff val="0"/>
            <a:alphaOff val="0"/>
          </a:schemeClr>
        </a:solidFill>
        <a:ln w="12700" cap="flat" cmpd="sng" algn="ctr">
          <a:solidFill>
            <a:schemeClr val="dk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DC787341-5AE9-4966-ADFE-5AD7A040703B}">
      <dsp:nvSpPr>
        <dsp:cNvPr id="0" name=""/>
        <dsp:cNvSpPr/>
      </dsp:nvSpPr>
      <dsp:spPr>
        <a:xfrm rot="5400000">
          <a:off x="1753787" y="1767215"/>
          <a:ext cx="807129" cy="1343045"/>
        </a:xfrm>
        <a:prstGeom prst="corner">
          <a:avLst>
            <a:gd name="adj1" fmla="val 16120"/>
            <a:gd name="adj2" fmla="val 16110"/>
          </a:avLst>
        </a:prstGeom>
        <a:solidFill>
          <a:schemeClr val="lt1">
            <a:hueOff val="0"/>
            <a:satOff val="0"/>
            <a:lumOff val="0"/>
            <a:alphaOff val="0"/>
          </a:schemeClr>
        </a:solidFill>
        <a:ln w="12700" cap="flat" cmpd="sng" algn="ctr">
          <a:solidFill>
            <a:schemeClr val="dk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CF71A453-48F2-4177-AB22-020F8FD9AD7A}">
      <dsp:nvSpPr>
        <dsp:cNvPr id="0" name=""/>
        <dsp:cNvSpPr/>
      </dsp:nvSpPr>
      <dsp:spPr>
        <a:xfrm>
          <a:off x="3109473" y="1845671"/>
          <a:ext cx="1212508" cy="106283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t" anchorCtr="0">
          <a:noAutofit/>
        </a:bodyPr>
        <a:lstStyle/>
        <a:p>
          <a:pPr marL="0" lvl="0" indent="0" algn="l" defTabSz="711200">
            <a:lnSpc>
              <a:spcPct val="90000"/>
            </a:lnSpc>
            <a:spcBef>
              <a:spcPct val="0"/>
            </a:spcBef>
            <a:spcAft>
              <a:spcPct val="35000"/>
            </a:spcAft>
            <a:buNone/>
          </a:pPr>
          <a:r>
            <a:rPr lang="en-US" sz="1600" kern="1200" dirty="0">
              <a:latin typeface="Helvetica" panose="020B0604020202020204" pitchFamily="34" charset="0"/>
              <a:cs typeface="Helvetica" panose="020B0604020202020204" pitchFamily="34" charset="0"/>
            </a:rPr>
            <a:t>50% </a:t>
          </a:r>
          <a:r>
            <a:rPr lang="en-US" sz="1600" b="0" kern="1200" dirty="0">
              <a:latin typeface="Helvetica" panose="020B0604020202020204" pitchFamily="34" charset="0"/>
              <a:cs typeface="Helvetica" panose="020B0604020202020204" pitchFamily="34" charset="0"/>
            </a:rPr>
            <a:t>Behavioral health </a:t>
          </a:r>
          <a:r>
            <a:rPr lang="en-US" sz="1600" kern="1200" dirty="0">
              <a:latin typeface="Helvetica" panose="020B0604020202020204" pitchFamily="34" charset="0"/>
              <a:cs typeface="Helvetica" panose="020B0604020202020204" pitchFamily="34" charset="0"/>
            </a:rPr>
            <a:t>diagnosis </a:t>
          </a:r>
        </a:p>
      </dsp:txBody>
      <dsp:txXfrm>
        <a:off x="3109473" y="1845671"/>
        <a:ext cx="1212508" cy="1062835"/>
      </dsp:txXfrm>
    </dsp:sp>
    <dsp:sp modelId="{4FF0FA8E-92C1-4858-A267-F2A54E141B84}">
      <dsp:nvSpPr>
        <dsp:cNvPr id="0" name=""/>
        <dsp:cNvSpPr/>
      </dsp:nvSpPr>
      <dsp:spPr>
        <a:xfrm>
          <a:off x="2602791" y="1668339"/>
          <a:ext cx="228775" cy="228775"/>
        </a:xfrm>
        <a:prstGeom prst="triangle">
          <a:avLst>
            <a:gd name="adj" fmla="val 100000"/>
          </a:avLst>
        </a:prstGeom>
        <a:solidFill>
          <a:schemeClr val="lt1">
            <a:hueOff val="0"/>
            <a:satOff val="0"/>
            <a:lumOff val="0"/>
            <a:alphaOff val="0"/>
          </a:schemeClr>
        </a:solidFill>
        <a:ln w="12700" cap="flat" cmpd="sng" algn="ctr">
          <a:solidFill>
            <a:schemeClr val="dk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9DBDBF6D-8AC0-45FF-93CE-29BF03F239B4}">
      <dsp:nvSpPr>
        <dsp:cNvPr id="0" name=""/>
        <dsp:cNvSpPr/>
      </dsp:nvSpPr>
      <dsp:spPr>
        <a:xfrm rot="5400000">
          <a:off x="3238135" y="1399912"/>
          <a:ext cx="807129" cy="1343045"/>
        </a:xfrm>
        <a:prstGeom prst="corner">
          <a:avLst>
            <a:gd name="adj1" fmla="val 16120"/>
            <a:gd name="adj2" fmla="val 16110"/>
          </a:avLst>
        </a:prstGeom>
        <a:solidFill>
          <a:schemeClr val="lt1">
            <a:hueOff val="0"/>
            <a:satOff val="0"/>
            <a:lumOff val="0"/>
            <a:alphaOff val="0"/>
          </a:schemeClr>
        </a:solidFill>
        <a:ln w="12700" cap="flat" cmpd="sng" algn="ctr">
          <a:solidFill>
            <a:schemeClr val="dk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6952EBED-BC94-479E-8A17-76542FEACDA7}">
      <dsp:nvSpPr>
        <dsp:cNvPr id="0" name=""/>
        <dsp:cNvSpPr/>
      </dsp:nvSpPr>
      <dsp:spPr>
        <a:xfrm>
          <a:off x="4572002" y="1375560"/>
          <a:ext cx="1432179" cy="106283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t" anchorCtr="0">
          <a:noAutofit/>
        </a:bodyPr>
        <a:lstStyle/>
        <a:p>
          <a:pPr marL="0" lvl="0" indent="0" algn="l" defTabSz="711200">
            <a:lnSpc>
              <a:spcPct val="90000"/>
            </a:lnSpc>
            <a:spcBef>
              <a:spcPct val="0"/>
            </a:spcBef>
            <a:spcAft>
              <a:spcPct val="35000"/>
            </a:spcAft>
            <a:buNone/>
          </a:pPr>
          <a:r>
            <a:rPr lang="en-US" sz="1600" b="1" kern="1200" dirty="0">
              <a:latin typeface="Helvetica" panose="020B0604020202020204" pitchFamily="34" charset="0"/>
              <a:cs typeface="Helvetica" panose="020B0604020202020204" pitchFamily="34" charset="0"/>
            </a:rPr>
            <a:t>Top 3 conditions: </a:t>
          </a:r>
        </a:p>
        <a:p>
          <a:pPr marL="0" lvl="0" indent="0" algn="l" defTabSz="711200">
            <a:lnSpc>
              <a:spcPct val="90000"/>
            </a:lnSpc>
            <a:spcBef>
              <a:spcPct val="0"/>
            </a:spcBef>
            <a:spcAft>
              <a:spcPct val="35000"/>
            </a:spcAft>
            <a:buNone/>
          </a:pPr>
          <a:r>
            <a:rPr lang="en-US" sz="1600" b="0" kern="1200" dirty="0">
              <a:latin typeface="Helvetica" panose="020B0604020202020204" pitchFamily="34" charset="0"/>
              <a:cs typeface="Helvetica" panose="020B0604020202020204" pitchFamily="34" charset="0"/>
            </a:rPr>
            <a:t>Diabetes, Psychiatric Disorders and Heart Disease.</a:t>
          </a:r>
        </a:p>
        <a:p>
          <a:pPr marL="0" lvl="0" indent="0" algn="l" defTabSz="711200">
            <a:lnSpc>
              <a:spcPct val="90000"/>
            </a:lnSpc>
            <a:spcBef>
              <a:spcPct val="0"/>
            </a:spcBef>
            <a:spcAft>
              <a:spcPct val="35000"/>
            </a:spcAft>
            <a:buNone/>
          </a:pPr>
          <a:endParaRPr lang="en-US" sz="1600" b="1" kern="1200" dirty="0">
            <a:latin typeface="Helvetica" panose="020B0604020202020204" pitchFamily="34" charset="0"/>
            <a:cs typeface="Helvetica" panose="020B0604020202020204" pitchFamily="34" charset="0"/>
          </a:endParaRPr>
        </a:p>
      </dsp:txBody>
      <dsp:txXfrm>
        <a:off x="4572002" y="1375560"/>
        <a:ext cx="1432179" cy="1062835"/>
      </dsp:txXfrm>
    </dsp:sp>
    <dsp:sp modelId="{B924B948-38FB-46E5-BA1C-BBC4E871E13F}">
      <dsp:nvSpPr>
        <dsp:cNvPr id="0" name=""/>
        <dsp:cNvSpPr/>
      </dsp:nvSpPr>
      <dsp:spPr>
        <a:xfrm>
          <a:off x="4087138" y="1301035"/>
          <a:ext cx="228775" cy="228775"/>
        </a:xfrm>
        <a:prstGeom prst="triangle">
          <a:avLst>
            <a:gd name="adj" fmla="val 100000"/>
          </a:avLst>
        </a:prstGeom>
        <a:solidFill>
          <a:schemeClr val="lt1">
            <a:hueOff val="0"/>
            <a:satOff val="0"/>
            <a:lumOff val="0"/>
            <a:alphaOff val="0"/>
          </a:schemeClr>
        </a:solidFill>
        <a:ln w="12700" cap="flat" cmpd="sng" algn="ctr">
          <a:solidFill>
            <a:schemeClr val="dk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D65823F0-6E18-441F-B485-3BCF542D36CF}">
      <dsp:nvSpPr>
        <dsp:cNvPr id="0" name=""/>
        <dsp:cNvSpPr/>
      </dsp:nvSpPr>
      <dsp:spPr>
        <a:xfrm rot="5400000">
          <a:off x="4722483" y="1032609"/>
          <a:ext cx="807129" cy="1343045"/>
        </a:xfrm>
        <a:prstGeom prst="corner">
          <a:avLst>
            <a:gd name="adj1" fmla="val 16120"/>
            <a:gd name="adj2" fmla="val 16110"/>
          </a:avLst>
        </a:prstGeom>
        <a:solidFill>
          <a:schemeClr val="lt1">
            <a:hueOff val="0"/>
            <a:satOff val="0"/>
            <a:lumOff val="0"/>
            <a:alphaOff val="0"/>
          </a:schemeClr>
        </a:solidFill>
        <a:ln w="12700" cap="flat" cmpd="sng" algn="ctr">
          <a:solidFill>
            <a:schemeClr val="dk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D7B0D3DE-83D8-434D-9DB9-14FF87314B83}">
      <dsp:nvSpPr>
        <dsp:cNvPr id="0" name=""/>
        <dsp:cNvSpPr/>
      </dsp:nvSpPr>
      <dsp:spPr>
        <a:xfrm>
          <a:off x="6248405" y="1110682"/>
          <a:ext cx="1212508" cy="106283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t" anchorCtr="0">
          <a:noAutofit/>
        </a:bodyPr>
        <a:lstStyle/>
        <a:p>
          <a:pPr marL="0" lvl="0" indent="0" algn="l" defTabSz="711200">
            <a:lnSpc>
              <a:spcPct val="90000"/>
            </a:lnSpc>
            <a:spcBef>
              <a:spcPct val="0"/>
            </a:spcBef>
            <a:spcAft>
              <a:spcPct val="35000"/>
            </a:spcAft>
            <a:buNone/>
          </a:pPr>
          <a:r>
            <a:rPr lang="en-US" sz="1600" b="0" kern="1200" dirty="0">
              <a:latin typeface="Helvetica" panose="020B0604020202020204" pitchFamily="34" charset="0"/>
              <a:cs typeface="Helvetica" panose="020B0604020202020204" pitchFamily="34" charset="0"/>
            </a:rPr>
            <a:t>Most need help with daily living activities</a:t>
          </a:r>
        </a:p>
      </dsp:txBody>
      <dsp:txXfrm>
        <a:off x="6248405" y="1110682"/>
        <a:ext cx="1212508" cy="1062835"/>
      </dsp:txXfrm>
    </dsp:sp>
    <dsp:sp modelId="{E95C663C-70A3-48CE-AB45-6BE442863D13}">
      <dsp:nvSpPr>
        <dsp:cNvPr id="0" name=""/>
        <dsp:cNvSpPr/>
      </dsp:nvSpPr>
      <dsp:spPr>
        <a:xfrm>
          <a:off x="5571486" y="933732"/>
          <a:ext cx="228775" cy="228775"/>
        </a:xfrm>
        <a:prstGeom prst="triangle">
          <a:avLst>
            <a:gd name="adj" fmla="val 100000"/>
          </a:avLst>
        </a:prstGeom>
        <a:solidFill>
          <a:schemeClr val="lt1">
            <a:hueOff val="0"/>
            <a:satOff val="0"/>
            <a:lumOff val="0"/>
            <a:alphaOff val="0"/>
          </a:schemeClr>
        </a:solidFill>
        <a:ln w="12700" cap="flat" cmpd="sng" algn="ctr">
          <a:solidFill>
            <a:schemeClr val="dk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A7BB00DA-2E68-4F31-98CC-47CC8A21B7BF}">
      <dsp:nvSpPr>
        <dsp:cNvPr id="0" name=""/>
        <dsp:cNvSpPr/>
      </dsp:nvSpPr>
      <dsp:spPr>
        <a:xfrm rot="5400000">
          <a:off x="6345271" y="629206"/>
          <a:ext cx="807129" cy="1343045"/>
        </a:xfrm>
        <a:prstGeom prst="corner">
          <a:avLst>
            <a:gd name="adj1" fmla="val 16120"/>
            <a:gd name="adj2" fmla="val 16110"/>
          </a:avLst>
        </a:prstGeom>
        <a:solidFill>
          <a:schemeClr val="lt1">
            <a:hueOff val="0"/>
            <a:satOff val="0"/>
            <a:lumOff val="0"/>
            <a:alphaOff val="0"/>
          </a:schemeClr>
        </a:solidFill>
        <a:ln w="12700" cap="flat" cmpd="sng" algn="ctr">
          <a:solidFill>
            <a:schemeClr val="dk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5D59A672-70BE-4FE2-A6E6-5ABA173BEA7B}">
      <dsp:nvSpPr>
        <dsp:cNvPr id="0" name=""/>
        <dsp:cNvSpPr/>
      </dsp:nvSpPr>
      <dsp:spPr>
        <a:xfrm>
          <a:off x="113846" y="2515730"/>
          <a:ext cx="1755846" cy="113503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7150" tIns="57150" rIns="57150" bIns="57150" numCol="1" spcCol="1270" anchor="t" anchorCtr="0">
          <a:noAutofit/>
        </a:bodyPr>
        <a:lstStyle/>
        <a:p>
          <a:pPr marL="0" lvl="0" indent="0" algn="l" defTabSz="666750">
            <a:lnSpc>
              <a:spcPct val="90000"/>
            </a:lnSpc>
            <a:spcBef>
              <a:spcPct val="0"/>
            </a:spcBef>
            <a:spcAft>
              <a:spcPct val="35000"/>
            </a:spcAft>
            <a:buNone/>
          </a:pPr>
          <a:r>
            <a:rPr lang="en-US" sz="1500" b="1" kern="1200" dirty="0">
              <a:latin typeface="Helvetica" panose="020B0604020202020204" pitchFamily="34" charset="0"/>
              <a:cs typeface="Helvetica" panose="020B0604020202020204" pitchFamily="34" charset="0"/>
            </a:rPr>
            <a:t>DIVERSE: </a:t>
          </a:r>
          <a:br>
            <a:rPr lang="en-US" sz="1500" b="0" kern="1200" dirty="0">
              <a:latin typeface="Helvetica" panose="020B0604020202020204" pitchFamily="34" charset="0"/>
              <a:cs typeface="Helvetica" panose="020B0604020202020204" pitchFamily="34" charset="0"/>
            </a:rPr>
          </a:br>
          <a:r>
            <a:rPr lang="en-US" sz="1500" b="0" kern="1200" dirty="0">
              <a:latin typeface="Helvetica" panose="020B0604020202020204" pitchFamily="34" charset="0"/>
              <a:cs typeface="Helvetica" panose="020B0604020202020204" pitchFamily="34" charset="0"/>
            </a:rPr>
            <a:t>A</a:t>
          </a:r>
          <a:r>
            <a:rPr lang="en-US" sz="1500" kern="1200" dirty="0">
              <a:latin typeface="Helvetica" panose="020B0604020202020204" pitchFamily="34" charset="0"/>
              <a:cs typeface="Helvetica" panose="020B0604020202020204" pitchFamily="34" charset="0"/>
            </a:rPr>
            <a:t>ge, Race, Ethnicity, Language, Sexual Orientation, Religion and Disability. </a:t>
          </a:r>
        </a:p>
      </dsp:txBody>
      <dsp:txXfrm>
        <a:off x="113846" y="2515730"/>
        <a:ext cx="1755846" cy="1135033"/>
      </dsp:txXfrm>
    </dsp:sp>
  </dsp:spTree>
</dsp:drawing>
</file>

<file path=ppt/diagrams/drawing1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CB8E103-65B8-4611-B008-5032070F1FDD}">
      <dsp:nvSpPr>
        <dsp:cNvPr id="0" name=""/>
        <dsp:cNvSpPr/>
      </dsp:nvSpPr>
      <dsp:spPr>
        <a:xfrm>
          <a:off x="2477095" y="1956017"/>
          <a:ext cx="2284809" cy="2284809"/>
        </a:xfrm>
        <a:prstGeom prst="ellipse">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8415" tIns="18415" rIns="18415" bIns="18415" numCol="1" spcCol="1270" anchor="ctr" anchorCtr="0">
          <a:noAutofit/>
        </a:bodyPr>
        <a:lstStyle/>
        <a:p>
          <a:pPr marL="0" lvl="0" indent="0" algn="ctr" defTabSz="1289050">
            <a:lnSpc>
              <a:spcPct val="90000"/>
            </a:lnSpc>
            <a:spcBef>
              <a:spcPct val="0"/>
            </a:spcBef>
            <a:spcAft>
              <a:spcPct val="35000"/>
            </a:spcAft>
            <a:buNone/>
          </a:pPr>
          <a:r>
            <a:rPr lang="en-US" sz="2900" kern="1200" dirty="0"/>
            <a:t>Racial &amp; Ethnic Minorities</a:t>
          </a:r>
        </a:p>
      </dsp:txBody>
      <dsp:txXfrm>
        <a:off x="2811698" y="2290620"/>
        <a:ext cx="1615603" cy="1615603"/>
      </dsp:txXfrm>
    </dsp:sp>
    <dsp:sp modelId="{28C5A147-6526-4AD0-9465-24D96A377C08}">
      <dsp:nvSpPr>
        <dsp:cNvPr id="0" name=""/>
        <dsp:cNvSpPr/>
      </dsp:nvSpPr>
      <dsp:spPr>
        <a:xfrm rot="12900000">
          <a:off x="922418" y="1528486"/>
          <a:ext cx="1839933" cy="651170"/>
        </a:xfrm>
        <a:prstGeom prst="leftArrow">
          <a:avLst>
            <a:gd name="adj1" fmla="val 60000"/>
            <a:gd name="adj2" fmla="val 50000"/>
          </a:avLst>
        </a:prstGeom>
        <a:solidFill>
          <a:schemeClr val="accent5">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FF05C657-B795-4C93-91C5-979FC82744DE}">
      <dsp:nvSpPr>
        <dsp:cNvPr id="0" name=""/>
        <dsp:cNvSpPr/>
      </dsp:nvSpPr>
      <dsp:spPr>
        <a:xfrm>
          <a:off x="3507" y="458173"/>
          <a:ext cx="2170568" cy="1736455"/>
        </a:xfrm>
        <a:prstGeom prst="roundRect">
          <a:avLst>
            <a:gd name="adj" fmla="val 10000"/>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4290" tIns="34290" rIns="34290" bIns="34290" numCol="1" spcCol="1270" anchor="ctr" anchorCtr="0">
          <a:noAutofit/>
        </a:bodyPr>
        <a:lstStyle/>
        <a:p>
          <a:pPr marL="0" lvl="0" indent="0" algn="ctr" defTabSz="800100">
            <a:lnSpc>
              <a:spcPct val="90000"/>
            </a:lnSpc>
            <a:spcBef>
              <a:spcPct val="0"/>
            </a:spcBef>
            <a:spcAft>
              <a:spcPct val="35000"/>
            </a:spcAft>
            <a:buNone/>
          </a:pPr>
          <a:r>
            <a:rPr lang="en-US" sz="1800" kern="1200" dirty="0"/>
            <a:t>Rates of </a:t>
          </a:r>
          <a:r>
            <a:rPr lang="en-US" sz="1800" i="1" kern="1200" dirty="0"/>
            <a:t>preventable</a:t>
          </a:r>
          <a:r>
            <a:rPr lang="en-US" sz="1800" i="0" kern="1200" dirty="0"/>
            <a:t> hospitalizations almost double that of non-Hispanic whites.</a:t>
          </a:r>
          <a:endParaRPr lang="en-US" sz="1800" kern="1200" dirty="0"/>
        </a:p>
      </dsp:txBody>
      <dsp:txXfrm>
        <a:off x="54366" y="509032"/>
        <a:ext cx="2068850" cy="1634737"/>
      </dsp:txXfrm>
    </dsp:sp>
    <dsp:sp modelId="{40AA7F1D-0DC5-4238-8551-7FB677C988A1}">
      <dsp:nvSpPr>
        <dsp:cNvPr id="0" name=""/>
        <dsp:cNvSpPr/>
      </dsp:nvSpPr>
      <dsp:spPr>
        <a:xfrm rot="19500000">
          <a:off x="4476648" y="1528486"/>
          <a:ext cx="1839933" cy="651170"/>
        </a:xfrm>
        <a:prstGeom prst="leftArrow">
          <a:avLst>
            <a:gd name="adj1" fmla="val 60000"/>
            <a:gd name="adj2" fmla="val 50000"/>
          </a:avLst>
        </a:prstGeom>
        <a:solidFill>
          <a:schemeClr val="accent5">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84A0E08E-5119-49D6-A780-474F8A1943DB}">
      <dsp:nvSpPr>
        <dsp:cNvPr id="0" name=""/>
        <dsp:cNvSpPr/>
      </dsp:nvSpPr>
      <dsp:spPr>
        <a:xfrm>
          <a:off x="5064923" y="458173"/>
          <a:ext cx="2170568" cy="1736455"/>
        </a:xfrm>
        <a:prstGeom prst="roundRect">
          <a:avLst>
            <a:gd name="adj" fmla="val 10000"/>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4290" tIns="34290" rIns="34290" bIns="34290" numCol="1" spcCol="1270" anchor="ctr" anchorCtr="0">
          <a:noAutofit/>
        </a:bodyPr>
        <a:lstStyle/>
        <a:p>
          <a:pPr marL="0" lvl="0" indent="0" algn="ctr" defTabSz="800100">
            <a:lnSpc>
              <a:spcPct val="90000"/>
            </a:lnSpc>
            <a:spcBef>
              <a:spcPct val="0"/>
            </a:spcBef>
            <a:spcAft>
              <a:spcPct val="35000"/>
            </a:spcAft>
            <a:buNone/>
          </a:pPr>
          <a:r>
            <a:rPr lang="en-US" sz="1800" kern="1200" dirty="0"/>
            <a:t>Higher hospitalization rates from Influenza among African Americans</a:t>
          </a:r>
        </a:p>
      </dsp:txBody>
      <dsp:txXfrm>
        <a:off x="5115782" y="509032"/>
        <a:ext cx="2068850" cy="1634737"/>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454D322-9A1C-4382-89CC-C516B1E647B3}">
      <dsp:nvSpPr>
        <dsp:cNvPr id="0" name=""/>
        <dsp:cNvSpPr/>
      </dsp:nvSpPr>
      <dsp:spPr>
        <a:xfrm>
          <a:off x="-12230" y="-2540"/>
          <a:ext cx="2630912" cy="1960883"/>
        </a:xfrm>
        <a:prstGeom prst="upArrow">
          <a:avLst/>
        </a:prstGeom>
        <a:solidFill>
          <a:schemeClr val="bg2">
            <a:lumMod val="75000"/>
          </a:schemeClr>
        </a:solidFill>
        <a:ln w="12700" cap="flat" cmpd="sng" algn="ctr">
          <a:solidFill>
            <a:schemeClr val="dk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BEBF20F1-1A33-46B3-BF76-242707E5CCB5}">
      <dsp:nvSpPr>
        <dsp:cNvPr id="0" name=""/>
        <dsp:cNvSpPr/>
      </dsp:nvSpPr>
      <dsp:spPr>
        <a:xfrm>
          <a:off x="2662618" y="2540"/>
          <a:ext cx="4352544" cy="195072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99136" tIns="0" rIns="199136" bIns="199136" numCol="1" spcCol="1270" anchor="ctr" anchorCtr="0">
          <a:noAutofit/>
        </a:bodyPr>
        <a:lstStyle/>
        <a:p>
          <a:pPr marL="0" lvl="0" indent="0" algn="l" defTabSz="1244600">
            <a:lnSpc>
              <a:spcPct val="90000"/>
            </a:lnSpc>
            <a:spcBef>
              <a:spcPct val="0"/>
            </a:spcBef>
            <a:spcAft>
              <a:spcPct val="35000"/>
            </a:spcAft>
            <a:buNone/>
          </a:pPr>
          <a:r>
            <a:rPr lang="en-US" sz="2800" kern="0" baseline="0" dirty="0">
              <a:latin typeface="Helvetica" panose="020B0604020202020204" pitchFamily="34" charset="0"/>
            </a:rPr>
            <a:t>Cultural Competency: </a:t>
          </a:r>
        </a:p>
        <a:p>
          <a:pPr marL="0" lvl="0" indent="0" algn="l" defTabSz="1244600">
            <a:lnSpc>
              <a:spcPct val="90000"/>
            </a:lnSpc>
            <a:spcBef>
              <a:spcPct val="0"/>
            </a:spcBef>
            <a:spcAft>
              <a:spcPct val="35000"/>
            </a:spcAft>
            <a:buNone/>
          </a:pPr>
          <a:r>
            <a:rPr lang="en-US" sz="2800" kern="0" baseline="0" dirty="0">
              <a:latin typeface="Helvetica" panose="020B0604020202020204" pitchFamily="34" charset="0"/>
            </a:rPr>
            <a:t>Improves Health and     Well Being </a:t>
          </a:r>
        </a:p>
      </dsp:txBody>
      <dsp:txXfrm>
        <a:off x="2662618" y="2540"/>
        <a:ext cx="4352544" cy="1950720"/>
      </dsp:txXfrm>
    </dsp:sp>
    <dsp:sp modelId="{8BC9941A-FF2B-4308-BD41-94DDD43B9246}">
      <dsp:nvSpPr>
        <dsp:cNvPr id="0" name=""/>
        <dsp:cNvSpPr/>
      </dsp:nvSpPr>
      <dsp:spPr>
        <a:xfrm>
          <a:off x="790247" y="2115820"/>
          <a:ext cx="2564892" cy="1950720"/>
        </a:xfrm>
        <a:prstGeom prst="downArrow">
          <a:avLst/>
        </a:prstGeom>
        <a:solidFill>
          <a:schemeClr val="bg2">
            <a:lumMod val="75000"/>
          </a:schemeClr>
        </a:solidFill>
        <a:ln w="12700" cap="flat" cmpd="sng" algn="ctr">
          <a:solidFill>
            <a:schemeClr val="dk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00604A5A-D7DD-4729-9993-D502EBFA1188}">
      <dsp:nvSpPr>
        <dsp:cNvPr id="0" name=""/>
        <dsp:cNvSpPr/>
      </dsp:nvSpPr>
      <dsp:spPr>
        <a:xfrm>
          <a:off x="3432086" y="2115820"/>
          <a:ext cx="4352544" cy="195072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99136" tIns="0" rIns="199136" bIns="199136" numCol="1" spcCol="1270" anchor="ctr" anchorCtr="0">
          <a:noAutofit/>
        </a:bodyPr>
        <a:lstStyle/>
        <a:p>
          <a:pPr marL="0" lvl="0" indent="0" algn="l" defTabSz="1244600">
            <a:lnSpc>
              <a:spcPct val="90000"/>
            </a:lnSpc>
            <a:spcBef>
              <a:spcPct val="0"/>
            </a:spcBef>
            <a:spcAft>
              <a:spcPct val="35000"/>
            </a:spcAft>
            <a:buNone/>
          </a:pPr>
          <a:r>
            <a:rPr lang="en-US" sz="2800" kern="0" baseline="0" dirty="0">
              <a:latin typeface="Helvetica" panose="020B0604020202020204" pitchFamily="34" charset="0"/>
            </a:rPr>
            <a:t>Cultural Competency:</a:t>
          </a:r>
        </a:p>
        <a:p>
          <a:pPr marL="0" lvl="0" indent="0" algn="l" defTabSz="1244600">
            <a:lnSpc>
              <a:spcPct val="90000"/>
            </a:lnSpc>
            <a:spcBef>
              <a:spcPct val="0"/>
            </a:spcBef>
            <a:spcAft>
              <a:spcPct val="35000"/>
            </a:spcAft>
            <a:buNone/>
          </a:pPr>
          <a:r>
            <a:rPr lang="en-US" sz="2800" kern="0" baseline="0" dirty="0">
              <a:latin typeface="Helvetica" panose="020B0604020202020204" pitchFamily="34" charset="0"/>
            </a:rPr>
            <a:t>Lowers Health Disparities </a:t>
          </a:r>
        </a:p>
      </dsp:txBody>
      <dsp:txXfrm>
        <a:off x="3432086" y="2115820"/>
        <a:ext cx="4352544" cy="1950720"/>
      </dsp:txXfrm>
    </dsp:sp>
  </dsp:spTree>
</dsp:drawing>
</file>

<file path=ppt/diagrams/drawing2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DCF1C30-357F-4F6D-8802-947AF19B8FD2}">
      <dsp:nvSpPr>
        <dsp:cNvPr id="0" name=""/>
        <dsp:cNvSpPr/>
      </dsp:nvSpPr>
      <dsp:spPr>
        <a:xfrm>
          <a:off x="0" y="126999"/>
          <a:ext cx="6096000" cy="3810000"/>
        </a:xfrm>
        <a:prstGeom prst="swooshArrow">
          <a:avLst>
            <a:gd name="adj1" fmla="val 25000"/>
            <a:gd name="adj2" fmla="val 25000"/>
          </a:avLst>
        </a:prstGeom>
        <a:solidFill>
          <a:schemeClr val="accent5">
            <a:tint val="40000"/>
            <a:hueOff val="0"/>
            <a:satOff val="0"/>
            <a:lumOff val="0"/>
            <a:alphaOff val="0"/>
          </a:schemeClr>
        </a:solidFill>
        <a:ln>
          <a:noFill/>
        </a:ln>
        <a:effectLst/>
      </dsp:spPr>
      <dsp:style>
        <a:lnRef idx="0">
          <a:scrgbClr r="0" g="0" b="0"/>
        </a:lnRef>
        <a:fillRef idx="1">
          <a:scrgbClr r="0" g="0" b="0"/>
        </a:fillRef>
        <a:effectRef idx="2">
          <a:scrgbClr r="0" g="0" b="0"/>
        </a:effectRef>
        <a:fontRef idx="minor"/>
      </dsp:style>
    </dsp:sp>
    <dsp:sp modelId="{16EDCCE9-5E37-4B5C-9A31-8BEBE56F49B0}">
      <dsp:nvSpPr>
        <dsp:cNvPr id="0" name=""/>
        <dsp:cNvSpPr/>
      </dsp:nvSpPr>
      <dsp:spPr>
        <a:xfrm>
          <a:off x="1417320" y="2203449"/>
          <a:ext cx="213360" cy="213360"/>
        </a:xfrm>
        <a:prstGeom prst="ellipse">
          <a:avLst/>
        </a:prstGeom>
        <a:gradFill rotWithShape="0">
          <a:gsLst>
            <a:gs pos="0">
              <a:schemeClr val="accent5">
                <a:shade val="80000"/>
                <a:hueOff val="0"/>
                <a:satOff val="0"/>
                <a:lumOff val="0"/>
                <a:alphaOff val="0"/>
                <a:satMod val="103000"/>
                <a:lumMod val="102000"/>
                <a:tint val="94000"/>
              </a:schemeClr>
            </a:gs>
            <a:gs pos="50000">
              <a:schemeClr val="accent5">
                <a:shade val="80000"/>
                <a:hueOff val="0"/>
                <a:satOff val="0"/>
                <a:lumOff val="0"/>
                <a:alphaOff val="0"/>
                <a:satMod val="110000"/>
                <a:lumMod val="100000"/>
                <a:shade val="100000"/>
              </a:schemeClr>
            </a:gs>
            <a:gs pos="100000">
              <a:schemeClr val="accent5">
                <a:shade val="80000"/>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sp>
    <dsp:sp modelId="{18AF8B62-D45B-4D1F-BF4A-F728C2E16210}">
      <dsp:nvSpPr>
        <dsp:cNvPr id="0" name=""/>
        <dsp:cNvSpPr/>
      </dsp:nvSpPr>
      <dsp:spPr>
        <a:xfrm>
          <a:off x="1524000" y="2310129"/>
          <a:ext cx="1981200" cy="162687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3055" tIns="0" rIns="0" bIns="0" numCol="1" spcCol="1270" anchor="t" anchorCtr="0">
          <a:noAutofit/>
        </a:bodyPr>
        <a:lstStyle/>
        <a:p>
          <a:pPr marL="0" lvl="0" indent="0" algn="l" defTabSz="1333500">
            <a:lnSpc>
              <a:spcPct val="90000"/>
            </a:lnSpc>
            <a:spcBef>
              <a:spcPct val="0"/>
            </a:spcBef>
            <a:spcAft>
              <a:spcPct val="35000"/>
            </a:spcAft>
            <a:buNone/>
          </a:pPr>
          <a:r>
            <a:rPr lang="en-US" sz="3000" kern="0" baseline="0" dirty="0">
              <a:latin typeface="Helvetica" panose="020B0604020202020204" pitchFamily="34" charset="0"/>
            </a:rPr>
            <a:t>20% of Americans will be elderly.</a:t>
          </a:r>
        </a:p>
      </dsp:txBody>
      <dsp:txXfrm>
        <a:off x="1524000" y="2310129"/>
        <a:ext cx="1981200" cy="1626870"/>
      </dsp:txXfrm>
    </dsp:sp>
    <dsp:sp modelId="{320B2A9C-E4BE-4F32-BC54-C319BDD36A5B}">
      <dsp:nvSpPr>
        <dsp:cNvPr id="0" name=""/>
        <dsp:cNvSpPr/>
      </dsp:nvSpPr>
      <dsp:spPr>
        <a:xfrm>
          <a:off x="3383280" y="1231899"/>
          <a:ext cx="365760" cy="365760"/>
        </a:xfrm>
        <a:prstGeom prst="ellipse">
          <a:avLst/>
        </a:prstGeom>
        <a:gradFill rotWithShape="0">
          <a:gsLst>
            <a:gs pos="0">
              <a:schemeClr val="accent5">
                <a:shade val="80000"/>
                <a:hueOff val="271263"/>
                <a:satOff val="5175"/>
                <a:lumOff val="22855"/>
                <a:alphaOff val="0"/>
                <a:satMod val="103000"/>
                <a:lumMod val="102000"/>
                <a:tint val="94000"/>
              </a:schemeClr>
            </a:gs>
            <a:gs pos="50000">
              <a:schemeClr val="accent5">
                <a:shade val="80000"/>
                <a:hueOff val="271263"/>
                <a:satOff val="5175"/>
                <a:lumOff val="22855"/>
                <a:alphaOff val="0"/>
                <a:satMod val="110000"/>
                <a:lumMod val="100000"/>
                <a:shade val="100000"/>
              </a:schemeClr>
            </a:gs>
            <a:gs pos="100000">
              <a:schemeClr val="accent5">
                <a:shade val="80000"/>
                <a:hueOff val="271263"/>
                <a:satOff val="5175"/>
                <a:lumOff val="22855"/>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sp>
    <dsp:sp modelId="{8554B4B5-73C8-49E0-9DFA-6C4BA8B268E2}">
      <dsp:nvSpPr>
        <dsp:cNvPr id="0" name=""/>
        <dsp:cNvSpPr/>
      </dsp:nvSpPr>
      <dsp:spPr>
        <a:xfrm>
          <a:off x="3566160" y="1414779"/>
          <a:ext cx="1981200" cy="252222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93809" tIns="0" rIns="0" bIns="0" numCol="1" spcCol="1270" anchor="t" anchorCtr="0">
          <a:noAutofit/>
        </a:bodyPr>
        <a:lstStyle/>
        <a:p>
          <a:pPr marL="0" lvl="0" indent="0" algn="l" defTabSz="1333500">
            <a:lnSpc>
              <a:spcPct val="90000"/>
            </a:lnSpc>
            <a:spcBef>
              <a:spcPct val="0"/>
            </a:spcBef>
            <a:spcAft>
              <a:spcPct val="35000"/>
            </a:spcAft>
            <a:buNone/>
          </a:pPr>
          <a:r>
            <a:rPr lang="en-US" sz="3000" kern="0" baseline="0" dirty="0">
              <a:latin typeface="Helvetica" panose="020B0604020202020204" pitchFamily="34" charset="0"/>
            </a:rPr>
            <a:t>35% over age 65 will be racial or ethnic minority.</a:t>
          </a:r>
        </a:p>
      </dsp:txBody>
      <dsp:txXfrm>
        <a:off x="3566160" y="1414779"/>
        <a:ext cx="1981200" cy="2522220"/>
      </dsp:txXfrm>
    </dsp:sp>
  </dsp:spTree>
</dsp:drawing>
</file>

<file path=ppt/diagrams/drawing2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2C328AA-54D3-43B7-85E9-976CA26E15FF}">
      <dsp:nvSpPr>
        <dsp:cNvPr id="0" name=""/>
        <dsp:cNvSpPr/>
      </dsp:nvSpPr>
      <dsp:spPr>
        <a:xfrm>
          <a:off x="0" y="449"/>
          <a:ext cx="7897813" cy="0"/>
        </a:xfrm>
        <a:prstGeom prst="line">
          <a:avLst/>
        </a:prstGeom>
        <a:gradFill rotWithShape="0">
          <a:gsLst>
            <a:gs pos="0">
              <a:schemeClr val="dk2">
                <a:hueOff val="0"/>
                <a:satOff val="0"/>
                <a:lumOff val="0"/>
                <a:alphaOff val="0"/>
                <a:lumMod val="110000"/>
                <a:satMod val="105000"/>
                <a:tint val="67000"/>
              </a:schemeClr>
            </a:gs>
            <a:gs pos="50000">
              <a:schemeClr val="dk2">
                <a:hueOff val="0"/>
                <a:satOff val="0"/>
                <a:lumOff val="0"/>
                <a:alphaOff val="0"/>
                <a:lumMod val="105000"/>
                <a:satMod val="103000"/>
                <a:tint val="73000"/>
              </a:schemeClr>
            </a:gs>
            <a:gs pos="100000">
              <a:schemeClr val="dk2">
                <a:hueOff val="0"/>
                <a:satOff val="0"/>
                <a:lumOff val="0"/>
                <a:alphaOff val="0"/>
                <a:lumMod val="105000"/>
                <a:satMod val="109000"/>
                <a:tint val="81000"/>
              </a:schemeClr>
            </a:gs>
          </a:gsLst>
          <a:lin ang="5400000" scaled="0"/>
        </a:gradFill>
        <a:ln w="6350" cap="flat" cmpd="sng" algn="ctr">
          <a:solidFill>
            <a:schemeClr val="dk2">
              <a:hueOff val="0"/>
              <a:satOff val="0"/>
              <a:lumOff val="0"/>
              <a:alphaOff val="0"/>
            </a:schemeClr>
          </a:solidFill>
          <a:prstDash val="solid"/>
          <a:miter lim="800000"/>
        </a:ln>
        <a:effectLst/>
      </dsp:spPr>
      <dsp:style>
        <a:lnRef idx="1">
          <a:scrgbClr r="0" g="0" b="0"/>
        </a:lnRef>
        <a:fillRef idx="2">
          <a:scrgbClr r="0" g="0" b="0"/>
        </a:fillRef>
        <a:effectRef idx="1">
          <a:scrgbClr r="0" g="0" b="0"/>
        </a:effectRef>
        <a:fontRef idx="minor">
          <a:schemeClr val="dk1"/>
        </a:fontRef>
      </dsp:style>
    </dsp:sp>
    <dsp:sp modelId="{C23B3AF3-4B1D-4DC4-91D4-C40D9E0A5460}">
      <dsp:nvSpPr>
        <dsp:cNvPr id="0" name=""/>
        <dsp:cNvSpPr/>
      </dsp:nvSpPr>
      <dsp:spPr>
        <a:xfrm>
          <a:off x="0" y="449"/>
          <a:ext cx="7897813" cy="52646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440" tIns="91440" rIns="91440" bIns="91440" numCol="1" spcCol="1270" anchor="t" anchorCtr="0">
          <a:noAutofit/>
        </a:bodyPr>
        <a:lstStyle/>
        <a:p>
          <a:pPr marL="0" lvl="0" indent="0" algn="l" defTabSz="1066800" rtl="0">
            <a:lnSpc>
              <a:spcPct val="90000"/>
            </a:lnSpc>
            <a:spcBef>
              <a:spcPct val="0"/>
            </a:spcBef>
            <a:spcAft>
              <a:spcPct val="35000"/>
            </a:spcAft>
            <a:buNone/>
          </a:pPr>
          <a:r>
            <a:rPr lang="en-US" sz="2400" kern="1200" dirty="0"/>
            <a:t>Structural racism</a:t>
          </a:r>
        </a:p>
      </dsp:txBody>
      <dsp:txXfrm>
        <a:off x="0" y="449"/>
        <a:ext cx="7897813" cy="526467"/>
      </dsp:txXfrm>
    </dsp:sp>
    <dsp:sp modelId="{1D2DB804-007B-4CB2-85BF-EA2F0C184FEA}">
      <dsp:nvSpPr>
        <dsp:cNvPr id="0" name=""/>
        <dsp:cNvSpPr/>
      </dsp:nvSpPr>
      <dsp:spPr>
        <a:xfrm>
          <a:off x="0" y="526917"/>
          <a:ext cx="7897813" cy="0"/>
        </a:xfrm>
        <a:prstGeom prst="line">
          <a:avLst/>
        </a:prstGeom>
        <a:gradFill rotWithShape="0">
          <a:gsLst>
            <a:gs pos="0">
              <a:schemeClr val="dk2">
                <a:hueOff val="0"/>
                <a:satOff val="0"/>
                <a:lumOff val="0"/>
                <a:alphaOff val="0"/>
                <a:lumMod val="110000"/>
                <a:satMod val="105000"/>
                <a:tint val="67000"/>
              </a:schemeClr>
            </a:gs>
            <a:gs pos="50000">
              <a:schemeClr val="dk2">
                <a:hueOff val="0"/>
                <a:satOff val="0"/>
                <a:lumOff val="0"/>
                <a:alphaOff val="0"/>
                <a:lumMod val="105000"/>
                <a:satMod val="103000"/>
                <a:tint val="73000"/>
              </a:schemeClr>
            </a:gs>
            <a:gs pos="100000">
              <a:schemeClr val="dk2">
                <a:hueOff val="0"/>
                <a:satOff val="0"/>
                <a:lumOff val="0"/>
                <a:alphaOff val="0"/>
                <a:lumMod val="105000"/>
                <a:satMod val="109000"/>
                <a:tint val="81000"/>
              </a:schemeClr>
            </a:gs>
          </a:gsLst>
          <a:lin ang="5400000" scaled="0"/>
        </a:gradFill>
        <a:ln w="6350" cap="flat" cmpd="sng" algn="ctr">
          <a:solidFill>
            <a:schemeClr val="dk2">
              <a:hueOff val="0"/>
              <a:satOff val="0"/>
              <a:lumOff val="0"/>
              <a:alphaOff val="0"/>
            </a:schemeClr>
          </a:solidFill>
          <a:prstDash val="solid"/>
          <a:miter lim="800000"/>
        </a:ln>
        <a:effectLst/>
      </dsp:spPr>
      <dsp:style>
        <a:lnRef idx="1">
          <a:scrgbClr r="0" g="0" b="0"/>
        </a:lnRef>
        <a:fillRef idx="2">
          <a:scrgbClr r="0" g="0" b="0"/>
        </a:fillRef>
        <a:effectRef idx="1">
          <a:scrgbClr r="0" g="0" b="0"/>
        </a:effectRef>
        <a:fontRef idx="minor">
          <a:schemeClr val="dk1"/>
        </a:fontRef>
      </dsp:style>
    </dsp:sp>
    <dsp:sp modelId="{BB6919BD-6E4A-49E7-9D68-CDBFDEB94DEA}">
      <dsp:nvSpPr>
        <dsp:cNvPr id="0" name=""/>
        <dsp:cNvSpPr/>
      </dsp:nvSpPr>
      <dsp:spPr>
        <a:xfrm>
          <a:off x="0" y="526917"/>
          <a:ext cx="7897813" cy="52646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440" tIns="91440" rIns="91440" bIns="91440" numCol="1" spcCol="1270" anchor="t" anchorCtr="0">
          <a:noAutofit/>
        </a:bodyPr>
        <a:lstStyle/>
        <a:p>
          <a:pPr marL="0" lvl="0" indent="0" algn="l" defTabSz="1066800" rtl="0">
            <a:lnSpc>
              <a:spcPct val="90000"/>
            </a:lnSpc>
            <a:spcBef>
              <a:spcPct val="0"/>
            </a:spcBef>
            <a:spcAft>
              <a:spcPct val="35000"/>
            </a:spcAft>
            <a:buNone/>
          </a:pPr>
          <a:r>
            <a:rPr lang="en-US" sz="2400" kern="1200" dirty="0"/>
            <a:t>Oppression</a:t>
          </a:r>
        </a:p>
      </dsp:txBody>
      <dsp:txXfrm>
        <a:off x="0" y="526917"/>
        <a:ext cx="7897813" cy="526467"/>
      </dsp:txXfrm>
    </dsp:sp>
    <dsp:sp modelId="{F784A6C2-BFD4-4F76-A813-B8077C71E860}">
      <dsp:nvSpPr>
        <dsp:cNvPr id="0" name=""/>
        <dsp:cNvSpPr/>
      </dsp:nvSpPr>
      <dsp:spPr>
        <a:xfrm>
          <a:off x="0" y="1053385"/>
          <a:ext cx="7897813" cy="0"/>
        </a:xfrm>
        <a:prstGeom prst="line">
          <a:avLst/>
        </a:prstGeom>
        <a:gradFill rotWithShape="0">
          <a:gsLst>
            <a:gs pos="0">
              <a:schemeClr val="dk2">
                <a:hueOff val="0"/>
                <a:satOff val="0"/>
                <a:lumOff val="0"/>
                <a:alphaOff val="0"/>
                <a:lumMod val="110000"/>
                <a:satMod val="105000"/>
                <a:tint val="67000"/>
              </a:schemeClr>
            </a:gs>
            <a:gs pos="50000">
              <a:schemeClr val="dk2">
                <a:hueOff val="0"/>
                <a:satOff val="0"/>
                <a:lumOff val="0"/>
                <a:alphaOff val="0"/>
                <a:lumMod val="105000"/>
                <a:satMod val="103000"/>
                <a:tint val="73000"/>
              </a:schemeClr>
            </a:gs>
            <a:gs pos="100000">
              <a:schemeClr val="dk2">
                <a:hueOff val="0"/>
                <a:satOff val="0"/>
                <a:lumOff val="0"/>
                <a:alphaOff val="0"/>
                <a:lumMod val="105000"/>
                <a:satMod val="109000"/>
                <a:tint val="81000"/>
              </a:schemeClr>
            </a:gs>
          </a:gsLst>
          <a:lin ang="5400000" scaled="0"/>
        </a:gradFill>
        <a:ln w="6350" cap="flat" cmpd="sng" algn="ctr">
          <a:solidFill>
            <a:schemeClr val="dk2">
              <a:hueOff val="0"/>
              <a:satOff val="0"/>
              <a:lumOff val="0"/>
              <a:alphaOff val="0"/>
            </a:schemeClr>
          </a:solidFill>
          <a:prstDash val="solid"/>
          <a:miter lim="800000"/>
        </a:ln>
        <a:effectLst/>
      </dsp:spPr>
      <dsp:style>
        <a:lnRef idx="1">
          <a:scrgbClr r="0" g="0" b="0"/>
        </a:lnRef>
        <a:fillRef idx="2">
          <a:scrgbClr r="0" g="0" b="0"/>
        </a:fillRef>
        <a:effectRef idx="1">
          <a:scrgbClr r="0" g="0" b="0"/>
        </a:effectRef>
        <a:fontRef idx="minor">
          <a:schemeClr val="dk1"/>
        </a:fontRef>
      </dsp:style>
    </dsp:sp>
    <dsp:sp modelId="{FB8354E8-0A2F-42B1-93EF-B07B77B77376}">
      <dsp:nvSpPr>
        <dsp:cNvPr id="0" name=""/>
        <dsp:cNvSpPr/>
      </dsp:nvSpPr>
      <dsp:spPr>
        <a:xfrm>
          <a:off x="0" y="1053385"/>
          <a:ext cx="7897813" cy="52646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440" tIns="91440" rIns="91440" bIns="91440" numCol="1" spcCol="1270" anchor="t" anchorCtr="0">
          <a:noAutofit/>
        </a:bodyPr>
        <a:lstStyle/>
        <a:p>
          <a:pPr marL="0" lvl="0" indent="0" algn="l" defTabSz="1066800" rtl="0">
            <a:lnSpc>
              <a:spcPct val="90000"/>
            </a:lnSpc>
            <a:spcBef>
              <a:spcPct val="0"/>
            </a:spcBef>
            <a:spcAft>
              <a:spcPct val="35000"/>
            </a:spcAft>
            <a:buNone/>
          </a:pPr>
          <a:r>
            <a:rPr lang="en-US" sz="2400" kern="1200" dirty="0"/>
            <a:t>Discrimination </a:t>
          </a:r>
        </a:p>
      </dsp:txBody>
      <dsp:txXfrm>
        <a:off x="0" y="1053385"/>
        <a:ext cx="7897813" cy="526467"/>
      </dsp:txXfrm>
    </dsp:sp>
    <dsp:sp modelId="{7C44330F-12A8-4257-8F08-C75DC038E293}">
      <dsp:nvSpPr>
        <dsp:cNvPr id="0" name=""/>
        <dsp:cNvSpPr/>
      </dsp:nvSpPr>
      <dsp:spPr>
        <a:xfrm>
          <a:off x="0" y="1579853"/>
          <a:ext cx="7897813" cy="0"/>
        </a:xfrm>
        <a:prstGeom prst="line">
          <a:avLst/>
        </a:prstGeom>
        <a:gradFill rotWithShape="0">
          <a:gsLst>
            <a:gs pos="0">
              <a:schemeClr val="dk2">
                <a:hueOff val="0"/>
                <a:satOff val="0"/>
                <a:lumOff val="0"/>
                <a:alphaOff val="0"/>
                <a:lumMod val="110000"/>
                <a:satMod val="105000"/>
                <a:tint val="67000"/>
              </a:schemeClr>
            </a:gs>
            <a:gs pos="50000">
              <a:schemeClr val="dk2">
                <a:hueOff val="0"/>
                <a:satOff val="0"/>
                <a:lumOff val="0"/>
                <a:alphaOff val="0"/>
                <a:lumMod val="105000"/>
                <a:satMod val="103000"/>
                <a:tint val="73000"/>
              </a:schemeClr>
            </a:gs>
            <a:gs pos="100000">
              <a:schemeClr val="dk2">
                <a:hueOff val="0"/>
                <a:satOff val="0"/>
                <a:lumOff val="0"/>
                <a:alphaOff val="0"/>
                <a:lumMod val="105000"/>
                <a:satMod val="109000"/>
                <a:tint val="81000"/>
              </a:schemeClr>
            </a:gs>
          </a:gsLst>
          <a:lin ang="5400000" scaled="0"/>
        </a:gradFill>
        <a:ln w="6350" cap="flat" cmpd="sng" algn="ctr">
          <a:solidFill>
            <a:schemeClr val="dk2">
              <a:hueOff val="0"/>
              <a:satOff val="0"/>
              <a:lumOff val="0"/>
              <a:alphaOff val="0"/>
            </a:schemeClr>
          </a:solidFill>
          <a:prstDash val="solid"/>
          <a:miter lim="800000"/>
        </a:ln>
        <a:effectLst/>
      </dsp:spPr>
      <dsp:style>
        <a:lnRef idx="1">
          <a:scrgbClr r="0" g="0" b="0"/>
        </a:lnRef>
        <a:fillRef idx="2">
          <a:scrgbClr r="0" g="0" b="0"/>
        </a:fillRef>
        <a:effectRef idx="1">
          <a:scrgbClr r="0" g="0" b="0"/>
        </a:effectRef>
        <a:fontRef idx="minor">
          <a:schemeClr val="dk1"/>
        </a:fontRef>
      </dsp:style>
    </dsp:sp>
    <dsp:sp modelId="{88305877-5FE9-4430-A2F8-0AE7BBCE144B}">
      <dsp:nvSpPr>
        <dsp:cNvPr id="0" name=""/>
        <dsp:cNvSpPr/>
      </dsp:nvSpPr>
      <dsp:spPr>
        <a:xfrm>
          <a:off x="0" y="1579853"/>
          <a:ext cx="7897813" cy="52646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440" tIns="91440" rIns="91440" bIns="91440" numCol="1" spcCol="1270" anchor="t" anchorCtr="0">
          <a:noAutofit/>
        </a:bodyPr>
        <a:lstStyle/>
        <a:p>
          <a:pPr marL="0" lvl="0" indent="0" algn="l" defTabSz="1066800" rtl="0">
            <a:lnSpc>
              <a:spcPct val="90000"/>
            </a:lnSpc>
            <a:spcBef>
              <a:spcPct val="0"/>
            </a:spcBef>
            <a:spcAft>
              <a:spcPct val="35000"/>
            </a:spcAft>
            <a:buNone/>
          </a:pPr>
          <a:r>
            <a:rPr lang="en-US" sz="2400" kern="1200" dirty="0"/>
            <a:t>Language – Lack of interpreters</a:t>
          </a:r>
        </a:p>
      </dsp:txBody>
      <dsp:txXfrm>
        <a:off x="0" y="1579853"/>
        <a:ext cx="7897813" cy="526467"/>
      </dsp:txXfrm>
    </dsp:sp>
    <dsp:sp modelId="{0D311125-9A09-4E10-8476-BCCC5FC67B2F}">
      <dsp:nvSpPr>
        <dsp:cNvPr id="0" name=""/>
        <dsp:cNvSpPr/>
      </dsp:nvSpPr>
      <dsp:spPr>
        <a:xfrm>
          <a:off x="0" y="2106321"/>
          <a:ext cx="7897813" cy="0"/>
        </a:xfrm>
        <a:prstGeom prst="line">
          <a:avLst/>
        </a:prstGeom>
        <a:gradFill rotWithShape="0">
          <a:gsLst>
            <a:gs pos="0">
              <a:schemeClr val="dk2">
                <a:hueOff val="0"/>
                <a:satOff val="0"/>
                <a:lumOff val="0"/>
                <a:alphaOff val="0"/>
                <a:lumMod val="110000"/>
                <a:satMod val="105000"/>
                <a:tint val="67000"/>
              </a:schemeClr>
            </a:gs>
            <a:gs pos="50000">
              <a:schemeClr val="dk2">
                <a:hueOff val="0"/>
                <a:satOff val="0"/>
                <a:lumOff val="0"/>
                <a:alphaOff val="0"/>
                <a:lumMod val="105000"/>
                <a:satMod val="103000"/>
                <a:tint val="73000"/>
              </a:schemeClr>
            </a:gs>
            <a:gs pos="100000">
              <a:schemeClr val="dk2">
                <a:hueOff val="0"/>
                <a:satOff val="0"/>
                <a:lumOff val="0"/>
                <a:alphaOff val="0"/>
                <a:lumMod val="105000"/>
                <a:satMod val="109000"/>
                <a:tint val="81000"/>
              </a:schemeClr>
            </a:gs>
          </a:gsLst>
          <a:lin ang="5400000" scaled="0"/>
        </a:gradFill>
        <a:ln w="6350" cap="flat" cmpd="sng" algn="ctr">
          <a:solidFill>
            <a:schemeClr val="dk2">
              <a:hueOff val="0"/>
              <a:satOff val="0"/>
              <a:lumOff val="0"/>
              <a:alphaOff val="0"/>
            </a:schemeClr>
          </a:solidFill>
          <a:prstDash val="solid"/>
          <a:miter lim="800000"/>
        </a:ln>
        <a:effectLst/>
      </dsp:spPr>
      <dsp:style>
        <a:lnRef idx="1">
          <a:scrgbClr r="0" g="0" b="0"/>
        </a:lnRef>
        <a:fillRef idx="2">
          <a:scrgbClr r="0" g="0" b="0"/>
        </a:fillRef>
        <a:effectRef idx="1">
          <a:scrgbClr r="0" g="0" b="0"/>
        </a:effectRef>
        <a:fontRef idx="minor">
          <a:schemeClr val="dk1"/>
        </a:fontRef>
      </dsp:style>
    </dsp:sp>
    <dsp:sp modelId="{129085B4-BEDB-4345-B3AE-BC67805B7A49}">
      <dsp:nvSpPr>
        <dsp:cNvPr id="0" name=""/>
        <dsp:cNvSpPr/>
      </dsp:nvSpPr>
      <dsp:spPr>
        <a:xfrm>
          <a:off x="0" y="2106321"/>
          <a:ext cx="7897813" cy="52646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440" tIns="91440" rIns="91440" bIns="91440" numCol="1" spcCol="1270" anchor="t" anchorCtr="0">
          <a:noAutofit/>
        </a:bodyPr>
        <a:lstStyle/>
        <a:p>
          <a:pPr marL="0" lvl="0" indent="0" algn="l" defTabSz="1066800" rtl="0">
            <a:lnSpc>
              <a:spcPct val="90000"/>
            </a:lnSpc>
            <a:spcBef>
              <a:spcPct val="0"/>
            </a:spcBef>
            <a:spcAft>
              <a:spcPct val="35000"/>
            </a:spcAft>
            <a:buNone/>
          </a:pPr>
          <a:r>
            <a:rPr lang="en-US" sz="2400" kern="1200" dirty="0"/>
            <a:t>Attitudes</a:t>
          </a:r>
        </a:p>
      </dsp:txBody>
      <dsp:txXfrm>
        <a:off x="0" y="2106321"/>
        <a:ext cx="7897813" cy="526467"/>
      </dsp:txXfrm>
    </dsp:sp>
    <dsp:sp modelId="{0BCEA4AC-B0ED-404C-81E9-AC5639923D44}">
      <dsp:nvSpPr>
        <dsp:cNvPr id="0" name=""/>
        <dsp:cNvSpPr/>
      </dsp:nvSpPr>
      <dsp:spPr>
        <a:xfrm>
          <a:off x="0" y="2632789"/>
          <a:ext cx="7897813" cy="0"/>
        </a:xfrm>
        <a:prstGeom prst="line">
          <a:avLst/>
        </a:prstGeom>
        <a:gradFill rotWithShape="0">
          <a:gsLst>
            <a:gs pos="0">
              <a:schemeClr val="dk2">
                <a:hueOff val="0"/>
                <a:satOff val="0"/>
                <a:lumOff val="0"/>
                <a:alphaOff val="0"/>
                <a:lumMod val="110000"/>
                <a:satMod val="105000"/>
                <a:tint val="67000"/>
              </a:schemeClr>
            </a:gs>
            <a:gs pos="50000">
              <a:schemeClr val="dk2">
                <a:hueOff val="0"/>
                <a:satOff val="0"/>
                <a:lumOff val="0"/>
                <a:alphaOff val="0"/>
                <a:lumMod val="105000"/>
                <a:satMod val="103000"/>
                <a:tint val="73000"/>
              </a:schemeClr>
            </a:gs>
            <a:gs pos="100000">
              <a:schemeClr val="dk2">
                <a:hueOff val="0"/>
                <a:satOff val="0"/>
                <a:lumOff val="0"/>
                <a:alphaOff val="0"/>
                <a:lumMod val="105000"/>
                <a:satMod val="109000"/>
                <a:tint val="81000"/>
              </a:schemeClr>
            </a:gs>
          </a:gsLst>
          <a:lin ang="5400000" scaled="0"/>
        </a:gradFill>
        <a:ln w="6350" cap="flat" cmpd="sng" algn="ctr">
          <a:solidFill>
            <a:schemeClr val="dk2">
              <a:hueOff val="0"/>
              <a:satOff val="0"/>
              <a:lumOff val="0"/>
              <a:alphaOff val="0"/>
            </a:schemeClr>
          </a:solidFill>
          <a:prstDash val="solid"/>
          <a:miter lim="800000"/>
        </a:ln>
        <a:effectLst/>
      </dsp:spPr>
      <dsp:style>
        <a:lnRef idx="1">
          <a:scrgbClr r="0" g="0" b="0"/>
        </a:lnRef>
        <a:fillRef idx="2">
          <a:scrgbClr r="0" g="0" b="0"/>
        </a:fillRef>
        <a:effectRef idx="1">
          <a:scrgbClr r="0" g="0" b="0"/>
        </a:effectRef>
        <a:fontRef idx="minor">
          <a:schemeClr val="dk1"/>
        </a:fontRef>
      </dsp:style>
    </dsp:sp>
    <dsp:sp modelId="{7534604A-8CCB-4B1A-A58B-DDE26756D5AA}">
      <dsp:nvSpPr>
        <dsp:cNvPr id="0" name=""/>
        <dsp:cNvSpPr/>
      </dsp:nvSpPr>
      <dsp:spPr>
        <a:xfrm>
          <a:off x="0" y="2632789"/>
          <a:ext cx="7897813" cy="52646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440" tIns="91440" rIns="91440" bIns="91440" numCol="1" spcCol="1270" anchor="t" anchorCtr="0">
          <a:noAutofit/>
        </a:bodyPr>
        <a:lstStyle/>
        <a:p>
          <a:pPr marL="0" lvl="0" indent="0" algn="l" defTabSz="1066800" rtl="0">
            <a:lnSpc>
              <a:spcPct val="90000"/>
            </a:lnSpc>
            <a:spcBef>
              <a:spcPct val="0"/>
            </a:spcBef>
            <a:spcAft>
              <a:spcPct val="35000"/>
            </a:spcAft>
            <a:buNone/>
          </a:pPr>
          <a:r>
            <a:rPr lang="en-US" sz="2400" kern="1200" dirty="0"/>
            <a:t>Communication:  Interpreters for the Deaf</a:t>
          </a:r>
        </a:p>
      </dsp:txBody>
      <dsp:txXfrm>
        <a:off x="0" y="2632789"/>
        <a:ext cx="7897813" cy="526467"/>
      </dsp:txXfrm>
    </dsp:sp>
    <dsp:sp modelId="{403CB870-1C95-4401-AC4B-6E52999B5C2F}">
      <dsp:nvSpPr>
        <dsp:cNvPr id="0" name=""/>
        <dsp:cNvSpPr/>
      </dsp:nvSpPr>
      <dsp:spPr>
        <a:xfrm>
          <a:off x="0" y="3159257"/>
          <a:ext cx="7897813" cy="0"/>
        </a:xfrm>
        <a:prstGeom prst="line">
          <a:avLst/>
        </a:prstGeom>
        <a:gradFill rotWithShape="0">
          <a:gsLst>
            <a:gs pos="0">
              <a:schemeClr val="dk2">
                <a:hueOff val="0"/>
                <a:satOff val="0"/>
                <a:lumOff val="0"/>
                <a:alphaOff val="0"/>
                <a:lumMod val="110000"/>
                <a:satMod val="105000"/>
                <a:tint val="67000"/>
              </a:schemeClr>
            </a:gs>
            <a:gs pos="50000">
              <a:schemeClr val="dk2">
                <a:hueOff val="0"/>
                <a:satOff val="0"/>
                <a:lumOff val="0"/>
                <a:alphaOff val="0"/>
                <a:lumMod val="105000"/>
                <a:satMod val="103000"/>
                <a:tint val="73000"/>
              </a:schemeClr>
            </a:gs>
            <a:gs pos="100000">
              <a:schemeClr val="dk2">
                <a:hueOff val="0"/>
                <a:satOff val="0"/>
                <a:lumOff val="0"/>
                <a:alphaOff val="0"/>
                <a:lumMod val="105000"/>
                <a:satMod val="109000"/>
                <a:tint val="81000"/>
              </a:schemeClr>
            </a:gs>
          </a:gsLst>
          <a:lin ang="5400000" scaled="0"/>
        </a:gradFill>
        <a:ln w="6350" cap="flat" cmpd="sng" algn="ctr">
          <a:solidFill>
            <a:schemeClr val="dk2">
              <a:hueOff val="0"/>
              <a:satOff val="0"/>
              <a:lumOff val="0"/>
              <a:alphaOff val="0"/>
            </a:schemeClr>
          </a:solidFill>
          <a:prstDash val="solid"/>
          <a:miter lim="800000"/>
        </a:ln>
        <a:effectLst/>
      </dsp:spPr>
      <dsp:style>
        <a:lnRef idx="1">
          <a:scrgbClr r="0" g="0" b="0"/>
        </a:lnRef>
        <a:fillRef idx="2">
          <a:scrgbClr r="0" g="0" b="0"/>
        </a:fillRef>
        <a:effectRef idx="1">
          <a:scrgbClr r="0" g="0" b="0"/>
        </a:effectRef>
        <a:fontRef idx="minor">
          <a:schemeClr val="dk1"/>
        </a:fontRef>
      </dsp:style>
    </dsp:sp>
    <dsp:sp modelId="{345E9FA0-8E77-40DB-84B2-52DFE96B669C}">
      <dsp:nvSpPr>
        <dsp:cNvPr id="0" name=""/>
        <dsp:cNvSpPr/>
      </dsp:nvSpPr>
      <dsp:spPr>
        <a:xfrm>
          <a:off x="0" y="3159257"/>
          <a:ext cx="7897813" cy="52646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440" tIns="91440" rIns="91440" bIns="91440" numCol="1" spcCol="1270" anchor="t" anchorCtr="0">
          <a:noAutofit/>
        </a:bodyPr>
        <a:lstStyle/>
        <a:p>
          <a:pPr marL="0" lvl="0" indent="0" algn="l" defTabSz="1066800" rtl="0">
            <a:lnSpc>
              <a:spcPct val="90000"/>
            </a:lnSpc>
            <a:spcBef>
              <a:spcPct val="0"/>
            </a:spcBef>
            <a:spcAft>
              <a:spcPct val="35000"/>
            </a:spcAft>
            <a:buNone/>
          </a:pPr>
          <a:r>
            <a:rPr lang="en-US" sz="2400" kern="1200" dirty="0"/>
            <a:t>Physical space and equipment – Lack of ADA compliance </a:t>
          </a:r>
        </a:p>
      </dsp:txBody>
      <dsp:txXfrm>
        <a:off x="0" y="3159257"/>
        <a:ext cx="7897813" cy="526467"/>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A484DD7-1BA2-4EA8-A3A9-46FC8D13C95E}">
      <dsp:nvSpPr>
        <dsp:cNvPr id="0" name=""/>
        <dsp:cNvSpPr/>
      </dsp:nvSpPr>
      <dsp:spPr>
        <a:xfrm>
          <a:off x="0" y="496898"/>
          <a:ext cx="8534400" cy="351000"/>
        </a:xfrm>
        <a:prstGeom prst="roundRect">
          <a:avLst/>
        </a:prstGeom>
        <a:solidFill>
          <a:schemeClr val="lt1">
            <a:hueOff val="0"/>
            <a:satOff val="0"/>
            <a:lumOff val="0"/>
            <a:alphaOff val="0"/>
          </a:schemeClr>
        </a:solidFill>
        <a:ln w="12700" cap="flat" cmpd="sng" algn="ctr">
          <a:solidFill>
            <a:schemeClr val="dk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l" defTabSz="666750" rtl="0">
            <a:lnSpc>
              <a:spcPct val="90000"/>
            </a:lnSpc>
            <a:spcBef>
              <a:spcPct val="0"/>
            </a:spcBef>
            <a:spcAft>
              <a:spcPct val="35000"/>
            </a:spcAft>
            <a:buNone/>
          </a:pPr>
          <a:r>
            <a:rPr lang="en-US" sz="1500" kern="1200" dirty="0">
              <a:latin typeface="Helvetica" panose="020B0604020202020204" pitchFamily="34" charset="0"/>
              <a:cs typeface="Helvetica" panose="020B0604020202020204" pitchFamily="34" charset="0"/>
            </a:rPr>
            <a:t>INTEGRITY provides “one-stop shopping” to serve the Whole Person</a:t>
          </a:r>
        </a:p>
      </dsp:txBody>
      <dsp:txXfrm>
        <a:off x="17134" y="514032"/>
        <a:ext cx="8500132" cy="316732"/>
      </dsp:txXfrm>
    </dsp:sp>
    <dsp:sp modelId="{B467911D-6C1C-473D-98F9-49B8AFDDD808}">
      <dsp:nvSpPr>
        <dsp:cNvPr id="0" name=""/>
        <dsp:cNvSpPr/>
      </dsp:nvSpPr>
      <dsp:spPr>
        <a:xfrm>
          <a:off x="0" y="910123"/>
          <a:ext cx="8534400" cy="351000"/>
        </a:xfrm>
        <a:prstGeom prst="roundRect">
          <a:avLst/>
        </a:prstGeom>
        <a:solidFill>
          <a:schemeClr val="lt1">
            <a:hueOff val="0"/>
            <a:satOff val="0"/>
            <a:lumOff val="0"/>
            <a:alphaOff val="0"/>
          </a:schemeClr>
        </a:solidFill>
        <a:ln w="12700" cap="flat" cmpd="sng" algn="ctr">
          <a:solidFill>
            <a:schemeClr val="dk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l" defTabSz="666750" rtl="0">
            <a:lnSpc>
              <a:spcPct val="90000"/>
            </a:lnSpc>
            <a:spcBef>
              <a:spcPct val="0"/>
            </a:spcBef>
            <a:spcAft>
              <a:spcPct val="35000"/>
            </a:spcAft>
            <a:buNone/>
          </a:pPr>
          <a:r>
            <a:rPr lang="en-US" sz="1500" kern="1200" dirty="0">
              <a:latin typeface="Helvetica" panose="020B0604020202020204" pitchFamily="34" charset="0"/>
              <a:cs typeface="Helvetica" panose="020B0604020202020204" pitchFamily="34" charset="0"/>
            </a:rPr>
            <a:t>Provides all acute and long term services for enrollees</a:t>
          </a:r>
        </a:p>
      </dsp:txBody>
      <dsp:txXfrm>
        <a:off x="17134" y="927257"/>
        <a:ext cx="8500132" cy="316732"/>
      </dsp:txXfrm>
    </dsp:sp>
    <dsp:sp modelId="{A906AEF2-F16B-4290-9FDB-D5D581EB00CB}">
      <dsp:nvSpPr>
        <dsp:cNvPr id="0" name=""/>
        <dsp:cNvSpPr/>
      </dsp:nvSpPr>
      <dsp:spPr>
        <a:xfrm>
          <a:off x="0" y="1321802"/>
          <a:ext cx="8534400" cy="351000"/>
        </a:xfrm>
        <a:prstGeom prst="roundRect">
          <a:avLst/>
        </a:prstGeom>
        <a:solidFill>
          <a:schemeClr val="lt1">
            <a:hueOff val="0"/>
            <a:satOff val="0"/>
            <a:lumOff val="0"/>
            <a:alphaOff val="0"/>
          </a:schemeClr>
        </a:solidFill>
        <a:ln w="12700" cap="flat" cmpd="sng" algn="ctr">
          <a:solidFill>
            <a:schemeClr val="dk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l" defTabSz="666750" rtl="0">
            <a:lnSpc>
              <a:spcPct val="90000"/>
            </a:lnSpc>
            <a:spcBef>
              <a:spcPct val="0"/>
            </a:spcBef>
            <a:spcAft>
              <a:spcPct val="35000"/>
            </a:spcAft>
            <a:buNone/>
          </a:pPr>
          <a:r>
            <a:rPr lang="en-US" sz="1500" kern="1200" dirty="0">
              <a:latin typeface="Helvetica" panose="020B0604020202020204" pitchFamily="34" charset="0"/>
              <a:cs typeface="Helvetica" panose="020B0604020202020204" pitchFamily="34" charset="0"/>
            </a:rPr>
            <a:t>Seniors and adults with disabilities with both Medicare and Medicaid coverage  </a:t>
          </a:r>
        </a:p>
      </dsp:txBody>
      <dsp:txXfrm>
        <a:off x="17134" y="1338936"/>
        <a:ext cx="8500132" cy="316732"/>
      </dsp:txXfrm>
    </dsp:sp>
    <dsp:sp modelId="{6D5022B8-BE88-4780-B3FC-032C080D4AF6}">
      <dsp:nvSpPr>
        <dsp:cNvPr id="0" name=""/>
        <dsp:cNvSpPr/>
      </dsp:nvSpPr>
      <dsp:spPr>
        <a:xfrm>
          <a:off x="0" y="1709390"/>
          <a:ext cx="8534400" cy="351000"/>
        </a:xfrm>
        <a:prstGeom prst="roundRect">
          <a:avLst/>
        </a:prstGeom>
        <a:solidFill>
          <a:schemeClr val="lt1">
            <a:hueOff val="0"/>
            <a:satOff val="0"/>
            <a:lumOff val="0"/>
            <a:alphaOff val="0"/>
          </a:schemeClr>
        </a:solidFill>
        <a:ln w="12700" cap="flat" cmpd="sng" algn="ctr">
          <a:solidFill>
            <a:schemeClr val="dk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l" defTabSz="666750" rtl="0">
            <a:lnSpc>
              <a:spcPct val="90000"/>
            </a:lnSpc>
            <a:spcBef>
              <a:spcPct val="0"/>
            </a:spcBef>
            <a:spcAft>
              <a:spcPct val="35000"/>
            </a:spcAft>
            <a:buNone/>
          </a:pPr>
          <a:r>
            <a:rPr lang="en-US" sz="1500" kern="1200" dirty="0">
              <a:latin typeface="Helvetica" panose="020B0604020202020204" pitchFamily="34" charset="0"/>
              <a:cs typeface="Helvetica" panose="020B0604020202020204" pitchFamily="34" charset="0"/>
            </a:rPr>
            <a:t>Individuals eligible for INTEGRITY are considered “dual eligible” or “duals”</a:t>
          </a:r>
        </a:p>
      </dsp:txBody>
      <dsp:txXfrm>
        <a:off x="17134" y="1726524"/>
        <a:ext cx="8500132" cy="316732"/>
      </dsp:txXfrm>
    </dsp:sp>
    <dsp:sp modelId="{6CD1BEDF-E9DC-454C-A8C4-1804BF38BEA5}">
      <dsp:nvSpPr>
        <dsp:cNvPr id="0" name=""/>
        <dsp:cNvSpPr/>
      </dsp:nvSpPr>
      <dsp:spPr>
        <a:xfrm>
          <a:off x="0" y="2168568"/>
          <a:ext cx="8534400" cy="351000"/>
        </a:xfrm>
        <a:prstGeom prst="roundRect">
          <a:avLst/>
        </a:prstGeom>
        <a:solidFill>
          <a:schemeClr val="lt1">
            <a:hueOff val="0"/>
            <a:satOff val="0"/>
            <a:lumOff val="0"/>
            <a:alphaOff val="0"/>
          </a:schemeClr>
        </a:solidFill>
        <a:ln w="12700" cap="flat" cmpd="sng" algn="ctr">
          <a:solidFill>
            <a:schemeClr val="dk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l" defTabSz="666750" rtl="0">
            <a:lnSpc>
              <a:spcPct val="90000"/>
            </a:lnSpc>
            <a:spcBef>
              <a:spcPct val="0"/>
            </a:spcBef>
            <a:spcAft>
              <a:spcPct val="35000"/>
            </a:spcAft>
            <a:buNone/>
          </a:pPr>
          <a:r>
            <a:rPr lang="en-US" sz="1500" kern="1200" dirty="0">
              <a:latin typeface="Helvetica" panose="020B0604020202020204" pitchFamily="34" charset="0"/>
              <a:cs typeface="Helvetica" panose="020B0604020202020204" pitchFamily="34" charset="0"/>
            </a:rPr>
            <a:t>Provides members with a better care experience with better coordination of benefits and services</a:t>
          </a:r>
        </a:p>
      </dsp:txBody>
      <dsp:txXfrm>
        <a:off x="17134" y="2185702"/>
        <a:ext cx="8500132" cy="316732"/>
      </dsp:txXfrm>
    </dsp:sp>
    <dsp:sp modelId="{71D26BD5-C37C-45D8-8867-1BFE0B3CF92F}">
      <dsp:nvSpPr>
        <dsp:cNvPr id="0" name=""/>
        <dsp:cNvSpPr/>
      </dsp:nvSpPr>
      <dsp:spPr>
        <a:xfrm>
          <a:off x="0" y="2588073"/>
          <a:ext cx="8534400" cy="351000"/>
        </a:xfrm>
        <a:prstGeom prst="roundRect">
          <a:avLst/>
        </a:prstGeom>
        <a:solidFill>
          <a:schemeClr val="lt1">
            <a:hueOff val="0"/>
            <a:satOff val="0"/>
            <a:lumOff val="0"/>
            <a:alphaOff val="0"/>
          </a:schemeClr>
        </a:solidFill>
        <a:ln w="12700" cap="flat" cmpd="sng" algn="ctr">
          <a:solidFill>
            <a:schemeClr val="dk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l" defTabSz="666750" rtl="0">
            <a:lnSpc>
              <a:spcPct val="90000"/>
            </a:lnSpc>
            <a:spcBef>
              <a:spcPct val="0"/>
            </a:spcBef>
            <a:spcAft>
              <a:spcPct val="35000"/>
            </a:spcAft>
            <a:buNone/>
          </a:pPr>
          <a:r>
            <a:rPr lang="en-US" sz="1500" kern="1200" dirty="0">
              <a:latin typeface="Helvetica" panose="020B0604020202020204" pitchFamily="34" charset="0"/>
              <a:cs typeface="Helvetica" panose="020B0604020202020204" pitchFamily="34" charset="0"/>
            </a:rPr>
            <a:t>Individual care plans provide customized service delivery</a:t>
          </a:r>
        </a:p>
      </dsp:txBody>
      <dsp:txXfrm>
        <a:off x="17134" y="2605207"/>
        <a:ext cx="8500132" cy="316732"/>
      </dsp:txXfrm>
    </dsp:sp>
    <dsp:sp modelId="{C4409661-870E-4AFA-94DA-8712372B74F3}">
      <dsp:nvSpPr>
        <dsp:cNvPr id="0" name=""/>
        <dsp:cNvSpPr/>
      </dsp:nvSpPr>
      <dsp:spPr>
        <a:xfrm>
          <a:off x="0" y="3007299"/>
          <a:ext cx="8534400" cy="351000"/>
        </a:xfrm>
        <a:prstGeom prst="roundRect">
          <a:avLst/>
        </a:prstGeom>
        <a:solidFill>
          <a:schemeClr val="lt1">
            <a:hueOff val="0"/>
            <a:satOff val="0"/>
            <a:lumOff val="0"/>
            <a:alphaOff val="0"/>
          </a:schemeClr>
        </a:solidFill>
        <a:ln w="12700" cap="flat" cmpd="sng" algn="ctr">
          <a:solidFill>
            <a:schemeClr val="dk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l" defTabSz="666750" rtl="0">
            <a:lnSpc>
              <a:spcPct val="90000"/>
            </a:lnSpc>
            <a:spcBef>
              <a:spcPct val="0"/>
            </a:spcBef>
            <a:spcAft>
              <a:spcPct val="35000"/>
            </a:spcAft>
            <a:buNone/>
          </a:pPr>
          <a:r>
            <a:rPr lang="en-US" sz="1500" kern="1200" dirty="0">
              <a:latin typeface="Helvetica" panose="020B0604020202020204" pitchFamily="34" charset="0"/>
              <a:cs typeface="Helvetica" panose="020B0604020202020204" pitchFamily="34" charset="0"/>
            </a:rPr>
            <a:t>Person-centered care</a:t>
          </a:r>
        </a:p>
      </dsp:txBody>
      <dsp:txXfrm>
        <a:off x="17134" y="3024433"/>
        <a:ext cx="8500132" cy="316732"/>
      </dsp:txXfrm>
    </dsp:sp>
    <dsp:sp modelId="{E20E5205-D8FD-43C0-B7FE-616A7DF6271A}">
      <dsp:nvSpPr>
        <dsp:cNvPr id="0" name=""/>
        <dsp:cNvSpPr/>
      </dsp:nvSpPr>
      <dsp:spPr>
        <a:xfrm>
          <a:off x="0" y="3426522"/>
          <a:ext cx="8534400" cy="351000"/>
        </a:xfrm>
        <a:prstGeom prst="roundRect">
          <a:avLst/>
        </a:prstGeom>
        <a:solidFill>
          <a:schemeClr val="lt1">
            <a:hueOff val="0"/>
            <a:satOff val="0"/>
            <a:lumOff val="0"/>
            <a:alphaOff val="0"/>
          </a:schemeClr>
        </a:solidFill>
        <a:ln w="12700" cap="flat" cmpd="sng" algn="ctr">
          <a:solidFill>
            <a:schemeClr val="dk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l" defTabSz="666750" rtl="0">
            <a:lnSpc>
              <a:spcPct val="90000"/>
            </a:lnSpc>
            <a:spcBef>
              <a:spcPct val="0"/>
            </a:spcBef>
            <a:spcAft>
              <a:spcPct val="35000"/>
            </a:spcAft>
            <a:buNone/>
          </a:pPr>
          <a:r>
            <a:rPr lang="en-US" sz="1500" kern="1200" dirty="0">
              <a:latin typeface="Helvetica" panose="020B0604020202020204" pitchFamily="34" charset="0"/>
              <a:cs typeface="Helvetica" panose="020B0604020202020204" pitchFamily="34" charset="0"/>
            </a:rPr>
            <a:t>Single health plan meeting unique needs of each member as a Whole</a:t>
          </a:r>
        </a:p>
      </dsp:txBody>
      <dsp:txXfrm>
        <a:off x="17134" y="3443656"/>
        <a:ext cx="8500132" cy="316732"/>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85D3E65-CE3D-4407-8EF7-462E8BEA671E}">
      <dsp:nvSpPr>
        <dsp:cNvPr id="0" name=""/>
        <dsp:cNvSpPr/>
      </dsp:nvSpPr>
      <dsp:spPr>
        <a:xfrm>
          <a:off x="3286766" y="65"/>
          <a:ext cx="1313166" cy="1313166"/>
        </a:xfrm>
        <a:prstGeom prst="ellipse">
          <a:avLst/>
        </a:prstGeom>
        <a:solidFill>
          <a:schemeClr val="lt1">
            <a:hueOff val="0"/>
            <a:satOff val="0"/>
            <a:lumOff val="0"/>
            <a:alphaOff val="0"/>
          </a:schemeClr>
        </a:solidFill>
        <a:ln w="12700" cap="flat" cmpd="sng" algn="ctr">
          <a:solidFill>
            <a:schemeClr val="accent6">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9050" tIns="19050" rIns="19050" bIns="19050" numCol="1" spcCol="1270" anchor="ctr" anchorCtr="0">
          <a:noAutofit/>
        </a:bodyPr>
        <a:lstStyle/>
        <a:p>
          <a:pPr marL="0" lvl="0" indent="0" algn="ctr" defTabSz="666750">
            <a:lnSpc>
              <a:spcPct val="90000"/>
            </a:lnSpc>
            <a:spcBef>
              <a:spcPct val="0"/>
            </a:spcBef>
            <a:spcAft>
              <a:spcPct val="35000"/>
            </a:spcAft>
            <a:buNone/>
          </a:pPr>
          <a:r>
            <a:rPr lang="en-US" sz="1500" b="1" kern="1200" dirty="0"/>
            <a:t>Medical</a:t>
          </a:r>
        </a:p>
      </dsp:txBody>
      <dsp:txXfrm>
        <a:off x="3479075" y="192374"/>
        <a:ext cx="928548" cy="928548"/>
      </dsp:txXfrm>
    </dsp:sp>
    <dsp:sp modelId="{AC41F297-35E5-48BE-BAB5-32FAA0663438}">
      <dsp:nvSpPr>
        <dsp:cNvPr id="0" name=""/>
        <dsp:cNvSpPr/>
      </dsp:nvSpPr>
      <dsp:spPr>
        <a:xfrm rot="2160000">
          <a:off x="4558739" y="1009437"/>
          <a:ext cx="350367" cy="443193"/>
        </a:xfrm>
        <a:prstGeom prst="rightArrow">
          <a:avLst>
            <a:gd name="adj1" fmla="val 60000"/>
            <a:gd name="adj2" fmla="val 50000"/>
          </a:avLst>
        </a:prstGeom>
        <a:solidFill>
          <a:schemeClr val="accent6">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533400">
            <a:lnSpc>
              <a:spcPct val="90000"/>
            </a:lnSpc>
            <a:spcBef>
              <a:spcPct val="0"/>
            </a:spcBef>
            <a:spcAft>
              <a:spcPct val="35000"/>
            </a:spcAft>
            <a:buNone/>
          </a:pPr>
          <a:endParaRPr lang="en-US" sz="1200" kern="1200"/>
        </a:p>
      </dsp:txBody>
      <dsp:txXfrm>
        <a:off x="4568776" y="1067185"/>
        <a:ext cx="245257" cy="265915"/>
      </dsp:txXfrm>
    </dsp:sp>
    <dsp:sp modelId="{8AE5E7BE-939A-47A0-B2F8-C6EB582F298A}">
      <dsp:nvSpPr>
        <dsp:cNvPr id="0" name=""/>
        <dsp:cNvSpPr/>
      </dsp:nvSpPr>
      <dsp:spPr>
        <a:xfrm>
          <a:off x="4883958" y="1160493"/>
          <a:ext cx="1313166" cy="1313166"/>
        </a:xfrm>
        <a:prstGeom prst="ellipse">
          <a:avLst/>
        </a:prstGeom>
        <a:solidFill>
          <a:schemeClr val="lt1">
            <a:hueOff val="0"/>
            <a:satOff val="0"/>
            <a:lumOff val="0"/>
            <a:alphaOff val="0"/>
          </a:schemeClr>
        </a:solidFill>
        <a:ln w="12700" cap="flat" cmpd="sng" algn="ctr">
          <a:solidFill>
            <a:schemeClr val="accent6">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9050" tIns="19050" rIns="19050" bIns="19050" numCol="1" spcCol="1270" anchor="ctr" anchorCtr="0">
          <a:noAutofit/>
        </a:bodyPr>
        <a:lstStyle/>
        <a:p>
          <a:pPr marL="0" lvl="0" indent="0" algn="ctr" defTabSz="666750">
            <a:lnSpc>
              <a:spcPct val="90000"/>
            </a:lnSpc>
            <a:spcBef>
              <a:spcPct val="0"/>
            </a:spcBef>
            <a:spcAft>
              <a:spcPct val="35000"/>
            </a:spcAft>
            <a:buNone/>
          </a:pPr>
          <a:r>
            <a:rPr lang="en-US" sz="1500" b="1" kern="1200" dirty="0"/>
            <a:t>Behavioral Health</a:t>
          </a:r>
        </a:p>
      </dsp:txBody>
      <dsp:txXfrm>
        <a:off x="5076267" y="1352802"/>
        <a:ext cx="928548" cy="928548"/>
      </dsp:txXfrm>
    </dsp:sp>
    <dsp:sp modelId="{0CF4726B-5A7F-427C-AC28-D0B72EB42AC2}">
      <dsp:nvSpPr>
        <dsp:cNvPr id="0" name=""/>
        <dsp:cNvSpPr/>
      </dsp:nvSpPr>
      <dsp:spPr>
        <a:xfrm rot="6480000">
          <a:off x="5063385" y="2524854"/>
          <a:ext cx="350367" cy="443193"/>
        </a:xfrm>
        <a:prstGeom prst="rightArrow">
          <a:avLst>
            <a:gd name="adj1" fmla="val 60000"/>
            <a:gd name="adj2" fmla="val 50000"/>
          </a:avLst>
        </a:prstGeom>
        <a:solidFill>
          <a:schemeClr val="accent6">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533400">
            <a:lnSpc>
              <a:spcPct val="90000"/>
            </a:lnSpc>
            <a:spcBef>
              <a:spcPct val="0"/>
            </a:spcBef>
            <a:spcAft>
              <a:spcPct val="35000"/>
            </a:spcAft>
            <a:buNone/>
          </a:pPr>
          <a:endParaRPr lang="en-US" sz="1200" kern="1200"/>
        </a:p>
      </dsp:txBody>
      <dsp:txXfrm rot="10800000">
        <a:off x="5132180" y="2563510"/>
        <a:ext cx="245257" cy="265915"/>
      </dsp:txXfrm>
    </dsp:sp>
    <dsp:sp modelId="{B5000346-F9E7-4733-B933-6B55DA92E2AE}">
      <dsp:nvSpPr>
        <dsp:cNvPr id="0" name=""/>
        <dsp:cNvSpPr/>
      </dsp:nvSpPr>
      <dsp:spPr>
        <a:xfrm>
          <a:off x="4273885" y="3038104"/>
          <a:ext cx="1313166" cy="1313166"/>
        </a:xfrm>
        <a:prstGeom prst="ellipse">
          <a:avLst/>
        </a:prstGeom>
        <a:solidFill>
          <a:schemeClr val="lt1">
            <a:hueOff val="0"/>
            <a:satOff val="0"/>
            <a:lumOff val="0"/>
            <a:alphaOff val="0"/>
          </a:schemeClr>
        </a:solidFill>
        <a:ln w="12700" cap="flat" cmpd="sng" algn="ctr">
          <a:solidFill>
            <a:schemeClr val="accent6">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9050" tIns="19050" rIns="19050" bIns="19050" numCol="1" spcCol="1270" anchor="ctr" anchorCtr="0">
          <a:noAutofit/>
        </a:bodyPr>
        <a:lstStyle/>
        <a:p>
          <a:pPr marL="0" lvl="0" indent="0" algn="ctr" defTabSz="666750">
            <a:lnSpc>
              <a:spcPct val="90000"/>
            </a:lnSpc>
            <a:spcBef>
              <a:spcPct val="0"/>
            </a:spcBef>
            <a:spcAft>
              <a:spcPts val="0"/>
            </a:spcAft>
            <a:buNone/>
          </a:pPr>
          <a:r>
            <a:rPr lang="en-US" sz="1500" b="1" kern="1200" dirty="0"/>
            <a:t>LTSS</a:t>
          </a:r>
        </a:p>
        <a:p>
          <a:pPr marL="0" lvl="0" indent="0" algn="ctr" defTabSz="666750">
            <a:lnSpc>
              <a:spcPct val="90000"/>
            </a:lnSpc>
            <a:spcBef>
              <a:spcPct val="0"/>
            </a:spcBef>
            <a:spcAft>
              <a:spcPct val="35000"/>
            </a:spcAft>
            <a:buNone/>
          </a:pPr>
          <a:r>
            <a:rPr lang="en-US" sz="1400" kern="1200" dirty="0"/>
            <a:t> </a:t>
          </a:r>
          <a:r>
            <a:rPr lang="en-US" sz="1200" kern="1200" dirty="0"/>
            <a:t>(Long Term Services &amp; Supports)</a:t>
          </a:r>
        </a:p>
      </dsp:txBody>
      <dsp:txXfrm>
        <a:off x="4466194" y="3230413"/>
        <a:ext cx="928548" cy="928548"/>
      </dsp:txXfrm>
    </dsp:sp>
    <dsp:sp modelId="{8311FF9C-F7D2-472D-8BAD-965DA77BE0EE}">
      <dsp:nvSpPr>
        <dsp:cNvPr id="0" name=""/>
        <dsp:cNvSpPr/>
      </dsp:nvSpPr>
      <dsp:spPr>
        <a:xfrm rot="10800000">
          <a:off x="3778082" y="3473091"/>
          <a:ext cx="350367" cy="443193"/>
        </a:xfrm>
        <a:prstGeom prst="rightArrow">
          <a:avLst>
            <a:gd name="adj1" fmla="val 60000"/>
            <a:gd name="adj2" fmla="val 50000"/>
          </a:avLst>
        </a:prstGeom>
        <a:solidFill>
          <a:schemeClr val="accent6">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533400">
            <a:lnSpc>
              <a:spcPct val="90000"/>
            </a:lnSpc>
            <a:spcBef>
              <a:spcPct val="0"/>
            </a:spcBef>
            <a:spcAft>
              <a:spcPct val="35000"/>
            </a:spcAft>
            <a:buNone/>
          </a:pPr>
          <a:endParaRPr lang="en-US" sz="1200" kern="1200"/>
        </a:p>
      </dsp:txBody>
      <dsp:txXfrm rot="10800000">
        <a:off x="3883192" y="3561730"/>
        <a:ext cx="245257" cy="265915"/>
      </dsp:txXfrm>
    </dsp:sp>
    <dsp:sp modelId="{F3FF58FC-A93E-4E56-9EA9-E609DD4ED0C2}">
      <dsp:nvSpPr>
        <dsp:cNvPr id="0" name=""/>
        <dsp:cNvSpPr/>
      </dsp:nvSpPr>
      <dsp:spPr>
        <a:xfrm>
          <a:off x="2299648" y="3038104"/>
          <a:ext cx="1313166" cy="1313166"/>
        </a:xfrm>
        <a:prstGeom prst="ellipse">
          <a:avLst/>
        </a:prstGeom>
        <a:solidFill>
          <a:schemeClr val="lt1">
            <a:hueOff val="0"/>
            <a:satOff val="0"/>
            <a:lumOff val="0"/>
            <a:alphaOff val="0"/>
          </a:schemeClr>
        </a:solidFill>
        <a:ln w="12700" cap="flat" cmpd="sng" algn="ctr">
          <a:solidFill>
            <a:schemeClr val="accent6">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9050" tIns="19050" rIns="19050" bIns="19050" numCol="1" spcCol="1270" anchor="ctr" anchorCtr="0">
          <a:noAutofit/>
        </a:bodyPr>
        <a:lstStyle/>
        <a:p>
          <a:pPr marL="0" lvl="0" indent="0" algn="ctr" defTabSz="666750">
            <a:lnSpc>
              <a:spcPct val="90000"/>
            </a:lnSpc>
            <a:spcBef>
              <a:spcPct val="0"/>
            </a:spcBef>
            <a:spcAft>
              <a:spcPct val="35000"/>
            </a:spcAft>
            <a:buNone/>
          </a:pPr>
          <a:r>
            <a:rPr lang="en-US" sz="1500" b="1" kern="1200" dirty="0"/>
            <a:t>Preventive Services</a:t>
          </a:r>
        </a:p>
      </dsp:txBody>
      <dsp:txXfrm>
        <a:off x="2491957" y="3230413"/>
        <a:ext cx="928548" cy="928548"/>
      </dsp:txXfrm>
    </dsp:sp>
    <dsp:sp modelId="{3340089C-872C-4312-A19F-68268ABCCD0B}">
      <dsp:nvSpPr>
        <dsp:cNvPr id="0" name=""/>
        <dsp:cNvSpPr/>
      </dsp:nvSpPr>
      <dsp:spPr>
        <a:xfrm rot="15120000">
          <a:off x="2479075" y="2543716"/>
          <a:ext cx="350367" cy="443193"/>
        </a:xfrm>
        <a:prstGeom prst="rightArrow">
          <a:avLst>
            <a:gd name="adj1" fmla="val 60000"/>
            <a:gd name="adj2" fmla="val 50000"/>
          </a:avLst>
        </a:prstGeom>
        <a:solidFill>
          <a:schemeClr val="accent6">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533400">
            <a:lnSpc>
              <a:spcPct val="90000"/>
            </a:lnSpc>
            <a:spcBef>
              <a:spcPct val="0"/>
            </a:spcBef>
            <a:spcAft>
              <a:spcPct val="35000"/>
            </a:spcAft>
            <a:buNone/>
          </a:pPr>
          <a:endParaRPr lang="en-US" sz="1200" kern="1200"/>
        </a:p>
      </dsp:txBody>
      <dsp:txXfrm rot="10800000">
        <a:off x="2547870" y="2682338"/>
        <a:ext cx="245257" cy="265915"/>
      </dsp:txXfrm>
    </dsp:sp>
    <dsp:sp modelId="{E6B748AB-4DF9-4E47-9E9E-9B439B81F51A}">
      <dsp:nvSpPr>
        <dsp:cNvPr id="0" name=""/>
        <dsp:cNvSpPr/>
      </dsp:nvSpPr>
      <dsp:spPr>
        <a:xfrm>
          <a:off x="1689575" y="1160493"/>
          <a:ext cx="1313166" cy="1313166"/>
        </a:xfrm>
        <a:prstGeom prst="ellipse">
          <a:avLst/>
        </a:prstGeom>
        <a:solidFill>
          <a:schemeClr val="lt1">
            <a:hueOff val="0"/>
            <a:satOff val="0"/>
            <a:lumOff val="0"/>
            <a:alphaOff val="0"/>
          </a:schemeClr>
        </a:solidFill>
        <a:ln w="12700" cap="flat" cmpd="sng" algn="ctr">
          <a:solidFill>
            <a:schemeClr val="accent6">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622300">
            <a:lnSpc>
              <a:spcPct val="90000"/>
            </a:lnSpc>
            <a:spcBef>
              <a:spcPct val="0"/>
            </a:spcBef>
            <a:spcAft>
              <a:spcPct val="35000"/>
            </a:spcAft>
            <a:buNone/>
          </a:pPr>
          <a:r>
            <a:rPr lang="en-US" sz="1400" b="1" kern="1200" dirty="0"/>
            <a:t>Drug Coverage &amp; Pharmacy options</a:t>
          </a:r>
          <a:endParaRPr lang="en-US" sz="1500" b="1" kern="1200" dirty="0"/>
        </a:p>
      </dsp:txBody>
      <dsp:txXfrm>
        <a:off x="1881884" y="1352802"/>
        <a:ext cx="928548" cy="928548"/>
      </dsp:txXfrm>
    </dsp:sp>
    <dsp:sp modelId="{5D3BFED5-0B76-47F8-A716-211C0527C3D3}">
      <dsp:nvSpPr>
        <dsp:cNvPr id="0" name=""/>
        <dsp:cNvSpPr/>
      </dsp:nvSpPr>
      <dsp:spPr>
        <a:xfrm rot="19440000">
          <a:off x="2961547" y="1021094"/>
          <a:ext cx="350367" cy="443193"/>
        </a:xfrm>
        <a:prstGeom prst="rightArrow">
          <a:avLst>
            <a:gd name="adj1" fmla="val 60000"/>
            <a:gd name="adj2" fmla="val 50000"/>
          </a:avLst>
        </a:prstGeom>
        <a:solidFill>
          <a:schemeClr val="accent6">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533400">
            <a:lnSpc>
              <a:spcPct val="90000"/>
            </a:lnSpc>
            <a:spcBef>
              <a:spcPct val="0"/>
            </a:spcBef>
            <a:spcAft>
              <a:spcPct val="35000"/>
            </a:spcAft>
            <a:buNone/>
          </a:pPr>
          <a:endParaRPr lang="en-US" sz="1200" kern="1200"/>
        </a:p>
      </dsp:txBody>
      <dsp:txXfrm>
        <a:off x="2971584" y="1140624"/>
        <a:ext cx="245257" cy="265915"/>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19A53E4-B6AD-440A-8B7F-B20626164BCD}">
      <dsp:nvSpPr>
        <dsp:cNvPr id="0" name=""/>
        <dsp:cNvSpPr/>
      </dsp:nvSpPr>
      <dsp:spPr>
        <a:xfrm>
          <a:off x="0" y="18107"/>
          <a:ext cx="1371247" cy="564604"/>
        </a:xfrm>
        <a:prstGeom prst="roundRect">
          <a:avLst>
            <a:gd name="adj" fmla="val 10000"/>
          </a:avLst>
        </a:prstGeom>
        <a:solidFill>
          <a:schemeClr val="accent6">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30480" rIns="45720" bIns="30480" numCol="1" spcCol="1270" anchor="ctr" anchorCtr="0">
          <a:noAutofit/>
        </a:bodyPr>
        <a:lstStyle/>
        <a:p>
          <a:pPr marL="0" lvl="0" indent="0" algn="ctr" defTabSz="1066800">
            <a:lnSpc>
              <a:spcPct val="90000"/>
            </a:lnSpc>
            <a:spcBef>
              <a:spcPct val="0"/>
            </a:spcBef>
            <a:spcAft>
              <a:spcPct val="35000"/>
            </a:spcAft>
            <a:buNone/>
          </a:pPr>
          <a:r>
            <a:rPr lang="en-US" sz="2400" b="1" kern="1200" dirty="0"/>
            <a:t>        Medicare</a:t>
          </a:r>
          <a:r>
            <a:rPr lang="en-US" sz="3500" kern="1200" dirty="0"/>
            <a:t>	</a:t>
          </a:r>
        </a:p>
      </dsp:txBody>
      <dsp:txXfrm>
        <a:off x="16537" y="34644"/>
        <a:ext cx="1338173" cy="531530"/>
      </dsp:txXfrm>
    </dsp:sp>
    <dsp:sp modelId="{0754E0F1-C767-4301-B076-6BF5CBD8450A}">
      <dsp:nvSpPr>
        <dsp:cNvPr id="0" name=""/>
        <dsp:cNvSpPr/>
      </dsp:nvSpPr>
      <dsp:spPr>
        <a:xfrm>
          <a:off x="65199" y="582712"/>
          <a:ext cx="91440" cy="925462"/>
        </a:xfrm>
        <a:custGeom>
          <a:avLst/>
          <a:gdLst/>
          <a:ahLst/>
          <a:cxnLst/>
          <a:rect l="0" t="0" r="0" b="0"/>
          <a:pathLst>
            <a:path>
              <a:moveTo>
                <a:pt x="71925" y="0"/>
              </a:moveTo>
              <a:lnTo>
                <a:pt x="45720" y="925462"/>
              </a:lnTo>
            </a:path>
          </a:pathLst>
        </a:custGeom>
        <a:noFill/>
        <a:ln w="12700" cap="flat" cmpd="sng" algn="ctr">
          <a:solidFill>
            <a:schemeClr val="accent6">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548D7D10-EC98-4869-A2AE-8E55C8203C42}">
      <dsp:nvSpPr>
        <dsp:cNvPr id="0" name=""/>
        <dsp:cNvSpPr/>
      </dsp:nvSpPr>
      <dsp:spPr>
        <a:xfrm>
          <a:off x="110919" y="1165362"/>
          <a:ext cx="1897093" cy="685623"/>
        </a:xfrm>
        <a:prstGeom prst="roundRect">
          <a:avLst>
            <a:gd name="adj" fmla="val 10000"/>
          </a:avLst>
        </a:prstGeom>
        <a:solidFill>
          <a:schemeClr val="lt1">
            <a:alpha val="90000"/>
            <a:hueOff val="0"/>
            <a:satOff val="0"/>
            <a:lumOff val="0"/>
            <a:alphaOff val="0"/>
          </a:schemeClr>
        </a:solidFill>
        <a:ln w="12700" cap="flat" cmpd="sng" algn="ctr">
          <a:solidFill>
            <a:schemeClr val="accent6">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8100" tIns="25400" rIns="38100" bIns="25400" numCol="1" spcCol="1270" anchor="ctr" anchorCtr="0">
          <a:noAutofit/>
        </a:bodyPr>
        <a:lstStyle/>
        <a:p>
          <a:pPr marL="0" lvl="0" indent="0" algn="l" defTabSz="889000">
            <a:lnSpc>
              <a:spcPct val="90000"/>
            </a:lnSpc>
            <a:spcBef>
              <a:spcPct val="0"/>
            </a:spcBef>
            <a:spcAft>
              <a:spcPct val="35000"/>
            </a:spcAft>
            <a:buNone/>
          </a:pPr>
          <a:r>
            <a:rPr lang="en-US" sz="2000" b="1" kern="1200" dirty="0"/>
            <a:t>Hospice Care</a:t>
          </a:r>
        </a:p>
      </dsp:txBody>
      <dsp:txXfrm>
        <a:off x="131000" y="1185443"/>
        <a:ext cx="1856931" cy="645461"/>
      </dsp:txXfrm>
    </dsp:sp>
    <dsp:sp modelId="{80E4A159-8783-4673-B304-DCD0C0E5BEF9}">
      <dsp:nvSpPr>
        <dsp:cNvPr id="0" name=""/>
        <dsp:cNvSpPr/>
      </dsp:nvSpPr>
      <dsp:spPr>
        <a:xfrm>
          <a:off x="2713492" y="68"/>
          <a:ext cx="1371247" cy="486086"/>
        </a:xfrm>
        <a:prstGeom prst="roundRect">
          <a:avLst>
            <a:gd name="adj" fmla="val 10000"/>
          </a:avLst>
        </a:prstGeom>
        <a:solidFill>
          <a:schemeClr val="accent6">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35560" rIns="53340" bIns="35560" numCol="1" spcCol="1270" anchor="ctr" anchorCtr="0">
          <a:noAutofit/>
        </a:bodyPr>
        <a:lstStyle/>
        <a:p>
          <a:pPr marL="0" lvl="0" indent="0" algn="ctr" defTabSz="1244600">
            <a:lnSpc>
              <a:spcPct val="90000"/>
            </a:lnSpc>
            <a:spcBef>
              <a:spcPct val="0"/>
            </a:spcBef>
            <a:spcAft>
              <a:spcPct val="35000"/>
            </a:spcAft>
            <a:buNone/>
          </a:pPr>
          <a:endParaRPr lang="en-US" sz="2800" b="1" kern="1200" dirty="0"/>
        </a:p>
        <a:p>
          <a:pPr marL="0" lvl="0" indent="0" algn="ctr" defTabSz="1244600">
            <a:lnSpc>
              <a:spcPct val="90000"/>
            </a:lnSpc>
            <a:spcBef>
              <a:spcPct val="0"/>
            </a:spcBef>
            <a:spcAft>
              <a:spcPct val="35000"/>
            </a:spcAft>
            <a:buNone/>
          </a:pPr>
          <a:r>
            <a:rPr lang="en-US" sz="2400" b="1" kern="1200" dirty="0"/>
            <a:t>Medicaid</a:t>
          </a:r>
        </a:p>
        <a:p>
          <a:pPr marL="0" lvl="0" indent="0" algn="ctr" defTabSz="1244600">
            <a:lnSpc>
              <a:spcPct val="90000"/>
            </a:lnSpc>
            <a:spcBef>
              <a:spcPct val="0"/>
            </a:spcBef>
            <a:spcAft>
              <a:spcPct val="35000"/>
            </a:spcAft>
            <a:buNone/>
          </a:pPr>
          <a:endParaRPr lang="en-US" sz="2800" b="1" kern="1200" dirty="0"/>
        </a:p>
      </dsp:txBody>
      <dsp:txXfrm>
        <a:off x="2727729" y="14305"/>
        <a:ext cx="1342773" cy="457612"/>
      </dsp:txXfrm>
    </dsp:sp>
    <dsp:sp modelId="{0100BE02-8C20-409A-80E0-317294E7D2AB}">
      <dsp:nvSpPr>
        <dsp:cNvPr id="0" name=""/>
        <dsp:cNvSpPr/>
      </dsp:nvSpPr>
      <dsp:spPr>
        <a:xfrm>
          <a:off x="2850617" y="486155"/>
          <a:ext cx="137124" cy="514217"/>
        </a:xfrm>
        <a:custGeom>
          <a:avLst/>
          <a:gdLst/>
          <a:ahLst/>
          <a:cxnLst/>
          <a:rect l="0" t="0" r="0" b="0"/>
          <a:pathLst>
            <a:path>
              <a:moveTo>
                <a:pt x="0" y="0"/>
              </a:moveTo>
              <a:lnTo>
                <a:pt x="0" y="514217"/>
              </a:lnTo>
              <a:lnTo>
                <a:pt x="137124" y="514217"/>
              </a:lnTo>
            </a:path>
          </a:pathLst>
        </a:custGeom>
        <a:noFill/>
        <a:ln w="12700" cap="flat" cmpd="sng" algn="ctr">
          <a:solidFill>
            <a:schemeClr val="accent6">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5FC9E72B-93FE-467B-8F71-DE4F1B25C20F}">
      <dsp:nvSpPr>
        <dsp:cNvPr id="0" name=""/>
        <dsp:cNvSpPr/>
      </dsp:nvSpPr>
      <dsp:spPr>
        <a:xfrm>
          <a:off x="2987742" y="657561"/>
          <a:ext cx="3629780" cy="685623"/>
        </a:xfrm>
        <a:prstGeom prst="roundRect">
          <a:avLst>
            <a:gd name="adj" fmla="val 10000"/>
          </a:avLst>
        </a:prstGeom>
        <a:solidFill>
          <a:schemeClr val="lt1">
            <a:alpha val="90000"/>
            <a:hueOff val="0"/>
            <a:satOff val="0"/>
            <a:lumOff val="0"/>
            <a:alphaOff val="0"/>
          </a:schemeClr>
        </a:solidFill>
        <a:ln w="12700" cap="flat" cmpd="sng" algn="ctr">
          <a:solidFill>
            <a:schemeClr val="accent6">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8100" tIns="25400" rIns="38100" bIns="25400" numCol="1" spcCol="1270" anchor="ctr" anchorCtr="0">
          <a:noAutofit/>
        </a:bodyPr>
        <a:lstStyle/>
        <a:p>
          <a:pPr marL="0" lvl="0" indent="0" algn="l" defTabSz="889000">
            <a:lnSpc>
              <a:spcPct val="90000"/>
            </a:lnSpc>
            <a:spcBef>
              <a:spcPct val="0"/>
            </a:spcBef>
            <a:spcAft>
              <a:spcPct val="35000"/>
            </a:spcAft>
            <a:buNone/>
          </a:pPr>
          <a:r>
            <a:rPr lang="en-US" sz="2000" b="1" kern="1200" dirty="0"/>
            <a:t>Non Emergency Transportation</a:t>
          </a:r>
        </a:p>
        <a:p>
          <a:pPr marL="0" lvl="0" indent="0" algn="l" defTabSz="889000">
            <a:lnSpc>
              <a:spcPct val="90000"/>
            </a:lnSpc>
            <a:spcBef>
              <a:spcPct val="0"/>
            </a:spcBef>
            <a:spcAft>
              <a:spcPct val="35000"/>
            </a:spcAft>
            <a:buNone/>
          </a:pPr>
          <a:r>
            <a:rPr lang="en-US" sz="1300" kern="1200" dirty="0"/>
            <a:t>(Members use State’s transportation vendor)</a:t>
          </a:r>
        </a:p>
      </dsp:txBody>
      <dsp:txXfrm>
        <a:off x="3007823" y="677642"/>
        <a:ext cx="3589618" cy="645461"/>
      </dsp:txXfrm>
    </dsp:sp>
    <dsp:sp modelId="{0179D9AC-D854-44A6-8D67-8B09BAE1411D}">
      <dsp:nvSpPr>
        <dsp:cNvPr id="0" name=""/>
        <dsp:cNvSpPr/>
      </dsp:nvSpPr>
      <dsp:spPr>
        <a:xfrm>
          <a:off x="2850617" y="486155"/>
          <a:ext cx="137124" cy="1371247"/>
        </a:xfrm>
        <a:custGeom>
          <a:avLst/>
          <a:gdLst/>
          <a:ahLst/>
          <a:cxnLst/>
          <a:rect l="0" t="0" r="0" b="0"/>
          <a:pathLst>
            <a:path>
              <a:moveTo>
                <a:pt x="0" y="0"/>
              </a:moveTo>
              <a:lnTo>
                <a:pt x="0" y="1371247"/>
              </a:lnTo>
              <a:lnTo>
                <a:pt x="137124" y="1371247"/>
              </a:lnTo>
            </a:path>
          </a:pathLst>
        </a:custGeom>
        <a:noFill/>
        <a:ln w="12700" cap="flat" cmpd="sng" algn="ctr">
          <a:solidFill>
            <a:schemeClr val="accent6">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0DBE83BD-CC9A-4C5F-B966-4AB6C2D4BB10}">
      <dsp:nvSpPr>
        <dsp:cNvPr id="0" name=""/>
        <dsp:cNvSpPr/>
      </dsp:nvSpPr>
      <dsp:spPr>
        <a:xfrm>
          <a:off x="2987742" y="1514591"/>
          <a:ext cx="3607884" cy="685623"/>
        </a:xfrm>
        <a:prstGeom prst="roundRect">
          <a:avLst>
            <a:gd name="adj" fmla="val 10000"/>
          </a:avLst>
        </a:prstGeom>
        <a:solidFill>
          <a:schemeClr val="lt1">
            <a:alpha val="90000"/>
            <a:hueOff val="0"/>
            <a:satOff val="0"/>
            <a:lumOff val="0"/>
            <a:alphaOff val="0"/>
          </a:schemeClr>
        </a:solidFill>
        <a:ln w="12700" cap="flat" cmpd="sng" algn="ctr">
          <a:solidFill>
            <a:schemeClr val="accent6">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8100" tIns="25400" rIns="38100" bIns="25400" numCol="1" spcCol="1270" anchor="ctr" anchorCtr="0">
          <a:noAutofit/>
        </a:bodyPr>
        <a:lstStyle/>
        <a:p>
          <a:pPr marL="0" lvl="0" indent="0" algn="l" defTabSz="889000">
            <a:lnSpc>
              <a:spcPct val="90000"/>
            </a:lnSpc>
            <a:spcBef>
              <a:spcPct val="0"/>
            </a:spcBef>
            <a:spcAft>
              <a:spcPct val="35000"/>
            </a:spcAft>
            <a:buNone/>
          </a:pPr>
          <a:r>
            <a:rPr lang="en-US" sz="2000" b="1" kern="1200" dirty="0"/>
            <a:t>Routine Dental </a:t>
          </a:r>
        </a:p>
      </dsp:txBody>
      <dsp:txXfrm>
        <a:off x="3007823" y="1534672"/>
        <a:ext cx="3567722" cy="645461"/>
      </dsp:txXfrm>
    </dsp:sp>
    <dsp:sp modelId="{D6743747-1C32-47E9-9967-EEA60FF8340E}">
      <dsp:nvSpPr>
        <dsp:cNvPr id="0" name=""/>
        <dsp:cNvSpPr/>
      </dsp:nvSpPr>
      <dsp:spPr>
        <a:xfrm>
          <a:off x="2850617" y="486155"/>
          <a:ext cx="137124" cy="2228277"/>
        </a:xfrm>
        <a:custGeom>
          <a:avLst/>
          <a:gdLst/>
          <a:ahLst/>
          <a:cxnLst/>
          <a:rect l="0" t="0" r="0" b="0"/>
          <a:pathLst>
            <a:path>
              <a:moveTo>
                <a:pt x="0" y="0"/>
              </a:moveTo>
              <a:lnTo>
                <a:pt x="0" y="2228277"/>
              </a:lnTo>
              <a:lnTo>
                <a:pt x="137124" y="2228277"/>
              </a:lnTo>
            </a:path>
          </a:pathLst>
        </a:custGeom>
        <a:noFill/>
        <a:ln w="12700" cap="flat" cmpd="sng" algn="ctr">
          <a:solidFill>
            <a:schemeClr val="accent6">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4A0BE0D0-7D35-4BC5-927C-5B1924504559}">
      <dsp:nvSpPr>
        <dsp:cNvPr id="0" name=""/>
        <dsp:cNvSpPr/>
      </dsp:nvSpPr>
      <dsp:spPr>
        <a:xfrm>
          <a:off x="2987742" y="2371621"/>
          <a:ext cx="3693615" cy="685623"/>
        </a:xfrm>
        <a:prstGeom prst="roundRect">
          <a:avLst>
            <a:gd name="adj" fmla="val 10000"/>
          </a:avLst>
        </a:prstGeom>
        <a:solidFill>
          <a:schemeClr val="lt1">
            <a:alpha val="90000"/>
            <a:hueOff val="0"/>
            <a:satOff val="0"/>
            <a:lumOff val="0"/>
            <a:alphaOff val="0"/>
          </a:schemeClr>
        </a:solidFill>
        <a:ln w="12700" cap="flat" cmpd="sng" algn="ctr">
          <a:solidFill>
            <a:schemeClr val="accent6">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8100" tIns="25400" rIns="38100" bIns="25400" numCol="1" spcCol="1270" anchor="ctr" anchorCtr="0">
          <a:noAutofit/>
        </a:bodyPr>
        <a:lstStyle/>
        <a:p>
          <a:pPr marL="0" lvl="0" indent="0" algn="l" defTabSz="889000">
            <a:lnSpc>
              <a:spcPct val="90000"/>
            </a:lnSpc>
            <a:spcBef>
              <a:spcPct val="0"/>
            </a:spcBef>
            <a:spcAft>
              <a:spcPct val="35000"/>
            </a:spcAft>
            <a:buNone/>
          </a:pPr>
          <a:r>
            <a:rPr lang="en-US" sz="2000" b="1" kern="1200" dirty="0"/>
            <a:t>Residential Services for I/DD Enrollees</a:t>
          </a:r>
        </a:p>
      </dsp:txBody>
      <dsp:txXfrm>
        <a:off x="3007823" y="2391702"/>
        <a:ext cx="3653453" cy="645461"/>
      </dsp:txXfrm>
    </dsp:sp>
    <dsp:sp modelId="{D64D3FFA-174B-46E0-BC8C-B3B9AD361304}">
      <dsp:nvSpPr>
        <dsp:cNvPr id="0" name=""/>
        <dsp:cNvSpPr/>
      </dsp:nvSpPr>
      <dsp:spPr>
        <a:xfrm>
          <a:off x="2850617" y="486155"/>
          <a:ext cx="137124" cy="3085307"/>
        </a:xfrm>
        <a:custGeom>
          <a:avLst/>
          <a:gdLst/>
          <a:ahLst/>
          <a:cxnLst/>
          <a:rect l="0" t="0" r="0" b="0"/>
          <a:pathLst>
            <a:path>
              <a:moveTo>
                <a:pt x="0" y="0"/>
              </a:moveTo>
              <a:lnTo>
                <a:pt x="0" y="3085307"/>
              </a:lnTo>
              <a:lnTo>
                <a:pt x="137124" y="3085307"/>
              </a:lnTo>
            </a:path>
          </a:pathLst>
        </a:custGeom>
        <a:noFill/>
        <a:ln w="12700" cap="flat" cmpd="sng" algn="ctr">
          <a:solidFill>
            <a:schemeClr val="accent6">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BC83F285-6FB9-41A4-8DC2-C8F54EC72556}">
      <dsp:nvSpPr>
        <dsp:cNvPr id="0" name=""/>
        <dsp:cNvSpPr/>
      </dsp:nvSpPr>
      <dsp:spPr>
        <a:xfrm>
          <a:off x="2987742" y="3228651"/>
          <a:ext cx="3693615" cy="685623"/>
        </a:xfrm>
        <a:prstGeom prst="roundRect">
          <a:avLst>
            <a:gd name="adj" fmla="val 10000"/>
          </a:avLst>
        </a:prstGeom>
        <a:solidFill>
          <a:schemeClr val="lt1">
            <a:alpha val="90000"/>
            <a:hueOff val="0"/>
            <a:satOff val="0"/>
            <a:lumOff val="0"/>
            <a:alphaOff val="0"/>
          </a:schemeClr>
        </a:solidFill>
        <a:ln w="12700" cap="flat" cmpd="sng" algn="ctr">
          <a:solidFill>
            <a:schemeClr val="accent6">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8100" tIns="25400" rIns="38100" bIns="25400" numCol="1" spcCol="1270" anchor="ctr" anchorCtr="0">
          <a:noAutofit/>
        </a:bodyPr>
        <a:lstStyle/>
        <a:p>
          <a:pPr marL="0" lvl="0" indent="0" algn="l" defTabSz="889000">
            <a:lnSpc>
              <a:spcPct val="90000"/>
            </a:lnSpc>
            <a:spcBef>
              <a:spcPct val="0"/>
            </a:spcBef>
            <a:spcAft>
              <a:spcPct val="35000"/>
            </a:spcAft>
            <a:buNone/>
          </a:pPr>
          <a:r>
            <a:rPr lang="en-US" sz="2000" b="1" kern="1200" dirty="0"/>
            <a:t>Home Stabilization Services</a:t>
          </a:r>
        </a:p>
      </dsp:txBody>
      <dsp:txXfrm>
        <a:off x="3007823" y="3248732"/>
        <a:ext cx="3653453" cy="645461"/>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76F1522-6C4C-4139-9501-FAE3FF5E43D8}">
      <dsp:nvSpPr>
        <dsp:cNvPr id="0" name=""/>
        <dsp:cNvSpPr/>
      </dsp:nvSpPr>
      <dsp:spPr>
        <a:xfrm>
          <a:off x="2515" y="537167"/>
          <a:ext cx="2703008" cy="1369814"/>
        </a:xfrm>
        <a:prstGeom prst="rect">
          <a:avLst/>
        </a:prstGeom>
        <a:solidFill>
          <a:schemeClr val="lt1">
            <a:hueOff val="0"/>
            <a:satOff val="0"/>
            <a:lumOff val="0"/>
            <a:alphaOff val="0"/>
          </a:schemeClr>
        </a:solidFill>
        <a:ln w="12700" cap="flat" cmpd="sng" algn="ctr">
          <a:solidFill>
            <a:schemeClr val="accent6">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kern="1200" dirty="0"/>
            <a:t>Experimental Procedures</a:t>
          </a:r>
        </a:p>
      </dsp:txBody>
      <dsp:txXfrm>
        <a:off x="2515" y="537167"/>
        <a:ext cx="2703008" cy="1369814"/>
      </dsp:txXfrm>
    </dsp:sp>
    <dsp:sp modelId="{BAE596F8-203E-4A63-A54D-C256CC3F058E}">
      <dsp:nvSpPr>
        <dsp:cNvPr id="0" name=""/>
        <dsp:cNvSpPr/>
      </dsp:nvSpPr>
      <dsp:spPr>
        <a:xfrm>
          <a:off x="2933825" y="537167"/>
          <a:ext cx="3159658" cy="1369814"/>
        </a:xfrm>
        <a:prstGeom prst="rect">
          <a:avLst/>
        </a:prstGeom>
        <a:solidFill>
          <a:schemeClr val="lt1">
            <a:hueOff val="0"/>
            <a:satOff val="0"/>
            <a:lumOff val="0"/>
            <a:alphaOff val="0"/>
          </a:schemeClr>
        </a:solidFill>
        <a:ln w="12700" cap="flat" cmpd="sng" algn="ctr">
          <a:solidFill>
            <a:schemeClr val="accent6">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kern="1200" dirty="0"/>
            <a:t>Cosmetic Surgery </a:t>
          </a:r>
        </a:p>
        <a:p>
          <a:pPr marL="0" lvl="0" indent="0" algn="ctr" defTabSz="889000">
            <a:lnSpc>
              <a:spcPct val="90000"/>
            </a:lnSpc>
            <a:spcBef>
              <a:spcPct val="0"/>
            </a:spcBef>
            <a:spcAft>
              <a:spcPct val="35000"/>
            </a:spcAft>
            <a:buNone/>
          </a:pPr>
          <a:r>
            <a:rPr lang="en-US" sz="1200" kern="1200" dirty="0"/>
            <a:t>(except if needed because of accidental injury or reconstruction of a breast after a mastectomy)</a:t>
          </a:r>
        </a:p>
      </dsp:txBody>
      <dsp:txXfrm>
        <a:off x="2933825" y="537167"/>
        <a:ext cx="3159658" cy="1369814"/>
      </dsp:txXfrm>
    </dsp:sp>
    <dsp:sp modelId="{C91003F9-751A-4F4B-B2B1-AB5F44F9B161}">
      <dsp:nvSpPr>
        <dsp:cNvPr id="0" name=""/>
        <dsp:cNvSpPr/>
      </dsp:nvSpPr>
      <dsp:spPr>
        <a:xfrm>
          <a:off x="824186" y="2135284"/>
          <a:ext cx="1936300" cy="1369814"/>
        </a:xfrm>
        <a:prstGeom prst="rect">
          <a:avLst/>
        </a:prstGeom>
        <a:solidFill>
          <a:schemeClr val="lt1">
            <a:hueOff val="0"/>
            <a:satOff val="0"/>
            <a:lumOff val="0"/>
            <a:alphaOff val="0"/>
          </a:schemeClr>
        </a:solidFill>
        <a:ln w="12700" cap="flat" cmpd="sng" algn="ctr">
          <a:solidFill>
            <a:schemeClr val="accent6">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kern="1200" dirty="0"/>
            <a:t>Private rooms in hospitals </a:t>
          </a:r>
        </a:p>
        <a:p>
          <a:pPr marL="0" lvl="0" indent="0" algn="ctr" defTabSz="889000">
            <a:lnSpc>
              <a:spcPct val="90000"/>
            </a:lnSpc>
            <a:spcBef>
              <a:spcPct val="0"/>
            </a:spcBef>
            <a:spcAft>
              <a:spcPct val="35000"/>
            </a:spcAft>
            <a:buNone/>
          </a:pPr>
          <a:r>
            <a:rPr lang="en-US" sz="1200" kern="1200" dirty="0"/>
            <a:t>(unless medically necessary)</a:t>
          </a:r>
        </a:p>
      </dsp:txBody>
      <dsp:txXfrm>
        <a:off x="824186" y="2135284"/>
        <a:ext cx="1936300" cy="1369814"/>
      </dsp:txXfrm>
    </dsp:sp>
    <dsp:sp modelId="{AE40651D-4050-4FB3-8F79-9D8699E5A3CF}">
      <dsp:nvSpPr>
        <dsp:cNvPr id="0" name=""/>
        <dsp:cNvSpPr/>
      </dsp:nvSpPr>
      <dsp:spPr>
        <a:xfrm>
          <a:off x="2988789" y="2135284"/>
          <a:ext cx="2283023" cy="1369814"/>
        </a:xfrm>
        <a:prstGeom prst="rect">
          <a:avLst/>
        </a:prstGeom>
        <a:solidFill>
          <a:schemeClr val="lt1">
            <a:hueOff val="0"/>
            <a:satOff val="0"/>
            <a:lumOff val="0"/>
            <a:alphaOff val="0"/>
          </a:schemeClr>
        </a:solidFill>
        <a:ln w="12700" cap="flat" cmpd="sng" algn="ctr">
          <a:solidFill>
            <a:schemeClr val="accent6">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ctr" defTabSz="1022350">
            <a:lnSpc>
              <a:spcPct val="90000"/>
            </a:lnSpc>
            <a:spcBef>
              <a:spcPct val="0"/>
            </a:spcBef>
            <a:spcAft>
              <a:spcPct val="35000"/>
            </a:spcAft>
            <a:buNone/>
          </a:pPr>
          <a:r>
            <a:rPr lang="en-US" sz="2300" kern="1200" dirty="0"/>
            <a:t>Medications for sexual or erectile dysfunction</a:t>
          </a:r>
        </a:p>
      </dsp:txBody>
      <dsp:txXfrm>
        <a:off x="2988789" y="2135284"/>
        <a:ext cx="2283023" cy="1369814"/>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D471A72-3F59-40D5-B5AF-CC2A614410A9}">
      <dsp:nvSpPr>
        <dsp:cNvPr id="0" name=""/>
        <dsp:cNvSpPr/>
      </dsp:nvSpPr>
      <dsp:spPr>
        <a:xfrm>
          <a:off x="0" y="0"/>
          <a:ext cx="3962102" cy="3505200"/>
        </a:xfrm>
        <a:prstGeom prst="roundRect">
          <a:avLst>
            <a:gd name="adj" fmla="val 10000"/>
          </a:avLst>
        </a:prstGeom>
        <a:solidFill>
          <a:schemeClr val="dk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110490" tIns="110490" rIns="110490" bIns="110490" numCol="1" spcCol="1270" anchor="ctr" anchorCtr="0">
          <a:noAutofit/>
        </a:bodyPr>
        <a:lstStyle/>
        <a:p>
          <a:pPr marL="0" lvl="0" indent="0" algn="ctr" defTabSz="1289050">
            <a:lnSpc>
              <a:spcPct val="90000"/>
            </a:lnSpc>
            <a:spcBef>
              <a:spcPct val="0"/>
            </a:spcBef>
            <a:spcAft>
              <a:spcPct val="35000"/>
            </a:spcAft>
            <a:buNone/>
          </a:pPr>
          <a:endParaRPr lang="en-US" sz="2900" b="1" kern="1200" dirty="0">
            <a:latin typeface="Helvetica" panose="020B0604020202020204" pitchFamily="34" charset="0"/>
          </a:endParaRPr>
        </a:p>
        <a:p>
          <a:pPr marL="0" lvl="0" indent="0" algn="ctr" defTabSz="1289050">
            <a:lnSpc>
              <a:spcPct val="90000"/>
            </a:lnSpc>
            <a:spcBef>
              <a:spcPct val="0"/>
            </a:spcBef>
            <a:spcAft>
              <a:spcPct val="35000"/>
            </a:spcAft>
            <a:buNone/>
          </a:pPr>
          <a:r>
            <a:rPr lang="en-US" sz="2400" b="0" kern="1200" dirty="0">
              <a:latin typeface="Helvetica" panose="020B0604020202020204" pitchFamily="34" charset="0"/>
            </a:rPr>
            <a:t>Continuity of Care Period</a:t>
          </a:r>
          <a:r>
            <a:rPr lang="en-US" sz="2900" kern="1200" dirty="0">
              <a:latin typeface="Helvetica" panose="020B0604020202020204" pitchFamily="34" charset="0"/>
            </a:rPr>
            <a:t>	 	</a:t>
          </a:r>
        </a:p>
      </dsp:txBody>
      <dsp:txXfrm>
        <a:off x="0" y="0"/>
        <a:ext cx="3962102" cy="1051560"/>
      </dsp:txXfrm>
    </dsp:sp>
    <dsp:sp modelId="{9C317AA1-E179-45DC-B132-AFD68CAAB252}">
      <dsp:nvSpPr>
        <dsp:cNvPr id="0" name=""/>
        <dsp:cNvSpPr/>
      </dsp:nvSpPr>
      <dsp:spPr>
        <a:xfrm>
          <a:off x="380993" y="990600"/>
          <a:ext cx="3169681" cy="510633"/>
        </a:xfrm>
        <a:prstGeom prst="roundRect">
          <a:avLst>
            <a:gd name="adj" fmla="val 10000"/>
          </a:avLst>
        </a:prstGeom>
        <a:solidFill>
          <a:schemeClr val="lt1">
            <a:hueOff val="0"/>
            <a:satOff val="0"/>
            <a:lumOff val="0"/>
            <a:alphaOff val="0"/>
          </a:schemeClr>
        </a:solidFill>
        <a:ln w="12700" cap="flat" cmpd="sng" algn="ctr">
          <a:solidFill>
            <a:schemeClr val="dk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0800" tIns="38100" rIns="50800" bIns="38100" numCol="1" spcCol="1270" anchor="ctr" anchorCtr="0">
          <a:noAutofit/>
        </a:bodyPr>
        <a:lstStyle/>
        <a:p>
          <a:pPr marL="0" lvl="0" indent="0" algn="ctr" defTabSz="889000">
            <a:lnSpc>
              <a:spcPct val="90000"/>
            </a:lnSpc>
            <a:spcBef>
              <a:spcPct val="0"/>
            </a:spcBef>
            <a:spcAft>
              <a:spcPct val="35000"/>
            </a:spcAft>
            <a:buNone/>
          </a:pPr>
          <a:r>
            <a:rPr lang="en-US" sz="2000" kern="1200" dirty="0">
              <a:latin typeface="Helvetica" panose="020B0604020202020204" pitchFamily="34" charset="0"/>
            </a:rPr>
            <a:t>Initial Health Screening</a:t>
          </a:r>
        </a:p>
      </dsp:txBody>
      <dsp:txXfrm>
        <a:off x="395949" y="1005556"/>
        <a:ext cx="3139769" cy="480721"/>
      </dsp:txXfrm>
    </dsp:sp>
    <dsp:sp modelId="{314A8932-271C-4ABB-A496-5D8BC9436193}">
      <dsp:nvSpPr>
        <dsp:cNvPr id="0" name=""/>
        <dsp:cNvSpPr/>
      </dsp:nvSpPr>
      <dsp:spPr>
        <a:xfrm>
          <a:off x="380993" y="1600200"/>
          <a:ext cx="3169681" cy="510633"/>
        </a:xfrm>
        <a:prstGeom prst="roundRect">
          <a:avLst>
            <a:gd name="adj" fmla="val 10000"/>
          </a:avLst>
        </a:prstGeom>
        <a:solidFill>
          <a:schemeClr val="lt1">
            <a:hueOff val="0"/>
            <a:satOff val="0"/>
            <a:lumOff val="0"/>
            <a:alphaOff val="0"/>
          </a:schemeClr>
        </a:solidFill>
        <a:ln w="12700" cap="flat" cmpd="sng" algn="ctr">
          <a:solidFill>
            <a:schemeClr val="dk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0800" tIns="38100" rIns="50800" bIns="38100" numCol="1" spcCol="1270" anchor="ctr" anchorCtr="0">
          <a:noAutofit/>
        </a:bodyPr>
        <a:lstStyle/>
        <a:p>
          <a:pPr marL="0" lvl="0" indent="0" algn="ctr" defTabSz="889000">
            <a:lnSpc>
              <a:spcPct val="90000"/>
            </a:lnSpc>
            <a:spcBef>
              <a:spcPct val="0"/>
            </a:spcBef>
            <a:spcAft>
              <a:spcPct val="35000"/>
            </a:spcAft>
            <a:buNone/>
          </a:pPr>
          <a:r>
            <a:rPr lang="en-US" sz="2000" kern="1200" dirty="0">
              <a:latin typeface="Helvetica" panose="020B0604020202020204" pitchFamily="34" charset="0"/>
            </a:rPr>
            <a:t>Be involved  </a:t>
          </a:r>
        </a:p>
      </dsp:txBody>
      <dsp:txXfrm>
        <a:off x="395949" y="1615156"/>
        <a:ext cx="3139769" cy="480721"/>
      </dsp:txXfrm>
    </dsp:sp>
    <dsp:sp modelId="{DD876364-DB66-443E-934D-150A65C87FEA}">
      <dsp:nvSpPr>
        <dsp:cNvPr id="0" name=""/>
        <dsp:cNvSpPr/>
      </dsp:nvSpPr>
      <dsp:spPr>
        <a:xfrm>
          <a:off x="380993" y="2209800"/>
          <a:ext cx="3169681" cy="510633"/>
        </a:xfrm>
        <a:prstGeom prst="roundRect">
          <a:avLst>
            <a:gd name="adj" fmla="val 10000"/>
          </a:avLst>
        </a:prstGeom>
        <a:solidFill>
          <a:schemeClr val="lt1">
            <a:hueOff val="0"/>
            <a:satOff val="0"/>
            <a:lumOff val="0"/>
            <a:alphaOff val="0"/>
          </a:schemeClr>
        </a:solidFill>
        <a:ln w="12700" cap="flat" cmpd="sng" algn="ctr">
          <a:solidFill>
            <a:schemeClr val="dk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0800" tIns="38100" rIns="50800" bIns="38100" numCol="1" spcCol="1270" anchor="ctr" anchorCtr="0">
          <a:noAutofit/>
        </a:bodyPr>
        <a:lstStyle/>
        <a:p>
          <a:pPr marL="0" lvl="0" indent="0" algn="ctr" defTabSz="889000">
            <a:lnSpc>
              <a:spcPct val="90000"/>
            </a:lnSpc>
            <a:spcBef>
              <a:spcPct val="0"/>
            </a:spcBef>
            <a:spcAft>
              <a:spcPct val="35000"/>
            </a:spcAft>
            <a:buNone/>
          </a:pPr>
          <a:r>
            <a:rPr lang="en-US" sz="2000" kern="1200" dirty="0">
              <a:latin typeface="Helvetica" panose="020B0604020202020204" pitchFamily="34" charset="0"/>
            </a:rPr>
            <a:t>Continue existing services</a:t>
          </a:r>
        </a:p>
      </dsp:txBody>
      <dsp:txXfrm>
        <a:off x="395949" y="2224756"/>
        <a:ext cx="3139769" cy="480721"/>
      </dsp:txXfrm>
    </dsp:sp>
    <dsp:sp modelId="{0C41901F-0C52-47EF-AEF2-9722D6057243}">
      <dsp:nvSpPr>
        <dsp:cNvPr id="0" name=""/>
        <dsp:cNvSpPr/>
      </dsp:nvSpPr>
      <dsp:spPr>
        <a:xfrm>
          <a:off x="400329" y="2819221"/>
          <a:ext cx="3169681" cy="510633"/>
        </a:xfrm>
        <a:prstGeom prst="roundRect">
          <a:avLst>
            <a:gd name="adj" fmla="val 10000"/>
          </a:avLst>
        </a:prstGeom>
        <a:solidFill>
          <a:schemeClr val="lt1">
            <a:hueOff val="0"/>
            <a:satOff val="0"/>
            <a:lumOff val="0"/>
            <a:alphaOff val="0"/>
          </a:schemeClr>
        </a:solidFill>
        <a:ln w="12700" cap="flat" cmpd="sng" algn="ctr">
          <a:solidFill>
            <a:schemeClr val="dk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0800" tIns="38100" rIns="50800" bIns="38100" numCol="1" spcCol="1270" anchor="ctr" anchorCtr="0">
          <a:noAutofit/>
        </a:bodyPr>
        <a:lstStyle/>
        <a:p>
          <a:pPr marL="0" lvl="0" indent="0" algn="ctr" defTabSz="889000">
            <a:lnSpc>
              <a:spcPct val="90000"/>
            </a:lnSpc>
            <a:spcBef>
              <a:spcPct val="0"/>
            </a:spcBef>
            <a:spcAft>
              <a:spcPct val="35000"/>
            </a:spcAft>
            <a:buNone/>
          </a:pPr>
          <a:r>
            <a:rPr lang="en-US" sz="2000" kern="1200" dirty="0">
              <a:latin typeface="Helvetica" panose="020B0604020202020204" pitchFamily="34" charset="0"/>
            </a:rPr>
            <a:t>Keep current providers</a:t>
          </a:r>
        </a:p>
      </dsp:txBody>
      <dsp:txXfrm>
        <a:off x="415285" y="2834177"/>
        <a:ext cx="3139769" cy="480721"/>
      </dsp:txXfrm>
    </dsp:sp>
    <dsp:sp modelId="{8CE79603-A7FE-43D9-A60C-0D415A3455CF}">
      <dsp:nvSpPr>
        <dsp:cNvPr id="0" name=""/>
        <dsp:cNvSpPr/>
      </dsp:nvSpPr>
      <dsp:spPr>
        <a:xfrm>
          <a:off x="4267497" y="0"/>
          <a:ext cx="3962102" cy="3505200"/>
        </a:xfrm>
        <a:prstGeom prst="roundRect">
          <a:avLst>
            <a:gd name="adj" fmla="val 10000"/>
          </a:avLst>
        </a:prstGeom>
        <a:solidFill>
          <a:schemeClr val="dk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106680" tIns="106680" rIns="106680" bIns="106680" numCol="1" spcCol="1270" anchor="ctr" anchorCtr="0">
          <a:noAutofit/>
        </a:bodyPr>
        <a:lstStyle/>
        <a:p>
          <a:pPr marL="0" lvl="0" indent="0" algn="ctr" defTabSz="1244600">
            <a:lnSpc>
              <a:spcPct val="90000"/>
            </a:lnSpc>
            <a:spcBef>
              <a:spcPct val="0"/>
            </a:spcBef>
            <a:spcAft>
              <a:spcPct val="35000"/>
            </a:spcAft>
            <a:buNone/>
          </a:pPr>
          <a:r>
            <a:rPr lang="en-US" sz="2800" b="1" kern="1200" dirty="0">
              <a:latin typeface="Helvetica" panose="020B0604020202020204" pitchFamily="34" charset="0"/>
            </a:rPr>
            <a:t>After </a:t>
          </a:r>
          <a:r>
            <a:rPr lang="en-US" sz="2800" b="0" kern="1200" dirty="0">
              <a:latin typeface="Helvetica" panose="020B0604020202020204" pitchFamily="34" charset="0"/>
            </a:rPr>
            <a:t>the assessment</a:t>
          </a:r>
        </a:p>
      </dsp:txBody>
      <dsp:txXfrm>
        <a:off x="4267497" y="0"/>
        <a:ext cx="3962102" cy="1051560"/>
      </dsp:txXfrm>
    </dsp:sp>
    <dsp:sp modelId="{7EAF60AF-2DD2-49DD-893E-C0E4A81A2929}">
      <dsp:nvSpPr>
        <dsp:cNvPr id="0" name=""/>
        <dsp:cNvSpPr/>
      </dsp:nvSpPr>
      <dsp:spPr>
        <a:xfrm>
          <a:off x="4659589" y="1051645"/>
          <a:ext cx="3169681" cy="510633"/>
        </a:xfrm>
        <a:prstGeom prst="roundRect">
          <a:avLst>
            <a:gd name="adj" fmla="val 10000"/>
          </a:avLst>
        </a:prstGeom>
        <a:solidFill>
          <a:schemeClr val="lt1">
            <a:hueOff val="0"/>
            <a:satOff val="0"/>
            <a:lumOff val="0"/>
            <a:alphaOff val="0"/>
          </a:schemeClr>
        </a:solidFill>
        <a:ln w="12700" cap="flat" cmpd="sng" algn="ctr">
          <a:solidFill>
            <a:schemeClr val="dk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0800" tIns="38100" rIns="50800" bIns="38100" numCol="1" spcCol="1270" anchor="ctr" anchorCtr="0">
          <a:noAutofit/>
        </a:bodyPr>
        <a:lstStyle/>
        <a:p>
          <a:pPr marL="0" lvl="0" indent="0" algn="ctr" defTabSz="889000">
            <a:lnSpc>
              <a:spcPct val="90000"/>
            </a:lnSpc>
            <a:spcBef>
              <a:spcPct val="0"/>
            </a:spcBef>
            <a:spcAft>
              <a:spcPct val="35000"/>
            </a:spcAft>
            <a:buNone/>
          </a:pPr>
          <a:r>
            <a:rPr lang="en-US" sz="2000" kern="1200" dirty="0">
              <a:latin typeface="Helvetica" panose="020B0604020202020204" pitchFamily="34" charset="0"/>
            </a:rPr>
            <a:t>Care Plan agreed upon</a:t>
          </a:r>
        </a:p>
      </dsp:txBody>
      <dsp:txXfrm>
        <a:off x="4674545" y="1066601"/>
        <a:ext cx="3139769" cy="480721"/>
      </dsp:txXfrm>
    </dsp:sp>
    <dsp:sp modelId="{3A9B9B38-D762-40C7-94A4-C111C0FF399E}">
      <dsp:nvSpPr>
        <dsp:cNvPr id="0" name=""/>
        <dsp:cNvSpPr/>
      </dsp:nvSpPr>
      <dsp:spPr>
        <a:xfrm>
          <a:off x="4659589" y="1640837"/>
          <a:ext cx="3169681" cy="510633"/>
        </a:xfrm>
        <a:prstGeom prst="roundRect">
          <a:avLst>
            <a:gd name="adj" fmla="val 10000"/>
          </a:avLst>
        </a:prstGeom>
        <a:solidFill>
          <a:schemeClr val="lt1">
            <a:hueOff val="0"/>
            <a:satOff val="0"/>
            <a:lumOff val="0"/>
            <a:alphaOff val="0"/>
          </a:schemeClr>
        </a:solidFill>
        <a:ln w="12700" cap="flat" cmpd="sng" algn="ctr">
          <a:solidFill>
            <a:schemeClr val="dk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0800" tIns="38100" rIns="50800" bIns="38100" numCol="1" spcCol="1270" anchor="ctr" anchorCtr="0">
          <a:noAutofit/>
        </a:bodyPr>
        <a:lstStyle/>
        <a:p>
          <a:pPr marL="0" lvl="0" indent="0" algn="ctr" defTabSz="889000">
            <a:lnSpc>
              <a:spcPct val="90000"/>
            </a:lnSpc>
            <a:spcBef>
              <a:spcPct val="0"/>
            </a:spcBef>
            <a:spcAft>
              <a:spcPct val="35000"/>
            </a:spcAft>
            <a:buNone/>
          </a:pPr>
          <a:r>
            <a:rPr lang="en-US" sz="2000" kern="1200" dirty="0">
              <a:latin typeface="Helvetica" panose="020B0604020202020204" pitchFamily="34" charset="0"/>
            </a:rPr>
            <a:t>Care Coordination</a:t>
          </a:r>
        </a:p>
      </dsp:txBody>
      <dsp:txXfrm>
        <a:off x="4674545" y="1655793"/>
        <a:ext cx="3139769" cy="480721"/>
      </dsp:txXfrm>
    </dsp:sp>
    <dsp:sp modelId="{3FA818D4-2168-49B9-BB50-3364C1BA9096}">
      <dsp:nvSpPr>
        <dsp:cNvPr id="0" name=""/>
        <dsp:cNvSpPr/>
      </dsp:nvSpPr>
      <dsp:spPr>
        <a:xfrm>
          <a:off x="4659589" y="2230029"/>
          <a:ext cx="3169681" cy="510633"/>
        </a:xfrm>
        <a:prstGeom prst="roundRect">
          <a:avLst>
            <a:gd name="adj" fmla="val 10000"/>
          </a:avLst>
        </a:prstGeom>
        <a:solidFill>
          <a:schemeClr val="lt1">
            <a:hueOff val="0"/>
            <a:satOff val="0"/>
            <a:lumOff val="0"/>
            <a:alphaOff val="0"/>
          </a:schemeClr>
        </a:solidFill>
        <a:ln w="12700" cap="flat" cmpd="sng" algn="ctr">
          <a:solidFill>
            <a:schemeClr val="dk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0800" tIns="38100" rIns="50800" bIns="38100" numCol="1" spcCol="1270" anchor="ctr" anchorCtr="0">
          <a:noAutofit/>
        </a:bodyPr>
        <a:lstStyle/>
        <a:p>
          <a:pPr marL="0" lvl="0" indent="0" algn="ctr" defTabSz="889000">
            <a:lnSpc>
              <a:spcPct val="90000"/>
            </a:lnSpc>
            <a:spcBef>
              <a:spcPct val="0"/>
            </a:spcBef>
            <a:spcAft>
              <a:spcPct val="35000"/>
            </a:spcAft>
            <a:buNone/>
          </a:pPr>
          <a:r>
            <a:rPr lang="en-US" sz="2000" kern="1200" dirty="0">
              <a:latin typeface="Helvetica" panose="020B0604020202020204" pitchFamily="34" charset="0"/>
            </a:rPr>
            <a:t>Periodic reassessments</a:t>
          </a:r>
        </a:p>
      </dsp:txBody>
      <dsp:txXfrm>
        <a:off x="4674545" y="2244985"/>
        <a:ext cx="3139769" cy="480721"/>
      </dsp:txXfrm>
    </dsp:sp>
    <dsp:sp modelId="{B9353107-27EB-4F3E-AC86-CD9840EA68AF}">
      <dsp:nvSpPr>
        <dsp:cNvPr id="0" name=""/>
        <dsp:cNvSpPr/>
      </dsp:nvSpPr>
      <dsp:spPr>
        <a:xfrm>
          <a:off x="4659589" y="2819221"/>
          <a:ext cx="3169681" cy="510633"/>
        </a:xfrm>
        <a:prstGeom prst="roundRect">
          <a:avLst>
            <a:gd name="adj" fmla="val 10000"/>
          </a:avLst>
        </a:prstGeom>
        <a:solidFill>
          <a:schemeClr val="lt1">
            <a:hueOff val="0"/>
            <a:satOff val="0"/>
            <a:lumOff val="0"/>
            <a:alphaOff val="0"/>
          </a:schemeClr>
        </a:solidFill>
        <a:ln w="12700" cap="flat" cmpd="sng" algn="ctr">
          <a:solidFill>
            <a:schemeClr val="dk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0800" tIns="38100" rIns="50800" bIns="38100" numCol="1" spcCol="1270" anchor="ctr" anchorCtr="0">
          <a:noAutofit/>
        </a:bodyPr>
        <a:lstStyle/>
        <a:p>
          <a:pPr marL="0" lvl="0" indent="0" algn="ctr" defTabSz="889000">
            <a:lnSpc>
              <a:spcPct val="90000"/>
            </a:lnSpc>
            <a:spcBef>
              <a:spcPct val="0"/>
            </a:spcBef>
            <a:spcAft>
              <a:spcPct val="35000"/>
            </a:spcAft>
            <a:buNone/>
          </a:pPr>
          <a:r>
            <a:rPr lang="en-US" sz="2000" kern="1200" dirty="0">
              <a:latin typeface="Helvetica" panose="020B0604020202020204" pitchFamily="34" charset="0"/>
            </a:rPr>
            <a:t>File an internal appeal</a:t>
          </a:r>
        </a:p>
      </dsp:txBody>
      <dsp:txXfrm>
        <a:off x="4674545" y="2834177"/>
        <a:ext cx="3139769" cy="480721"/>
      </dsp:txXfrm>
    </dsp:sp>
  </dsp:spTree>
</dsp:drawing>
</file>

<file path=ppt/diagrams/layout1.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10.xml><?xml version="1.0" encoding="utf-8"?>
<dgm:layoutDef xmlns:dgm="http://schemas.openxmlformats.org/drawingml/2006/diagram" xmlns:a="http://schemas.openxmlformats.org/drawingml/2006/main" uniqueId="urn:microsoft.com/office/officeart/2005/8/layout/arrow3">
  <dgm:title val=""/>
  <dgm:desc val=""/>
  <dgm:catLst>
    <dgm:cat type="relationship" pri="5000"/>
  </dgm:catLst>
  <dgm:sampData>
    <dgm:dataModel>
      <dgm:ptLst>
        <dgm:pt modelId="0" type="doc"/>
        <dgm:pt modelId="1">
          <dgm:prSet phldr="1"/>
        </dgm:pt>
        <dgm:pt modelId="2">
          <dgm:prSet phldr="1"/>
        </dgm:pt>
      </dgm:ptLst>
      <dgm:cxnLst>
        <dgm:cxn modelId="4" srcId="0" destId="1" srcOrd="0" destOrd="0"/>
        <dgm:cxn modelId="5" srcId="0" destId="2" srcOrd="1"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Lst>
      <dgm:cxnLst>
        <dgm:cxn modelId="3" srcId="0" destId="1" srcOrd="0" destOrd="0"/>
        <dgm:cxn modelId="4" srcId="0" destId="2" srcOrd="1" destOrd="0"/>
      </dgm:cxnLst>
      <dgm:bg/>
      <dgm:whole/>
    </dgm:dataModel>
  </dgm:clrData>
  <dgm:layoutNode name="compositeShape">
    <dgm:varLst>
      <dgm:chMax val="2"/>
      <dgm:dir/>
      <dgm:resizeHandles val="exact"/>
    </dgm:varLst>
    <dgm:alg type="composite">
      <dgm:param type="horzAlign" val="none"/>
      <dgm:param type="vertAlign" val="none"/>
    </dgm:alg>
    <dgm:shape xmlns:r="http://schemas.openxmlformats.org/officeDocument/2006/relationships" r:blip="">
      <dgm:adjLst/>
    </dgm:shape>
    <dgm:presOf/>
    <dgm:choose name="Name0">
      <dgm:if name="Name1" func="var" arg="dir" op="equ" val="norm">
        <dgm:choose name="Name2">
          <dgm:if name="Name3" axis="ch" ptType="node" func="cnt" op="gte" val="2">
            <dgm:constrLst>
              <dgm:constr type="w" for="ch" forName="divider" refType="w"/>
              <dgm:constr type="h" for="ch" forName="divider" refType="w" fact="0.2"/>
              <dgm:constr type="h" for="ch" forName="divider" refType="h" op="gte" fact="0.2"/>
              <dgm:constr type="h" for="ch" forName="divider" refType="h" op="lte" fact="0.4"/>
              <dgm:constr type="ctrX" for="ch" forName="divider" refType="w" fact="0.5"/>
              <dgm:constr type="ctrY" for="ch" forName="divider" refType="h" fact="0.5"/>
              <dgm:constr type="w" for="ch" forName="downArrow" refType="w" fact="0.3"/>
              <dgm:constr type="h" for="ch" forName="downArrow" refType="h" fact="0.4"/>
              <dgm:constr type="l" for="ch" forName="downArrow" refType="w" fact="0.1"/>
              <dgm:constr type="t" for="ch" forName="downArrow" refType="h" fact="0.05"/>
              <dgm:constr type="lOff" for="ch" forName="downArrow" refType="w" fact="0.02"/>
              <dgm:constr type="w" for="ch" forName="downArrowText" refType="w" fact="0.32"/>
              <dgm:constr type="h" for="ch" forName="downArrowText" refType="h" fact="0.42"/>
              <dgm:constr type="t" for="ch" forName="downArrowText"/>
              <dgm:constr type="r" for="ch" forName="downArrowText" refType="w" fact="0.85"/>
              <dgm:constr type="w" for="ch" forName="upArrow" refType="w" fact="0.3"/>
              <dgm:constr type="h" for="ch" forName="upArrow" refType="h" fact="0.4"/>
              <dgm:constr type="b" for="ch" forName="upArrow" refType="h" fact="0.95"/>
              <dgm:constr type="r" for="ch" forName="upArrow" refType="w" fact="0.9"/>
              <dgm:constr type="rOff" for="ch" forName="upArrow" refType="w" fact="-0.02"/>
              <dgm:constr type="w" for="ch" forName="upArrowText" refType="w" fact="0.32"/>
              <dgm:constr type="h" for="ch" forName="upArrowText" refType="h" fact="0.42"/>
              <dgm:constr type="b" for="ch" forName="upArrowText" refType="h"/>
              <dgm:constr type="l" for="ch" forName="upArrowText" refType="w" fact="0.15"/>
              <dgm:constr type="primFontSz" for="ch" ptType="node" op="equ" val="65"/>
            </dgm:constrLst>
          </dgm:if>
          <dgm:else name="Name4">
            <dgm:constrLst>
              <dgm:constr type="w" for="ch" forName="downArrow" refType="w" fact="0.4"/>
              <dgm:constr type="h" for="ch" forName="downArrow" refType="h" fact="0.8"/>
              <dgm:constr type="l" for="ch" forName="downArrow" refType="w" fact="0.02"/>
              <dgm:constr type="t" for="ch" forName="downArrow" refType="h" fact="0.05"/>
              <dgm:constr type="lOff" for="ch" forName="downArrow" refType="w" fact="0.02"/>
              <dgm:constr type="w" for="ch" forName="downArrowText" refType="w" fact="0.5"/>
              <dgm:constr type="h" for="ch" forName="downArrowText" refType="h"/>
              <dgm:constr type="t" for="ch" forName="downArrowText"/>
              <dgm:constr type="r" for="ch" forName="downArrowText" refType="w"/>
              <dgm:constr type="primFontSz" for="ch" ptType="node" op="equ" val="65"/>
            </dgm:constrLst>
          </dgm:else>
        </dgm:choose>
      </dgm:if>
      <dgm:else name="Name5">
        <dgm:choose name="Name6">
          <dgm:if name="Name7" axis="ch" ptType="node" func="cnt" op="gte" val="2">
            <dgm:constrLst>
              <dgm:constr type="w" for="ch" forName="divider" refType="w"/>
              <dgm:constr type="h" for="ch" forName="divider" refType="w" fact="0.2"/>
              <dgm:constr type="h" for="ch" forName="divider" refType="h" op="gte" fact="0.2"/>
              <dgm:constr type="h" for="ch" forName="divider" refType="h" op="lte" fact="0.4"/>
              <dgm:constr type="ctrX" for="ch" forName="divider" refType="w" fact="0.5"/>
              <dgm:constr type="ctrY" for="ch" forName="divider" refType="h" fact="0.5"/>
              <dgm:constr type="w" for="ch" forName="downArrow" refType="w" fact="0.3"/>
              <dgm:constr type="h" for="ch" forName="downArrow" refType="h" fact="0.4"/>
              <dgm:constr type="r" for="ch" forName="downArrow" refType="w" fact="0.9"/>
              <dgm:constr type="t" for="ch" forName="downArrow" refType="h" fact="0.05"/>
              <dgm:constr type="rOff" for="ch" forName="downArrow" refType="w" fact="-0.02"/>
              <dgm:constr type="w" for="ch" forName="downArrowText" refType="w" fact="0.32"/>
              <dgm:constr type="h" for="ch" forName="downArrowText" refType="h" fact="0.42"/>
              <dgm:constr type="t" for="ch" forName="downArrowText"/>
              <dgm:constr type="l" for="ch" forName="downArrowText" refType="w" fact="0.15"/>
              <dgm:constr type="w" for="ch" forName="upArrow" refType="w" fact="0.3"/>
              <dgm:constr type="h" for="ch" forName="upArrow" refType="h" fact="0.4"/>
              <dgm:constr type="b" for="ch" forName="upArrow" refType="h" fact="0.95"/>
              <dgm:constr type="l" for="ch" forName="upArrow" refType="w" fact="0.1"/>
              <dgm:constr type="lOff" for="ch" forName="upArrow" refType="w" fact="0.02"/>
              <dgm:constr type="w" for="ch" forName="upArrowText" refType="w" fact="0.32"/>
              <dgm:constr type="h" for="ch" forName="upArrowText" refType="h" fact="0.42"/>
              <dgm:constr type="b" for="ch" forName="upArrowText" refType="h"/>
              <dgm:constr type="r" for="ch" forName="upArrowText" refType="w" fact="0.85"/>
              <dgm:constr type="primFontSz" for="ch" ptType="node" op="equ" val="65"/>
            </dgm:constrLst>
          </dgm:if>
          <dgm:else name="Name8">
            <dgm:constrLst>
              <dgm:constr type="w" for="ch" forName="downArrow" refType="w" fact="0.4"/>
              <dgm:constr type="h" for="ch" forName="downArrow" refType="h" fact="0.8"/>
              <dgm:constr type="r" for="ch" forName="downArrow" refType="w" fact="0.98"/>
              <dgm:constr type="t" for="ch" forName="downArrow" refType="h" fact="0.05"/>
              <dgm:constr type="rOff" for="ch" forName="downArrow" refType="w" fact="-0.02"/>
              <dgm:constr type="w" for="ch" forName="downArrowText" refType="w" fact="0.5"/>
              <dgm:constr type="h" for="ch" forName="downArrowText" refType="h"/>
              <dgm:constr type="t" for="ch" forName="downArrowText"/>
              <dgm:constr type="l" for="ch" forName="downArrowText"/>
              <dgm:constr type="primFontSz" for="ch" ptType="node" op="equ" val="65"/>
            </dgm:constrLst>
          </dgm:else>
        </dgm:choose>
      </dgm:else>
    </dgm:choose>
    <dgm:ruleLst/>
    <dgm:choose name="Name9">
      <dgm:if name="Name10" axis="ch" ptType="node" func="cnt" op="gte" val="2">
        <dgm:layoutNode name="divider" styleLbl="fgShp">
          <dgm:alg type="sp"/>
          <dgm:choose name="Name11">
            <dgm:if name="Name12" func="var" arg="dir" op="equ" val="norm">
              <dgm:shape xmlns:r="http://schemas.openxmlformats.org/officeDocument/2006/relationships" rot="-5" type="mathMinus" r:blip="">
                <dgm:adjLst/>
              </dgm:shape>
            </dgm:if>
            <dgm:else name="Name13">
              <dgm:shape xmlns:r="http://schemas.openxmlformats.org/officeDocument/2006/relationships" rot="5" type="mathMinus" r:blip="">
                <dgm:adjLst/>
              </dgm:shape>
            </dgm:else>
          </dgm:choose>
          <dgm:presOf/>
          <dgm:constrLst/>
          <dgm:ruleLst/>
        </dgm:layoutNode>
      </dgm:if>
      <dgm:else name="Name14"/>
    </dgm:choose>
    <dgm:forEach name="Name15" axis="ch" ptType="node" cnt="1">
      <dgm:layoutNode name="downArrow" styleLbl="node1">
        <dgm:alg type="sp"/>
        <dgm:shape xmlns:r="http://schemas.openxmlformats.org/officeDocument/2006/relationships" type="downArrow" r:blip="">
          <dgm:adjLst/>
        </dgm:shape>
        <dgm:presOf/>
        <dgm:constrLst/>
        <dgm:ruleLst/>
      </dgm:layoutNode>
      <dgm:layoutNode name="downArrowText" styleLbl="revTx">
        <dgm:varLst>
          <dgm:bulletEnabled val="1"/>
        </dgm:varLst>
        <dgm:alg type="tx">
          <dgm:param type="txAnchorVertCh" val="mid"/>
        </dgm:alg>
        <dgm:shape xmlns:r="http://schemas.openxmlformats.org/officeDocument/2006/relationships" type="rect" r:blip="">
          <dgm:adjLst/>
        </dgm:shape>
        <dgm:presOf axis="desOrSelf" ptType="node"/>
        <dgm:constrLst/>
        <dgm:ruleLst>
          <dgm:rule type="primFontSz" val="5" fact="NaN" max="NaN"/>
        </dgm:ruleLst>
      </dgm:layoutNode>
    </dgm:forEach>
    <dgm:forEach name="Name16" axis="ch" ptType="node" st="2" cnt="1">
      <dgm:layoutNode name="upArrow" styleLbl="node1">
        <dgm:alg type="sp"/>
        <dgm:shape xmlns:r="http://schemas.openxmlformats.org/officeDocument/2006/relationships" type="upArrow" r:blip="">
          <dgm:adjLst/>
        </dgm:shape>
        <dgm:presOf/>
        <dgm:constrLst/>
        <dgm:ruleLst/>
      </dgm:layoutNode>
      <dgm:layoutNode name="upArrowText" styleLbl="revTx">
        <dgm:varLst>
          <dgm:bulletEnabled val="1"/>
        </dgm:varLst>
        <dgm:alg type="tx">
          <dgm:param type="txAnchorVertCh" val="mid"/>
        </dgm:alg>
        <dgm:shape xmlns:r="http://schemas.openxmlformats.org/officeDocument/2006/relationships" type="rect" r:blip="">
          <dgm:adjLst/>
        </dgm:shape>
        <dgm:presOf axis="desOrSelf" ptType="node"/>
        <dgm:constrLst/>
        <dgm:ruleLst>
          <dgm:rule type="primFontSz" val="5" fact="NaN" max="NaN"/>
        </dgm:ruleLst>
      </dgm:layoutNode>
    </dgm:forEach>
  </dgm:layoutNode>
</dgm:layoutDef>
</file>

<file path=ppt/diagrams/layout11.xml><?xml version="1.0" encoding="utf-8"?>
<dgm:layoutDef xmlns:dgm="http://schemas.openxmlformats.org/drawingml/2006/diagram" xmlns:a="http://schemas.openxmlformats.org/drawingml/2006/main" uniqueId="urn:microsoft.com/office/officeart/2005/8/layout/radial6">
  <dgm:title val=""/>
  <dgm:desc val=""/>
  <dgm:catLst>
    <dgm:cat type="cycle" pri="9000"/>
    <dgm:cat type="relationship" pri="2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choose name="Name3">
          <dgm:if name="Name4" axis="ch ch" ptType="node node" st="1 1" cnt="1 0" func="cnt" op="lte" val="1">
            <dgm:alg type="cycle">
              <dgm:param type="stAng" val="90"/>
              <dgm:param type="spanAng" val="360"/>
              <dgm:param type="ctrShpMap" val="fNode"/>
            </dgm:alg>
          </dgm:if>
          <dgm:else name="Name5">
            <dgm:alg type="cycle">
              <dgm:param type="stAng" val="0"/>
              <dgm:param type="spanAng" val="360"/>
              <dgm:param type="ctrShpMap" val="fNode"/>
            </dgm:alg>
          </dgm:else>
        </dgm:choose>
      </dgm:if>
      <dgm:else name="Name6">
        <dgm:choose name="Name7">
          <dgm:if name="Name8" axis="ch ch" ptType="node node" st="1 1" cnt="1 0" func="cnt" op="lte" val="1">
            <dgm:alg type="cycle">
              <dgm:param type="stAng" val="-90"/>
              <dgm:param type="spanAng" val="360"/>
              <dgm:param type="ctrShpMap" val="fNode"/>
            </dgm:alg>
          </dgm:if>
          <dgm:else name="Name9">
            <dgm:alg type="cycle">
              <dgm:param type="stAng" val="0"/>
              <dgm:param type="spanAng" val="-360"/>
              <dgm:param type="ctrShpMap" val="fNode"/>
            </dgm:alg>
          </dgm:else>
        </dgm:choose>
      </dgm:else>
    </dgm:choose>
    <dgm:shape xmlns:r="http://schemas.openxmlformats.org/officeDocument/2006/relationships" r:blip="">
      <dgm:adjLst/>
    </dgm:shape>
    <dgm:presOf/>
    <dgm:choose name="Name10">
      <dgm:if name="Name11" func="var" arg="dir" op="equ" val="norm">
        <dgm:choose name="Name12">
          <dgm:if name="Name13"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des" forName="oneNode" refType="primFontSz" refFor="ch" refForName="centerShape" op="lte" fact="0.95"/>
              <dgm:constr type="diam" for="ch" forName="singleconn" refType="diam" op="equ" fact="-1"/>
              <dgm:constr type="h" for="ch" forName="singleconn" refType="w" refFor="ch" refForName="oneComp" fact="0.24"/>
              <dgm:constr type="w" for="ch" forName="dummya" refType="w" refFor="ch" refForName="oneComp" op="equ"/>
              <dgm:constr type="w" for="ch" forName="dummyb" refType="w" refFor="ch" refForName="oneComp" op="equ"/>
              <dgm:constr type="w" for="ch" forName="dummyc" refType="w" refFor="ch" refForName="oneComp" op="equ"/>
            </dgm:constrLst>
          </dgm:if>
          <dgm:else name="Name14">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forName="sibTrans" refType="diam" op="equ"/>
              <dgm:constr type="h" for="ch" forName="sibTrans" refType="w" refFor="ch" refForName="node" fact="0.24"/>
              <dgm:constr type="w" for="ch" forName="dummy" val="1"/>
            </dgm:constrLst>
          </dgm:else>
        </dgm:choose>
      </dgm:if>
      <dgm:else name="Name15">
        <dgm:choose name="Name16">
          <dgm:if name="Name17"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ch" forName="oneNode" refType="primFontSz" refFor="ch" refForName="centerShape" op="lte" fact="0.95"/>
              <dgm:constr type="diam" for="ch" forName="singleconn" refType="diam"/>
              <dgm:constr type="h" for="ch" forName="singleconn" refType="w" refFor="ch" refForName="oneComp" fact="0.24"/>
              <dgm:constr type="diam" for="ch" refType="diam" op="equ"/>
              <dgm:constr type="w" for="ch" forName="dummya" refType="w" refFor="ch" refForName="oneComp" op="equ"/>
              <dgm:constr type="w" for="ch" forName="dummyb" refType="w" refFor="ch" refForName="oneComp" op="equ"/>
              <dgm:constr type="w" for="ch" forName="dummyc" refType="w" refFor="ch" refForName="oneComp" op="equ"/>
            </dgm:constrLst>
          </dgm:if>
          <dgm:else name="Name18">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ptType="sibTrans" refType="diam" fact="-1"/>
              <dgm:constr type="h" for="ch" forName="sibTrans" refType="w" refFor="ch" refForName="node" fact="0.24"/>
              <dgm:constr type="diam" for="ch" refType="diam" op="equ" fact="-1"/>
              <dgm:constr type="w" for="ch" forName="dummy" val="1"/>
            </dgm:constrLst>
          </dgm:else>
        </dgm:choose>
      </dgm:else>
    </dgm:choose>
    <dgm:ruleLst>
      <dgm:rule type="diam" val="INF" fact="NaN" max="NaN"/>
    </dgm:ruleLst>
    <dgm:forEach name="Name19"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20" axis="ch">
        <dgm:forEach name="Name21" axis="self" ptType="node">
          <dgm:choose name="Name22">
            <dgm:if name="Name23" axis="par ch" ptType="node node" func="cnt" op="gt" val="1">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dummy">
                <dgm:alg type="sp"/>
                <dgm:shape xmlns:r="http://schemas.openxmlformats.org/officeDocument/2006/relationships" r:blip="">
                  <dgm:adjLst/>
                </dgm:shape>
                <dgm:presOf/>
                <dgm:constrLst>
                  <dgm:constr type="h" refType="w"/>
                </dgm:constrLst>
                <dgm:ruleLst/>
              </dgm:layoutNode>
              <dgm:forEach name="sibTransForEach" axis="followSib" ptType="sibTrans" hideLastTrans="0" cnt="1">
                <dgm:layoutNode name="sibTrans" styleLbl="sibTrans2D1">
                  <dgm:alg type="conn">
                    <dgm:param type="connRout" val="curve"/>
                    <dgm:param type="begPts" val="ctr"/>
                    <dgm:param type="endPts" val="ctr"/>
                    <dgm:param type="begSty" val="noArr"/>
                    <dgm:param type="endSty" val="noArr"/>
                    <dgm:param type="dstNode" val="node"/>
                  </dgm:alg>
                  <dgm:shape xmlns:r="http://schemas.openxmlformats.org/officeDocument/2006/relationships" type="conn" r:blip="" zOrderOff="-999">
                    <dgm:adjLst/>
                  </dgm:shape>
                  <dgm:presOf axis="self"/>
                  <dgm:constrLst>
                    <dgm:constr type="begPad"/>
                    <dgm:constr type="endPad"/>
                  </dgm:constrLst>
                  <dgm:ruleLst/>
                </dgm:layoutNode>
              </dgm:forEach>
            </dgm:if>
            <dgm:if name="Name24" axis="par ch" ptType="node node" func="cnt" op="equ" val="1">
              <dgm:layoutNode name="oneComp">
                <dgm:alg type="composite">
                  <dgm:param type="ar" val="1"/>
                </dgm:alg>
                <dgm:shape xmlns:r="http://schemas.openxmlformats.org/officeDocument/2006/relationships" r:blip="">
                  <dgm:adjLst/>
                </dgm:shape>
                <dgm:presOf/>
                <dgm:constrLst>
                  <dgm:constr type="h" refType="w"/>
                  <dgm:constr type="l" for="ch" forName="dummyConnPt" refType="w" fact="0.5"/>
                  <dgm:constr type="t" for="ch" forName="dummyConnPt" refType="w" fact="0.5"/>
                  <dgm:constr type="l" for="ch" forName="oneNode"/>
                  <dgm:constr type="t" for="ch" forName="oneNode"/>
                  <dgm:constr type="h" for="ch" forName="oneNode" refType="h"/>
                  <dgm:constr type="w" for="ch" forName="oneNode" refType="w"/>
                </dgm:constrLst>
                <dgm:ruleLst/>
                <dgm:layoutNode name="dummyConnPt" styleLbl="node1">
                  <dgm:alg type="sp"/>
                  <dgm:shape xmlns:r="http://schemas.openxmlformats.org/officeDocument/2006/relationships" r:blip="">
                    <dgm:adjLst/>
                  </dgm:shape>
                  <dgm:presOf/>
                  <dgm:constrLst>
                    <dgm:constr type="w" val="1"/>
                    <dgm:constr type="h" val="1"/>
                  </dgm:constrLst>
                  <dgm:ruleLst/>
                </dgm:layoutNode>
                <dgm:layoutNode name="on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dgm:layoutNode name="dummya">
                <dgm:alg type="sp"/>
                <dgm:shape xmlns:r="http://schemas.openxmlformats.org/officeDocument/2006/relationships" r:blip="">
                  <dgm:adjLst/>
                </dgm:shape>
                <dgm:presOf/>
                <dgm:constrLst>
                  <dgm:constr type="h" refType="w"/>
                </dgm:constrLst>
                <dgm:ruleLst/>
              </dgm:layoutNode>
              <dgm:layoutNode name="dummyb">
                <dgm:alg type="sp"/>
                <dgm:shape xmlns:r="http://schemas.openxmlformats.org/officeDocument/2006/relationships" r:blip="">
                  <dgm:adjLst/>
                </dgm:shape>
                <dgm:presOf/>
                <dgm:constrLst>
                  <dgm:constr type="h" refType="w"/>
                </dgm:constrLst>
                <dgm:ruleLst/>
              </dgm:layoutNode>
              <dgm:layoutNode name="dummyc">
                <dgm:alg type="sp"/>
                <dgm:shape xmlns:r="http://schemas.openxmlformats.org/officeDocument/2006/relationships" r:blip="">
                  <dgm:adjLst/>
                </dgm:shape>
                <dgm:presOf/>
                <dgm:constrLst>
                  <dgm:constr type="h" refType="w"/>
                </dgm:constrLst>
                <dgm:ruleLst/>
              </dgm:layoutNode>
              <dgm:forEach name="sibTransForEach1" axis="followSib" ptType="sibTrans" hideLastTrans="0" cnt="1">
                <dgm:layoutNode name="singleconn" styleLbl="sibTrans2D1">
                  <dgm:alg type="conn">
                    <dgm:param type="connRout" val="longCurve"/>
                    <dgm:param type="begPts" val="bCtr"/>
                    <dgm:param type="endPts" val="tCtr"/>
                    <dgm:param type="begSty" val="noArr"/>
                    <dgm:param type="endSty" val="noArr"/>
                    <dgm:param type="srcNode" val="dummyConnPt"/>
                    <dgm:param type="dstNode" val="dummyConnPt"/>
                  </dgm:alg>
                  <dgm:shape xmlns:r="http://schemas.openxmlformats.org/officeDocument/2006/relationships" type="conn" r:blip="" zOrderOff="-999">
                    <dgm:adjLst/>
                  </dgm:shape>
                  <dgm:presOf axis="self"/>
                  <dgm:constrLst>
                    <dgm:constr type="begPad"/>
                    <dgm:constr type="endPad"/>
                  </dgm:constrLst>
                  <dgm:ruleLst/>
                </dgm:layoutNode>
              </dgm:forEach>
            </dgm:if>
            <dgm:else name="Name25"/>
          </dgm:choose>
        </dgm:forEach>
      </dgm:forEach>
    </dgm:forEach>
  </dgm:layoutNode>
</dgm:layoutDef>
</file>

<file path=ppt/diagrams/layout12.xml><?xml version="1.0" encoding="utf-8"?>
<dgm:layoutDef xmlns:dgm="http://schemas.openxmlformats.org/drawingml/2006/diagram" xmlns:a="http://schemas.openxmlformats.org/drawingml/2006/main" uniqueId="urn:microsoft.com/office/officeart/2005/8/layout/bProcess4">
  <dgm:title val=""/>
  <dgm:desc val=""/>
  <dgm:catLst>
    <dgm:cat type="process" pri="19000"/>
  </dgm:catLst>
  <dgm:sampData>
    <dgm:dataModel>
      <dgm:ptLst>
        <dgm:pt modelId="0" type="doc"/>
        <dgm:pt modelId="1">
          <dgm:prSet phldr="1"/>
        </dgm:pt>
        <dgm:pt modelId="2">
          <dgm:prSet phldr="1"/>
        </dgm:pt>
        <dgm:pt modelId="3">
          <dgm:prSet phldr="1"/>
        </dgm:pt>
        <dgm:pt modelId="4">
          <dgm:prSet phldr="1"/>
        </dgm:pt>
        <dgm:pt modelId="5">
          <dgm:prSet phldr="1"/>
        </dgm:pt>
        <dgm:pt modelId="6">
          <dgm:prSet phldr="1"/>
        </dgm:pt>
        <dgm:pt modelId="7">
          <dgm:prSet phldr="1"/>
        </dgm:pt>
        <dgm:pt modelId="8">
          <dgm:prSet phldr="1"/>
        </dgm:pt>
        <dgm:pt modelId="9">
          <dgm:prSet phldr="1"/>
        </dgm:pt>
      </dgm:ptLst>
      <dgm:cxnLst>
        <dgm:cxn modelId="10" srcId="0" destId="1" srcOrd="0" destOrd="0"/>
        <dgm:cxn modelId="11" srcId="0" destId="2" srcOrd="1" destOrd="0"/>
        <dgm:cxn modelId="12" srcId="0" destId="3" srcOrd="2" destOrd="0"/>
        <dgm:cxn modelId="13" srcId="0" destId="4" srcOrd="3" destOrd="0"/>
        <dgm:cxn modelId="14" srcId="0" destId="5" srcOrd="4" destOrd="0"/>
        <dgm:cxn modelId="15" srcId="0" destId="6" srcOrd="5" destOrd="0"/>
        <dgm:cxn modelId="16" srcId="0" destId="7" srcOrd="6" destOrd="0"/>
        <dgm:cxn modelId="17" srcId="0" destId="8" srcOrd="7" destOrd="0"/>
        <dgm:cxn modelId="18" srcId="0" destId="9" srcOrd="8"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Name0">
    <dgm:varLst>
      <dgm:dir/>
      <dgm:resizeHandles/>
    </dgm:varLst>
    <dgm:choose name="Name1">
      <dgm:if name="Name2" func="var" arg="dir" op="equ" val="norm">
        <dgm:alg type="snake">
          <dgm:param type="grDir" val="tL"/>
          <dgm:param type="flowDir" val="col"/>
          <dgm:param type="contDir" val="revDir"/>
          <dgm:param type="bkpt" val="bal"/>
        </dgm:alg>
      </dgm:if>
      <dgm:else name="Name3">
        <dgm:alg type="snake">
          <dgm:param type="grDir" val="tR"/>
          <dgm:param type="flowDir" val="col"/>
          <dgm:param type="contDir" val="revDir"/>
          <dgm:param type="bkpt" val="bal"/>
        </dgm:alg>
      </dgm:else>
    </dgm:choose>
    <dgm:shape xmlns:r="http://schemas.openxmlformats.org/officeDocument/2006/relationships" r:blip="">
      <dgm:adjLst/>
    </dgm:shape>
    <dgm:presOf/>
    <dgm:constrLst>
      <dgm:constr type="w" for="ch" forName="compNode" refType="w"/>
      <dgm:constr type="h" for="ch" forName="compNode" refType="w" fact="0.6"/>
      <dgm:constr type="h" for="ch" forName="sibTrans" refType="h" refFor="ch" refForName="compNode" op="equ" fact="0.25"/>
      <dgm:constr type="sp" refType="w" fact="0.33"/>
      <dgm:constr type="primFontSz" for="des" forName="node" op="equ" val="65"/>
    </dgm:constrLst>
    <dgm:ruleLst/>
    <dgm:forEach name="nodesForEach" axis="ch" ptType="node">
      <dgm:layoutNode name="compNode">
        <dgm:alg type="composite"/>
        <dgm:shape xmlns:r="http://schemas.openxmlformats.org/officeDocument/2006/relationships" r:blip="">
          <dgm:adjLst/>
        </dgm:shape>
        <dgm:presOf/>
        <dgm:choose name="Name4">
          <dgm:if name="Name5" axis="self" func="var" arg="dir" op="equ" val="norm">
            <dgm:constrLst>
              <dgm:constr type="l" for="ch" forName="dummyConnPt" refType="w" fact="0.2"/>
              <dgm:constr type="t" for="ch" forName="dummyConnPt" refType="w" fact="0.145"/>
              <dgm:constr type="l" for="ch" forName="node"/>
              <dgm:constr type="t" for="ch" forName="node"/>
              <dgm:constr type="h" for="ch" forName="node" refType="h"/>
              <dgm:constr type="w" for="ch" forName="node" refType="w"/>
            </dgm:constrLst>
          </dgm:if>
          <dgm:else name="Name6">
            <dgm:constrLst>
              <dgm:constr type="l" for="ch" forName="dummyConnPt" refType="w" fact="0.8"/>
              <dgm:constr type="t" for="ch" forName="dummyConnPt" refType="w" fact="0.145"/>
              <dgm:constr type="l" for="ch" forName="node"/>
              <dgm:constr type="t" for="ch" forName="node"/>
              <dgm:constr type="h" for="ch" forName="node" refType="h"/>
              <dgm:constr type="w" for="ch" forName="node" refType="w"/>
            </dgm:constrLst>
          </dgm:else>
        </dgm:choose>
        <dgm:ruleLst/>
        <dgm:layoutNode name="dummyConnPt" styleLbl="node1" moveWith="node">
          <dgm:alg type="sp"/>
          <dgm:shape xmlns:r="http://schemas.openxmlformats.org/officeDocument/2006/relationships" r:blip="">
            <dgm:adjLst/>
          </dgm:shape>
          <dgm:presOf/>
          <dgm:constrLst>
            <dgm:constr type="w" val="1"/>
            <dgm:constr type="h" val="1"/>
          </dgm:constrLst>
          <dgm:ruleLst/>
        </dgm:layout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tMarg" refType="primFontSz" fact="0.3"/>
            <dgm:constr type="bMarg" refType="primFontSz" fact="0.3"/>
            <dgm:constr type="lMarg" refType="primFontSz" fact="0.3"/>
            <dgm:constr type="rMarg" refType="primFontSz" fact="0.3"/>
            <dgm:constr type="primFontSz" val="65"/>
          </dgm:constrLst>
          <dgm:ruleLst>
            <dgm:rule type="primFontSz" val="5" fact="NaN" max="NaN"/>
          </dgm:ruleLst>
        </dgm:layoutNode>
      </dgm:layoutNode>
      <dgm:forEach name="sibTransForEach" axis="followSib" cnt="1">
        <dgm:layoutNode name="sibTrans" styleLbl="bgSibTrans2D1">
          <dgm:choose name="Name7">
            <dgm:if name="Name8" axis="self" func="var" arg="dir" op="equ" val="norm">
              <dgm:alg type="conn">
                <dgm:param type="srcNode" val="dummyConnPt"/>
                <dgm:param type="dstNode" val="dummyConnPt"/>
                <dgm:param type="begPts" val="bCtr, midR, tCtr"/>
                <dgm:param type="endPts" val="tCtr, midL, bCtr"/>
                <dgm:param type="begSty" val="noArr"/>
                <dgm:param type="endSty" val="noArr"/>
              </dgm:alg>
            </dgm:if>
            <dgm:else name="Name9">
              <dgm:alg type="conn">
                <dgm:param type="srcNode" val="dummyConnPt"/>
                <dgm:param type="dstNode" val="dummyConnPt"/>
                <dgm:param type="begPts" val="bCtr, midL, tCtr"/>
                <dgm:param type="endPts" val="tCtr, midR, bCtr"/>
                <dgm:param type="begSty" val="noArr"/>
                <dgm:param type="endSty" val="noArr"/>
              </dgm:alg>
            </dgm:else>
          </dgm:choose>
          <dgm:shape xmlns:r="http://schemas.openxmlformats.org/officeDocument/2006/relationships" type="conn" r:blip="" zOrderOff="-2">
            <dgm:adjLst/>
          </dgm:shape>
          <dgm:presOf axis="self"/>
          <dgm:constrLst>
            <dgm:constr type="begPad"/>
            <dgm:constr type="endPad"/>
          </dgm:constrLst>
          <dgm:ruleLst/>
        </dgm:layoutNode>
      </dgm:forEach>
    </dgm:forEach>
  </dgm:layoutNode>
</dgm:layoutDef>
</file>

<file path=ppt/diagrams/layout13.xml><?xml version="1.0" encoding="utf-8"?>
<dgm:layoutDef xmlns:dgm="http://schemas.openxmlformats.org/drawingml/2006/diagram" xmlns:a="http://schemas.openxmlformats.org/drawingml/2006/main" uniqueId="urn:microsoft.com/office/officeart/2005/8/layout/bProcess4">
  <dgm:title val=""/>
  <dgm:desc val=""/>
  <dgm:catLst>
    <dgm:cat type="process" pri="19000"/>
  </dgm:catLst>
  <dgm:sampData>
    <dgm:dataModel>
      <dgm:ptLst>
        <dgm:pt modelId="0" type="doc"/>
        <dgm:pt modelId="1">
          <dgm:prSet phldr="1"/>
        </dgm:pt>
        <dgm:pt modelId="2">
          <dgm:prSet phldr="1"/>
        </dgm:pt>
        <dgm:pt modelId="3">
          <dgm:prSet phldr="1"/>
        </dgm:pt>
        <dgm:pt modelId="4">
          <dgm:prSet phldr="1"/>
        </dgm:pt>
        <dgm:pt modelId="5">
          <dgm:prSet phldr="1"/>
        </dgm:pt>
        <dgm:pt modelId="6">
          <dgm:prSet phldr="1"/>
        </dgm:pt>
        <dgm:pt modelId="7">
          <dgm:prSet phldr="1"/>
        </dgm:pt>
        <dgm:pt modelId="8">
          <dgm:prSet phldr="1"/>
        </dgm:pt>
        <dgm:pt modelId="9">
          <dgm:prSet phldr="1"/>
        </dgm:pt>
      </dgm:ptLst>
      <dgm:cxnLst>
        <dgm:cxn modelId="10" srcId="0" destId="1" srcOrd="0" destOrd="0"/>
        <dgm:cxn modelId="11" srcId="0" destId="2" srcOrd="1" destOrd="0"/>
        <dgm:cxn modelId="12" srcId="0" destId="3" srcOrd="2" destOrd="0"/>
        <dgm:cxn modelId="13" srcId="0" destId="4" srcOrd="3" destOrd="0"/>
        <dgm:cxn modelId="14" srcId="0" destId="5" srcOrd="4" destOrd="0"/>
        <dgm:cxn modelId="15" srcId="0" destId="6" srcOrd="5" destOrd="0"/>
        <dgm:cxn modelId="16" srcId="0" destId="7" srcOrd="6" destOrd="0"/>
        <dgm:cxn modelId="17" srcId="0" destId="8" srcOrd="7" destOrd="0"/>
        <dgm:cxn modelId="18" srcId="0" destId="9" srcOrd="8"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Name0">
    <dgm:varLst>
      <dgm:dir/>
      <dgm:resizeHandles/>
    </dgm:varLst>
    <dgm:choose name="Name1">
      <dgm:if name="Name2" func="var" arg="dir" op="equ" val="norm">
        <dgm:alg type="snake">
          <dgm:param type="grDir" val="tL"/>
          <dgm:param type="flowDir" val="col"/>
          <dgm:param type="contDir" val="revDir"/>
          <dgm:param type="bkpt" val="bal"/>
        </dgm:alg>
      </dgm:if>
      <dgm:else name="Name3">
        <dgm:alg type="snake">
          <dgm:param type="grDir" val="tR"/>
          <dgm:param type="flowDir" val="col"/>
          <dgm:param type="contDir" val="revDir"/>
          <dgm:param type="bkpt" val="bal"/>
        </dgm:alg>
      </dgm:else>
    </dgm:choose>
    <dgm:shape xmlns:r="http://schemas.openxmlformats.org/officeDocument/2006/relationships" r:blip="">
      <dgm:adjLst/>
    </dgm:shape>
    <dgm:presOf/>
    <dgm:constrLst>
      <dgm:constr type="w" for="ch" forName="compNode" refType="w"/>
      <dgm:constr type="h" for="ch" forName="compNode" refType="w" fact="0.6"/>
      <dgm:constr type="h" for="ch" forName="sibTrans" refType="h" refFor="ch" refForName="compNode" op="equ" fact="0.25"/>
      <dgm:constr type="sp" refType="w" fact="0.33"/>
      <dgm:constr type="primFontSz" for="des" forName="node" op="equ" val="65"/>
    </dgm:constrLst>
    <dgm:ruleLst/>
    <dgm:forEach name="nodesForEach" axis="ch" ptType="node">
      <dgm:layoutNode name="compNode">
        <dgm:alg type="composite"/>
        <dgm:shape xmlns:r="http://schemas.openxmlformats.org/officeDocument/2006/relationships" r:blip="">
          <dgm:adjLst/>
        </dgm:shape>
        <dgm:presOf/>
        <dgm:choose name="Name4">
          <dgm:if name="Name5" axis="self" func="var" arg="dir" op="equ" val="norm">
            <dgm:constrLst>
              <dgm:constr type="l" for="ch" forName="dummyConnPt" refType="w" fact="0.2"/>
              <dgm:constr type="t" for="ch" forName="dummyConnPt" refType="w" fact="0.145"/>
              <dgm:constr type="l" for="ch" forName="node"/>
              <dgm:constr type="t" for="ch" forName="node"/>
              <dgm:constr type="h" for="ch" forName="node" refType="h"/>
              <dgm:constr type="w" for="ch" forName="node" refType="w"/>
            </dgm:constrLst>
          </dgm:if>
          <dgm:else name="Name6">
            <dgm:constrLst>
              <dgm:constr type="l" for="ch" forName="dummyConnPt" refType="w" fact="0.8"/>
              <dgm:constr type="t" for="ch" forName="dummyConnPt" refType="w" fact="0.145"/>
              <dgm:constr type="l" for="ch" forName="node"/>
              <dgm:constr type="t" for="ch" forName="node"/>
              <dgm:constr type="h" for="ch" forName="node" refType="h"/>
              <dgm:constr type="w" for="ch" forName="node" refType="w"/>
            </dgm:constrLst>
          </dgm:else>
        </dgm:choose>
        <dgm:ruleLst/>
        <dgm:layoutNode name="dummyConnPt" styleLbl="node1" moveWith="node">
          <dgm:alg type="sp"/>
          <dgm:shape xmlns:r="http://schemas.openxmlformats.org/officeDocument/2006/relationships" r:blip="">
            <dgm:adjLst/>
          </dgm:shape>
          <dgm:presOf/>
          <dgm:constrLst>
            <dgm:constr type="w" val="1"/>
            <dgm:constr type="h" val="1"/>
          </dgm:constrLst>
          <dgm:ruleLst/>
        </dgm:layout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tMarg" refType="primFontSz" fact="0.3"/>
            <dgm:constr type="bMarg" refType="primFontSz" fact="0.3"/>
            <dgm:constr type="lMarg" refType="primFontSz" fact="0.3"/>
            <dgm:constr type="rMarg" refType="primFontSz" fact="0.3"/>
            <dgm:constr type="primFontSz" val="65"/>
          </dgm:constrLst>
          <dgm:ruleLst>
            <dgm:rule type="primFontSz" val="5" fact="NaN" max="NaN"/>
          </dgm:ruleLst>
        </dgm:layoutNode>
      </dgm:layoutNode>
      <dgm:forEach name="sibTransForEach" axis="followSib" cnt="1">
        <dgm:layoutNode name="sibTrans" styleLbl="bgSibTrans2D1">
          <dgm:choose name="Name7">
            <dgm:if name="Name8" axis="self" func="var" arg="dir" op="equ" val="norm">
              <dgm:alg type="conn">
                <dgm:param type="srcNode" val="dummyConnPt"/>
                <dgm:param type="dstNode" val="dummyConnPt"/>
                <dgm:param type="begPts" val="bCtr, midR, tCtr"/>
                <dgm:param type="endPts" val="tCtr, midL, bCtr"/>
                <dgm:param type="begSty" val="noArr"/>
                <dgm:param type="endSty" val="noArr"/>
              </dgm:alg>
            </dgm:if>
            <dgm:else name="Name9">
              <dgm:alg type="conn">
                <dgm:param type="srcNode" val="dummyConnPt"/>
                <dgm:param type="dstNode" val="dummyConnPt"/>
                <dgm:param type="begPts" val="bCtr, midL, tCtr"/>
                <dgm:param type="endPts" val="tCtr, midR, bCtr"/>
                <dgm:param type="begSty" val="noArr"/>
                <dgm:param type="endSty" val="noArr"/>
              </dgm:alg>
            </dgm:else>
          </dgm:choose>
          <dgm:shape xmlns:r="http://schemas.openxmlformats.org/officeDocument/2006/relationships" type="conn" r:blip="" zOrderOff="-2">
            <dgm:adjLst/>
          </dgm:shape>
          <dgm:presOf axis="self"/>
          <dgm:constrLst>
            <dgm:constr type="begPad"/>
            <dgm:constr type="endPad"/>
          </dgm:constrLst>
          <dgm:ruleLst/>
        </dgm:layoutNode>
      </dgm:forEach>
    </dgm:forEach>
  </dgm:layoutNode>
</dgm:layoutDef>
</file>

<file path=ppt/diagrams/layout14.xml><?xml version="1.0" encoding="utf-8"?>
<dgm:layoutDef xmlns:dgm="http://schemas.openxmlformats.org/drawingml/2006/diagram" xmlns:a="http://schemas.openxmlformats.org/drawingml/2006/main" uniqueId="urn:microsoft.com/office/officeart/2005/8/layout/bProcess4">
  <dgm:title val=""/>
  <dgm:desc val=""/>
  <dgm:catLst>
    <dgm:cat type="process" pri="19000"/>
  </dgm:catLst>
  <dgm:sampData>
    <dgm:dataModel>
      <dgm:ptLst>
        <dgm:pt modelId="0" type="doc"/>
        <dgm:pt modelId="1">
          <dgm:prSet phldr="1"/>
        </dgm:pt>
        <dgm:pt modelId="2">
          <dgm:prSet phldr="1"/>
        </dgm:pt>
        <dgm:pt modelId="3">
          <dgm:prSet phldr="1"/>
        </dgm:pt>
        <dgm:pt modelId="4">
          <dgm:prSet phldr="1"/>
        </dgm:pt>
        <dgm:pt modelId="5">
          <dgm:prSet phldr="1"/>
        </dgm:pt>
        <dgm:pt modelId="6">
          <dgm:prSet phldr="1"/>
        </dgm:pt>
        <dgm:pt modelId="7">
          <dgm:prSet phldr="1"/>
        </dgm:pt>
        <dgm:pt modelId="8">
          <dgm:prSet phldr="1"/>
        </dgm:pt>
        <dgm:pt modelId="9">
          <dgm:prSet phldr="1"/>
        </dgm:pt>
      </dgm:ptLst>
      <dgm:cxnLst>
        <dgm:cxn modelId="10" srcId="0" destId="1" srcOrd="0" destOrd="0"/>
        <dgm:cxn modelId="11" srcId="0" destId="2" srcOrd="1" destOrd="0"/>
        <dgm:cxn modelId="12" srcId="0" destId="3" srcOrd="2" destOrd="0"/>
        <dgm:cxn modelId="13" srcId="0" destId="4" srcOrd="3" destOrd="0"/>
        <dgm:cxn modelId="14" srcId="0" destId="5" srcOrd="4" destOrd="0"/>
        <dgm:cxn modelId="15" srcId="0" destId="6" srcOrd="5" destOrd="0"/>
        <dgm:cxn modelId="16" srcId="0" destId="7" srcOrd="6" destOrd="0"/>
        <dgm:cxn modelId="17" srcId="0" destId="8" srcOrd="7" destOrd="0"/>
        <dgm:cxn modelId="18" srcId="0" destId="9" srcOrd="8"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Name0">
    <dgm:varLst>
      <dgm:dir/>
      <dgm:resizeHandles/>
    </dgm:varLst>
    <dgm:choose name="Name1">
      <dgm:if name="Name2" func="var" arg="dir" op="equ" val="norm">
        <dgm:alg type="snake">
          <dgm:param type="grDir" val="tL"/>
          <dgm:param type="flowDir" val="col"/>
          <dgm:param type="contDir" val="revDir"/>
          <dgm:param type="bkpt" val="bal"/>
        </dgm:alg>
      </dgm:if>
      <dgm:else name="Name3">
        <dgm:alg type="snake">
          <dgm:param type="grDir" val="tR"/>
          <dgm:param type="flowDir" val="col"/>
          <dgm:param type="contDir" val="revDir"/>
          <dgm:param type="bkpt" val="bal"/>
        </dgm:alg>
      </dgm:else>
    </dgm:choose>
    <dgm:shape xmlns:r="http://schemas.openxmlformats.org/officeDocument/2006/relationships" r:blip="">
      <dgm:adjLst/>
    </dgm:shape>
    <dgm:presOf/>
    <dgm:constrLst>
      <dgm:constr type="w" for="ch" forName="compNode" refType="w"/>
      <dgm:constr type="h" for="ch" forName="compNode" refType="w" fact="0.6"/>
      <dgm:constr type="h" for="ch" forName="sibTrans" refType="h" refFor="ch" refForName="compNode" op="equ" fact="0.25"/>
      <dgm:constr type="sp" refType="w" fact="0.33"/>
      <dgm:constr type="primFontSz" for="des" forName="node" op="equ" val="65"/>
    </dgm:constrLst>
    <dgm:ruleLst/>
    <dgm:forEach name="nodesForEach" axis="ch" ptType="node">
      <dgm:layoutNode name="compNode">
        <dgm:alg type="composite"/>
        <dgm:shape xmlns:r="http://schemas.openxmlformats.org/officeDocument/2006/relationships" r:blip="">
          <dgm:adjLst/>
        </dgm:shape>
        <dgm:presOf/>
        <dgm:choose name="Name4">
          <dgm:if name="Name5" axis="self" func="var" arg="dir" op="equ" val="norm">
            <dgm:constrLst>
              <dgm:constr type="l" for="ch" forName="dummyConnPt" refType="w" fact="0.2"/>
              <dgm:constr type="t" for="ch" forName="dummyConnPt" refType="w" fact="0.145"/>
              <dgm:constr type="l" for="ch" forName="node"/>
              <dgm:constr type="t" for="ch" forName="node"/>
              <dgm:constr type="h" for="ch" forName="node" refType="h"/>
              <dgm:constr type="w" for="ch" forName="node" refType="w"/>
            </dgm:constrLst>
          </dgm:if>
          <dgm:else name="Name6">
            <dgm:constrLst>
              <dgm:constr type="l" for="ch" forName="dummyConnPt" refType="w" fact="0.8"/>
              <dgm:constr type="t" for="ch" forName="dummyConnPt" refType="w" fact="0.145"/>
              <dgm:constr type="l" for="ch" forName="node"/>
              <dgm:constr type="t" for="ch" forName="node"/>
              <dgm:constr type="h" for="ch" forName="node" refType="h"/>
              <dgm:constr type="w" for="ch" forName="node" refType="w"/>
            </dgm:constrLst>
          </dgm:else>
        </dgm:choose>
        <dgm:ruleLst/>
        <dgm:layoutNode name="dummyConnPt" styleLbl="node1" moveWith="node">
          <dgm:alg type="sp"/>
          <dgm:shape xmlns:r="http://schemas.openxmlformats.org/officeDocument/2006/relationships" r:blip="">
            <dgm:adjLst/>
          </dgm:shape>
          <dgm:presOf/>
          <dgm:constrLst>
            <dgm:constr type="w" val="1"/>
            <dgm:constr type="h" val="1"/>
          </dgm:constrLst>
          <dgm:ruleLst/>
        </dgm:layout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tMarg" refType="primFontSz" fact="0.3"/>
            <dgm:constr type="bMarg" refType="primFontSz" fact="0.3"/>
            <dgm:constr type="lMarg" refType="primFontSz" fact="0.3"/>
            <dgm:constr type="rMarg" refType="primFontSz" fact="0.3"/>
            <dgm:constr type="primFontSz" val="65"/>
          </dgm:constrLst>
          <dgm:ruleLst>
            <dgm:rule type="primFontSz" val="5" fact="NaN" max="NaN"/>
          </dgm:ruleLst>
        </dgm:layoutNode>
      </dgm:layoutNode>
      <dgm:forEach name="sibTransForEach" axis="followSib" cnt="1">
        <dgm:layoutNode name="sibTrans" styleLbl="bgSibTrans2D1">
          <dgm:choose name="Name7">
            <dgm:if name="Name8" axis="self" func="var" arg="dir" op="equ" val="norm">
              <dgm:alg type="conn">
                <dgm:param type="srcNode" val="dummyConnPt"/>
                <dgm:param type="dstNode" val="dummyConnPt"/>
                <dgm:param type="begPts" val="bCtr, midR, tCtr"/>
                <dgm:param type="endPts" val="tCtr, midL, bCtr"/>
                <dgm:param type="begSty" val="noArr"/>
                <dgm:param type="endSty" val="noArr"/>
              </dgm:alg>
            </dgm:if>
            <dgm:else name="Name9">
              <dgm:alg type="conn">
                <dgm:param type="srcNode" val="dummyConnPt"/>
                <dgm:param type="dstNode" val="dummyConnPt"/>
                <dgm:param type="begPts" val="bCtr, midL, tCtr"/>
                <dgm:param type="endPts" val="tCtr, midR, bCtr"/>
                <dgm:param type="begSty" val="noArr"/>
                <dgm:param type="endSty" val="noArr"/>
              </dgm:alg>
            </dgm:else>
          </dgm:choose>
          <dgm:shape xmlns:r="http://schemas.openxmlformats.org/officeDocument/2006/relationships" type="conn" r:blip="" zOrderOff="-2">
            <dgm:adjLst/>
          </dgm:shape>
          <dgm:presOf axis="self"/>
          <dgm:constrLst>
            <dgm:constr type="begPad"/>
            <dgm:constr type="endPad"/>
          </dgm:constrLst>
          <dgm:ruleLst/>
        </dgm:layoutNode>
      </dgm:forEach>
    </dgm:forEach>
  </dgm:layoutNode>
</dgm:layoutDef>
</file>

<file path=ppt/diagrams/layout15.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layout16.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layout17.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18.xml><?xml version="1.0" encoding="utf-8"?>
<dgm:layoutDef xmlns:dgm="http://schemas.openxmlformats.org/drawingml/2006/diagram" xmlns:a="http://schemas.openxmlformats.org/drawingml/2006/main" uniqueId="urn:microsoft.com/office/officeart/2009/3/layout/StepUpProcess">
  <dgm:title val=""/>
  <dgm:desc val=""/>
  <dgm:catLst>
    <dgm:cat type="process" pri="1300"/>
  </dgm:catLst>
  <dgm:sampData>
    <dgm:dataModel>
      <dgm:ptLst>
        <dgm:pt modelId="0" type="doc"/>
        <dgm:pt modelId="10">
          <dgm:prSet phldr="1"/>
        </dgm:pt>
        <dgm:pt modelId="20">
          <dgm:prSet phldr="1"/>
        </dgm:pt>
        <dgm:pt modelId="30">
          <dgm:prSet phldr="1"/>
        </dgm:pt>
      </dgm:ptLst>
      <dgm:cxnLst>
        <dgm:cxn modelId="60" srcId="0" destId="10" srcOrd="0" destOrd="0"/>
        <dgm:cxn modelId="70" srcId="0" destId="20" srcOrd="1" destOrd="0"/>
        <dgm:cxn modelId="80" srcId="0" destId="30" srcOrd="2"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rootnode">
    <dgm:varLst>
      <dgm:chMax/>
      <dgm:chPref/>
      <dgm:dir/>
      <dgm:animLvl val="lvl"/>
    </dgm:varLst>
    <dgm:choose name="Name0">
      <dgm:if name="Name1" func="var" arg="dir" op="equ" val="norm">
        <dgm:alg type="snake">
          <dgm:param type="grDir" val="bL"/>
          <dgm:param type="flowDir" val="row"/>
          <dgm:param type="off" val="off"/>
          <dgm:param type="bkpt" val="fixed"/>
          <dgm:param type="bkPtFixedVal" val="1"/>
        </dgm:alg>
      </dgm:if>
      <dgm:else name="Name2">
        <dgm:alg type="snake">
          <dgm:param type="grDir" val="bR"/>
          <dgm:param type="flowDir" val="row"/>
          <dgm:param type="off" val="off"/>
          <dgm:param type="bkpt" val="fixed"/>
          <dgm:param type="bkPtFixedVal" val="1"/>
        </dgm:alg>
      </dgm:else>
    </dgm:choose>
    <dgm:shape xmlns:r="http://schemas.openxmlformats.org/officeDocument/2006/relationships" r:blip="">
      <dgm:adjLst/>
    </dgm:shape>
    <dgm:constrLst>
      <dgm:constr type="alignOff" forName="rootnode" val="1"/>
      <dgm:constr type="primFontSz" for="des" ptType="node" op="equ" val="65"/>
      <dgm:constr type="w" for="ch" forName="composite" refType="w"/>
      <dgm:constr type="h" for="ch" forName="composite" refType="h"/>
      <dgm:constr type="sp" refType="h" refFor="ch" refForName="composite" op="equ" fact="-0.765"/>
      <dgm:constr type="w" for="ch" forName="sibTrans" refType="w" fact="0.103"/>
      <dgm:constr type="h" for="ch" forName="sibTrans" refType="h" fact="0.103"/>
    </dgm:constrLst>
    <dgm:forEach name="nodesForEach" axis="ch" ptType="node">
      <dgm:layoutNode name="composite">
        <dgm:alg type="composite">
          <dgm:param type="ar" val="0.861"/>
        </dgm:alg>
        <dgm:shape xmlns:r="http://schemas.openxmlformats.org/officeDocument/2006/relationships" r:blip="">
          <dgm:adjLst/>
        </dgm:shape>
        <dgm:choose name="Name3">
          <dgm:if name="Name4" func="var" arg="dir" op="equ" val="norm">
            <dgm:constrLst>
              <dgm:constr type="l" for="ch" forName="LShape" refType="w" fact="0"/>
              <dgm:constr type="t" for="ch" forName="LShape" refType="h" fact="0.2347"/>
              <dgm:constr type="w" for="ch" forName="LShape" refType="w" fact="0.998"/>
              <dgm:constr type="h" for="ch" forName="LShape" refType="h" fact="0.5164"/>
              <dgm:constr type="r" for="ch" forName="ParentText" refType="w"/>
              <dgm:constr type="t" for="ch" forName="ParentText" refType="h" fact="0.32"/>
              <dgm:constr type="w" for="ch" forName="ParentText" refType="w" fact="0.901"/>
              <dgm:constr type="h" for="ch" forName="ParentText" refType="h" fact="0.68"/>
              <dgm:constr type="l" for="ch" forName="Triangle" refType="w" fact="0.83"/>
              <dgm:constr type="t" for="ch" forName="Triangle" refType="h" fact="0"/>
              <dgm:constr type="w" for="ch" forName="Triangle" refType="w" fact="0.17"/>
              <dgm:constr type="h" for="ch" forName="Triangle" refType="w" refFor="ch" refForName="Triangle"/>
            </dgm:constrLst>
          </dgm:if>
          <dgm:else name="Name5">
            <dgm:constrLst>
              <dgm:constr type="l" for="ch" forName="LShape" refType="w" fact="0.002"/>
              <dgm:constr type="t" for="ch" forName="LShape" refType="h" fact="0.2347"/>
              <dgm:constr type="w" for="ch" forName="LShape" refType="w"/>
              <dgm:constr type="h" for="ch" forName="LShape" refType="h" fact="0.5164"/>
              <dgm:constr type="l" for="ch" forName="ParentText" refType="w" fact="0"/>
              <dgm:constr type="t" for="ch" forName="ParentText" refType="h" fact="0.32"/>
              <dgm:constr type="w" for="ch" forName="ParentText" refType="w" fact="0.902"/>
              <dgm:constr type="h" for="ch" forName="ParentText" refType="h" fact="0.68"/>
              <dgm:constr type="l" for="ch" forName="Triangle" refType="w" fact="0"/>
              <dgm:constr type="t" for="ch" forName="Triangle" refType="h" fact="0"/>
              <dgm:constr type="w" for="ch" forName="Triangle" refType="w" fact="0.17"/>
              <dgm:constr type="h" for="ch" forName="Triangle" refType="w" refFor="ch" refForName="Triangle"/>
            </dgm:constrLst>
          </dgm:else>
        </dgm:choose>
        <dgm:layoutNode name="LShape" styleLbl="alignNode1">
          <dgm:alg type="sp"/>
          <dgm:choose name="Name6">
            <dgm:if name="Name7" func="var" arg="dir" op="equ" val="norm">
              <dgm:shape xmlns:r="http://schemas.openxmlformats.org/officeDocument/2006/relationships" rot="90" type="corner" r:blip="">
                <dgm:adjLst>
                  <dgm:adj idx="1" val="0.1612"/>
                  <dgm:adj idx="2" val="0.1611"/>
                </dgm:adjLst>
              </dgm:shape>
            </dgm:if>
            <dgm:else name="Name8">
              <dgm:shape xmlns:r="http://schemas.openxmlformats.org/officeDocument/2006/relationships" rot="180" type="corner" r:blip="">
                <dgm:adjLst>
                  <dgm:adj idx="1" val="0.1612"/>
                  <dgm:adj idx="2" val="0.1611"/>
                </dgm:adjLst>
              </dgm:shape>
            </dgm:else>
          </dgm:choose>
          <dgm:presOf/>
        </dgm:layoutNode>
        <dgm:layoutNode name="ParentText" styleLbl="revTx">
          <dgm:varLst>
            <dgm:chMax val="0"/>
            <dgm:chPref val="0"/>
            <dgm:bulletEnabled val="1"/>
          </dgm:varLst>
          <dgm:alg type="tx">
            <dgm:param type="parTxLTRAlign" val="l"/>
            <dgm:param type="txAnchorVert" val="t"/>
          </dgm:alg>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choose name="Name9">
          <dgm:if name="Name10" axis="followSib" ptType="node" func="cnt" op="gte" val="1">
            <dgm:layoutNode name="Triangle" styleLbl="alignNode1">
              <dgm:alg type="sp"/>
              <dgm:choose name="Name11">
                <dgm:if name="Name12" func="var" arg="dir" op="equ" val="norm">
                  <dgm:shape xmlns:r="http://schemas.openxmlformats.org/officeDocument/2006/relationships" type="triangle" r:blip="">
                    <dgm:adjLst>
                      <dgm:adj idx="1" val="1"/>
                    </dgm:adjLst>
                  </dgm:shape>
                </dgm:if>
                <dgm:else name="Name13">
                  <dgm:shape xmlns:r="http://schemas.openxmlformats.org/officeDocument/2006/relationships" rot="90" type="triangle" r:blip="">
                    <dgm:adjLst>
                      <dgm:adj idx="1" val="1"/>
                    </dgm:adjLst>
                  </dgm:shape>
                </dgm:else>
              </dgm:choose>
              <dgm:presOf/>
            </dgm:layoutNode>
          </dgm:if>
          <dgm:else name="Name14"/>
        </dgm:choose>
      </dgm:layoutNode>
      <dgm:forEach name="sibTransForEach" axis="followSib" ptType="sibTrans" cnt="1">
        <dgm:layoutNode name="sibTrans">
          <dgm:alg type="composite">
            <dgm:param type="ar" val="0.861"/>
          </dgm:alg>
          <dgm:constrLst>
            <dgm:constr type="w" for="ch" forName="space" refType="w"/>
            <dgm:constr type="h" for="ch" forName="space" refType="w"/>
          </dgm:constrLst>
          <dgm:layoutNode name="space" styleLbl="alignNode1">
            <dgm:alg type="sp"/>
            <dgm:shape xmlns:r="http://schemas.openxmlformats.org/officeDocument/2006/relationships" r:blip="">
              <dgm:adjLst/>
            </dgm:shape>
            <dgm:presOf/>
          </dgm:layoutNode>
        </dgm:layoutNode>
      </dgm:forEach>
    </dgm:forEach>
  </dgm:layoutNode>
</dgm:layoutDef>
</file>

<file path=ppt/diagrams/layout19.xml><?xml version="1.0" encoding="utf-8"?>
<dgm:layoutDef xmlns:dgm="http://schemas.openxmlformats.org/drawingml/2006/diagram" xmlns:a="http://schemas.openxmlformats.org/drawingml/2006/main" uniqueId="urn:microsoft.com/office/officeart/2005/8/layout/radial4">
  <dgm:title val=""/>
  <dgm:desc val=""/>
  <dgm:catLst>
    <dgm:cat type="relationship" pri="190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t modelId="11"/>
        <dgm:pt modelId="12"/>
      </dgm:ptLst>
      <dgm:cxnLst>
        <dgm:cxn modelId="2" srcId="0" destId="1" srcOrd="0" destOrd="0"/>
        <dgm:cxn modelId="15" srcId="1" destId="11" srcOrd="0" destOrd="0"/>
        <dgm:cxn modelId="16" srcId="1" destId="12" srcOrd="1"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0"/>
              <dgm:param type="spanAng" val="360"/>
              <dgm:param type="ctrShpMap" val="fNode"/>
            </dgm:alg>
          </dgm:if>
          <dgm:else name="Name4">
            <dgm:choose name="Name5">
              <dgm:if name="Name6" axis="ch ch" ptType="node node" st="1 1" cnt="1 0" func="cnt" op="lte" val="3">
                <dgm:alg type="cycle">
                  <dgm:param type="stAng" val="-55"/>
                  <dgm:param type="spanAng" val="110"/>
                  <dgm:param type="ctrShpMap" val="fNode"/>
                </dgm:alg>
              </dgm:if>
              <dgm:else name="Name7">
                <dgm:choose name="Name8">
                  <dgm:if name="Name9" axis="ch ch" ptType="node node" st="1 1" cnt="1 0" func="cnt" op="equ" val="4">
                    <dgm:alg type="cycle">
                      <dgm:param type="stAng" val="-75"/>
                      <dgm:param type="spanAng" val="150"/>
                      <dgm:param type="ctrShpMap" val="fNode"/>
                    </dgm:alg>
                  </dgm:if>
                  <dgm:else name="Name10">
                    <dgm:alg type="cycle">
                      <dgm:param type="stAng" val="-90"/>
                      <dgm:param type="spanAng" val="180"/>
                      <dgm:param type="ctrShpMap" val="fNode"/>
                    </dgm:alg>
                  </dgm:else>
                </dgm:choose>
              </dgm:else>
            </dgm:choose>
          </dgm:else>
        </dgm:choose>
      </dgm:if>
      <dgm:else name="Name11">
        <dgm:choose name="Name12">
          <dgm:if name="Name13" axis="ch ch" ptType="node node" st="1 1" cnt="1 0" func="cnt" op="lte" val="1">
            <dgm:alg type="cycle">
              <dgm:param type="stAng" val="0"/>
              <dgm:param type="spanAng" val="-360"/>
              <dgm:param type="ctrShpMap" val="fNode"/>
            </dgm:alg>
          </dgm:if>
          <dgm:else name="Name14">
            <dgm:choose name="Name15">
              <dgm:if name="Name16" axis="ch ch" ptType="node node" st="1 1" cnt="1 0" func="cnt" op="lte" val="3">
                <dgm:alg type="cycle">
                  <dgm:param type="stAng" val="55"/>
                  <dgm:param type="spanAng" val="-110"/>
                  <dgm:param type="ctrShpMap" val="fNode"/>
                </dgm:alg>
              </dgm:if>
              <dgm:else name="Name17">
                <dgm:choose name="Name18">
                  <dgm:if name="Name19" axis="ch ch" ptType="node node" st="1 1" cnt="1 0" func="cnt" op="equ" val="4">
                    <dgm:alg type="cycle">
                      <dgm:param type="stAng" val="75"/>
                      <dgm:param type="spanAng" val="-150"/>
                      <dgm:param type="ctrShpMap" val="fNode"/>
                    </dgm:alg>
                  </dgm:if>
                  <dgm:else name="Name20">
                    <dgm:alg type="cycle">
                      <dgm:param type="stAng" val="90"/>
                      <dgm:param type="spanAng" val="-180"/>
                      <dgm:param type="ctrShpMap" val="fNode"/>
                    </dgm:alg>
                  </dgm:else>
                </dgm:choose>
              </dgm:else>
            </dgm:choose>
          </dgm:else>
        </dgm:choose>
      </dgm:else>
    </dgm:choose>
    <dgm:shape xmlns:r="http://schemas.openxmlformats.org/officeDocument/2006/relationships" r:blip="">
      <dgm:adjLst/>
    </dgm:shape>
    <dgm:presOf/>
    <dgm:constrLst>
      <dgm:constr type="w" for="ch" forName="centerShape" refType="w"/>
      <dgm:constr type="w" for="ch" forName="node" refType="w" refFor="ch" refForName="centerShape" fact="0.95"/>
      <dgm:constr type="h" for="ch" forName="parTrans" refType="w" refFor="ch" refForName="centerShape" fact="0.285"/>
      <dgm:constr type="sp" refType="w" refFor="ch" refForName="centerShape" op="equ" fact="0.23"/>
      <dgm:constr type="sibSp" refType="w" refFor="ch" refForName="node" fact="0.1"/>
      <dgm:constr type="primFontSz" for="ch" forName="node" op="equ"/>
    </dgm:constrLst>
    <dgm:choose name="Name21">
      <dgm:if name="Name22" axis="ch ch" ptType="node node" st="1 1" cnt="1 0" func="cnt" op="lte" val="5">
        <dgm:ruleLst>
          <dgm:rule type="w" for="ch" forName="centerShape" val="NaN" fact="0.27" max="NaN"/>
        </dgm:ruleLst>
      </dgm:if>
      <dgm:else name="Name23">
        <dgm:ruleLst>
          <dgm:rule type="w" for="ch" forName="centerShape" val="NaN" fact="0.27" max="NaN"/>
          <dgm:rule type="w" for="ch" forName="node" val="NaN" fact="0.7" max="NaN"/>
        </dgm:ruleLst>
      </dgm:else>
    </dgm:choose>
    <dgm:forEach name="Name24" axis="ch" ptType="node" cnt="1">
      <dgm:layoutNode name="centerShape" styleLbl="node0">
        <dgm:alg type="tx"/>
        <dgm:shape xmlns:r="http://schemas.openxmlformats.org/officeDocument/2006/relationships" type="ellipse" r:blip="">
          <dgm:adjLst/>
        </dgm:shape>
        <dgm:presOf axis="self"/>
        <dgm:constrLst>
          <dgm:constr type="tMarg" refType="primFontSz" fact="0.05"/>
          <dgm:constr type="bMarg" refType="primFontSz" fact="0.05"/>
          <dgm:constr type="lMarg" refType="primFontSz" fact="0.05"/>
          <dgm:constr type="rMarg" refType="primFontSz" fact="0.05"/>
          <dgm:constr type="primFontSz" val="65"/>
          <dgm:constr type="h" refType="w"/>
        </dgm:constrLst>
        <dgm:ruleLst>
          <dgm:rule type="primFontSz" val="5" fact="NaN" max="NaN"/>
        </dgm:ruleLst>
      </dgm:layoutNode>
      <dgm:forEach name="Name25" axis="ch">
        <dgm:forEach name="Name26" axis="self" ptType="parTrans">
          <dgm:layoutNode name="parTrans" styleLbl="bgSibTrans2D1">
            <dgm:alg type="conn">
              <dgm:param type="begPts" val="auto"/>
              <dgm:param type="endPts" val="ctr"/>
              <dgm:param type="endSty" val="noArr"/>
              <dgm:param type="begSty" val="arr"/>
            </dgm:alg>
            <dgm:shape xmlns:r="http://schemas.openxmlformats.org/officeDocument/2006/relationships" type="conn" r:blip="">
              <dgm:adjLst/>
            </dgm:shape>
            <dgm:presOf axis="self"/>
            <dgm:constrLst>
              <dgm:constr type="begPad" refType="connDist" fact="0.055"/>
              <dgm:constr type="endPad"/>
            </dgm:constrLst>
            <dgm:ruleLst/>
          </dgm:layoutNode>
        </dgm:forEach>
        <dgm:forEach name="Name27" axis="self" ptType="node">
          <dgm:layoutNode name="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h" refType="w" fact="0.8"/>
              <dgm:constr type="tMarg" refType="primFontSz" fact="0.15"/>
              <dgm:constr type="bMarg" refType="primFontSz" fact="0.15"/>
              <dgm:constr type="lMarg" refType="primFontSz" fact="0.15"/>
              <dgm:constr type="rMarg" refType="primFontSz" fact="0.15"/>
            </dgm:constrLst>
            <dgm:ruleLst>
              <dgm:rule type="primFontSz" val="5" fact="NaN" max="NaN"/>
            </dgm:ruleLst>
          </dgm:layoutNode>
        </dgm:forEach>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arrow4">
  <dgm:title val=""/>
  <dgm:desc val=""/>
  <dgm:catLst>
    <dgm:cat type="relationship" pri="8000"/>
    <dgm:cat type="process" pri="30000"/>
  </dgm:catLst>
  <dgm:samp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Lst>
      <dgm:cxnLst>
        <dgm:cxn modelId="3" srcId="0" destId="1" srcOrd="0" destOrd="0"/>
        <dgm:cxn modelId="4" srcId="0" destId="2" srcOrd="1" destOrd="0"/>
      </dgm:cxnLst>
      <dgm:bg/>
      <dgm:whole/>
    </dgm:dataModel>
  </dgm:clrData>
  <dgm:layoutNode name="compositeShape">
    <dgm:varLst>
      <dgm:chMax val="2"/>
      <dgm:dir/>
      <dgm:resizeHandles val="exact"/>
    </dgm:varLst>
    <dgm:alg type="composite"/>
    <dgm:shape xmlns:r="http://schemas.openxmlformats.org/officeDocument/2006/relationships" r:blip="">
      <dgm:adjLst/>
    </dgm:shape>
    <dgm:presOf/>
    <dgm:choose name="Name0">
      <dgm:if name="Name1" func="var" arg="dir" op="equ" val="norm">
        <dgm:choose name="Name2">
          <dgm:if name="Name3" axis="ch" ptType="node" func="cnt" op="lte" val="1">
            <dgm:constrLst>
              <dgm:constr type="primFontSz" for="des" ptType="node" op="equ" val="65"/>
              <dgm:constr type="w" for="ch" forName="upArrow" refType="w" fact="0.33"/>
              <dgm:constr type="h" for="ch" forName="upArrow" refType="h"/>
              <dgm:constr type="b" for="ch" forName="upArrow" refType="h" fact="0.48"/>
              <dgm:constr type="l" for="ch" forName="upArrow"/>
              <dgm:constr type="h" for="ch" forName="upArrow" refType="w" refFor="ch" refForName="upArrow" op="gte" fact="0.75"/>
              <dgm:constr type="w" for="ch" forName="upArrowText" refType="w" fact="0.56"/>
              <dgm:constr type="h" for="ch" forName="upArrowText" refType="h"/>
              <dgm:constr type="b" for="ch" forName="upArrowText" refType="h" fact="0.48"/>
              <dgm:constr type="l" for="ch" forName="upArrowText" refType="w" refFor="ch" refForName="upArrow" fact="1.03"/>
            </dgm:constrLst>
          </dgm:if>
          <dgm:else name="Name4">
            <dgm:constrLst>
              <dgm:constr type="primFontSz" for="des" ptType="node" op="equ" val="65"/>
              <dgm:constr type="w" for="ch" forName="upArrow" refType="w" fact="0.33"/>
              <dgm:constr type="h" for="ch" forName="upArrow" refType="h" fact="0.48"/>
              <dgm:constr type="b" for="ch" forName="upArrow" refType="h" fact="0.48"/>
              <dgm:constr type="l" for="ch" forName="upArrow"/>
              <dgm:constr type="h" for="ch" forName="upArrow" refType="w" refFor="ch" refForName="upArrow" op="gte" fact="0.75"/>
              <dgm:constr type="w" for="ch" forName="upArrowText" refType="w" fact="0.56"/>
              <dgm:constr type="h" for="ch" forName="upArrowText" refType="h" fact="0.48"/>
              <dgm:constr type="b" for="ch" forName="upArrowText" refType="h" fact="0.48"/>
              <dgm:constr type="l" for="ch" forName="upArrowText" refType="w" refFor="ch" refForName="upArrow" fact="1.03"/>
              <dgm:constr type="w" for="ch" forName="downArrow" refType="w" fact="0.33"/>
              <dgm:constr type="h" for="ch" forName="downArrow" refType="h" fact="0.48"/>
              <dgm:constr type="t" for="ch" forName="downArrow" refType="h" fact="0.52"/>
              <dgm:constr type="l" for="ch" forName="downArrow" refType="w" refFor="ch" refForName="downArrow" fact="0.3"/>
              <dgm:constr type="h" for="ch" forName="downArrow" refType="w" refFor="ch" refForName="downArrow" op="gte" fact="0.75"/>
              <dgm:constr type="w" for="ch" forName="downArrowText" refType="w" fact="0.56"/>
              <dgm:constr type="h" for="ch" forName="downArrowText" refType="h" fact="0.48"/>
              <dgm:constr type="t" for="ch" forName="downArrowText" refType="h" fact="0.52"/>
              <dgm:constr type="l" for="ch" forName="downArrowText" refType="w" refFor="ch" refForName="downArrow" fact="1.33"/>
            </dgm:constrLst>
          </dgm:else>
        </dgm:choose>
      </dgm:if>
      <dgm:else name="Name5">
        <dgm:choose name="Name6">
          <dgm:if name="Name7" axis="ch" ptType="node" func="cnt" op="lte" val="1">
            <dgm:constrLst>
              <dgm:constr type="primFontSz" for="des" ptType="node" op="equ" val="65"/>
              <dgm:constr type="w" for="ch" forName="upArrow" refType="w" fact="0.33"/>
              <dgm:constr type="h" for="ch" forName="upArrow" refType="h"/>
              <dgm:constr type="t" for="ch" forName="upArrow"/>
              <dgm:constr type="l" for="ch" forName="upArrow" refType="w" fact="0.67"/>
              <dgm:constr type="h" for="ch" forName="upArrow" refType="w" refFor="ch" refForName="upArrow" op="gte" fact="0.75"/>
              <dgm:constr type="w" for="ch" forName="upArrowText" refType="w" fact="0.56"/>
              <dgm:constr type="h" for="ch" forName="upArrowText" refType="h"/>
              <dgm:constr type="t" for="ch" forName="upArrowText"/>
              <dgm:constr type="l" for="ch" forName="upArrowText" refType="w" fact="0.1"/>
            </dgm:constrLst>
          </dgm:if>
          <dgm:else name="Name8">
            <dgm:constrLst>
              <dgm:constr type="primFontSz" for="des" ptType="node" op="equ" val="65"/>
              <dgm:constr type="w" for="ch" forName="upArrow" refType="w" fact="0.33"/>
              <dgm:constr type="h" for="ch" forName="upArrow" refType="h" fact="0.48"/>
              <dgm:constr type="t" for="ch" forName="upArrow"/>
              <dgm:constr type="l" for="ch" forName="upArrow" refType="w" fact="0.67"/>
              <dgm:constr type="h" for="ch" forName="upArrow" refType="w" refFor="ch" refForName="upArrow" op="gte" fact="0.75"/>
              <dgm:constr type="w" for="ch" forName="upArrowText" refType="w" fact="0.56"/>
              <dgm:constr type="h" for="ch" forName="upArrowText" refType="h" fact="0.48"/>
              <dgm:constr type="t" for="ch" forName="upArrowText"/>
              <dgm:constr type="l" for="ch" forName="upArrowText" refType="w" fact="0.1"/>
              <dgm:constr type="w" for="ch" forName="downArrow" refType="w" fact="0.33"/>
              <dgm:constr type="h" for="ch" forName="downArrow" refType="h" fact="0.48"/>
              <dgm:constr type="t" for="ch" forName="downArrow" refType="h" fact="0.52"/>
              <dgm:constr type="l" for="ch" forName="downArrow" refType="w" fact="0.57"/>
              <dgm:constr type="h" for="ch" forName="downArrow" refType="w" refFor="ch" refForName="downArrow" op="gte" fact="0.75"/>
              <dgm:constr type="w" for="ch" forName="downArrowText" refType="w" fact="0.56"/>
              <dgm:constr type="h" for="ch" forName="downArrowText" refType="h" fact="0.48"/>
              <dgm:constr type="t" for="ch" forName="downArrowText" refType="h" fact="0.52"/>
              <dgm:constr type="l" for="ch" forName="downArrowText"/>
            </dgm:constrLst>
          </dgm:else>
        </dgm:choose>
      </dgm:else>
    </dgm:choose>
    <dgm:ruleLst/>
    <dgm:forEach name="Name9" axis="ch" ptType="node" cnt="1">
      <dgm:layoutNode name="upArrow" styleLbl="node1">
        <dgm:alg type="sp"/>
        <dgm:shape xmlns:r="http://schemas.openxmlformats.org/officeDocument/2006/relationships" type="upArrow" r:blip="">
          <dgm:adjLst/>
        </dgm:shape>
        <dgm:presOf/>
        <dgm:constrLst/>
        <dgm:ruleLst/>
      </dgm:layoutNode>
      <dgm:layoutNode name="upArrowText" styleLbl="revTx">
        <dgm:varLst>
          <dgm:chMax val="0"/>
          <dgm:bulletEnabled val="1"/>
        </dgm:varLst>
        <dgm:choose name="Name10">
          <dgm:if name="Name11" axis="root des" ptType="all node" func="maxDepth" op="gt" val="1">
            <dgm:alg type="tx">
              <dgm:param type="parTxLTRAlign" val="l"/>
              <dgm:param type="parTxRTLAlign" val="r"/>
              <dgm:param type="txAnchorVertCh" val="mid"/>
            </dgm:alg>
          </dgm:if>
          <dgm:else name="Name12">
            <dgm:choose name="Name13">
              <dgm:if name="Name14" func="var" arg="dir" op="equ" val="norm">
                <dgm:alg type="tx">
                  <dgm:param type="parTxLTRAlign" val="l"/>
                  <dgm:param type="parTxRTLAlign" val="l"/>
                  <dgm:param type="txAnchorVertCh" val="mid"/>
                </dgm:alg>
              </dgm:if>
              <dgm:else name="Name15">
                <dgm:alg type="tx">
                  <dgm:param type="parTxLTRAlign" val="r"/>
                  <dgm:param type="parTxRTLAlign" val="r"/>
                  <dgm:param type="txAnchorVertCh" val="mid"/>
                </dgm:alg>
              </dgm:else>
            </dgm:choose>
          </dgm:else>
        </dgm:choose>
        <dgm:shape xmlns:r="http://schemas.openxmlformats.org/officeDocument/2006/relationships" type="rect" r:blip="">
          <dgm:adjLst/>
        </dgm:shape>
        <dgm:presOf axis="desOrSelf" ptType="node"/>
        <dgm:constrLst>
          <dgm:constr type="tMarg"/>
        </dgm:constrLst>
        <dgm:ruleLst>
          <dgm:rule type="primFontSz" val="5" fact="NaN" max="NaN"/>
        </dgm:ruleLst>
      </dgm:layoutNode>
    </dgm:forEach>
    <dgm:forEach name="Name16" axis="ch" ptType="node" st="2" cnt="1">
      <dgm:layoutNode name="downArrow" styleLbl="node1">
        <dgm:alg type="sp"/>
        <dgm:shape xmlns:r="http://schemas.openxmlformats.org/officeDocument/2006/relationships" type="downArrow" r:blip="">
          <dgm:adjLst/>
        </dgm:shape>
        <dgm:presOf/>
        <dgm:constrLst/>
        <dgm:ruleLst/>
      </dgm:layoutNode>
      <dgm:layoutNode name="downArrowText" styleLbl="revTx">
        <dgm:varLst>
          <dgm:chMax val="0"/>
          <dgm:bulletEnabled val="1"/>
        </dgm:varLst>
        <dgm:choose name="Name17">
          <dgm:if name="Name18" axis="root des" ptType="all node" func="maxDepth" op="gt" val="1">
            <dgm:alg type="tx">
              <dgm:param type="parTxLTRAlign" val="l"/>
              <dgm:param type="parTxRTLAlign" val="r"/>
              <dgm:param type="txAnchorVertCh" val="mid"/>
            </dgm:alg>
          </dgm:if>
          <dgm:else name="Name19">
            <dgm:choose name="Name20">
              <dgm:if name="Name21" func="var" arg="dir" op="equ" val="norm">
                <dgm:alg type="tx">
                  <dgm:param type="parTxLTRAlign" val="l"/>
                  <dgm:param type="parTxRTLAlign" val="l"/>
                  <dgm:param type="txAnchorVertCh" val="mid"/>
                </dgm:alg>
              </dgm:if>
              <dgm:else name="Name22">
                <dgm:alg type="tx">
                  <dgm:param type="parTxLTRAlign" val="r"/>
                  <dgm:param type="parTxRTLAlign" val="r"/>
                  <dgm:param type="txAnchorVertCh" val="mid"/>
                </dgm:alg>
              </dgm:else>
            </dgm:choose>
          </dgm:else>
        </dgm:choose>
        <dgm:shape xmlns:r="http://schemas.openxmlformats.org/officeDocument/2006/relationships" type="rect" r:blip="">
          <dgm:adjLst/>
        </dgm:shape>
        <dgm:presOf axis="desOrSelf" ptType="node"/>
        <dgm:constrLst>
          <dgm:constr type="tMarg"/>
        </dgm:constrLst>
        <dgm:ruleLst>
          <dgm:rule type="primFontSz" val="5" fact="NaN" max="NaN"/>
        </dgm:ruleLst>
      </dgm:layoutNode>
    </dgm:forEach>
  </dgm:layoutNode>
</dgm:layoutDef>
</file>

<file path=ppt/diagrams/layout20.xml><?xml version="1.0" encoding="utf-8"?>
<dgm:layoutDef xmlns:dgm="http://schemas.openxmlformats.org/drawingml/2006/diagram" xmlns:a="http://schemas.openxmlformats.org/drawingml/2006/main" uniqueId="urn:microsoft.com/office/officeart/2005/8/layout/arrow2">
  <dgm:title val=""/>
  <dgm:desc val=""/>
  <dgm:catLst>
    <dgm:cat type="process" pri="2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arrowDiagram">
    <dgm:varLst>
      <dgm:chMax val="5"/>
      <dgm:dir/>
      <dgm:resizeHandles val="exact"/>
    </dgm:varLst>
    <dgm:alg type="composite">
      <dgm:param type="ar" val="1.6"/>
    </dgm:alg>
    <dgm:shape xmlns:r="http://schemas.openxmlformats.org/officeDocument/2006/relationships" r:blip="">
      <dgm:adjLst/>
    </dgm:shape>
    <dgm:presOf/>
    <dgm:constrLst>
      <dgm:constr type="l" for="ch" forName="arrow"/>
      <dgm:constr type="t" for="ch" forName="arrow"/>
      <dgm:constr type="w" for="ch" forName="arrow" refType="w"/>
      <dgm:constr type="h" for="ch" forName="arrow" refType="h"/>
      <dgm:constr type="ctrX" for="ch" forName="arrowDiagram1" refType="w" fact="0.5"/>
      <dgm:constr type="ctrY" for="ch" forName="arrowDiagram1" refType="h" fact="0.5"/>
      <dgm:constr type="w" for="ch" forName="arrowDiagram1" refType="w"/>
      <dgm:constr type="h" for="ch" forName="arrowDiagram1" refType="h"/>
      <dgm:constr type="ctrX" for="ch" forName="arrowDiagram2" refType="w" fact="0.5"/>
      <dgm:constr type="ctrY" for="ch" forName="arrowDiagram2" refType="h" fact="0.5"/>
      <dgm:constr type="w" for="ch" forName="arrowDiagram2" refType="w"/>
      <dgm:constr type="h" for="ch" forName="arrowDiagram2" refType="h"/>
      <dgm:constr type="ctrX" for="ch" forName="arrowDiagram3" refType="w" fact="0.5"/>
      <dgm:constr type="ctrY" for="ch" forName="arrowDiagram3" refType="h" fact="0.5"/>
      <dgm:constr type="w" for="ch" forName="arrowDiagram3" refType="w"/>
      <dgm:constr type="h" for="ch" forName="arrowDiagram3" refType="h"/>
      <dgm:constr type="ctrX" for="ch" forName="arrowDiagram4" refType="w" fact="0.5"/>
      <dgm:constr type="ctrY" for="ch" forName="arrowDiagram4" refType="h" fact="0.5"/>
      <dgm:constr type="w" for="ch" forName="arrowDiagram4" refType="w"/>
      <dgm:constr type="h" for="ch" forName="arrowDiagram4" refType="h"/>
      <dgm:constr type="ctrX" for="ch" forName="arrowDiagram5" refType="w" fact="0.5"/>
      <dgm:constr type="ctrY" for="ch" forName="arrowDiagram5" refType="h" fact="0.5"/>
      <dgm:constr type="w" for="ch" forName="arrowDiagram5" refType="w"/>
      <dgm:constr type="h" for="ch" forName="arrowDiagram5" refType="h"/>
    </dgm:constrLst>
    <dgm:ruleLst/>
    <dgm:choose name="Name0">
      <dgm:if name="Name1" axis="ch" ptType="node" func="cnt" op="gte" val="1">
        <dgm:layoutNode name="arrow" styleLbl="bgShp">
          <dgm:alg type="sp"/>
          <dgm:shape xmlns:r="http://schemas.openxmlformats.org/officeDocument/2006/relationships" type="swooshArrow" r:blip="">
            <dgm:adjLst>
              <dgm:adj idx="2" val="0.25"/>
            </dgm:adjLst>
          </dgm:shape>
          <dgm:presOf/>
          <dgm:constrLst/>
          <dgm:ruleLst/>
        </dgm:layoutNode>
        <dgm:choose name="Name2">
          <dgm:if name="Name3" axis="ch" ptType="node" func="cnt" op="lt" val="1"/>
          <dgm:if name="Name4" axis="ch" ptType="node" func="cnt" op="equ" val="1">
            <dgm:layoutNode name="arrowDiagram1">
              <dgm:varLst>
                <dgm:bulletEnabled val="1"/>
              </dgm:varLst>
              <dgm:alg type="composite">
                <dgm:param type="vertAlign" val="none"/>
                <dgm:param type="horzAlign" val="none"/>
              </dgm:alg>
              <dgm:shape xmlns:r="http://schemas.openxmlformats.org/officeDocument/2006/relationships" r:blip="">
                <dgm:adjLst/>
              </dgm:shape>
              <dgm:presOf/>
              <dgm:constrLst>
                <dgm:constr type="ctrX" for="ch" forName="bullet1" refType="w" fact="0.8"/>
                <dgm:constr type="ctrY" for="ch" forName="bullet1" refType="h" fact="0.262"/>
                <dgm:constr type="w" for="ch" forName="bullet1" refType="w" fact="0.074"/>
                <dgm:constr type="h" for="ch" forName="bullet1" refType="w" refFor="ch" refForName="bullet1"/>
                <dgm:constr type="r" for="ch" forName="textBox1" refType="ctrX" refFor="ch" refForName="bullet1"/>
                <dgm:constr type="t" for="ch" forName="textBox1" refType="ctrY" refFor="ch" refForName="bullet1"/>
                <dgm:constr type="w" for="ch" forName="textBox1" refType="w" fact="0.4"/>
                <dgm:constr type="h" for="ch" forName="textBox1" refType="h" fact="0.738"/>
                <dgm:constr type="userA" refType="h" refFor="ch" refForName="bullet1" fact="0.53"/>
                <dgm:constr type="rMarg" for="ch" forName="textBox1" refType="userA" fact="2.834"/>
                <dgm:constr type="primFontSz" for="ch" ptType="node" op="equ" val="65"/>
              </dgm:constrLst>
              <dgm:ruleLst/>
              <dgm:forEach name="Name5" axis="ch" ptType="node" cnt="1">
                <dgm:layoutNode name="bullet1" styleLbl="node1">
                  <dgm:alg type="sp"/>
                  <dgm:shape xmlns:r="http://schemas.openxmlformats.org/officeDocument/2006/relationships" type="ellipse" r:blip="">
                    <dgm:adjLst/>
                  </dgm:shape>
                  <dgm:presOf/>
                  <dgm:constrLst/>
                  <dgm:ruleLst/>
                </dgm:layoutNode>
                <dgm:layoutNode name="textBox1" styleLbl="revTx">
                  <dgm:varLst>
                    <dgm:bulletEnabled val="1"/>
                  </dgm:varLst>
                  <dgm:alg type="tx">
                    <dgm:param type="txAnchorVert" val="t"/>
                    <dgm:param type="parTxLTRAlign" val="r"/>
                    <dgm:param type="parTxRTLAlign" val="r"/>
                  </dgm:alg>
                  <dgm:shape xmlns:r="http://schemas.openxmlformats.org/officeDocument/2006/relationships" type="round2DiagRect" r:blip="">
                    <dgm:adjLst/>
                  </dgm:shape>
                  <dgm:presOf axis="desOrSelf" ptType="node"/>
                  <dgm:constrLst>
                    <dgm:constr type="lMarg"/>
                    <dgm:constr type="tMarg"/>
                    <dgm:constr type="bMarg"/>
                  </dgm:constrLst>
                  <dgm:ruleLst>
                    <dgm:rule type="primFontSz" val="5" fact="NaN" max="NaN"/>
                  </dgm:ruleLst>
                </dgm:layoutNode>
              </dgm:forEach>
            </dgm:layoutNode>
          </dgm:if>
          <dgm:if name="Name6" axis="ch" ptType="node" func="cnt" op="equ" val="2">
            <dgm:layoutNode name="arrowDiagram2">
              <dgm:alg type="composite">
                <dgm:param type="vertAlign" val="none"/>
                <dgm:param type="horzAlign" val="none"/>
              </dgm:alg>
              <dgm:shape xmlns:r="http://schemas.openxmlformats.org/officeDocument/2006/relationships" r:blip="">
                <dgm:adjLst/>
              </dgm:shape>
              <dgm:presOf/>
              <dgm:choose name="Name7">
                <dgm:if name="Name8" func="var" arg="dir" op="equ" val="norm">
                  <dgm:constrLst>
                    <dgm:constr type="ctrX" for="ch" forName="bullet2a" refType="w" fact="0.25"/>
                    <dgm:constr type="ctrY" for="ch" forName="bullet2a" refType="h" fact="0.573"/>
                    <dgm:constr type="w" for="ch" forName="bullet2a" refType="w" fact="0.035"/>
                    <dgm:constr type="h" for="ch" forName="bullet2a" refType="w" refFor="ch" refForName="bullet2a"/>
                    <dgm:constr type="l" for="ch" forName="textBox2a" refType="ctrX" refFor="ch" refForName="bullet2a"/>
                    <dgm:constr type="t" for="ch" forName="textBox2a" refType="ctrY" refFor="ch" refForName="bullet2a"/>
                    <dgm:constr type="w" for="ch" forName="textBox2a" refType="w" fact="0.325"/>
                    <dgm:constr type="h" for="ch" forName="textBox2a" refType="h" fact="0.427"/>
                    <dgm:constr type="userA" refType="h" refFor="ch" refForName="bullet2a" fact="0.53"/>
                    <dgm:constr type="lMarg" for="ch" forName="textBox2a" refType="userA" fact="2.834"/>
                    <dgm:constr type="ctrX" for="ch" forName="bullet2b" refType="w" fact="0.585"/>
                    <dgm:constr type="ctrY" for="ch" forName="bullet2b" refType="h" fact="0.338"/>
                    <dgm:constr type="w" for="ch" forName="bullet2b" refType="w" fact="0.06"/>
                    <dgm:constr type="h" for="ch" forName="bullet2b" refType="w" refFor="ch" refForName="bullet2b"/>
                    <dgm:constr type="l" for="ch" forName="textBox2b" refType="ctrX" refFor="ch" refForName="bullet2b"/>
                    <dgm:constr type="t" for="ch" forName="textBox2b" refType="ctrY" refFor="ch" refForName="bullet2b"/>
                    <dgm:constr type="w" for="ch" forName="textBox2b" refType="w" fact="0.325"/>
                    <dgm:constr type="h" for="ch" forName="textBox2b" refType="h" fact="0.662"/>
                    <dgm:constr type="userB" refType="h" refFor="ch" refForName="bullet2b" fact="0.53"/>
                    <dgm:constr type="lMarg" for="ch" forName="textBox2b" refType="userB" fact="2.834"/>
                    <dgm:constr type="primFontSz" for="ch" ptType="node" op="equ" val="65"/>
                  </dgm:constrLst>
                </dgm:if>
                <dgm:else name="Name9">
                  <dgm:constrLst>
                    <dgm:constr type="ctrX" for="ch" forName="bullet2a" refType="w" fact="0.25"/>
                    <dgm:constr type="ctrY" for="ch" forName="bullet2a" refType="h" fact="0.573"/>
                    <dgm:constr type="w" for="ch" forName="bullet2a" refType="w" fact="0.035"/>
                    <dgm:constr type="h" for="ch" forName="bullet2a" refType="w" refFor="ch" refForName="bullet2a"/>
                    <dgm:constr type="r" for="ch" forName="textBox2a" refType="ctrX" refFor="ch" refForName="bullet2a"/>
                    <dgm:constr type="b" for="ch" forName="textBox2a" refType="ctrY" refFor="ch" refForName="bullet2a"/>
                    <dgm:constr type="w" for="ch" forName="textBox2a" refType="w" fact="0.25"/>
                    <dgm:constr type="h" for="ch" forName="textBox2a" refType="h" fact="0.573"/>
                    <dgm:constr type="userA" refType="h" refFor="ch" refForName="bullet2a" fact="0.53"/>
                    <dgm:constr type="rMarg" for="ch" forName="textBox2a" refType="userA" fact="2.834"/>
                    <dgm:constr type="ctrX" for="ch" forName="bullet2b" refType="w" fact="0.585"/>
                    <dgm:constr type="ctrY" for="ch" forName="bullet2b" refType="h" fact="0.338"/>
                    <dgm:constr type="w" for="ch" forName="bullet2b" refType="w" fact="0.06"/>
                    <dgm:constr type="h" for="ch" forName="bullet2b" refType="w" refFor="ch" refForName="bullet2b"/>
                    <dgm:constr type="r" for="ch" forName="textBox2b" refType="ctrX" refFor="ch" refForName="bullet2b"/>
                    <dgm:constr type="b" for="ch" forName="textBox2b" refType="ctrY" refFor="ch" refForName="bullet2b"/>
                    <dgm:constr type="w" for="ch" forName="textBox2b" refType="w" fact="0.28"/>
                    <dgm:constr type="h" for="ch" forName="textBox2b" refType="h" fact="0.338"/>
                    <dgm:constr type="userB" refType="h" refFor="ch" refForName="bullet2b" fact="0.53"/>
                    <dgm:constr type="rMarg" for="ch" forName="textBox2b" refType="userB" fact="2.834"/>
                    <dgm:constr type="primFontSz" for="ch" ptType="node" op="equ" val="65"/>
                  </dgm:constrLst>
                </dgm:else>
              </dgm:choose>
              <dgm:ruleLst/>
              <dgm:forEach name="Name10" axis="ch" ptType="node" cnt="1">
                <dgm:layoutNode name="bullet2a" styleLbl="node1">
                  <dgm:alg type="sp"/>
                  <dgm:shape xmlns:r="http://schemas.openxmlformats.org/officeDocument/2006/relationships" type="ellipse" r:blip="">
                    <dgm:adjLst/>
                  </dgm:shape>
                  <dgm:presOf/>
                  <dgm:constrLst/>
                  <dgm:ruleLst/>
                </dgm:layoutNode>
                <dgm:layoutNode name="textBox2a" styleLbl="revTx">
                  <dgm:varLst>
                    <dgm:bulletEnabled val="1"/>
                  </dgm:varLst>
                  <dgm:choose name="Name11">
                    <dgm:if name="Name12" func="var" arg="dir" op="equ" val="norm">
                      <dgm:choose name="Name13">
                        <dgm:if name="Name14" axis="root des" ptType="all node" func="maxDepth" op="gt" val="1">
                          <dgm:alg type="tx">
                            <dgm:param type="txAnchorVert" val="t"/>
                            <dgm:param type="parTxLTRAlign" val="l"/>
                            <dgm:param type="parTxRTLAlign" val="r"/>
                          </dgm:alg>
                        </dgm:if>
                        <dgm:else name="Name15">
                          <dgm:alg type="tx">
                            <dgm:param type="txAnchorVert" val="t"/>
                            <dgm:param type="parTxLTRAlign" val="l"/>
                            <dgm:param type="parTxRTLAlign" val="l"/>
                          </dgm:alg>
                        </dgm:else>
                      </dgm:choose>
                    </dgm:if>
                    <dgm:else name="Name16">
                      <dgm:choose name="Name17">
                        <dgm:if name="Name18" axis="root des" ptType="all node" func="maxDepth" op="gt" val="1">
                          <dgm:alg type="tx">
                            <dgm:param type="txAnchorVert" val="b"/>
                            <dgm:param type="txAnchorVertCh" val="b"/>
                            <dgm:param type="parTxLTRAlign" val="l"/>
                            <dgm:param type="parTxRTLAlign" val="r"/>
                          </dgm:alg>
                        </dgm:if>
                        <dgm:else name="Name19">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20">
                    <dgm:if name="Name21" func="var" arg="dir" op="equ" val="norm">
                      <dgm:constrLst>
                        <dgm:constr type="rMarg"/>
                        <dgm:constr type="tMarg"/>
                        <dgm:constr type="bMarg"/>
                      </dgm:constrLst>
                    </dgm:if>
                    <dgm:else name="Name22">
                      <dgm:constrLst>
                        <dgm:constr type="lMarg"/>
                        <dgm:constr type="tMarg"/>
                        <dgm:constr type="bMarg"/>
                      </dgm:constrLst>
                    </dgm:else>
                  </dgm:choose>
                  <dgm:ruleLst>
                    <dgm:rule type="primFontSz" val="5" fact="NaN" max="NaN"/>
                  </dgm:ruleLst>
                </dgm:layoutNode>
              </dgm:forEach>
              <dgm:forEach name="Name23" axis="ch" ptType="node" st="2" cnt="1">
                <dgm:layoutNode name="bullet2b" styleLbl="node1">
                  <dgm:alg type="sp"/>
                  <dgm:shape xmlns:r="http://schemas.openxmlformats.org/officeDocument/2006/relationships" type="ellipse" r:blip="">
                    <dgm:adjLst/>
                  </dgm:shape>
                  <dgm:presOf/>
                  <dgm:constrLst/>
                  <dgm:ruleLst/>
                </dgm:layoutNode>
                <dgm:layoutNode name="textBox2b" styleLbl="revTx">
                  <dgm:varLst>
                    <dgm:bulletEnabled val="1"/>
                  </dgm:varLst>
                  <dgm:choose name="Name24">
                    <dgm:if name="Name25" func="var" arg="dir" op="equ" val="norm">
                      <dgm:choose name="Name26">
                        <dgm:if name="Name27" axis="root des" ptType="all node" func="maxDepth" op="gt" val="1">
                          <dgm:alg type="tx">
                            <dgm:param type="txAnchorVert" val="t"/>
                            <dgm:param type="parTxLTRAlign" val="l"/>
                            <dgm:param type="parTxRTLAlign" val="r"/>
                          </dgm:alg>
                        </dgm:if>
                        <dgm:else name="Name28">
                          <dgm:alg type="tx">
                            <dgm:param type="txAnchorVert" val="t"/>
                            <dgm:param type="parTxLTRAlign" val="l"/>
                            <dgm:param type="parTxRTLAlign" val="l"/>
                          </dgm:alg>
                        </dgm:else>
                      </dgm:choose>
                    </dgm:if>
                    <dgm:else name="Name29">
                      <dgm:choose name="Name30">
                        <dgm:if name="Name31" axis="root des" ptType="all node" func="maxDepth" op="gt" val="1">
                          <dgm:alg type="tx">
                            <dgm:param type="txAnchorVert" val="b"/>
                            <dgm:param type="txAnchorVertCh" val="b"/>
                            <dgm:param type="parTxLTRAlign" val="l"/>
                            <dgm:param type="parTxRTLAlign" val="r"/>
                          </dgm:alg>
                        </dgm:if>
                        <dgm:else name="Name3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33">
                    <dgm:if name="Name34" func="var" arg="dir" op="equ" val="norm">
                      <dgm:constrLst>
                        <dgm:constr type="rMarg"/>
                        <dgm:constr type="tMarg"/>
                        <dgm:constr type="bMarg"/>
                      </dgm:constrLst>
                    </dgm:if>
                    <dgm:else name="Name35">
                      <dgm:constrLst>
                        <dgm:constr type="lMarg"/>
                        <dgm:constr type="tMarg"/>
                        <dgm:constr type="bMarg"/>
                      </dgm:constrLst>
                    </dgm:else>
                  </dgm:choose>
                  <dgm:ruleLst>
                    <dgm:rule type="primFontSz" val="5" fact="NaN" max="NaN"/>
                  </dgm:ruleLst>
                </dgm:layoutNode>
              </dgm:forEach>
            </dgm:layoutNode>
          </dgm:if>
          <dgm:if name="Name36" axis="ch" ptType="node" func="cnt" op="equ" val="3">
            <dgm:layoutNode name="arrowDiagram3">
              <dgm:alg type="composite">
                <dgm:param type="vertAlign" val="none"/>
                <dgm:param type="horzAlign" val="none"/>
              </dgm:alg>
              <dgm:shape xmlns:r="http://schemas.openxmlformats.org/officeDocument/2006/relationships" r:blip="">
                <dgm:adjLst/>
              </dgm:shape>
              <dgm:presOf/>
              <dgm:choose name="Name37">
                <dgm:if name="Name38" func="var" arg="dir" op="equ" val="norm">
                  <dgm:constrLst>
                    <dgm:constr type="ctrX" for="ch" forName="bullet3a" refType="w" fact="0.14"/>
                    <dgm:constr type="ctrY" for="ch" forName="bullet3a" refType="h" fact="0.711"/>
                    <dgm:constr type="w" for="ch" forName="bullet3a" refType="w" fact="0.026"/>
                    <dgm:constr type="h" for="ch" forName="bullet3a" refType="w" refFor="ch" refForName="bullet3a"/>
                    <dgm:constr type="l" for="ch" forName="textBox3a" refType="ctrX" refFor="ch" refForName="bullet3a"/>
                    <dgm:constr type="t" for="ch" forName="textBox3a" refType="ctrY" refFor="ch" refForName="bullet3a"/>
                    <dgm:constr type="w" for="ch" forName="textBox3a" refType="w" fact="0.233"/>
                    <dgm:constr type="h" for="ch" forName="textBox3a" refType="h" fact="0.289"/>
                    <dgm:constr type="userA" refType="h" refFor="ch" refForName="bullet3a" fact="0.53"/>
                    <dgm:constr type="lMarg" for="ch" forName="textBox3a" refType="userA" fact="2.834"/>
                    <dgm:constr type="ctrX" for="ch" forName="bullet3b" refType="w" fact="0.38"/>
                    <dgm:constr type="ctrY" for="ch" forName="bullet3b" refType="h" fact="0.456"/>
                    <dgm:constr type="w" for="ch" forName="bullet3b" refType="w" fact="0.047"/>
                    <dgm:constr type="h" for="ch" forName="bullet3b" refType="w" refFor="ch" refForName="bullet3b"/>
                    <dgm:constr type="l" for="ch" forName="textBox3b" refType="ctrX" refFor="ch" refForName="bullet3b"/>
                    <dgm:constr type="t" for="ch" forName="textBox3b" refType="ctrY" refFor="ch" refForName="bullet3b"/>
                    <dgm:constr type="w" for="ch" forName="textBox3b" refType="w" fact="0.24"/>
                    <dgm:constr type="h" for="ch" forName="textBox3b" refType="h" fact="0.544"/>
                    <dgm:constr type="userB" refType="h" refFor="ch" refForName="bullet3b" fact="0.53"/>
                    <dgm:constr type="lMarg" for="ch" forName="textBox3b" refType="userB" fact="2.834"/>
                    <dgm:constr type="ctrX" for="ch" forName="bullet3c" refType="w" fact="0.665"/>
                    <dgm:constr type="ctrY" for="ch" forName="bullet3c" refType="h" fact="0.305"/>
                    <dgm:constr type="w" for="ch" forName="bullet3c" refType="w" fact="0.065"/>
                    <dgm:constr type="h" for="ch" forName="bullet3c" refType="w" refFor="ch" refForName="bullet3c"/>
                    <dgm:constr type="l" for="ch" forName="textBox3c" refType="ctrX" refFor="ch" refForName="bullet3c"/>
                    <dgm:constr type="t" for="ch" forName="textBox3c" refType="ctrY" refFor="ch" refForName="bullet3c"/>
                    <dgm:constr type="w" for="ch" forName="textBox3c" refType="w" fact="0.24"/>
                    <dgm:constr type="h" for="ch" forName="textBox3c" refType="h" fact="0.695"/>
                    <dgm:constr type="userC" refType="h" refFor="ch" refForName="bullet3c" fact="0.53"/>
                    <dgm:constr type="lMarg" for="ch" forName="textBox3c" refType="userC" fact="2.834"/>
                    <dgm:constr type="primFontSz" for="ch" ptType="node" op="equ" val="65"/>
                  </dgm:constrLst>
                </dgm:if>
                <dgm:else name="Name39">
                  <dgm:constrLst>
                    <dgm:constr type="ctrX" for="ch" forName="bullet3a" refType="w" fact="0.14"/>
                    <dgm:constr type="ctrY" for="ch" forName="bullet3a" refType="h" fact="0.711"/>
                    <dgm:constr type="w" for="ch" forName="bullet3a" refType="w" fact="0.026"/>
                    <dgm:constr type="h" for="ch" forName="bullet3a" refType="w" refFor="ch" refForName="bullet3a"/>
                    <dgm:constr type="r" for="ch" forName="textBox3a" refType="ctrX" refFor="ch" refForName="bullet3a"/>
                    <dgm:constr type="b" for="ch" forName="textBox3a" refType="ctrY" refFor="ch" refForName="bullet3a"/>
                    <dgm:constr type="w" for="ch" forName="textBox3a" refType="w" fact="0.14"/>
                    <dgm:constr type="h" for="ch" forName="textBox3a" refType="h" fact="0.711"/>
                    <dgm:constr type="userA" refType="h" refFor="ch" refForName="bullet3a" fact="0.53"/>
                    <dgm:constr type="rMarg" for="ch" forName="textBox3a" refType="userA" fact="2.834"/>
                    <dgm:constr type="ctrX" for="ch" forName="bullet3b" refType="w" fact="0.38"/>
                    <dgm:constr type="ctrY" for="ch" forName="bullet3b" refType="h" fact="0.456"/>
                    <dgm:constr type="w" for="ch" forName="bullet3b" refType="w" fact="0.047"/>
                    <dgm:constr type="h" for="ch" forName="bullet3b" refType="w" refFor="ch" refForName="bullet3b"/>
                    <dgm:constr type="r" for="ch" forName="textBox3b" refType="ctrX" refFor="ch" refForName="bullet3b"/>
                    <dgm:constr type="b" for="ch" forName="textBox3b" refType="ctrY" refFor="ch" refForName="bullet3b"/>
                    <dgm:constr type="w" for="ch" forName="textBox3b" refType="w" fact="0.24"/>
                    <dgm:constr type="h" for="ch" forName="textBox3b" refType="h" fact="0.456"/>
                    <dgm:constr type="userB" refType="h" refFor="ch" refForName="bullet3b" fact="0.53"/>
                    <dgm:constr type="rMarg" for="ch" forName="textBox3b" refType="userB" fact="2.834"/>
                    <dgm:constr type="ctrX" for="ch" forName="bullet3c" refType="w" fact="0.665"/>
                    <dgm:constr type="ctrY" for="ch" forName="bullet3c" refType="h" fact="0.305"/>
                    <dgm:constr type="w" for="ch" forName="bullet3c" refType="w" fact="0.065"/>
                    <dgm:constr type="h" for="ch" forName="bullet3c" refType="w" refFor="ch" refForName="bullet3c"/>
                    <dgm:constr type="r" for="ch" forName="textBox3c" refType="ctrX" refFor="ch" refForName="bullet3c"/>
                    <dgm:constr type="b" for="ch" forName="textBox3c" refType="ctrY" refFor="ch" refForName="bullet3c"/>
                    <dgm:constr type="w" for="ch" forName="textBox3c" refType="w" fact="0.24"/>
                    <dgm:constr type="h" for="ch" forName="textBox3c" refType="h" fact="0.305"/>
                    <dgm:constr type="userC" refType="h" refFor="ch" refForName="bullet3c" fact="0.53"/>
                    <dgm:constr type="rMarg" for="ch" forName="textBox3c" refType="userC" fact="2.834"/>
                    <dgm:constr type="primFontSz" for="ch" ptType="node" op="equ" val="65"/>
                  </dgm:constrLst>
                </dgm:else>
              </dgm:choose>
              <dgm:ruleLst/>
              <dgm:forEach name="Name40" axis="ch" ptType="node" cnt="1">
                <dgm:layoutNode name="bullet3a" styleLbl="node1">
                  <dgm:alg type="sp"/>
                  <dgm:shape xmlns:r="http://schemas.openxmlformats.org/officeDocument/2006/relationships" type="ellipse" r:blip="">
                    <dgm:adjLst/>
                  </dgm:shape>
                  <dgm:presOf/>
                  <dgm:constrLst/>
                  <dgm:ruleLst/>
                </dgm:layoutNode>
                <dgm:layoutNode name="textBox3a" styleLbl="revTx">
                  <dgm:varLst>
                    <dgm:bulletEnabled val="1"/>
                  </dgm:varLst>
                  <dgm:choose name="Name41">
                    <dgm:if name="Name42" func="var" arg="dir" op="equ" val="norm">
                      <dgm:choose name="Name43">
                        <dgm:if name="Name44" axis="root des" ptType="all node" func="maxDepth" op="gt" val="1">
                          <dgm:alg type="tx">
                            <dgm:param type="txAnchorVert" val="t"/>
                            <dgm:param type="parTxLTRAlign" val="l"/>
                            <dgm:param type="parTxRTLAlign" val="r"/>
                          </dgm:alg>
                        </dgm:if>
                        <dgm:else name="Name45">
                          <dgm:alg type="tx">
                            <dgm:param type="txAnchorVert" val="t"/>
                            <dgm:param type="parTxLTRAlign" val="l"/>
                            <dgm:param type="parTxRTLAlign" val="l"/>
                          </dgm:alg>
                        </dgm:else>
                      </dgm:choose>
                    </dgm:if>
                    <dgm:else name="Name46">
                      <dgm:choose name="Name47">
                        <dgm:if name="Name48" axis="root des" ptType="all node" func="maxDepth" op="gt" val="1">
                          <dgm:alg type="tx">
                            <dgm:param type="txAnchorVert" val="b"/>
                            <dgm:param type="txAnchorVertCh" val="b"/>
                            <dgm:param type="parTxLTRAlign" val="l"/>
                            <dgm:param type="parTxRTLAlign" val="r"/>
                          </dgm:alg>
                        </dgm:if>
                        <dgm:else name="Name49">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50">
                    <dgm:if name="Name51" func="var" arg="dir" op="equ" val="norm">
                      <dgm:constrLst>
                        <dgm:constr type="rMarg"/>
                        <dgm:constr type="tMarg"/>
                        <dgm:constr type="bMarg"/>
                      </dgm:constrLst>
                    </dgm:if>
                    <dgm:else name="Name52">
                      <dgm:constrLst>
                        <dgm:constr type="lMarg"/>
                        <dgm:constr type="tMarg"/>
                        <dgm:constr type="bMarg"/>
                      </dgm:constrLst>
                    </dgm:else>
                  </dgm:choose>
                  <dgm:ruleLst>
                    <dgm:rule type="primFontSz" val="5" fact="NaN" max="NaN"/>
                  </dgm:ruleLst>
                </dgm:layoutNode>
              </dgm:forEach>
              <dgm:forEach name="Name53" axis="ch" ptType="node" st="2" cnt="1">
                <dgm:layoutNode name="bullet3b" styleLbl="node1">
                  <dgm:alg type="sp"/>
                  <dgm:shape xmlns:r="http://schemas.openxmlformats.org/officeDocument/2006/relationships" type="ellipse" r:blip="">
                    <dgm:adjLst/>
                  </dgm:shape>
                  <dgm:presOf/>
                  <dgm:constrLst/>
                  <dgm:ruleLst/>
                </dgm:layoutNode>
                <dgm:layoutNode name="textBox3b" styleLbl="revTx">
                  <dgm:varLst>
                    <dgm:bulletEnabled val="1"/>
                  </dgm:varLst>
                  <dgm:choose name="Name54">
                    <dgm:if name="Name55" func="var" arg="dir" op="equ" val="norm">
                      <dgm:choose name="Name56">
                        <dgm:if name="Name57" axis="root des" ptType="all node" func="maxDepth" op="gt" val="1">
                          <dgm:alg type="tx">
                            <dgm:param type="txAnchorVert" val="t"/>
                            <dgm:param type="parTxLTRAlign" val="l"/>
                            <dgm:param type="parTxRTLAlign" val="r"/>
                          </dgm:alg>
                        </dgm:if>
                        <dgm:else name="Name58">
                          <dgm:alg type="tx">
                            <dgm:param type="txAnchorVert" val="t"/>
                            <dgm:param type="parTxLTRAlign" val="l"/>
                            <dgm:param type="parTxRTLAlign" val="l"/>
                          </dgm:alg>
                        </dgm:else>
                      </dgm:choose>
                    </dgm:if>
                    <dgm:else name="Name59">
                      <dgm:choose name="Name60">
                        <dgm:if name="Name61" axis="root des" ptType="all node" func="maxDepth" op="gt" val="1">
                          <dgm:alg type="tx">
                            <dgm:param type="txAnchorVert" val="b"/>
                            <dgm:param type="txAnchorVertCh" val="b"/>
                            <dgm:param type="parTxLTRAlign" val="l"/>
                            <dgm:param type="parTxRTLAlign" val="r"/>
                          </dgm:alg>
                        </dgm:if>
                        <dgm:else name="Name6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63">
                    <dgm:if name="Name64" func="var" arg="dir" op="equ" val="norm">
                      <dgm:constrLst>
                        <dgm:constr type="rMarg"/>
                        <dgm:constr type="tMarg"/>
                        <dgm:constr type="bMarg"/>
                      </dgm:constrLst>
                    </dgm:if>
                    <dgm:else name="Name65">
                      <dgm:constrLst>
                        <dgm:constr type="lMarg"/>
                        <dgm:constr type="tMarg"/>
                        <dgm:constr type="bMarg"/>
                      </dgm:constrLst>
                    </dgm:else>
                  </dgm:choose>
                  <dgm:ruleLst>
                    <dgm:rule type="primFontSz" val="5" fact="NaN" max="NaN"/>
                  </dgm:ruleLst>
                </dgm:layoutNode>
              </dgm:forEach>
              <dgm:forEach name="Name66" axis="ch" ptType="node" st="3" cnt="1">
                <dgm:layoutNode name="bullet3c" styleLbl="node1">
                  <dgm:alg type="sp"/>
                  <dgm:shape xmlns:r="http://schemas.openxmlformats.org/officeDocument/2006/relationships" type="ellipse" r:blip="">
                    <dgm:adjLst/>
                  </dgm:shape>
                  <dgm:presOf/>
                  <dgm:constrLst/>
                  <dgm:ruleLst/>
                </dgm:layoutNode>
                <dgm:layoutNode name="textBox3c" styleLbl="revTx">
                  <dgm:varLst>
                    <dgm:bulletEnabled val="1"/>
                  </dgm:varLst>
                  <dgm:choose name="Name67">
                    <dgm:if name="Name68" func="var" arg="dir" op="equ" val="norm">
                      <dgm:choose name="Name69">
                        <dgm:if name="Name70" axis="root des" ptType="all node" func="maxDepth" op="gt" val="1">
                          <dgm:alg type="tx">
                            <dgm:param type="txAnchorVert" val="t"/>
                            <dgm:param type="parTxLTRAlign" val="l"/>
                            <dgm:param type="parTxRTLAlign" val="r"/>
                          </dgm:alg>
                        </dgm:if>
                        <dgm:else name="Name71">
                          <dgm:alg type="tx">
                            <dgm:param type="txAnchorVert" val="t"/>
                            <dgm:param type="parTxLTRAlign" val="l"/>
                            <dgm:param type="parTxRTLAlign" val="l"/>
                          </dgm:alg>
                        </dgm:else>
                      </dgm:choose>
                    </dgm:if>
                    <dgm:else name="Name72">
                      <dgm:choose name="Name73">
                        <dgm:if name="Name74" axis="root des" ptType="all node" func="maxDepth" op="gt" val="1">
                          <dgm:alg type="tx">
                            <dgm:param type="txAnchorVert" val="b"/>
                            <dgm:param type="txAnchorVertCh" val="b"/>
                            <dgm:param type="parTxLTRAlign" val="l"/>
                            <dgm:param type="parTxRTLAlign" val="r"/>
                          </dgm:alg>
                        </dgm:if>
                        <dgm:else name="Name75">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76">
                    <dgm:if name="Name77" func="var" arg="dir" op="equ" val="norm">
                      <dgm:constrLst>
                        <dgm:constr type="rMarg"/>
                        <dgm:constr type="tMarg"/>
                        <dgm:constr type="bMarg"/>
                      </dgm:constrLst>
                    </dgm:if>
                    <dgm:else name="Name78">
                      <dgm:constrLst>
                        <dgm:constr type="lMarg"/>
                        <dgm:constr type="tMarg"/>
                        <dgm:constr type="bMarg"/>
                      </dgm:constrLst>
                    </dgm:else>
                  </dgm:choose>
                  <dgm:ruleLst>
                    <dgm:rule type="primFontSz" val="5" fact="NaN" max="NaN"/>
                  </dgm:ruleLst>
                </dgm:layoutNode>
              </dgm:forEach>
            </dgm:layoutNode>
          </dgm:if>
          <dgm:if name="Name79" axis="ch" ptType="node" func="cnt" op="equ" val="4">
            <dgm:layoutNode name="arrowDiagram4">
              <dgm:alg type="composite">
                <dgm:param type="vertAlign" val="none"/>
                <dgm:param type="horzAlign" val="none"/>
              </dgm:alg>
              <dgm:shape xmlns:r="http://schemas.openxmlformats.org/officeDocument/2006/relationships" r:blip="">
                <dgm:adjLst/>
              </dgm:shape>
              <dgm:presOf/>
              <dgm:choose name="Name80">
                <dgm:if name="Name81" func="var" arg="dir" op="equ" val="norm">
                  <dgm:constrLst>
                    <dgm:constr type="ctrX" for="ch" forName="bullet4a" refType="w" fact="0.11"/>
                    <dgm:constr type="ctrY" for="ch" forName="bullet4a" refType="h" fact="0.762"/>
                    <dgm:constr type="w" for="ch" forName="bullet4a" refType="w" fact="0.023"/>
                    <dgm:constr type="h" for="ch" forName="bullet4a" refType="w" refFor="ch" refForName="bullet4a"/>
                    <dgm:constr type="l" for="ch" forName="textBox4a" refType="ctrX" refFor="ch" refForName="bullet4a"/>
                    <dgm:constr type="t" for="ch" forName="textBox4a" refType="ctrY" refFor="ch" refForName="bullet4a"/>
                    <dgm:constr type="w" for="ch" forName="textBox4a" refType="w" fact="0.171"/>
                    <dgm:constr type="h" for="ch" forName="textBox4a" refType="h" fact="0.238"/>
                    <dgm:constr type="userA" refType="h" refFor="ch" refForName="bullet4a" fact="0.53"/>
                    <dgm:constr type="lMarg" for="ch" forName="textBox4a" refType="userA" fact="2.834"/>
                    <dgm:constr type="ctrX" for="ch" forName="bullet4b" refType="w" fact="0.281"/>
                    <dgm:constr type="ctrY" for="ch" forName="bullet4b" refType="h" fact="0.543"/>
                    <dgm:constr type="w" for="ch" forName="bullet4b" refType="w" fact="0.04"/>
                    <dgm:constr type="h" for="ch" forName="bullet4b" refType="w" refFor="ch" refForName="bullet4b"/>
                    <dgm:constr type="l" for="ch" forName="textBox4b" refType="ctrX" refFor="ch" refForName="bullet4b"/>
                    <dgm:constr type="t" for="ch" forName="textBox4b" refType="ctrY" refFor="ch" refForName="bullet4b"/>
                    <dgm:constr type="w" for="ch" forName="textBox4b" refType="w" fact="0.21"/>
                    <dgm:constr type="h" for="ch" forName="textBox4b" refType="h" fact="0.457"/>
                    <dgm:constr type="userB" refType="h" refFor="ch" refForName="bullet4b" fact="0.53"/>
                    <dgm:constr type="lMarg" for="ch" forName="textBox4b" refType="userB" fact="2.834"/>
                    <dgm:constr type="ctrX" for="ch" forName="bullet4c" refType="w" fact="0.495"/>
                    <dgm:constr type="ctrY" for="ch" forName="bullet4c" refType="h" fact="0.382"/>
                    <dgm:constr type="w" for="ch" forName="bullet4c" refType="w" fact="0.053"/>
                    <dgm:constr type="h" for="ch" forName="bullet4c" refType="w" refFor="ch" refForName="bullet4c"/>
                    <dgm:constr type="l" for="ch" forName="textBox4c" refType="ctrX" refFor="ch" refForName="bullet4c"/>
                    <dgm:constr type="t" for="ch" forName="textBox4c" refType="ctrY" refFor="ch" refForName="bullet4c"/>
                    <dgm:constr type="w" for="ch" forName="textBox4c" refType="w" fact="0.21"/>
                    <dgm:constr type="h" for="ch" forName="textBox4c" refType="h" fact="0.618"/>
                    <dgm:constr type="userC" refType="h" refFor="ch" refForName="bullet4c" fact="0.53"/>
                    <dgm:constr type="lMarg" for="ch" forName="textBox4c" refType="userC" fact="2.834"/>
                    <dgm:constr type="ctrX" for="ch" forName="bullet4d" refType="w" fact="0.73"/>
                    <dgm:constr type="ctrY" for="ch" forName="bullet4d" refType="h" fact="0.283"/>
                    <dgm:constr type="w" for="ch" forName="bullet4d" refType="w" fact="0.071"/>
                    <dgm:constr type="h" for="ch" forName="bullet4d" refType="w" refFor="ch" refForName="bullet4d"/>
                    <dgm:constr type="l" for="ch" forName="textBox4d" refType="ctrX" refFor="ch" refForName="bullet4d"/>
                    <dgm:constr type="t" for="ch" forName="textBox4d" refType="ctrY" refFor="ch" refForName="bullet4d"/>
                    <dgm:constr type="w" for="ch" forName="textBox4d" refType="w" fact="0.21"/>
                    <dgm:constr type="h" for="ch" forName="textBox4d" refType="h" fact="0.717"/>
                    <dgm:constr type="userD" refType="h" refFor="ch" refForName="bullet4d" fact="0.53"/>
                    <dgm:constr type="lMarg" for="ch" forName="textBox4d" refType="userD" fact="2.834"/>
                    <dgm:constr type="primFontSz" for="ch" ptType="node" op="equ" val="65"/>
                  </dgm:constrLst>
                </dgm:if>
                <dgm:else name="Name82">
                  <dgm:constrLst>
                    <dgm:constr type="ctrX" for="ch" forName="bullet4a" refType="w" fact="0.11"/>
                    <dgm:constr type="ctrY" for="ch" forName="bullet4a" refType="h" fact="0.762"/>
                    <dgm:constr type="w" for="ch" forName="bullet4a" refType="w" fact="0.023"/>
                    <dgm:constr type="h" for="ch" forName="bullet4a" refType="w" refFor="ch" refForName="bullet4a"/>
                    <dgm:constr type="r" for="ch" forName="textBox4a" refType="ctrX" refFor="ch" refForName="bullet4a"/>
                    <dgm:constr type="b" for="ch" forName="textBox4a" refType="ctrY" refFor="ch" refForName="bullet4a"/>
                    <dgm:constr type="w" for="ch" forName="textBox4a" refType="w" fact="0.11"/>
                    <dgm:constr type="h" for="ch" forName="textBox4a" refType="h" fact="0.762"/>
                    <dgm:constr type="userA" refType="h" refFor="ch" refForName="bullet4a" fact="0.53"/>
                    <dgm:constr type="rMarg" for="ch" forName="textBox4a" refType="userA" fact="2.834"/>
                    <dgm:constr type="ctrX" for="ch" forName="bullet4b" refType="w" fact="0.281"/>
                    <dgm:constr type="ctrY" for="ch" forName="bullet4b" refType="h" fact="0.543"/>
                    <dgm:constr type="w" for="ch" forName="bullet4b" refType="w" fact="0.04"/>
                    <dgm:constr type="h" for="ch" forName="bullet4b" refType="w" refFor="ch" refForName="bullet4b"/>
                    <dgm:constr type="r" for="ch" forName="textBox4b" refType="ctrX" refFor="ch" refForName="bullet4b"/>
                    <dgm:constr type="b" for="ch" forName="textBox4b" refType="ctrY" refFor="ch" refForName="bullet4b"/>
                    <dgm:constr type="w" for="ch" forName="textBox4b" refType="w" fact="0.171"/>
                    <dgm:constr type="h" for="ch" forName="textBox4b" refType="h" fact="0.543"/>
                    <dgm:constr type="userB" refType="h" refFor="ch" refForName="bullet4b" fact="0.53"/>
                    <dgm:constr type="rMarg" for="ch" forName="textBox4b" refType="userB" fact="2.834"/>
                    <dgm:constr type="ctrX" for="ch" forName="bullet4c" refType="w" fact="0.495"/>
                    <dgm:constr type="ctrY" for="ch" forName="bullet4c" refType="h" fact="0.382"/>
                    <dgm:constr type="w" for="ch" forName="bullet4c" refType="w" fact="0.053"/>
                    <dgm:constr type="h" for="ch" forName="bullet4c" refType="w" refFor="ch" refForName="bullet4c"/>
                    <dgm:constr type="r" for="ch" forName="textBox4c" refType="ctrX" refFor="ch" refForName="bullet4c"/>
                    <dgm:constr type="b" for="ch" forName="textBox4c" refType="ctrY" refFor="ch" refForName="bullet4c"/>
                    <dgm:constr type="w" for="ch" forName="textBox4c" refType="w" fact="0.21"/>
                    <dgm:constr type="h" for="ch" forName="textBox4c" refType="h" fact="0.382"/>
                    <dgm:constr type="userC" refType="h" refFor="ch" refForName="bullet4c" fact="0.53"/>
                    <dgm:constr type="rMarg" for="ch" forName="textBox4c" refType="userC" fact="2.834"/>
                    <dgm:constr type="ctrX" for="ch" forName="bullet4d" refType="w" fact="0.73"/>
                    <dgm:constr type="ctrY" for="ch" forName="bullet4d" refType="h" fact="0.283"/>
                    <dgm:constr type="w" for="ch" forName="bullet4d" refType="w" fact="0.071"/>
                    <dgm:constr type="h" for="ch" forName="bullet4d" refType="w" refFor="ch" refForName="bullet4d"/>
                    <dgm:constr type="r" for="ch" forName="textBox4d" refType="ctrX" refFor="ch" refForName="bullet4d"/>
                    <dgm:constr type="b" for="ch" forName="textBox4d" refType="ctrY" refFor="ch" refForName="bullet4d"/>
                    <dgm:constr type="w" for="ch" forName="textBox4d" refType="w" fact="0.21"/>
                    <dgm:constr type="h" for="ch" forName="textBox4d" refType="h" fact="0.283"/>
                    <dgm:constr type="userD" refType="h" refFor="ch" refForName="bullet4d" fact="0.53"/>
                    <dgm:constr type="rMarg" for="ch" forName="textBox4d" refType="userD" fact="2.834"/>
                    <dgm:constr type="primFontSz" for="ch" ptType="node" op="equ" val="65"/>
                  </dgm:constrLst>
                </dgm:else>
              </dgm:choose>
              <dgm:ruleLst/>
              <dgm:forEach name="Name83" axis="ch" ptType="node" cnt="1">
                <dgm:layoutNode name="bullet4a" styleLbl="node1">
                  <dgm:alg type="sp"/>
                  <dgm:shape xmlns:r="http://schemas.openxmlformats.org/officeDocument/2006/relationships" type="ellipse" r:blip="">
                    <dgm:adjLst/>
                  </dgm:shape>
                  <dgm:presOf/>
                  <dgm:constrLst/>
                  <dgm:ruleLst/>
                </dgm:layoutNode>
                <dgm:layoutNode name="textBox4a" styleLbl="revTx">
                  <dgm:varLst>
                    <dgm:bulletEnabled val="1"/>
                  </dgm:varLst>
                  <dgm:choose name="Name84">
                    <dgm:if name="Name85" func="var" arg="dir" op="equ" val="norm">
                      <dgm:choose name="Name86">
                        <dgm:if name="Name87" axis="root des" ptType="all node" func="maxDepth" op="gt" val="1">
                          <dgm:alg type="tx">
                            <dgm:param type="txAnchorVert" val="t"/>
                            <dgm:param type="parTxLTRAlign" val="l"/>
                            <dgm:param type="parTxRTLAlign" val="r"/>
                          </dgm:alg>
                        </dgm:if>
                        <dgm:else name="Name88">
                          <dgm:alg type="tx">
                            <dgm:param type="txAnchorVert" val="t"/>
                            <dgm:param type="parTxLTRAlign" val="l"/>
                            <dgm:param type="parTxRTLAlign" val="l"/>
                          </dgm:alg>
                        </dgm:else>
                      </dgm:choose>
                    </dgm:if>
                    <dgm:else name="Name89">
                      <dgm:choose name="Name90">
                        <dgm:if name="Name91" axis="root des" ptType="all node" func="maxDepth" op="gt" val="1">
                          <dgm:alg type="tx">
                            <dgm:param type="txAnchorVert" val="b"/>
                            <dgm:param type="txAnchorVertCh" val="b"/>
                            <dgm:param type="parTxLTRAlign" val="l"/>
                            <dgm:param type="parTxRTLAlign" val="r"/>
                          </dgm:alg>
                        </dgm:if>
                        <dgm:else name="Name9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93">
                    <dgm:if name="Name94" func="var" arg="dir" op="equ" val="norm">
                      <dgm:constrLst>
                        <dgm:constr type="rMarg"/>
                        <dgm:constr type="tMarg"/>
                        <dgm:constr type="bMarg"/>
                      </dgm:constrLst>
                    </dgm:if>
                    <dgm:else name="Name95">
                      <dgm:constrLst>
                        <dgm:constr type="lMarg"/>
                        <dgm:constr type="tMarg"/>
                        <dgm:constr type="bMarg"/>
                      </dgm:constrLst>
                    </dgm:else>
                  </dgm:choose>
                  <dgm:ruleLst>
                    <dgm:rule type="primFontSz" val="5" fact="NaN" max="NaN"/>
                  </dgm:ruleLst>
                </dgm:layoutNode>
              </dgm:forEach>
              <dgm:forEach name="Name96" axis="ch" ptType="node" st="2" cnt="1">
                <dgm:layoutNode name="bullet4b" styleLbl="node1">
                  <dgm:alg type="sp"/>
                  <dgm:shape xmlns:r="http://schemas.openxmlformats.org/officeDocument/2006/relationships" type="ellipse" r:blip="">
                    <dgm:adjLst/>
                  </dgm:shape>
                  <dgm:presOf/>
                  <dgm:constrLst/>
                  <dgm:ruleLst/>
                </dgm:layoutNode>
                <dgm:layoutNode name="textBox4b" styleLbl="revTx">
                  <dgm:varLst>
                    <dgm:bulletEnabled val="1"/>
                  </dgm:varLst>
                  <dgm:choose name="Name97">
                    <dgm:if name="Name98" func="var" arg="dir" op="equ" val="norm">
                      <dgm:choose name="Name99">
                        <dgm:if name="Name100" axis="root des" ptType="all node" func="maxDepth" op="gt" val="1">
                          <dgm:alg type="tx">
                            <dgm:param type="txAnchorVert" val="t"/>
                            <dgm:param type="parTxLTRAlign" val="l"/>
                            <dgm:param type="parTxRTLAlign" val="r"/>
                          </dgm:alg>
                        </dgm:if>
                        <dgm:else name="Name101">
                          <dgm:alg type="tx">
                            <dgm:param type="txAnchorVert" val="t"/>
                            <dgm:param type="parTxLTRAlign" val="l"/>
                            <dgm:param type="parTxRTLAlign" val="l"/>
                          </dgm:alg>
                        </dgm:else>
                      </dgm:choose>
                    </dgm:if>
                    <dgm:else name="Name102">
                      <dgm:choose name="Name103">
                        <dgm:if name="Name104" axis="root des" ptType="all node" func="maxDepth" op="gt" val="1">
                          <dgm:alg type="tx">
                            <dgm:param type="txAnchorVert" val="b"/>
                            <dgm:param type="txAnchorVertCh" val="b"/>
                            <dgm:param type="parTxLTRAlign" val="l"/>
                            <dgm:param type="parTxRTLAlign" val="r"/>
                          </dgm:alg>
                        </dgm:if>
                        <dgm:else name="Name105">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06">
                    <dgm:if name="Name107" func="var" arg="dir" op="equ" val="norm">
                      <dgm:constrLst>
                        <dgm:constr type="rMarg"/>
                        <dgm:constr type="tMarg"/>
                        <dgm:constr type="bMarg"/>
                      </dgm:constrLst>
                    </dgm:if>
                    <dgm:else name="Name108">
                      <dgm:constrLst>
                        <dgm:constr type="lMarg"/>
                        <dgm:constr type="tMarg"/>
                        <dgm:constr type="bMarg"/>
                      </dgm:constrLst>
                    </dgm:else>
                  </dgm:choose>
                  <dgm:ruleLst>
                    <dgm:rule type="primFontSz" val="5" fact="NaN" max="NaN"/>
                  </dgm:ruleLst>
                </dgm:layoutNode>
              </dgm:forEach>
              <dgm:forEach name="Name109" axis="ch" ptType="node" st="3" cnt="1">
                <dgm:layoutNode name="bullet4c" styleLbl="node1">
                  <dgm:alg type="sp"/>
                  <dgm:shape xmlns:r="http://schemas.openxmlformats.org/officeDocument/2006/relationships" type="ellipse" r:blip="">
                    <dgm:adjLst/>
                  </dgm:shape>
                  <dgm:presOf/>
                  <dgm:constrLst/>
                  <dgm:ruleLst/>
                </dgm:layoutNode>
                <dgm:layoutNode name="textBox4c" styleLbl="revTx">
                  <dgm:varLst>
                    <dgm:bulletEnabled val="1"/>
                  </dgm:varLst>
                  <dgm:choose name="Name110">
                    <dgm:if name="Name111" func="var" arg="dir" op="equ" val="norm">
                      <dgm:choose name="Name112">
                        <dgm:if name="Name113" axis="root des" ptType="all node" func="maxDepth" op="gt" val="1">
                          <dgm:alg type="tx">
                            <dgm:param type="txAnchorVert" val="t"/>
                            <dgm:param type="parTxLTRAlign" val="l"/>
                            <dgm:param type="parTxRTLAlign" val="r"/>
                          </dgm:alg>
                        </dgm:if>
                        <dgm:else name="Name114">
                          <dgm:alg type="tx">
                            <dgm:param type="txAnchorVert" val="t"/>
                            <dgm:param type="parTxLTRAlign" val="l"/>
                            <dgm:param type="parTxRTLAlign" val="l"/>
                          </dgm:alg>
                        </dgm:else>
                      </dgm:choose>
                    </dgm:if>
                    <dgm:else name="Name115">
                      <dgm:choose name="Name116">
                        <dgm:if name="Name117" axis="root des" ptType="all node" func="maxDepth" op="gt" val="1">
                          <dgm:alg type="tx">
                            <dgm:param type="txAnchorVert" val="b"/>
                            <dgm:param type="txAnchorVertCh" val="b"/>
                            <dgm:param type="parTxLTRAlign" val="l"/>
                            <dgm:param type="parTxRTLAlign" val="r"/>
                          </dgm:alg>
                        </dgm:if>
                        <dgm:else name="Name118">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19">
                    <dgm:if name="Name120" func="var" arg="dir" op="equ" val="norm">
                      <dgm:constrLst>
                        <dgm:constr type="rMarg"/>
                        <dgm:constr type="tMarg"/>
                        <dgm:constr type="bMarg"/>
                      </dgm:constrLst>
                    </dgm:if>
                    <dgm:else name="Name121">
                      <dgm:constrLst>
                        <dgm:constr type="lMarg"/>
                        <dgm:constr type="tMarg"/>
                        <dgm:constr type="bMarg"/>
                      </dgm:constrLst>
                    </dgm:else>
                  </dgm:choose>
                  <dgm:ruleLst>
                    <dgm:rule type="primFontSz" val="5" fact="NaN" max="NaN"/>
                  </dgm:ruleLst>
                </dgm:layoutNode>
              </dgm:forEach>
              <dgm:forEach name="Name122" axis="ch" ptType="node" st="4" cnt="1">
                <dgm:layoutNode name="bullet4d" styleLbl="node1">
                  <dgm:alg type="sp"/>
                  <dgm:shape xmlns:r="http://schemas.openxmlformats.org/officeDocument/2006/relationships" type="ellipse" r:blip="">
                    <dgm:adjLst/>
                  </dgm:shape>
                  <dgm:presOf/>
                  <dgm:constrLst/>
                  <dgm:ruleLst/>
                </dgm:layoutNode>
                <dgm:layoutNode name="textBox4d" styleLbl="revTx">
                  <dgm:varLst>
                    <dgm:bulletEnabled val="1"/>
                  </dgm:varLst>
                  <dgm:choose name="Name123">
                    <dgm:if name="Name124" func="var" arg="dir" op="equ" val="norm">
                      <dgm:choose name="Name125">
                        <dgm:if name="Name126" axis="root des" ptType="all node" func="maxDepth" op="gt" val="1">
                          <dgm:alg type="tx">
                            <dgm:param type="txAnchorVert" val="t"/>
                            <dgm:param type="parTxLTRAlign" val="l"/>
                            <dgm:param type="parTxRTLAlign" val="r"/>
                          </dgm:alg>
                        </dgm:if>
                        <dgm:else name="Name127">
                          <dgm:alg type="tx">
                            <dgm:param type="txAnchorVert" val="t"/>
                            <dgm:param type="parTxLTRAlign" val="l"/>
                            <dgm:param type="parTxRTLAlign" val="l"/>
                          </dgm:alg>
                        </dgm:else>
                      </dgm:choose>
                    </dgm:if>
                    <dgm:else name="Name128">
                      <dgm:choose name="Name129">
                        <dgm:if name="Name130" axis="root des" ptType="all node" func="maxDepth" op="gt" val="1">
                          <dgm:alg type="tx">
                            <dgm:param type="txAnchorVert" val="b"/>
                            <dgm:param type="txAnchorVertCh" val="b"/>
                            <dgm:param type="parTxLTRAlign" val="l"/>
                            <dgm:param type="parTxRTLAlign" val="r"/>
                          </dgm:alg>
                        </dgm:if>
                        <dgm:else name="Name131">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32">
                    <dgm:if name="Name133" func="var" arg="dir" op="equ" val="norm">
                      <dgm:constrLst>
                        <dgm:constr type="rMarg"/>
                        <dgm:constr type="tMarg"/>
                        <dgm:constr type="bMarg"/>
                      </dgm:constrLst>
                    </dgm:if>
                    <dgm:else name="Name134">
                      <dgm:constrLst>
                        <dgm:constr type="lMarg"/>
                        <dgm:constr type="tMarg"/>
                        <dgm:constr type="bMarg"/>
                      </dgm:constrLst>
                    </dgm:else>
                  </dgm:choose>
                  <dgm:ruleLst>
                    <dgm:rule type="primFontSz" val="5" fact="NaN" max="NaN"/>
                  </dgm:ruleLst>
                </dgm:layoutNode>
              </dgm:forEach>
            </dgm:layoutNode>
          </dgm:if>
          <dgm:else name="Name135">
            <dgm:layoutNode name="arrowDiagram5">
              <dgm:alg type="composite">
                <dgm:param type="vertAlign" val="none"/>
                <dgm:param type="horzAlign" val="none"/>
              </dgm:alg>
              <dgm:shape xmlns:r="http://schemas.openxmlformats.org/officeDocument/2006/relationships" r:blip="">
                <dgm:adjLst/>
              </dgm:shape>
              <dgm:presOf/>
              <dgm:choose name="Name136">
                <dgm:if name="Name137" func="var" arg="dir" op="equ" val="norm">
                  <dgm:constrLst>
                    <dgm:constr type="ctrX" for="ch" forName="bullet5a" refType="w" fact="0.11"/>
                    <dgm:constr type="ctrY" for="ch" forName="bullet5a" refType="h" fact="0.762"/>
                    <dgm:constr type="w" for="ch" forName="bullet5a" refType="w" fact="0.023"/>
                    <dgm:constr type="h" for="ch" forName="bullet5a" refType="w" refFor="ch" refForName="bullet5a"/>
                    <dgm:constr type="l" for="ch" forName="textBox5a" refType="ctrX" refFor="ch" refForName="bullet5a"/>
                    <dgm:constr type="t" for="ch" forName="textBox5a" refType="ctrY" refFor="ch" refForName="bullet5a"/>
                    <dgm:constr type="w" for="ch" forName="textBox5a" refType="w" fact="0.131"/>
                    <dgm:constr type="h" for="ch" forName="textBox5a" refType="h" fact="0.238"/>
                    <dgm:constr type="userA" refType="h" refFor="ch" refForName="bullet5a" fact="0.53"/>
                    <dgm:constr type="lMarg" for="ch" forName="textBox5a" refType="userA" fact="2.834"/>
                    <dgm:constr type="ctrX" for="ch" forName="bullet5b" refType="w" fact="0.241"/>
                    <dgm:constr type="ctrY" for="ch" forName="bullet5b" refType="h" fact="0.581"/>
                    <dgm:constr type="w" for="ch" forName="bullet5b" refType="w" fact="0.036"/>
                    <dgm:constr type="h" for="ch" forName="bullet5b" refType="w" refFor="ch" refForName="bullet5b"/>
                    <dgm:constr type="l" for="ch" forName="textBox5b" refType="ctrX" refFor="ch" refForName="bullet5b"/>
                    <dgm:constr type="t" for="ch" forName="textBox5b" refType="ctrY" refFor="ch" refForName="bullet5b"/>
                    <dgm:constr type="w" for="ch" forName="textBox5b" refType="w" fact="0.166"/>
                    <dgm:constr type="h" for="ch" forName="textBox5b" refType="h" fact="0.419"/>
                    <dgm:constr type="userB" refType="h" refFor="ch" refForName="bullet5b" fact="0.53"/>
                    <dgm:constr type="lMarg" for="ch" forName="textBox5b" refType="userB" fact="2.834"/>
                    <dgm:constr type="ctrX" for="ch" forName="bullet5c" refType="w" fact="0.407"/>
                    <dgm:constr type="ctrY" for="ch" forName="bullet5c" refType="h" fact="0.438"/>
                    <dgm:constr type="w" for="ch" forName="bullet5c" refType="w" fact="0.048"/>
                    <dgm:constr type="h" for="ch" forName="bullet5c" refType="w" refFor="ch" refForName="bullet5c"/>
                    <dgm:constr type="l" for="ch" forName="textBox5c" refType="ctrX" refFor="ch" refForName="bullet5c"/>
                    <dgm:constr type="t" for="ch" forName="textBox5c" refType="ctrY" refFor="ch" refForName="bullet5c"/>
                    <dgm:constr type="w" for="ch" forName="textBox5c" refType="w" fact="0.193"/>
                    <dgm:constr type="h" for="ch" forName="textBox5c" refType="h" fact="0.562"/>
                    <dgm:constr type="userC" refType="h" refFor="ch" refForName="bullet5c" fact="0.53"/>
                    <dgm:constr type="lMarg" for="ch" forName="textBox5c" refType="userC" fact="2.834"/>
                    <dgm:constr type="ctrX" for="ch" forName="bullet5d" refType="w" fact="0.6"/>
                    <dgm:constr type="ctrY" for="ch" forName="bullet5d" refType="h" fact="0.33"/>
                    <dgm:constr type="w" for="ch" forName="bullet5d" refType="w" fact="0.062"/>
                    <dgm:constr type="h" for="ch" forName="bullet5d" refType="w" refFor="ch" refForName="bullet5d"/>
                    <dgm:constr type="l" for="ch" forName="textBox5d" refType="ctrX" refFor="ch" refForName="bullet5d"/>
                    <dgm:constr type="t" for="ch" forName="textBox5d" refType="ctrY" refFor="ch" refForName="bullet5d"/>
                    <dgm:constr type="w" for="ch" forName="textBox5d" refType="w" fact="0.2"/>
                    <dgm:constr type="h" for="ch" forName="textBox5d" refType="h" fact="0.67"/>
                    <dgm:constr type="userD" refType="h" refFor="ch" refForName="bullet5d" fact="0.53"/>
                    <dgm:constr type="lMarg" for="ch" forName="textBox5d" refType="userD" fact="2.834"/>
                    <dgm:constr type="ctrX" for="ch" forName="bullet5e" refType="w" fact="0.8"/>
                    <dgm:constr type="ctrY" for="ch" forName="bullet5e" refType="h" fact="0.264"/>
                    <dgm:constr type="w" for="ch" forName="bullet5e" refType="w" fact="0.079"/>
                    <dgm:constr type="h" for="ch" forName="bullet5e" refType="w" refFor="ch" refForName="bullet5e"/>
                    <dgm:constr type="l" for="ch" forName="textBox5e" refType="ctrX" refFor="ch" refForName="bullet5e"/>
                    <dgm:constr type="t" for="ch" forName="textBox5e" refType="ctrY" refFor="ch" refForName="bullet5e"/>
                    <dgm:constr type="w" for="ch" forName="textBox5e" refType="w" fact="0.2"/>
                    <dgm:constr type="h" for="ch" forName="textBox5e" refType="h" fact="0.736"/>
                    <dgm:constr type="userE" refType="h" refFor="ch" refForName="bullet5e" fact="0.53"/>
                    <dgm:constr type="lMarg" for="ch" forName="textBox5e" refType="userE" fact="2.834"/>
                    <dgm:constr type="primFontSz" for="ch" ptType="node" op="equ" val="65"/>
                  </dgm:constrLst>
                </dgm:if>
                <dgm:else name="Name138">
                  <dgm:constrLst>
                    <dgm:constr type="ctrX" for="ch" forName="bullet5a" refType="w" fact="0.11"/>
                    <dgm:constr type="ctrY" for="ch" forName="bullet5a" refType="h" fact="0.762"/>
                    <dgm:constr type="w" for="ch" forName="bullet5a" refType="w" fact="0.023"/>
                    <dgm:constr type="h" for="ch" forName="bullet5a" refType="w" refFor="ch" refForName="bullet5a"/>
                    <dgm:constr type="r" for="ch" forName="textBox5a" refType="ctrX" refFor="ch" refForName="bullet5a"/>
                    <dgm:constr type="b" for="ch" forName="textBox5a" refType="ctrY" refFor="ch" refForName="bullet5a"/>
                    <dgm:constr type="w" for="ch" forName="textBox5a" refType="w" fact="0.11"/>
                    <dgm:constr type="h" for="ch" forName="textBox5a" refType="h" fact="0.762"/>
                    <dgm:constr type="userA" refType="h" refFor="ch" refForName="bullet5a" fact="0.53"/>
                    <dgm:constr type="rMarg" for="ch" forName="textBox5a" refType="userA" fact="2.834"/>
                    <dgm:constr type="ctrX" for="ch" forName="bullet5b" refType="w" fact="0.241"/>
                    <dgm:constr type="ctrY" for="ch" forName="bullet5b" refType="h" fact="0.581"/>
                    <dgm:constr type="w" for="ch" forName="bullet5b" refType="w" fact="0.036"/>
                    <dgm:constr type="h" for="ch" forName="bullet5b" refType="w" refFor="ch" refForName="bullet5b"/>
                    <dgm:constr type="r" for="ch" forName="textBox5b" refType="ctrX" refFor="ch" refForName="bullet5b"/>
                    <dgm:constr type="b" for="ch" forName="textBox5b" refType="ctrY" refFor="ch" refForName="bullet5b"/>
                    <dgm:constr type="w" for="ch" forName="textBox5b" refType="w" fact="0.131"/>
                    <dgm:constr type="h" for="ch" forName="textBox5b" refType="h" fact="0.581"/>
                    <dgm:constr type="userB" refType="h" refFor="ch" refForName="bullet5b" fact="0.53"/>
                    <dgm:constr type="rMarg" for="ch" forName="textBox5b" refType="userB" fact="2.834"/>
                    <dgm:constr type="ctrX" for="ch" forName="bullet5c" refType="w" fact="0.407"/>
                    <dgm:constr type="ctrY" for="ch" forName="bullet5c" refType="h" fact="0.438"/>
                    <dgm:constr type="w" for="ch" forName="bullet5c" refType="w" fact="0.048"/>
                    <dgm:constr type="h" for="ch" forName="bullet5c" refType="w" refFor="ch" refForName="bullet5c"/>
                    <dgm:constr type="r" for="ch" forName="textBox5c" refType="ctrX" refFor="ch" refForName="bullet5c"/>
                    <dgm:constr type="b" for="ch" forName="textBox5c" refType="ctrY" refFor="ch" refForName="bullet5c"/>
                    <dgm:constr type="w" for="ch" forName="textBox5c" refType="w" fact="0.166"/>
                    <dgm:constr type="h" for="ch" forName="textBox5c" refType="h" fact="0.438"/>
                    <dgm:constr type="userC" refType="h" refFor="ch" refForName="bullet5c" fact="0.53"/>
                    <dgm:constr type="rMarg" for="ch" forName="textBox5c" refType="userC" fact="2.834"/>
                    <dgm:constr type="ctrX" for="ch" forName="bullet5d" refType="w" fact="0.6"/>
                    <dgm:constr type="ctrY" for="ch" forName="bullet5d" refType="h" fact="0.33"/>
                    <dgm:constr type="w" for="ch" forName="bullet5d" refType="w" fact="0.062"/>
                    <dgm:constr type="h" for="ch" forName="bullet5d" refType="w" refFor="ch" refForName="bullet5d"/>
                    <dgm:constr type="r" for="ch" forName="textBox5d" refType="ctrX" refFor="ch" refForName="bullet5d"/>
                    <dgm:constr type="b" for="ch" forName="textBox5d" refType="ctrY" refFor="ch" refForName="bullet5d"/>
                    <dgm:constr type="w" for="ch" forName="textBox5d" refType="w" fact="0.193"/>
                    <dgm:constr type="h" for="ch" forName="textBox5d" refType="h" fact="0.33"/>
                    <dgm:constr type="userD" refType="h" refFor="ch" refForName="bullet5d" fact="0.53"/>
                    <dgm:constr type="rMarg" for="ch" forName="textBox5d" refType="userD" fact="2.834"/>
                    <dgm:constr type="ctrX" for="ch" forName="bullet5e" refType="w" fact="0.8"/>
                    <dgm:constr type="ctrY" for="ch" forName="bullet5e" refType="h" fact="0.264"/>
                    <dgm:constr type="w" for="ch" forName="bullet5e" refType="w" fact="0.079"/>
                    <dgm:constr type="h" for="ch" forName="bullet5e" refType="w" refFor="ch" refForName="bullet5e"/>
                    <dgm:constr type="r" for="ch" forName="textBox5e" refType="ctrX" refFor="ch" refForName="bullet5e"/>
                    <dgm:constr type="b" for="ch" forName="textBox5e" refType="ctrY" refFor="ch" refForName="bullet5e"/>
                    <dgm:constr type="w" for="ch" forName="textBox5e" refType="w" fact="0.2"/>
                    <dgm:constr type="h" for="ch" forName="textBox5e" refType="h" fact="0.264"/>
                    <dgm:constr type="userE" refType="h" refFor="ch" refForName="bullet5e" fact="0.53"/>
                    <dgm:constr type="rMarg" for="ch" forName="textBox5e" refType="userE" fact="2.834"/>
                    <dgm:constr type="primFontSz" for="ch" ptType="node" op="equ" val="65"/>
                  </dgm:constrLst>
                </dgm:else>
              </dgm:choose>
              <dgm:ruleLst/>
              <dgm:forEach name="Name139" axis="ch" ptType="node" cnt="1">
                <dgm:layoutNode name="bullet5a" styleLbl="node1">
                  <dgm:alg type="sp"/>
                  <dgm:shape xmlns:r="http://schemas.openxmlformats.org/officeDocument/2006/relationships" type="ellipse" r:blip="">
                    <dgm:adjLst/>
                  </dgm:shape>
                  <dgm:presOf/>
                  <dgm:constrLst/>
                  <dgm:ruleLst/>
                </dgm:layoutNode>
                <dgm:layoutNode name="textBox5a" styleLbl="revTx">
                  <dgm:varLst>
                    <dgm:bulletEnabled val="1"/>
                  </dgm:varLst>
                  <dgm:choose name="Name140">
                    <dgm:if name="Name141" func="var" arg="dir" op="equ" val="norm">
                      <dgm:choose name="Name142">
                        <dgm:if name="Name143" axis="root des" ptType="all node" func="maxDepth" op="gt" val="1">
                          <dgm:alg type="tx">
                            <dgm:param type="txAnchorVert" val="t"/>
                            <dgm:param type="parTxLTRAlign" val="l"/>
                            <dgm:param type="parTxRTLAlign" val="r"/>
                          </dgm:alg>
                        </dgm:if>
                        <dgm:else name="Name144">
                          <dgm:alg type="tx">
                            <dgm:param type="txAnchorVert" val="t"/>
                            <dgm:param type="parTxLTRAlign" val="l"/>
                            <dgm:param type="parTxRTLAlign" val="l"/>
                          </dgm:alg>
                        </dgm:else>
                      </dgm:choose>
                    </dgm:if>
                    <dgm:else name="Name145">
                      <dgm:choose name="Name146">
                        <dgm:if name="Name147" axis="root des" ptType="all node" func="maxDepth" op="gt" val="1">
                          <dgm:alg type="tx">
                            <dgm:param type="txAnchorVert" val="b"/>
                            <dgm:param type="txAnchorVertCh" val="b"/>
                            <dgm:param type="parTxLTRAlign" val="l"/>
                            <dgm:param type="parTxRTLAlign" val="r"/>
                          </dgm:alg>
                        </dgm:if>
                        <dgm:else name="Name148">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49">
                    <dgm:if name="Name150" func="var" arg="dir" op="equ" val="norm">
                      <dgm:constrLst>
                        <dgm:constr type="rMarg"/>
                        <dgm:constr type="tMarg"/>
                        <dgm:constr type="bMarg"/>
                      </dgm:constrLst>
                    </dgm:if>
                    <dgm:else name="Name151">
                      <dgm:constrLst>
                        <dgm:constr type="lMarg"/>
                        <dgm:constr type="tMarg"/>
                        <dgm:constr type="bMarg"/>
                      </dgm:constrLst>
                    </dgm:else>
                  </dgm:choose>
                  <dgm:ruleLst>
                    <dgm:rule type="primFontSz" val="5" fact="NaN" max="NaN"/>
                  </dgm:ruleLst>
                </dgm:layoutNode>
              </dgm:forEach>
              <dgm:forEach name="Name152" axis="ch" ptType="node" st="2" cnt="1">
                <dgm:layoutNode name="bullet5b" styleLbl="node1">
                  <dgm:alg type="sp"/>
                  <dgm:shape xmlns:r="http://schemas.openxmlformats.org/officeDocument/2006/relationships" type="ellipse" r:blip="">
                    <dgm:adjLst/>
                  </dgm:shape>
                  <dgm:presOf/>
                  <dgm:constrLst/>
                  <dgm:ruleLst/>
                </dgm:layoutNode>
                <dgm:layoutNode name="textBox5b" styleLbl="revTx">
                  <dgm:varLst>
                    <dgm:bulletEnabled val="1"/>
                  </dgm:varLst>
                  <dgm:choose name="Name153">
                    <dgm:if name="Name154" func="var" arg="dir" op="equ" val="norm">
                      <dgm:choose name="Name155">
                        <dgm:if name="Name156" axis="root des" ptType="all node" func="maxDepth" op="gt" val="1">
                          <dgm:alg type="tx">
                            <dgm:param type="txAnchorVert" val="t"/>
                            <dgm:param type="parTxLTRAlign" val="l"/>
                            <dgm:param type="parTxRTLAlign" val="r"/>
                          </dgm:alg>
                        </dgm:if>
                        <dgm:else name="Name157">
                          <dgm:alg type="tx">
                            <dgm:param type="txAnchorVert" val="t"/>
                            <dgm:param type="parTxLTRAlign" val="l"/>
                            <dgm:param type="parTxRTLAlign" val="l"/>
                          </dgm:alg>
                        </dgm:else>
                      </dgm:choose>
                    </dgm:if>
                    <dgm:else name="Name158">
                      <dgm:choose name="Name159">
                        <dgm:if name="Name160" axis="root des" ptType="all node" func="maxDepth" op="gt" val="1">
                          <dgm:alg type="tx">
                            <dgm:param type="txAnchorVert" val="b"/>
                            <dgm:param type="txAnchorVertCh" val="b"/>
                            <dgm:param type="parTxLTRAlign" val="l"/>
                            <dgm:param type="parTxRTLAlign" val="r"/>
                          </dgm:alg>
                        </dgm:if>
                        <dgm:else name="Name161">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62">
                    <dgm:if name="Name163" func="var" arg="dir" op="equ" val="norm">
                      <dgm:constrLst>
                        <dgm:constr type="rMarg"/>
                        <dgm:constr type="tMarg"/>
                        <dgm:constr type="bMarg"/>
                      </dgm:constrLst>
                    </dgm:if>
                    <dgm:else name="Name164">
                      <dgm:constrLst>
                        <dgm:constr type="lMarg"/>
                        <dgm:constr type="tMarg"/>
                        <dgm:constr type="bMarg"/>
                      </dgm:constrLst>
                    </dgm:else>
                  </dgm:choose>
                  <dgm:ruleLst>
                    <dgm:rule type="primFontSz" val="5" fact="NaN" max="NaN"/>
                  </dgm:ruleLst>
                </dgm:layoutNode>
              </dgm:forEach>
              <dgm:forEach name="Name165" axis="ch" ptType="node" st="3" cnt="1">
                <dgm:layoutNode name="bullet5c" styleLbl="node1">
                  <dgm:alg type="sp"/>
                  <dgm:shape xmlns:r="http://schemas.openxmlformats.org/officeDocument/2006/relationships" type="ellipse" r:blip="">
                    <dgm:adjLst/>
                  </dgm:shape>
                  <dgm:presOf/>
                  <dgm:constrLst/>
                  <dgm:ruleLst/>
                </dgm:layoutNode>
                <dgm:layoutNode name="textBox5c" styleLbl="revTx">
                  <dgm:varLst>
                    <dgm:bulletEnabled val="1"/>
                  </dgm:varLst>
                  <dgm:choose name="Name166">
                    <dgm:if name="Name167" func="var" arg="dir" op="equ" val="norm">
                      <dgm:choose name="Name168">
                        <dgm:if name="Name169" axis="root des" ptType="all node" func="maxDepth" op="gt" val="1">
                          <dgm:alg type="tx">
                            <dgm:param type="txAnchorVert" val="t"/>
                            <dgm:param type="parTxLTRAlign" val="l"/>
                            <dgm:param type="parTxRTLAlign" val="r"/>
                          </dgm:alg>
                        </dgm:if>
                        <dgm:else name="Name170">
                          <dgm:alg type="tx">
                            <dgm:param type="txAnchorVert" val="t"/>
                            <dgm:param type="parTxLTRAlign" val="l"/>
                            <dgm:param type="parTxRTLAlign" val="l"/>
                          </dgm:alg>
                        </dgm:else>
                      </dgm:choose>
                    </dgm:if>
                    <dgm:else name="Name171">
                      <dgm:choose name="Name172">
                        <dgm:if name="Name173" axis="root des" ptType="all node" func="maxDepth" op="gt" val="1">
                          <dgm:alg type="tx">
                            <dgm:param type="txAnchorVert" val="b"/>
                            <dgm:param type="txAnchorVertCh" val="b"/>
                            <dgm:param type="parTxLTRAlign" val="l"/>
                            <dgm:param type="parTxRTLAlign" val="r"/>
                          </dgm:alg>
                        </dgm:if>
                        <dgm:else name="Name174">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75">
                    <dgm:if name="Name176" func="var" arg="dir" op="equ" val="norm">
                      <dgm:constrLst>
                        <dgm:constr type="rMarg"/>
                        <dgm:constr type="tMarg"/>
                        <dgm:constr type="bMarg"/>
                      </dgm:constrLst>
                    </dgm:if>
                    <dgm:else name="Name177">
                      <dgm:constrLst>
                        <dgm:constr type="lMarg"/>
                        <dgm:constr type="tMarg"/>
                        <dgm:constr type="bMarg"/>
                      </dgm:constrLst>
                    </dgm:else>
                  </dgm:choose>
                  <dgm:ruleLst>
                    <dgm:rule type="primFontSz" val="5" fact="NaN" max="NaN"/>
                  </dgm:ruleLst>
                </dgm:layoutNode>
              </dgm:forEach>
              <dgm:forEach name="Name178" axis="ch" ptType="node" st="4" cnt="1">
                <dgm:layoutNode name="bullet5d" styleLbl="node1">
                  <dgm:alg type="sp"/>
                  <dgm:shape xmlns:r="http://schemas.openxmlformats.org/officeDocument/2006/relationships" type="ellipse" r:blip="">
                    <dgm:adjLst/>
                  </dgm:shape>
                  <dgm:presOf/>
                  <dgm:constrLst/>
                  <dgm:ruleLst/>
                </dgm:layoutNode>
                <dgm:layoutNode name="textBox5d" styleLbl="revTx">
                  <dgm:varLst>
                    <dgm:bulletEnabled val="1"/>
                  </dgm:varLst>
                  <dgm:choose name="Name179">
                    <dgm:if name="Name180" func="var" arg="dir" op="equ" val="norm">
                      <dgm:choose name="Name181">
                        <dgm:if name="Name182" axis="root des" ptType="all node" func="maxDepth" op="gt" val="1">
                          <dgm:alg type="tx">
                            <dgm:param type="txAnchorVert" val="t"/>
                            <dgm:param type="parTxLTRAlign" val="l"/>
                            <dgm:param type="parTxRTLAlign" val="r"/>
                          </dgm:alg>
                        </dgm:if>
                        <dgm:else name="Name183">
                          <dgm:alg type="tx">
                            <dgm:param type="txAnchorVert" val="t"/>
                            <dgm:param type="parTxLTRAlign" val="l"/>
                            <dgm:param type="parTxRTLAlign" val="l"/>
                          </dgm:alg>
                        </dgm:else>
                      </dgm:choose>
                    </dgm:if>
                    <dgm:else name="Name184">
                      <dgm:choose name="Name185">
                        <dgm:if name="Name186" axis="root des" ptType="all node" func="maxDepth" op="gt" val="1">
                          <dgm:alg type="tx">
                            <dgm:param type="txAnchorVert" val="b"/>
                            <dgm:param type="txAnchorVertCh" val="b"/>
                            <dgm:param type="parTxLTRAlign" val="l"/>
                            <dgm:param type="parTxRTLAlign" val="r"/>
                          </dgm:alg>
                        </dgm:if>
                        <dgm:else name="Name187">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88">
                    <dgm:if name="Name189" func="var" arg="dir" op="equ" val="norm">
                      <dgm:constrLst>
                        <dgm:constr type="rMarg"/>
                        <dgm:constr type="tMarg"/>
                        <dgm:constr type="bMarg"/>
                      </dgm:constrLst>
                    </dgm:if>
                    <dgm:else name="Name190">
                      <dgm:constrLst>
                        <dgm:constr type="lMarg"/>
                        <dgm:constr type="tMarg"/>
                        <dgm:constr type="bMarg"/>
                      </dgm:constrLst>
                    </dgm:else>
                  </dgm:choose>
                  <dgm:ruleLst>
                    <dgm:rule type="primFontSz" val="5" fact="NaN" max="NaN"/>
                  </dgm:ruleLst>
                </dgm:layoutNode>
              </dgm:forEach>
              <dgm:forEach name="Name191" axis="ch" ptType="node" st="5" cnt="1">
                <dgm:layoutNode name="bullet5e" styleLbl="node1">
                  <dgm:alg type="sp"/>
                  <dgm:shape xmlns:r="http://schemas.openxmlformats.org/officeDocument/2006/relationships" type="ellipse" r:blip="">
                    <dgm:adjLst/>
                  </dgm:shape>
                  <dgm:presOf/>
                  <dgm:constrLst/>
                  <dgm:ruleLst/>
                </dgm:layoutNode>
                <dgm:layoutNode name="textBox5e" styleLbl="revTx">
                  <dgm:varLst>
                    <dgm:bulletEnabled val="1"/>
                  </dgm:varLst>
                  <dgm:choose name="Name192">
                    <dgm:if name="Name193" func="var" arg="dir" op="equ" val="norm">
                      <dgm:choose name="Name194">
                        <dgm:if name="Name195" axis="root des" ptType="all node" func="maxDepth" op="gt" val="1">
                          <dgm:alg type="tx">
                            <dgm:param type="txAnchorVert" val="t"/>
                            <dgm:param type="parTxLTRAlign" val="l"/>
                            <dgm:param type="parTxRTLAlign" val="r"/>
                          </dgm:alg>
                        </dgm:if>
                        <dgm:else name="Name196">
                          <dgm:alg type="tx">
                            <dgm:param type="txAnchorVert" val="t"/>
                            <dgm:param type="parTxLTRAlign" val="l"/>
                            <dgm:param type="parTxRTLAlign" val="l"/>
                          </dgm:alg>
                        </dgm:else>
                      </dgm:choose>
                    </dgm:if>
                    <dgm:else name="Name197">
                      <dgm:choose name="Name198">
                        <dgm:if name="Name199" axis="root des" ptType="all node" func="maxDepth" op="gt" val="1">
                          <dgm:alg type="tx">
                            <dgm:param type="txAnchorVert" val="b"/>
                            <dgm:param type="txAnchorVertCh" val="b"/>
                            <dgm:param type="parTxLTRAlign" val="l"/>
                            <dgm:param type="parTxRTLAlign" val="r"/>
                          </dgm:alg>
                        </dgm:if>
                        <dgm:else name="Name200">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201">
                    <dgm:if name="Name202" func="var" arg="dir" op="equ" val="norm">
                      <dgm:constrLst>
                        <dgm:constr type="rMarg"/>
                        <dgm:constr type="tMarg"/>
                        <dgm:constr type="bMarg"/>
                      </dgm:constrLst>
                    </dgm:if>
                    <dgm:else name="Name203">
                      <dgm:constrLst>
                        <dgm:constr type="lMarg"/>
                        <dgm:constr type="tMarg"/>
                        <dgm:constr type="bMarg"/>
                      </dgm:constrLst>
                    </dgm:else>
                  </dgm:choose>
                  <dgm:ruleLst>
                    <dgm:rule type="primFontSz" val="5" fact="NaN" max="NaN"/>
                  </dgm:ruleLst>
                </dgm:layoutNode>
              </dgm:forEach>
            </dgm:layoutNode>
          </dgm:else>
        </dgm:choose>
      </dgm:if>
      <dgm:else name="Name204"/>
    </dgm:choose>
  </dgm:layoutNode>
</dgm:layoutDef>
</file>

<file path=ppt/diagrams/layout21.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3.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4.xml><?xml version="1.0" encoding="utf-8"?>
<dgm:layoutDef xmlns:dgm="http://schemas.openxmlformats.org/drawingml/2006/diagram" xmlns:a="http://schemas.openxmlformats.org/drawingml/2006/main" uniqueId="urn:microsoft.com/office/officeart/2005/8/layout/cycle2">
  <dgm:title val=""/>
  <dgm:desc val=""/>
  <dgm:catLst>
    <dgm:cat type="cycle" pri="1000"/>
    <dgm:cat type="convert" pri="10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onstrLst>
      <dgm:constr type="w" for="ch" ptType="node" refType="w"/>
      <dgm:constr type="w" for="ch" ptType="sibTrans" refType="w" refFor="ch" refPtType="node" op="equ" fact="0.25"/>
      <dgm:constr type="sibSp" refType="w" refFor="ch" refPtType="node" fact="0.5"/>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9">
        <dgm:if name="Name10" axis="par ch" ptType="doc node" func="cnt" op="gt" val="1">
          <dgm:forEach name="sibTransForEach" axis="followSib" ptType="sibTrans" hideLastTrans="0" cnt="1">
            <dgm:layoutNode name="sibTrans">
              <dgm:choose name="Name11">
                <dgm:if name="Name12" axis="par ch" ptType="doc node" func="cnt" op="lt" val="3">
                  <dgm:alg type="conn">
                    <dgm:param type="begPts" val="radial"/>
                    <dgm:param type="endPts" val="radial"/>
                  </dgm:alg>
                </dgm:if>
                <dgm:else name="Name13">
                  <dgm:alg type="conn">
                    <dgm:param type="begPts" val="auto"/>
                    <dgm:param type="endPts" val="auto"/>
                  </dgm:alg>
                </dgm:else>
              </dgm:choose>
              <dgm:shape xmlns:r="http://schemas.openxmlformats.org/officeDocument/2006/relationships" type="conn" r:blip="">
                <dgm:adjLst/>
              </dgm:shape>
              <dgm:presOf axis="self"/>
              <dgm:constrLst>
                <dgm:constr type="h" refType="w" fact="1.35"/>
                <dgm:constr type="connDist"/>
                <dgm:constr type="w" for="ch" refType="connDist" fact="0.45"/>
                <dgm:constr type="h" for="ch" refType="h"/>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if>
        <dgm:else name="Name14"/>
      </dgm:choose>
    </dgm:forEach>
  </dgm:layoutNode>
</dgm:layoutDef>
</file>

<file path=ppt/diagrams/layout5.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venn3">
  <dgm:title val=""/>
  <dgm:desc val=""/>
  <dgm:catLst>
    <dgm:cat type="relationship" pri="29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param type="fallback" val="2D"/>
        </dgm:alg>
      </dgm:if>
      <dgm:else name="Name3">
        <dgm:alg type="lin">
          <dgm:param type="fallback" val="2D"/>
          <dgm:param type="linDir" val="fromR"/>
        </dgm:alg>
      </dgm:else>
    </dgm:choose>
    <dgm:shape xmlns:r="http://schemas.openxmlformats.org/officeDocument/2006/relationships" r:blip="">
      <dgm:adjLst/>
    </dgm:shape>
    <dgm:presOf/>
    <dgm:constrLst>
      <dgm:constr type="w" for="ch" ptType="node" refType="w"/>
      <dgm:constr type="h" for="ch" ptType="node" refType="w" refFor="ch" refPtType="node"/>
      <dgm:constr type="w" for="ch" forName="space" refType="w" refFor="ch" refPtType="node" fact="-0.2"/>
      <dgm:constr type="primFontSz" for="ch" ptType="node" op="equ" val="65"/>
    </dgm:constrLst>
    <dgm:ruleLst/>
    <dgm:forEach name="Name4" axis="ch" ptType="node">
      <dgm:layoutNode name="Name5" styleLbl="vennNode1">
        <dgm:varLst>
          <dgm:bulletEnabled val="1"/>
        </dgm:varLst>
        <dgm:alg type="tx">
          <dgm:param type="txAnchorVertCh" val="mid"/>
          <dgm:param type="txAnchorHorzCh" val="ctr"/>
        </dgm:alg>
        <dgm:shape xmlns:r="http://schemas.openxmlformats.org/officeDocument/2006/relationships" type="ellipse" r:blip="">
          <dgm:adjLst/>
        </dgm:shape>
        <dgm:presOf axis="desOrSelf" ptType="node"/>
        <dgm:constrLst>
          <dgm:constr type="tMarg" refType="primFontSz" fact="0.1"/>
          <dgm:constr type="bMarg" refType="primFontSz" fact="0.1"/>
          <dgm:constr type="lMarg" refType="w" fact="0.156"/>
          <dgm:constr type="rMarg" refType="w" fact="0.156"/>
        </dgm:constrLst>
        <dgm:ruleLst>
          <dgm:rule type="primFontSz" val="5" fact="NaN" max="NaN"/>
        </dgm:ruleLst>
      </dgm:layoutNode>
      <dgm:forEach name="Name6"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layout8.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9.xml><?xml version="1.0" encoding="utf-8"?>
<dgm:layoutDef xmlns:dgm="http://schemas.openxmlformats.org/drawingml/2006/diagram" xmlns:a="http://schemas.openxmlformats.org/drawingml/2006/main" uniqueId="urn:microsoft.com/office/officeart/2005/8/layout/lProcess2">
  <dgm:title val=""/>
  <dgm:desc val=""/>
  <dgm:catLst>
    <dgm:cat type="list" pri="10000"/>
    <dgm:cat type="relationship" pri="13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useDef="1">
    <dgm:dataModel>
      <dgm:ptLst/>
      <dgm:bg/>
      <dgm:whole/>
    </dgm:dataModel>
  </dgm:styleData>
  <dgm:clrData useDef="1">
    <dgm:dataModel>
      <dgm:ptLst/>
      <dgm:bg/>
      <dgm:whole/>
    </dgm:dataModel>
  </dgm:clrData>
  <dgm:layoutNode name="theList">
    <dgm:varLst>
      <dgm:dir/>
      <dgm:animLvl val="lvl"/>
      <dgm:resizeHandles val="exact"/>
    </dgm:varLst>
    <dgm:choose name="Name0">
      <dgm:if name="Name1" func="var" arg="dir" op="equ" val="norm">
        <dgm:alg type="lin"/>
      </dgm:if>
      <dgm:else name="Name2">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forName="aSpace" refType="w" fact="0.075"/>
      <dgm:constr type="h" for="des" forName="aSpace2" refType="h" fact="0.1"/>
      <dgm:constr type="primFontSz" for="des" forName="textNode" op="equ"/>
      <dgm:constr type="primFontSz" for="des" forName="childNode" op="equ"/>
    </dgm:constrLst>
    <dgm:ruleLst/>
    <dgm:forEach name="aNodeForEach" axis="ch" ptType="node">
      <dgm:layoutNode name="compNode">
        <dgm:alg type="composite"/>
        <dgm:shape xmlns:r="http://schemas.openxmlformats.org/officeDocument/2006/relationships" r:blip="">
          <dgm:adjLst/>
        </dgm:shape>
        <dgm:presOf/>
        <dgm:constrLst>
          <dgm:constr type="w" for="ch" forName="aNode" refType="w"/>
          <dgm:constr type="h" for="ch" forName="aNode" refType="h"/>
          <dgm:constr type="w" for="ch" forName="textNode" refType="w"/>
          <dgm:constr type="h" for="ch" forName="textNode" refType="h" fact="0.3"/>
          <dgm:constr type="ctrX" for="ch" forName="textNode" refType="w" fact="0.5"/>
          <dgm:constr type="w" for="ch" forName="compChildNode" refType="w" fact="0.8"/>
          <dgm:constr type="h" for="ch" forName="compChildNode" refType="h" fact="0.65"/>
          <dgm:constr type="t" for="ch" forName="compChildNode" refType="h" fact="0.3"/>
          <dgm:constr type="ctrX" for="ch" forName="compChildNode" refType="w" fact="0.5"/>
        </dgm:constrLst>
        <dgm:ruleLst/>
        <dgm:layoutNode name="aNode" styleLbl="bgShp">
          <dgm:alg type="sp"/>
          <dgm:shape xmlns:r="http://schemas.openxmlformats.org/officeDocument/2006/relationships" type="roundRect" r:blip="">
            <dgm:adjLst>
              <dgm:adj idx="1" val="0.1"/>
            </dgm:adjLst>
          </dgm:shape>
          <dgm:presOf axis="self"/>
          <dgm:constrLst/>
          <dgm:ruleLst/>
        </dgm:layoutNode>
        <dgm:layoutNode name="textNode" styleLbl="bgShp">
          <dgm:alg type="tx"/>
          <dgm:shape xmlns:r="http://schemas.openxmlformats.org/officeDocument/2006/relationships" type="rect" r:blip="" hideGeom="1">
            <dgm:adjLst>
              <dgm:adj idx="1" val="0.1"/>
            </dgm:adjLst>
          </dgm:shape>
          <dgm:presOf axis="self"/>
          <dgm:constrLst>
            <dgm:constr type="primFontSz" val="65"/>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compChildNode">
          <dgm:alg type="composite"/>
          <dgm:shape xmlns:r="http://schemas.openxmlformats.org/officeDocument/2006/relationships" r:blip="">
            <dgm:adjLst/>
          </dgm:shape>
          <dgm:presOf/>
          <dgm:constrLst>
            <dgm:constr type="w" for="des" forName="childNode" refType="w"/>
            <dgm:constr type="h" for="des" forName="childNode" refType="h"/>
          </dgm:constrLst>
          <dgm:ruleLst/>
          <dgm:layoutNode name="theInnerList">
            <dgm:alg type="lin">
              <dgm:param type="linDir" val="fromT"/>
            </dgm:alg>
            <dgm:shape xmlns:r="http://schemas.openxmlformats.org/officeDocument/2006/relationships" r:blip="">
              <dgm:adjLst/>
            </dgm:shape>
            <dgm:presOf/>
            <dgm:constrLst/>
            <dgm:ruleLst/>
            <dgm:forEach name="childNodeForEach" axis="ch" ptType="node">
              <dgm:layoutNode name="child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tMarg" refType="primFontSz" fact="0.15"/>
                  <dgm:constr type="bMarg" refType="primFontSz" fact="0.15"/>
                  <dgm:constr type="lMarg" refType="primFontSz" fact="0.2"/>
                  <dgm:constr type="rMarg" refType="primFontSz" fact="0.2"/>
                </dgm:constrLst>
                <dgm:ruleLst>
                  <dgm:rule type="primFontSz" val="5" fact="NaN" max="NaN"/>
                </dgm:ruleLst>
              </dgm:layoutNode>
              <dgm:choose name="Name3">
                <dgm:if name="Name4" axis="self" ptType="node" func="revPos" op="equ" val="1"/>
                <dgm:else name="Name5">
                  <dgm:layoutNode name="aSpace2">
                    <dgm:alg type="sp"/>
                    <dgm:shape xmlns:r="http://schemas.openxmlformats.org/officeDocument/2006/relationships" r:blip="">
                      <dgm:adjLst/>
                    </dgm:shape>
                    <dgm:presOf/>
                    <dgm:constrLst/>
                    <dgm:ruleLst/>
                  </dgm:layoutNode>
                </dgm:else>
              </dgm:choose>
            </dgm:forEach>
          </dgm:layoutNode>
        </dgm:layoutNode>
      </dgm:layoutNode>
      <dgm:choose name="Name6">
        <dgm:if name="Name7" axis="self" ptType="node" func="revPos" op="equ" val="1"/>
        <dgm:else name="Name8">
          <dgm:layoutNode name="aSpace">
            <dgm:alg type="sp"/>
            <dgm:shape xmlns:r="http://schemas.openxmlformats.org/officeDocument/2006/relationships" r:blip="">
              <dgm:adjLst/>
            </dgm:shape>
            <dgm:presOf/>
            <dgm:constrLst/>
            <dgm:ruleLst/>
          </dgm:layoutNod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3.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4.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6.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0.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1.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B7C65CA7-42D8-9546-B746-99F2D9464862}" type="datetimeFigureOut">
              <a:rPr lang="en-US" smtClean="0"/>
              <a:t>8/21/2023</a:t>
            </a:fld>
            <a:endParaRPr lang="en-US"/>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C6B28335-2C6D-4749-B8EA-C356CE40223B}" type="slidenum">
              <a:rPr lang="en-US" smtClean="0"/>
              <a:t>‹#›</a:t>
            </a:fld>
            <a:endParaRPr lang="en-US"/>
          </a:p>
        </p:txBody>
      </p:sp>
    </p:spTree>
    <p:extLst>
      <p:ext uri="{BB962C8B-B14F-4D97-AF65-F5344CB8AC3E}">
        <p14:creationId xmlns:p14="http://schemas.microsoft.com/office/powerpoint/2010/main" val="341834863"/>
      </p:ext>
    </p:extLst>
  </p:cSld>
  <p:clrMap bg1="lt1" tx1="dk1" bg2="lt2" tx2="dk2" accent1="accent1" accent2="accent2" accent3="accent3" accent4="accent4" accent5="accent5" accent6="accent6" hlink="hlink" folHlink="folHlink"/>
  <p:hf sldNum="0" hd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eaLnBrk="1" fontAlgn="auto" hangingPunct="1">
              <a:spcBef>
                <a:spcPts val="0"/>
              </a:spcBef>
              <a:spcAft>
                <a:spcPts val="0"/>
              </a:spcAft>
              <a:defRPr sz="1200">
                <a:latin typeface="+mn-lt"/>
              </a:defRPr>
            </a:lvl1pPr>
          </a:lstStyle>
          <a:p>
            <a:pPr>
              <a:defRPr/>
            </a:pPr>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eaLnBrk="1" fontAlgn="auto" hangingPunct="1">
              <a:spcBef>
                <a:spcPts val="0"/>
              </a:spcBef>
              <a:spcAft>
                <a:spcPts val="0"/>
              </a:spcAft>
              <a:defRPr sz="1200">
                <a:latin typeface="+mn-lt"/>
              </a:defRPr>
            </a:lvl1pPr>
          </a:lstStyle>
          <a:p>
            <a:pPr>
              <a:defRPr/>
            </a:pPr>
            <a:fld id="{43C706D8-62E4-0F4E-B7FF-BF6D39EEEA3A}" type="datetimeFigureOut">
              <a:rPr lang="en-US"/>
              <a:pPr>
                <a:defRPr/>
              </a:pPr>
              <a:t>8/21/2023</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eaLnBrk="1" fontAlgn="auto" hangingPunct="1">
              <a:spcBef>
                <a:spcPts val="0"/>
              </a:spcBef>
              <a:spcAft>
                <a:spcPts val="0"/>
              </a:spcAft>
              <a:defRPr sz="1200">
                <a:latin typeface="+mn-lt"/>
              </a:defRPr>
            </a:lvl1pPr>
          </a:lstStyle>
          <a:p>
            <a:pPr>
              <a:defRPr/>
            </a:pPr>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eaLnBrk="1" fontAlgn="auto" hangingPunct="1">
              <a:spcBef>
                <a:spcPts val="0"/>
              </a:spcBef>
              <a:spcAft>
                <a:spcPts val="0"/>
              </a:spcAft>
              <a:defRPr sz="1200">
                <a:latin typeface="+mn-lt"/>
              </a:defRPr>
            </a:lvl1pPr>
          </a:lstStyle>
          <a:p>
            <a:pPr>
              <a:defRPr/>
            </a:pPr>
            <a:fld id="{AFC9C830-3C57-0248-AEEB-8298D0DCDFD4}" type="slidenum">
              <a:rPr lang="en-US"/>
              <a:pPr>
                <a:defRPr/>
              </a:pPr>
              <a:t>‹#›</a:t>
            </a:fld>
            <a:endParaRPr lang="en-US"/>
          </a:p>
        </p:txBody>
      </p:sp>
    </p:spTree>
    <p:extLst>
      <p:ext uri="{BB962C8B-B14F-4D97-AF65-F5344CB8AC3E}">
        <p14:creationId xmlns:p14="http://schemas.microsoft.com/office/powerpoint/2010/main" val="1899038369"/>
      </p:ext>
    </p:extLst>
  </p:cSld>
  <p:clrMap bg1="lt1" tx1="dk1" bg2="lt2" tx2="dk2" accent1="accent1" accent2="accent2" accent3="accent3" accent4="accent4" accent5="accent5" accent6="accent6" hlink="hlink" folHlink="folHlink"/>
  <p:hf sldNum="0" hdr="0" dt="0"/>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9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897193" rtl="0" eaLnBrk="0" fontAlgn="base" latinLnBrk="0" hangingPunct="0">
              <a:lnSpc>
                <a:spcPct val="100000"/>
              </a:lnSpc>
              <a:spcBef>
                <a:spcPct val="30000"/>
              </a:spcBef>
              <a:spcAft>
                <a:spcPct val="0"/>
              </a:spcAft>
              <a:buClrTx/>
              <a:buSzTx/>
              <a:buFontTx/>
              <a:buNone/>
              <a:tabLst/>
              <a:defRPr/>
            </a:pPr>
            <a:r>
              <a:rPr lang="en-US" b="1" dirty="0"/>
              <a:t>Slide 1: Welcome </a:t>
            </a:r>
          </a:p>
          <a:p>
            <a:pPr marL="0" marR="0" indent="0" algn="l" defTabSz="897193" rtl="0" eaLnBrk="0" fontAlgn="base" latinLnBrk="0" hangingPunct="0">
              <a:lnSpc>
                <a:spcPct val="100000"/>
              </a:lnSpc>
              <a:spcBef>
                <a:spcPct val="30000"/>
              </a:spcBef>
              <a:spcAft>
                <a:spcPct val="0"/>
              </a:spcAft>
              <a:buClrTx/>
              <a:buSzTx/>
              <a:buFontTx/>
              <a:buNone/>
              <a:tabLst/>
              <a:defRPr/>
            </a:pPr>
            <a:endParaRPr lang="en-US" dirty="0"/>
          </a:p>
          <a:p>
            <a:pPr marL="0" marR="0" indent="0" algn="l" defTabSz="897193" rtl="0" eaLnBrk="0" fontAlgn="base" latinLnBrk="0" hangingPunct="0">
              <a:lnSpc>
                <a:spcPct val="100000"/>
              </a:lnSpc>
              <a:spcBef>
                <a:spcPct val="30000"/>
              </a:spcBef>
              <a:spcAft>
                <a:spcPct val="0"/>
              </a:spcAft>
              <a:buClrTx/>
              <a:buSzTx/>
              <a:buFontTx/>
              <a:buNone/>
              <a:tabLst/>
              <a:defRPr/>
            </a:pPr>
            <a:r>
              <a:rPr lang="en-US" dirty="0"/>
              <a:t>Welcome to the first in</a:t>
            </a:r>
            <a:r>
              <a:rPr lang="en-US" baseline="0" dirty="0"/>
              <a:t> a series of </a:t>
            </a:r>
            <a:r>
              <a:rPr lang="en-US" dirty="0"/>
              <a:t>training courses focused on Neighborhood Health Plan of Rhode Island’s Medicare-Medicaid Plan, called INTEGRITY.</a:t>
            </a:r>
            <a:r>
              <a:rPr lang="en-US" baseline="0" dirty="0"/>
              <a:t>  Let’s take a quick look at what we will cover in this course. </a:t>
            </a:r>
          </a:p>
          <a:p>
            <a:pPr marL="0" marR="0" indent="0" algn="l" defTabSz="897193" rtl="0" eaLnBrk="0" fontAlgn="base" latinLnBrk="0" hangingPunct="0">
              <a:lnSpc>
                <a:spcPct val="100000"/>
              </a:lnSpc>
              <a:spcBef>
                <a:spcPct val="30000"/>
              </a:spcBef>
              <a:spcAft>
                <a:spcPct val="0"/>
              </a:spcAft>
              <a:buClrTx/>
              <a:buSzTx/>
              <a:buFontTx/>
              <a:buNone/>
              <a:tabLst/>
              <a:defRPr/>
            </a:pPr>
            <a:endParaRPr lang="en-US" baseline="0" dirty="0"/>
          </a:p>
          <a:p>
            <a:pPr marL="0" marR="0" indent="0" algn="l" defTabSz="897193" rtl="0" eaLnBrk="0" fontAlgn="base" latinLnBrk="0" hangingPunct="0">
              <a:lnSpc>
                <a:spcPct val="100000"/>
              </a:lnSpc>
              <a:spcBef>
                <a:spcPct val="30000"/>
              </a:spcBef>
              <a:spcAft>
                <a:spcPct val="0"/>
              </a:spcAft>
              <a:buClrTx/>
              <a:buSzTx/>
              <a:buFontTx/>
              <a:buNone/>
              <a:tabLst/>
              <a:defRPr/>
            </a:pPr>
            <a:endParaRPr lang="en-US" baseline="0" dirty="0"/>
          </a:p>
          <a:p>
            <a:pPr marL="0" marR="0" indent="0" algn="l" defTabSz="897193" rtl="0" eaLnBrk="0" fontAlgn="base" latinLnBrk="0" hangingPunct="0">
              <a:lnSpc>
                <a:spcPct val="100000"/>
              </a:lnSpc>
              <a:spcBef>
                <a:spcPct val="30000"/>
              </a:spcBef>
              <a:spcAft>
                <a:spcPct val="0"/>
              </a:spcAft>
              <a:buClrTx/>
              <a:buSzTx/>
              <a:buFontTx/>
              <a:buNone/>
              <a:tabLst/>
              <a:defRPr/>
            </a:pPr>
            <a:endParaRPr lang="en-US" baseline="0" dirty="0"/>
          </a:p>
          <a:p>
            <a:pPr defTabSz="897193">
              <a:defRPr/>
            </a:pPr>
            <a:endParaRPr lang="en-US" dirty="0"/>
          </a:p>
        </p:txBody>
      </p:sp>
      <p:sp>
        <p:nvSpPr>
          <p:cNvPr id="4" name="Slide Number Placeholder 3"/>
          <p:cNvSpPr>
            <a:spLocks noGrp="1"/>
          </p:cNvSpPr>
          <p:nvPr>
            <p:ph type="sldNum" sz="quarter" idx="10"/>
          </p:nvPr>
        </p:nvSpPr>
        <p:spPr/>
        <p:txBody>
          <a:bodyPr/>
          <a:lstStyle/>
          <a:p>
            <a:fld id="{E8E9698F-0E34-45CE-84E1-E59D561404F8}" type="slidenum">
              <a:rPr lang="en-US" altLang="en-US" smtClean="0">
                <a:solidFill>
                  <a:prstClr val="black"/>
                </a:solidFill>
              </a:rPr>
              <a:pPr/>
              <a:t>1</a:t>
            </a:fld>
            <a:endParaRPr lang="en-US" altLang="en-US">
              <a:solidFill>
                <a:prstClr val="black"/>
              </a:solidFill>
            </a:endParaRPr>
          </a:p>
        </p:txBody>
      </p:sp>
    </p:spTree>
    <p:extLst>
      <p:ext uri="{BB962C8B-B14F-4D97-AF65-F5344CB8AC3E}">
        <p14:creationId xmlns:p14="http://schemas.microsoft.com/office/powerpoint/2010/main" val="210235925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Slide Image Placeholder 1"/>
          <p:cNvSpPr>
            <a:spLocks noGrp="1" noRot="1" noChangeAspect="1" noTextEdit="1"/>
          </p:cNvSpPr>
          <p:nvPr>
            <p:ph type="sldImg"/>
          </p:nvPr>
        </p:nvSpPr>
        <p:spPr bwMode="auto">
          <a:xfrm>
            <a:off x="1393825" y="1143000"/>
            <a:ext cx="4114800" cy="30861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987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0" fontAlgn="base" hangingPunct="0"/>
            <a:r>
              <a:rPr lang="en-US" b="1" dirty="0"/>
              <a:t>Slide 20:  Persons with Disabilities</a:t>
            </a:r>
            <a:endParaRPr lang="en-US" dirty="0"/>
          </a:p>
          <a:p>
            <a:pPr eaLnBrk="0" fontAlgn="base" hangingPunct="0"/>
            <a:r>
              <a:rPr lang="en-US" dirty="0"/>
              <a:t>Persons with disabilities face a number of obstacles in receiving high quality health care. For example:  **Women with disabilities have fewer Pap smears and mammograms than women without disabilities. </a:t>
            </a:r>
            <a:r>
              <a:rPr lang="en-US" baseline="0" dirty="0"/>
              <a:t>  **</a:t>
            </a:r>
            <a:r>
              <a:rPr lang="en-US" dirty="0"/>
              <a:t>Adults with disabilities who are deaf are three times more likely to report poor health than adults who are not deaf. </a:t>
            </a:r>
            <a:r>
              <a:rPr lang="en-US" baseline="0" dirty="0"/>
              <a:t> **</a:t>
            </a:r>
            <a:r>
              <a:rPr lang="en-US" dirty="0"/>
              <a:t>And</a:t>
            </a:r>
            <a:r>
              <a:rPr lang="en-US" baseline="0" dirty="0"/>
              <a:t> people with severe mental illness are less likely to receive routine cancer screening than people who do not have a mental illness.  </a:t>
            </a:r>
          </a:p>
          <a:p>
            <a:pPr eaLnBrk="0" fontAlgn="base" hangingPunct="0"/>
            <a:endParaRPr lang="en-US" baseline="0" dirty="0"/>
          </a:p>
          <a:p>
            <a:pPr eaLnBrk="0" fontAlgn="base" hangingPunct="0"/>
            <a:r>
              <a:rPr lang="en-US" baseline="0" dirty="0"/>
              <a:t>For all of these examples just mentioned, the disparities become even greater when the person with a disability is also a minority.</a:t>
            </a:r>
          </a:p>
          <a:p>
            <a:pPr eaLnBrk="0" fontAlgn="base" hangingPunct="0"/>
            <a:endParaRPr lang="en-US" dirty="0"/>
          </a:p>
          <a:p>
            <a:pPr eaLnBrk="0" fontAlgn="base" hangingPunct="0"/>
            <a:r>
              <a:rPr lang="en-US" dirty="0"/>
              <a:t>According to the Department of Health and Human Services Advisory Committee on Minority Health (ACMH), “By every measure, persons with disabilities disproportionately and inequitably experience morbidity and mortality associated with unmet health care needs in every sphere. Minorities with disabilities are doubly burdened by their minority status.”</a:t>
            </a:r>
          </a:p>
        </p:txBody>
      </p:sp>
      <p:sp>
        <p:nvSpPr>
          <p:cNvPr id="7987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pitchFamily="34" charset="-128"/>
              </a:defRPr>
            </a:lvl1pPr>
            <a:lvl2pPr marL="742868" indent="-285718">
              <a:defRPr sz="2400">
                <a:solidFill>
                  <a:schemeClr val="tx1"/>
                </a:solidFill>
                <a:latin typeface="Arial" charset="0"/>
                <a:ea typeface="ＭＳ Ｐゴシック" pitchFamily="34" charset="-128"/>
              </a:defRPr>
            </a:lvl2pPr>
            <a:lvl3pPr marL="1142874" indent="-228574">
              <a:defRPr sz="2400">
                <a:solidFill>
                  <a:schemeClr val="tx1"/>
                </a:solidFill>
                <a:latin typeface="Arial" charset="0"/>
                <a:ea typeface="ＭＳ Ｐゴシック" pitchFamily="34" charset="-128"/>
              </a:defRPr>
            </a:lvl3pPr>
            <a:lvl4pPr marL="1600023" indent="-228574">
              <a:defRPr sz="2400">
                <a:solidFill>
                  <a:schemeClr val="tx1"/>
                </a:solidFill>
                <a:latin typeface="Arial" charset="0"/>
                <a:ea typeface="ＭＳ Ｐゴシック" pitchFamily="34" charset="-128"/>
              </a:defRPr>
            </a:lvl4pPr>
            <a:lvl5pPr marL="2057173" indent="-228574">
              <a:defRPr sz="2400">
                <a:solidFill>
                  <a:schemeClr val="tx1"/>
                </a:solidFill>
                <a:latin typeface="Arial" charset="0"/>
                <a:ea typeface="ＭＳ Ｐゴシック" pitchFamily="34" charset="-128"/>
              </a:defRPr>
            </a:lvl5pPr>
            <a:lvl6pPr marL="2514322" indent="-228574" defTabSz="457149" eaLnBrk="0" fontAlgn="base" hangingPunct="0">
              <a:spcBef>
                <a:spcPct val="0"/>
              </a:spcBef>
              <a:spcAft>
                <a:spcPct val="0"/>
              </a:spcAft>
              <a:defRPr sz="2400">
                <a:solidFill>
                  <a:schemeClr val="tx1"/>
                </a:solidFill>
                <a:latin typeface="Arial" charset="0"/>
                <a:ea typeface="ＭＳ Ｐゴシック" pitchFamily="34" charset="-128"/>
              </a:defRPr>
            </a:lvl6pPr>
            <a:lvl7pPr marL="2971471" indent="-228574" defTabSz="457149" eaLnBrk="0" fontAlgn="base" hangingPunct="0">
              <a:spcBef>
                <a:spcPct val="0"/>
              </a:spcBef>
              <a:spcAft>
                <a:spcPct val="0"/>
              </a:spcAft>
              <a:defRPr sz="2400">
                <a:solidFill>
                  <a:schemeClr val="tx1"/>
                </a:solidFill>
                <a:latin typeface="Arial" charset="0"/>
                <a:ea typeface="ＭＳ Ｐゴシック" pitchFamily="34" charset="-128"/>
              </a:defRPr>
            </a:lvl7pPr>
            <a:lvl8pPr marL="3428620" indent="-228574" defTabSz="457149" eaLnBrk="0" fontAlgn="base" hangingPunct="0">
              <a:spcBef>
                <a:spcPct val="0"/>
              </a:spcBef>
              <a:spcAft>
                <a:spcPct val="0"/>
              </a:spcAft>
              <a:defRPr sz="2400">
                <a:solidFill>
                  <a:schemeClr val="tx1"/>
                </a:solidFill>
                <a:latin typeface="Arial" charset="0"/>
                <a:ea typeface="ＭＳ Ｐゴシック" pitchFamily="34" charset="-128"/>
              </a:defRPr>
            </a:lvl8pPr>
            <a:lvl9pPr marL="3885770" indent="-228574" defTabSz="457149" eaLnBrk="0" fontAlgn="base" hangingPunct="0">
              <a:spcBef>
                <a:spcPct val="0"/>
              </a:spcBef>
              <a:spcAft>
                <a:spcPct val="0"/>
              </a:spcAft>
              <a:defRPr sz="2400">
                <a:solidFill>
                  <a:schemeClr val="tx1"/>
                </a:solidFill>
                <a:latin typeface="Arial" charset="0"/>
                <a:ea typeface="ＭＳ Ｐゴシック" pitchFamily="34" charset="-128"/>
              </a:defRPr>
            </a:lvl9pPr>
          </a:lstStyle>
          <a:p>
            <a:fld id="{A6DC0BB6-5279-417C-9AA0-2BF4C64FD1D9}" type="slidenum">
              <a:rPr lang="en-US" altLang="en-US" sz="1200"/>
              <a:pPr/>
              <a:t>28</a:t>
            </a:fld>
            <a:endParaRPr lang="en-US" altLang="en-US" sz="1200"/>
          </a:p>
        </p:txBody>
      </p:sp>
      <p:sp>
        <p:nvSpPr>
          <p:cNvPr id="2" name="Footer Placeholder 1"/>
          <p:cNvSpPr>
            <a:spLocks noGrp="1"/>
          </p:cNvSpPr>
          <p:nvPr>
            <p:ph type="ftr" sz="quarter" idx="10"/>
          </p:nvPr>
        </p:nvSpPr>
        <p:spPr/>
        <p:txBody>
          <a:bodyPr/>
          <a:lstStyle/>
          <a:p>
            <a:r>
              <a:rPr lang="en-US" b="1"/>
              <a:t>Neighborhood Health Plan of Rhode Island © 2018 Proprietary &amp; Confidential - Not for Distribution </a:t>
            </a:r>
            <a:endParaRPr lang="en-US" dirty="0"/>
          </a:p>
        </p:txBody>
      </p:sp>
    </p:spTree>
    <p:extLst>
      <p:ext uri="{BB962C8B-B14F-4D97-AF65-F5344CB8AC3E}">
        <p14:creationId xmlns:p14="http://schemas.microsoft.com/office/powerpoint/2010/main" val="100005245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Slide Image Placeholder 1"/>
          <p:cNvSpPr>
            <a:spLocks noGrp="1" noRot="1" noChangeAspect="1" noTextEdit="1"/>
          </p:cNvSpPr>
          <p:nvPr>
            <p:ph type="sldImg"/>
          </p:nvPr>
        </p:nvSpPr>
        <p:spPr bwMode="auto">
          <a:xfrm>
            <a:off x="1393825" y="1143000"/>
            <a:ext cx="4114800" cy="30861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987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0" fontAlgn="base" hangingPunct="0"/>
            <a:r>
              <a:rPr lang="en-US" b="1" dirty="0"/>
              <a:t>Slide 20:  Persons with Disabilities</a:t>
            </a:r>
            <a:endParaRPr lang="en-US" dirty="0"/>
          </a:p>
          <a:p>
            <a:pPr eaLnBrk="0" fontAlgn="base" hangingPunct="0"/>
            <a:r>
              <a:rPr lang="en-US" dirty="0"/>
              <a:t>Persons with disabilities face a number of obstacles in receiving high quality health care. For example:  **Women with disabilities have fewer Pap smears and mammograms than women without disabilities. </a:t>
            </a:r>
            <a:r>
              <a:rPr lang="en-US" baseline="0" dirty="0"/>
              <a:t>  **</a:t>
            </a:r>
            <a:r>
              <a:rPr lang="en-US" dirty="0"/>
              <a:t>Adults with disabilities who are deaf are three times more likely to report poor health than adults who are not deaf. </a:t>
            </a:r>
            <a:r>
              <a:rPr lang="en-US" baseline="0" dirty="0"/>
              <a:t> **</a:t>
            </a:r>
            <a:r>
              <a:rPr lang="en-US" dirty="0"/>
              <a:t>And</a:t>
            </a:r>
            <a:r>
              <a:rPr lang="en-US" baseline="0" dirty="0"/>
              <a:t> people with severe mental illness are less likely to receive routine cancer screening than people who do not have a mental illness.  </a:t>
            </a:r>
          </a:p>
          <a:p>
            <a:pPr eaLnBrk="0" fontAlgn="base" hangingPunct="0"/>
            <a:endParaRPr lang="en-US" baseline="0" dirty="0"/>
          </a:p>
          <a:p>
            <a:pPr eaLnBrk="0" fontAlgn="base" hangingPunct="0"/>
            <a:r>
              <a:rPr lang="en-US" baseline="0" dirty="0"/>
              <a:t>For all of these examples just mentioned, the disparities become even greater when the person with a disability is also a minority.</a:t>
            </a:r>
          </a:p>
          <a:p>
            <a:pPr eaLnBrk="0" fontAlgn="base" hangingPunct="0"/>
            <a:endParaRPr lang="en-US" dirty="0"/>
          </a:p>
          <a:p>
            <a:pPr eaLnBrk="0" fontAlgn="base" hangingPunct="0"/>
            <a:r>
              <a:rPr lang="en-US" dirty="0"/>
              <a:t>According to the Department of Health and Human Services Advisory Committee on Minority Health (ACMH), “By every measure, persons with disabilities disproportionately and inequitably experience morbidity and mortality associated with unmet health care needs in every sphere. Minorities with disabilities are doubly burdened by their minority status.”</a:t>
            </a:r>
          </a:p>
        </p:txBody>
      </p:sp>
      <p:sp>
        <p:nvSpPr>
          <p:cNvPr id="7987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pitchFamily="34" charset="-128"/>
              </a:defRPr>
            </a:lvl1pPr>
            <a:lvl2pPr marL="742868" indent="-285718">
              <a:defRPr sz="2400">
                <a:solidFill>
                  <a:schemeClr val="tx1"/>
                </a:solidFill>
                <a:latin typeface="Arial" charset="0"/>
                <a:ea typeface="ＭＳ Ｐゴシック" pitchFamily="34" charset="-128"/>
              </a:defRPr>
            </a:lvl2pPr>
            <a:lvl3pPr marL="1142874" indent="-228574">
              <a:defRPr sz="2400">
                <a:solidFill>
                  <a:schemeClr val="tx1"/>
                </a:solidFill>
                <a:latin typeface="Arial" charset="0"/>
                <a:ea typeface="ＭＳ Ｐゴシック" pitchFamily="34" charset="-128"/>
              </a:defRPr>
            </a:lvl3pPr>
            <a:lvl4pPr marL="1600023" indent="-228574">
              <a:defRPr sz="2400">
                <a:solidFill>
                  <a:schemeClr val="tx1"/>
                </a:solidFill>
                <a:latin typeface="Arial" charset="0"/>
                <a:ea typeface="ＭＳ Ｐゴシック" pitchFamily="34" charset="-128"/>
              </a:defRPr>
            </a:lvl4pPr>
            <a:lvl5pPr marL="2057173" indent="-228574">
              <a:defRPr sz="2400">
                <a:solidFill>
                  <a:schemeClr val="tx1"/>
                </a:solidFill>
                <a:latin typeface="Arial" charset="0"/>
                <a:ea typeface="ＭＳ Ｐゴシック" pitchFamily="34" charset="-128"/>
              </a:defRPr>
            </a:lvl5pPr>
            <a:lvl6pPr marL="2514322" indent="-228574" defTabSz="457149" eaLnBrk="0" fontAlgn="base" hangingPunct="0">
              <a:spcBef>
                <a:spcPct val="0"/>
              </a:spcBef>
              <a:spcAft>
                <a:spcPct val="0"/>
              </a:spcAft>
              <a:defRPr sz="2400">
                <a:solidFill>
                  <a:schemeClr val="tx1"/>
                </a:solidFill>
                <a:latin typeface="Arial" charset="0"/>
                <a:ea typeface="ＭＳ Ｐゴシック" pitchFamily="34" charset="-128"/>
              </a:defRPr>
            </a:lvl6pPr>
            <a:lvl7pPr marL="2971471" indent="-228574" defTabSz="457149" eaLnBrk="0" fontAlgn="base" hangingPunct="0">
              <a:spcBef>
                <a:spcPct val="0"/>
              </a:spcBef>
              <a:spcAft>
                <a:spcPct val="0"/>
              </a:spcAft>
              <a:defRPr sz="2400">
                <a:solidFill>
                  <a:schemeClr val="tx1"/>
                </a:solidFill>
                <a:latin typeface="Arial" charset="0"/>
                <a:ea typeface="ＭＳ Ｐゴシック" pitchFamily="34" charset="-128"/>
              </a:defRPr>
            </a:lvl7pPr>
            <a:lvl8pPr marL="3428620" indent="-228574" defTabSz="457149" eaLnBrk="0" fontAlgn="base" hangingPunct="0">
              <a:spcBef>
                <a:spcPct val="0"/>
              </a:spcBef>
              <a:spcAft>
                <a:spcPct val="0"/>
              </a:spcAft>
              <a:defRPr sz="2400">
                <a:solidFill>
                  <a:schemeClr val="tx1"/>
                </a:solidFill>
                <a:latin typeface="Arial" charset="0"/>
                <a:ea typeface="ＭＳ Ｐゴシック" pitchFamily="34" charset="-128"/>
              </a:defRPr>
            </a:lvl8pPr>
            <a:lvl9pPr marL="3885770" indent="-228574" defTabSz="457149" eaLnBrk="0" fontAlgn="base" hangingPunct="0">
              <a:spcBef>
                <a:spcPct val="0"/>
              </a:spcBef>
              <a:spcAft>
                <a:spcPct val="0"/>
              </a:spcAft>
              <a:defRPr sz="2400">
                <a:solidFill>
                  <a:schemeClr val="tx1"/>
                </a:solidFill>
                <a:latin typeface="Arial" charset="0"/>
                <a:ea typeface="ＭＳ Ｐゴシック" pitchFamily="34" charset="-128"/>
              </a:defRPr>
            </a:lvl9pPr>
          </a:lstStyle>
          <a:p>
            <a:fld id="{A6DC0BB6-5279-417C-9AA0-2BF4C64FD1D9}" type="slidenum">
              <a:rPr lang="en-US" altLang="en-US" sz="1200"/>
              <a:pPr/>
              <a:t>29</a:t>
            </a:fld>
            <a:endParaRPr lang="en-US" altLang="en-US" sz="1200"/>
          </a:p>
        </p:txBody>
      </p:sp>
      <p:sp>
        <p:nvSpPr>
          <p:cNvPr id="2" name="Footer Placeholder 1"/>
          <p:cNvSpPr>
            <a:spLocks noGrp="1"/>
          </p:cNvSpPr>
          <p:nvPr>
            <p:ph type="ftr" sz="quarter" idx="10"/>
          </p:nvPr>
        </p:nvSpPr>
        <p:spPr/>
        <p:txBody>
          <a:bodyPr/>
          <a:lstStyle/>
          <a:p>
            <a:r>
              <a:rPr lang="en-US" b="1"/>
              <a:t>Neighborhood Health Plan of Rhode Island © 2018 Proprietary &amp; Confidential - Not for Distribution </a:t>
            </a:r>
            <a:endParaRPr lang="en-US" dirty="0"/>
          </a:p>
        </p:txBody>
      </p:sp>
    </p:spTree>
    <p:extLst>
      <p:ext uri="{BB962C8B-B14F-4D97-AF65-F5344CB8AC3E}">
        <p14:creationId xmlns:p14="http://schemas.microsoft.com/office/powerpoint/2010/main" val="62832679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Slide Image Placeholder 1"/>
          <p:cNvSpPr>
            <a:spLocks noGrp="1" noRot="1" noChangeAspect="1" noTextEdit="1"/>
          </p:cNvSpPr>
          <p:nvPr>
            <p:ph type="sldImg"/>
          </p:nvPr>
        </p:nvSpPr>
        <p:spPr bwMode="auto">
          <a:xfrm>
            <a:off x="1393825" y="1143000"/>
            <a:ext cx="4114800" cy="30861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987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0" fontAlgn="base" hangingPunct="0"/>
            <a:r>
              <a:rPr lang="en-US" b="1" dirty="0"/>
              <a:t>Slide 20:  Persons with Disabilities</a:t>
            </a:r>
            <a:endParaRPr lang="en-US" dirty="0"/>
          </a:p>
          <a:p>
            <a:pPr eaLnBrk="0" fontAlgn="base" hangingPunct="0"/>
            <a:r>
              <a:rPr lang="en-US" dirty="0"/>
              <a:t>Persons with disabilities face a number of obstacles in receiving high quality health care. For example:  **Women with disabilities have fewer Pap smears and mammograms than women without disabilities. </a:t>
            </a:r>
            <a:r>
              <a:rPr lang="en-US" baseline="0" dirty="0"/>
              <a:t>  **</a:t>
            </a:r>
            <a:r>
              <a:rPr lang="en-US" dirty="0"/>
              <a:t>Adults with disabilities who are deaf are three times more likely to report poor health than adults who are not deaf. </a:t>
            </a:r>
            <a:r>
              <a:rPr lang="en-US" baseline="0" dirty="0"/>
              <a:t> **</a:t>
            </a:r>
            <a:r>
              <a:rPr lang="en-US" dirty="0"/>
              <a:t>And</a:t>
            </a:r>
            <a:r>
              <a:rPr lang="en-US" baseline="0" dirty="0"/>
              <a:t> people with severe mental illness are less likely to receive routine cancer screening than people who do not have a mental illness.  </a:t>
            </a:r>
          </a:p>
          <a:p>
            <a:pPr eaLnBrk="0" fontAlgn="base" hangingPunct="0"/>
            <a:endParaRPr lang="en-US" baseline="0" dirty="0"/>
          </a:p>
          <a:p>
            <a:pPr eaLnBrk="0" fontAlgn="base" hangingPunct="0"/>
            <a:r>
              <a:rPr lang="en-US" baseline="0" dirty="0"/>
              <a:t>For all of these examples just mentioned, the disparities become even greater when the person with a disability is also a minority.</a:t>
            </a:r>
          </a:p>
          <a:p>
            <a:pPr eaLnBrk="0" fontAlgn="base" hangingPunct="0"/>
            <a:endParaRPr lang="en-US" dirty="0"/>
          </a:p>
          <a:p>
            <a:pPr eaLnBrk="0" fontAlgn="base" hangingPunct="0"/>
            <a:r>
              <a:rPr lang="en-US" dirty="0"/>
              <a:t>According to the Department of Health and Human Services Advisory Committee on Minority Health (ACMH), “By every measure, persons with disabilities disproportionately and inequitably experience morbidity and mortality associated with unmet health care needs in every sphere. Minorities with disabilities are doubly burdened by their minority status.”</a:t>
            </a:r>
          </a:p>
        </p:txBody>
      </p:sp>
      <p:sp>
        <p:nvSpPr>
          <p:cNvPr id="7987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pitchFamily="34" charset="-128"/>
              </a:defRPr>
            </a:lvl1pPr>
            <a:lvl2pPr marL="742868" indent="-285718">
              <a:defRPr sz="2400">
                <a:solidFill>
                  <a:schemeClr val="tx1"/>
                </a:solidFill>
                <a:latin typeface="Arial" charset="0"/>
                <a:ea typeface="ＭＳ Ｐゴシック" pitchFamily="34" charset="-128"/>
              </a:defRPr>
            </a:lvl2pPr>
            <a:lvl3pPr marL="1142874" indent="-228574">
              <a:defRPr sz="2400">
                <a:solidFill>
                  <a:schemeClr val="tx1"/>
                </a:solidFill>
                <a:latin typeface="Arial" charset="0"/>
                <a:ea typeface="ＭＳ Ｐゴシック" pitchFamily="34" charset="-128"/>
              </a:defRPr>
            </a:lvl3pPr>
            <a:lvl4pPr marL="1600023" indent="-228574">
              <a:defRPr sz="2400">
                <a:solidFill>
                  <a:schemeClr val="tx1"/>
                </a:solidFill>
                <a:latin typeface="Arial" charset="0"/>
                <a:ea typeface="ＭＳ Ｐゴシック" pitchFamily="34" charset="-128"/>
              </a:defRPr>
            </a:lvl4pPr>
            <a:lvl5pPr marL="2057173" indent="-228574">
              <a:defRPr sz="2400">
                <a:solidFill>
                  <a:schemeClr val="tx1"/>
                </a:solidFill>
                <a:latin typeface="Arial" charset="0"/>
                <a:ea typeface="ＭＳ Ｐゴシック" pitchFamily="34" charset="-128"/>
              </a:defRPr>
            </a:lvl5pPr>
            <a:lvl6pPr marL="2514322" indent="-228574" defTabSz="457149" eaLnBrk="0" fontAlgn="base" hangingPunct="0">
              <a:spcBef>
                <a:spcPct val="0"/>
              </a:spcBef>
              <a:spcAft>
                <a:spcPct val="0"/>
              </a:spcAft>
              <a:defRPr sz="2400">
                <a:solidFill>
                  <a:schemeClr val="tx1"/>
                </a:solidFill>
                <a:latin typeface="Arial" charset="0"/>
                <a:ea typeface="ＭＳ Ｐゴシック" pitchFamily="34" charset="-128"/>
              </a:defRPr>
            </a:lvl6pPr>
            <a:lvl7pPr marL="2971471" indent="-228574" defTabSz="457149" eaLnBrk="0" fontAlgn="base" hangingPunct="0">
              <a:spcBef>
                <a:spcPct val="0"/>
              </a:spcBef>
              <a:spcAft>
                <a:spcPct val="0"/>
              </a:spcAft>
              <a:defRPr sz="2400">
                <a:solidFill>
                  <a:schemeClr val="tx1"/>
                </a:solidFill>
                <a:latin typeface="Arial" charset="0"/>
                <a:ea typeface="ＭＳ Ｐゴシック" pitchFamily="34" charset="-128"/>
              </a:defRPr>
            </a:lvl7pPr>
            <a:lvl8pPr marL="3428620" indent="-228574" defTabSz="457149" eaLnBrk="0" fontAlgn="base" hangingPunct="0">
              <a:spcBef>
                <a:spcPct val="0"/>
              </a:spcBef>
              <a:spcAft>
                <a:spcPct val="0"/>
              </a:spcAft>
              <a:defRPr sz="2400">
                <a:solidFill>
                  <a:schemeClr val="tx1"/>
                </a:solidFill>
                <a:latin typeface="Arial" charset="0"/>
                <a:ea typeface="ＭＳ Ｐゴシック" pitchFamily="34" charset="-128"/>
              </a:defRPr>
            </a:lvl8pPr>
            <a:lvl9pPr marL="3885770" indent="-228574" defTabSz="457149" eaLnBrk="0" fontAlgn="base" hangingPunct="0">
              <a:spcBef>
                <a:spcPct val="0"/>
              </a:spcBef>
              <a:spcAft>
                <a:spcPct val="0"/>
              </a:spcAft>
              <a:defRPr sz="2400">
                <a:solidFill>
                  <a:schemeClr val="tx1"/>
                </a:solidFill>
                <a:latin typeface="Arial" charset="0"/>
                <a:ea typeface="ＭＳ Ｐゴシック" pitchFamily="34" charset="-128"/>
              </a:defRPr>
            </a:lvl9pPr>
          </a:lstStyle>
          <a:p>
            <a:fld id="{A6DC0BB6-5279-417C-9AA0-2BF4C64FD1D9}" type="slidenum">
              <a:rPr lang="en-US" altLang="en-US" sz="1200"/>
              <a:pPr/>
              <a:t>30</a:t>
            </a:fld>
            <a:endParaRPr lang="en-US" altLang="en-US" sz="1200"/>
          </a:p>
        </p:txBody>
      </p:sp>
      <p:sp>
        <p:nvSpPr>
          <p:cNvPr id="2" name="Footer Placeholder 1"/>
          <p:cNvSpPr>
            <a:spLocks noGrp="1"/>
          </p:cNvSpPr>
          <p:nvPr>
            <p:ph type="ftr" sz="quarter" idx="10"/>
          </p:nvPr>
        </p:nvSpPr>
        <p:spPr/>
        <p:txBody>
          <a:bodyPr/>
          <a:lstStyle/>
          <a:p>
            <a:r>
              <a:rPr lang="en-US" b="1"/>
              <a:t>Neighborhood Health Plan of Rhode Island © 2018 Proprietary &amp; Confidential - Not for Distribution </a:t>
            </a:r>
            <a:endParaRPr lang="en-US" dirty="0"/>
          </a:p>
        </p:txBody>
      </p:sp>
    </p:spTree>
    <p:extLst>
      <p:ext uri="{BB962C8B-B14F-4D97-AF65-F5344CB8AC3E}">
        <p14:creationId xmlns:p14="http://schemas.microsoft.com/office/powerpoint/2010/main" val="32438311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758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b="1" dirty="0"/>
              <a:t>Slide 10:  Cultural Competency</a:t>
            </a:r>
            <a:endParaRPr lang="en-US" dirty="0"/>
          </a:p>
          <a:p>
            <a:pPr eaLnBrk="0" fontAlgn="base" hangingPunct="0"/>
            <a:r>
              <a:rPr lang="en-US" dirty="0"/>
              <a:t>We hear the phrase “cultural competence” so often these days that its real meaning can get lost.  Let’s look at what the two words – that is, **culture and **competence – really mean. </a:t>
            </a:r>
          </a:p>
          <a:p>
            <a:pPr eaLnBrk="0" fontAlgn="base" hangingPunct="0"/>
            <a:r>
              <a:rPr lang="en-US" dirty="0"/>
              <a:t>“Culture” means a range of things,</a:t>
            </a:r>
            <a:r>
              <a:rPr lang="en-US" baseline="0" dirty="0"/>
              <a:t> best summarized as </a:t>
            </a:r>
            <a:r>
              <a:rPr lang="en-US" dirty="0"/>
              <a:t>**“the customary beliefs, social forms, and material traits</a:t>
            </a:r>
            <a:r>
              <a:rPr lang="en-US" baseline="0" dirty="0"/>
              <a:t> of a racial, religious, or social group.</a:t>
            </a:r>
            <a:r>
              <a:rPr lang="en-US" dirty="0"/>
              <a:t>”</a:t>
            </a:r>
          </a:p>
          <a:p>
            <a:pPr eaLnBrk="0" fontAlgn="base" hangingPunct="0"/>
            <a:r>
              <a:rPr lang="en-US" dirty="0"/>
              <a:t>**Competence is an easier term to define. It means the</a:t>
            </a:r>
            <a:r>
              <a:rPr lang="en-US" baseline="0" dirty="0"/>
              <a:t> ability to do something successfully or efficiently.</a:t>
            </a:r>
            <a:endParaRPr lang="en-US" dirty="0"/>
          </a:p>
          <a:p>
            <a:pPr eaLnBrk="0" fontAlgn="base" hangingPunct="0"/>
            <a:endParaRPr lang="en-US" dirty="0"/>
          </a:p>
          <a:p>
            <a:r>
              <a:rPr lang="en-US" dirty="0"/>
              <a:t>The National Technical Assistance Center for State Mental Health Planning</a:t>
            </a:r>
            <a:r>
              <a:rPr lang="en-US" baseline="0" dirty="0"/>
              <a:t> has defined cultural competency as the integration and transformation of knowledge about individuals and groups of people into specific standards, policies, practices, and attitudes used in appropriate cultural settings to increase the quality of services; thereby producing better outcomes.</a:t>
            </a:r>
            <a:endParaRPr lang="en-US" altLang="en-US" dirty="0"/>
          </a:p>
        </p:txBody>
      </p:sp>
      <p:sp>
        <p:nvSpPr>
          <p:cNvPr id="6758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pitchFamily="34" charset="-128"/>
              </a:defRPr>
            </a:lvl1pPr>
            <a:lvl2pPr marL="742868" indent="-285718">
              <a:defRPr sz="2400">
                <a:solidFill>
                  <a:schemeClr val="tx1"/>
                </a:solidFill>
                <a:latin typeface="Arial" charset="0"/>
                <a:ea typeface="ＭＳ Ｐゴシック" pitchFamily="34" charset="-128"/>
              </a:defRPr>
            </a:lvl2pPr>
            <a:lvl3pPr marL="1142874" indent="-228574">
              <a:defRPr sz="2400">
                <a:solidFill>
                  <a:schemeClr val="tx1"/>
                </a:solidFill>
                <a:latin typeface="Arial" charset="0"/>
                <a:ea typeface="ＭＳ Ｐゴシック" pitchFamily="34" charset="-128"/>
              </a:defRPr>
            </a:lvl3pPr>
            <a:lvl4pPr marL="1600023" indent="-228574">
              <a:defRPr sz="2400">
                <a:solidFill>
                  <a:schemeClr val="tx1"/>
                </a:solidFill>
                <a:latin typeface="Arial" charset="0"/>
                <a:ea typeface="ＭＳ Ｐゴシック" pitchFamily="34" charset="-128"/>
              </a:defRPr>
            </a:lvl4pPr>
            <a:lvl5pPr marL="2057173" indent="-228574">
              <a:defRPr sz="2400">
                <a:solidFill>
                  <a:schemeClr val="tx1"/>
                </a:solidFill>
                <a:latin typeface="Arial" charset="0"/>
                <a:ea typeface="ＭＳ Ｐゴシック" pitchFamily="34" charset="-128"/>
              </a:defRPr>
            </a:lvl5pPr>
            <a:lvl6pPr marL="2514322" indent="-228574" defTabSz="457149" eaLnBrk="0" fontAlgn="base" hangingPunct="0">
              <a:spcBef>
                <a:spcPct val="0"/>
              </a:spcBef>
              <a:spcAft>
                <a:spcPct val="0"/>
              </a:spcAft>
              <a:defRPr sz="2400">
                <a:solidFill>
                  <a:schemeClr val="tx1"/>
                </a:solidFill>
                <a:latin typeface="Arial" charset="0"/>
                <a:ea typeface="ＭＳ Ｐゴシック" pitchFamily="34" charset="-128"/>
              </a:defRPr>
            </a:lvl6pPr>
            <a:lvl7pPr marL="2971471" indent="-228574" defTabSz="457149" eaLnBrk="0" fontAlgn="base" hangingPunct="0">
              <a:spcBef>
                <a:spcPct val="0"/>
              </a:spcBef>
              <a:spcAft>
                <a:spcPct val="0"/>
              </a:spcAft>
              <a:defRPr sz="2400">
                <a:solidFill>
                  <a:schemeClr val="tx1"/>
                </a:solidFill>
                <a:latin typeface="Arial" charset="0"/>
                <a:ea typeface="ＭＳ Ｐゴシック" pitchFamily="34" charset="-128"/>
              </a:defRPr>
            </a:lvl7pPr>
            <a:lvl8pPr marL="3428620" indent="-228574" defTabSz="457149" eaLnBrk="0" fontAlgn="base" hangingPunct="0">
              <a:spcBef>
                <a:spcPct val="0"/>
              </a:spcBef>
              <a:spcAft>
                <a:spcPct val="0"/>
              </a:spcAft>
              <a:defRPr sz="2400">
                <a:solidFill>
                  <a:schemeClr val="tx1"/>
                </a:solidFill>
                <a:latin typeface="Arial" charset="0"/>
                <a:ea typeface="ＭＳ Ｐゴシック" pitchFamily="34" charset="-128"/>
              </a:defRPr>
            </a:lvl8pPr>
            <a:lvl9pPr marL="3885770" indent="-228574" defTabSz="457149" eaLnBrk="0" fontAlgn="base" hangingPunct="0">
              <a:spcBef>
                <a:spcPct val="0"/>
              </a:spcBef>
              <a:spcAft>
                <a:spcPct val="0"/>
              </a:spcAft>
              <a:defRPr sz="2400">
                <a:solidFill>
                  <a:schemeClr val="tx1"/>
                </a:solidFill>
                <a:latin typeface="Arial" charset="0"/>
                <a:ea typeface="ＭＳ Ｐゴシック" pitchFamily="34" charset="-128"/>
              </a:defRPr>
            </a:lvl9pPr>
          </a:lstStyle>
          <a:p>
            <a:fld id="{66A07608-278A-4237-A3FB-5A9A20F1F17C}" type="slidenum">
              <a:rPr lang="en-US" altLang="en-US" sz="1200"/>
              <a:pPr/>
              <a:t>31</a:t>
            </a:fld>
            <a:endParaRPr lang="en-US" altLang="en-US" sz="1200"/>
          </a:p>
        </p:txBody>
      </p:sp>
      <p:sp>
        <p:nvSpPr>
          <p:cNvPr id="2" name="Footer Placeholder 1"/>
          <p:cNvSpPr>
            <a:spLocks noGrp="1"/>
          </p:cNvSpPr>
          <p:nvPr>
            <p:ph type="ftr" sz="quarter" idx="10"/>
          </p:nvPr>
        </p:nvSpPr>
        <p:spPr/>
        <p:txBody>
          <a:bodyPr/>
          <a:lstStyle/>
          <a:p>
            <a:r>
              <a:rPr lang="en-US" b="1"/>
              <a:t>Neighborhood Health Plan of Rhode Island © 2018 Proprietary &amp; Confidential - Not for Distribution </a:t>
            </a:r>
            <a:endParaRPr lang="en-US" dirty="0"/>
          </a:p>
        </p:txBody>
      </p:sp>
    </p:spTree>
    <p:extLst>
      <p:ext uri="{BB962C8B-B14F-4D97-AF65-F5344CB8AC3E}">
        <p14:creationId xmlns:p14="http://schemas.microsoft.com/office/powerpoint/2010/main" val="379734299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3187" name="Notes Placeholder 2"/>
          <p:cNvSpPr>
            <a:spLocks noGrp="1"/>
          </p:cNvSpPr>
          <p:nvPr>
            <p:ph type="body" idx="1"/>
          </p:nvPr>
        </p:nvSpPr>
        <p:spPr bwMode="auto">
          <a:xfrm>
            <a:off x="685800" y="4114488"/>
            <a:ext cx="5486400" cy="50279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0" fontAlgn="base" hangingPunct="0"/>
            <a:r>
              <a:rPr lang="en-US" b="1" dirty="0"/>
              <a:t>Slide 36:  Teaching Frameworks </a:t>
            </a:r>
            <a:endParaRPr lang="en-US" dirty="0"/>
          </a:p>
          <a:p>
            <a:pPr eaLnBrk="0" fontAlgn="base" hangingPunct="0"/>
            <a:r>
              <a:rPr lang="en-US" sz="1100" dirty="0"/>
              <a:t>The issue of cultural competency has long been studied and effective communication between member and provider is one of its most critical aspects.  There are many teaching frameworks that can be helpful to improve communication and RESPECT and LEARN are two such examples. RESPECT is a teaching framework that was developed in 1998 by Welch. </a:t>
            </a:r>
          </a:p>
          <a:p>
            <a:pPr eaLnBrk="0" fontAlgn="base" hangingPunct="0"/>
            <a:r>
              <a:rPr lang="en-US" sz="1100" dirty="0"/>
              <a:t>As you can see here, RESPECT is an acronym standing for Rapport, Empathy, Support, Partnership, Explanations, Cultural Competency, and Trust.  Rapport refers to connecting on a social level, seeing the patient’s point of view, suspending judgment, and avoiding making assumptions.  Empathy means remembering that the patient has come to you seeking help and acknowledging and legitimizing the patient’s feelings.  Support means asking about the barriers to care and helping the patient overcome those barriers, and reassuring the patient that you are there to help.  Partnership means that it might be necessary to stress that you are working together to address health concerns.  Explanations reminds us to check often for understanding and clarify whenever necessary.  Cultural competence refers to everything we’ve just been learning about in this module, respecting the patient’s cultural beliefs, being aware of cultural or ethnic stereotypes and your own biases and preconceptions.  Finally, trust reminds us that we need to consciously work to establish trust and realize that the process may be difficult for some patients.</a:t>
            </a:r>
          </a:p>
          <a:p>
            <a:pPr eaLnBrk="0" fontAlgn="base" hangingPunct="0"/>
            <a:r>
              <a:rPr lang="en-US" sz="1100" dirty="0"/>
              <a:t>We are going to take a few minutes now to shift gears to talk about communication. </a:t>
            </a:r>
          </a:p>
          <a:p>
            <a:pPr eaLnBrk="0" fontAlgn="base" hangingPunct="0"/>
            <a:r>
              <a:rPr lang="en-US" sz="1100" dirty="0"/>
              <a:t>LEARN is a teaching framework that was developed in 1983 by Berlin and </a:t>
            </a:r>
            <a:r>
              <a:rPr lang="en-US" sz="1100" dirty="0" err="1"/>
              <a:t>Fowkes</a:t>
            </a:r>
            <a:r>
              <a:rPr lang="en-US" sz="1100" dirty="0"/>
              <a:t>.  </a:t>
            </a:r>
          </a:p>
          <a:p>
            <a:pPr eaLnBrk="0" fontAlgn="base" hangingPunct="0"/>
            <a:r>
              <a:rPr lang="en-US" sz="1100" dirty="0"/>
              <a:t>LEARN stands for - Listen, Explain, Acknowledge, Recommend, Negotiate.  It’s important to listen to understand a patient’s perception of the problem, then explain your perception of the problem.  Acknowledge the differences and similarities between the two perceptions, recommend treatment, and then negotiate treatment.  This model was developed with cross-cultural interactions in mind, but it can really be applied to any patient/provider relationship.</a:t>
            </a:r>
          </a:p>
        </p:txBody>
      </p:sp>
      <p:sp>
        <p:nvSpPr>
          <p:cNvPr id="9318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pitchFamily="34" charset="-128"/>
              </a:defRPr>
            </a:lvl1pPr>
            <a:lvl2pPr marL="742868" indent="-285718">
              <a:defRPr sz="2400">
                <a:solidFill>
                  <a:schemeClr val="tx1"/>
                </a:solidFill>
                <a:latin typeface="Arial" charset="0"/>
                <a:ea typeface="ＭＳ Ｐゴシック" pitchFamily="34" charset="-128"/>
              </a:defRPr>
            </a:lvl2pPr>
            <a:lvl3pPr marL="1142874" indent="-228574">
              <a:defRPr sz="2400">
                <a:solidFill>
                  <a:schemeClr val="tx1"/>
                </a:solidFill>
                <a:latin typeface="Arial" charset="0"/>
                <a:ea typeface="ＭＳ Ｐゴシック" pitchFamily="34" charset="-128"/>
              </a:defRPr>
            </a:lvl3pPr>
            <a:lvl4pPr marL="1600023" indent="-228574">
              <a:defRPr sz="2400">
                <a:solidFill>
                  <a:schemeClr val="tx1"/>
                </a:solidFill>
                <a:latin typeface="Arial" charset="0"/>
                <a:ea typeface="ＭＳ Ｐゴシック" pitchFamily="34" charset="-128"/>
              </a:defRPr>
            </a:lvl4pPr>
            <a:lvl5pPr marL="2057173" indent="-228574">
              <a:defRPr sz="2400">
                <a:solidFill>
                  <a:schemeClr val="tx1"/>
                </a:solidFill>
                <a:latin typeface="Arial" charset="0"/>
                <a:ea typeface="ＭＳ Ｐゴシック" pitchFamily="34" charset="-128"/>
              </a:defRPr>
            </a:lvl5pPr>
            <a:lvl6pPr marL="2514322" indent="-228574" defTabSz="457149" eaLnBrk="0" fontAlgn="base" hangingPunct="0">
              <a:spcBef>
                <a:spcPct val="0"/>
              </a:spcBef>
              <a:spcAft>
                <a:spcPct val="0"/>
              </a:spcAft>
              <a:defRPr sz="2400">
                <a:solidFill>
                  <a:schemeClr val="tx1"/>
                </a:solidFill>
                <a:latin typeface="Arial" charset="0"/>
                <a:ea typeface="ＭＳ Ｐゴシック" pitchFamily="34" charset="-128"/>
              </a:defRPr>
            </a:lvl6pPr>
            <a:lvl7pPr marL="2971471" indent="-228574" defTabSz="457149" eaLnBrk="0" fontAlgn="base" hangingPunct="0">
              <a:spcBef>
                <a:spcPct val="0"/>
              </a:spcBef>
              <a:spcAft>
                <a:spcPct val="0"/>
              </a:spcAft>
              <a:defRPr sz="2400">
                <a:solidFill>
                  <a:schemeClr val="tx1"/>
                </a:solidFill>
                <a:latin typeface="Arial" charset="0"/>
                <a:ea typeface="ＭＳ Ｐゴシック" pitchFamily="34" charset="-128"/>
              </a:defRPr>
            </a:lvl7pPr>
            <a:lvl8pPr marL="3428620" indent="-228574" defTabSz="457149" eaLnBrk="0" fontAlgn="base" hangingPunct="0">
              <a:spcBef>
                <a:spcPct val="0"/>
              </a:spcBef>
              <a:spcAft>
                <a:spcPct val="0"/>
              </a:spcAft>
              <a:defRPr sz="2400">
                <a:solidFill>
                  <a:schemeClr val="tx1"/>
                </a:solidFill>
                <a:latin typeface="Arial" charset="0"/>
                <a:ea typeface="ＭＳ Ｐゴシック" pitchFamily="34" charset="-128"/>
              </a:defRPr>
            </a:lvl8pPr>
            <a:lvl9pPr marL="3885770" indent="-228574" defTabSz="457149" eaLnBrk="0" fontAlgn="base" hangingPunct="0">
              <a:spcBef>
                <a:spcPct val="0"/>
              </a:spcBef>
              <a:spcAft>
                <a:spcPct val="0"/>
              </a:spcAft>
              <a:defRPr sz="2400">
                <a:solidFill>
                  <a:schemeClr val="tx1"/>
                </a:solidFill>
                <a:latin typeface="Arial" charset="0"/>
                <a:ea typeface="ＭＳ Ｐゴシック" pitchFamily="34" charset="-128"/>
              </a:defRPr>
            </a:lvl9pPr>
          </a:lstStyle>
          <a:p>
            <a:fld id="{8C14E431-4818-4E16-84BB-434DB57259A5}" type="slidenum">
              <a:rPr lang="en-US" altLang="en-US" sz="1200"/>
              <a:pPr/>
              <a:t>32</a:t>
            </a:fld>
            <a:endParaRPr lang="en-US" altLang="en-US" sz="1200"/>
          </a:p>
        </p:txBody>
      </p:sp>
      <p:sp>
        <p:nvSpPr>
          <p:cNvPr id="2" name="Footer Placeholder 1"/>
          <p:cNvSpPr>
            <a:spLocks noGrp="1"/>
          </p:cNvSpPr>
          <p:nvPr>
            <p:ph type="ftr" sz="quarter" idx="10"/>
          </p:nvPr>
        </p:nvSpPr>
        <p:spPr/>
        <p:txBody>
          <a:bodyPr/>
          <a:lstStyle/>
          <a:p>
            <a:r>
              <a:rPr lang="en-US" b="1" dirty="0"/>
              <a:t>Neighborhood Health Plan of Rhode Island © 2018 Proprietary &amp; Confidential - Not for Distribution </a:t>
            </a:r>
            <a:endParaRPr lang="en-US" dirty="0"/>
          </a:p>
        </p:txBody>
      </p:sp>
    </p:spTree>
    <p:extLst>
      <p:ext uri="{BB962C8B-B14F-4D97-AF65-F5344CB8AC3E}">
        <p14:creationId xmlns:p14="http://schemas.microsoft.com/office/powerpoint/2010/main" val="230640337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3187" name="Notes Placeholder 2"/>
          <p:cNvSpPr>
            <a:spLocks noGrp="1"/>
          </p:cNvSpPr>
          <p:nvPr>
            <p:ph type="body" idx="1"/>
          </p:nvPr>
        </p:nvSpPr>
        <p:spPr bwMode="auto">
          <a:xfrm>
            <a:off x="685800" y="4114488"/>
            <a:ext cx="5486400" cy="50279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0" fontAlgn="base" hangingPunct="0"/>
            <a:r>
              <a:rPr lang="en-US" b="1" dirty="0"/>
              <a:t>Slide 36:  Teaching Frameworks </a:t>
            </a:r>
            <a:endParaRPr lang="en-US" dirty="0"/>
          </a:p>
          <a:p>
            <a:pPr eaLnBrk="0" fontAlgn="base" hangingPunct="0"/>
            <a:r>
              <a:rPr lang="en-US" sz="1100" dirty="0"/>
              <a:t>The issue of cultural competency has long been studied and effective communication between member and provider is one of its most critical aspects.  There are many teaching frameworks that can be helpful to improve communication and RESPECT and LEARN are two such examples. RESPECT is a teaching framework that was developed in 1998 by Welch. </a:t>
            </a:r>
          </a:p>
          <a:p>
            <a:pPr eaLnBrk="0" fontAlgn="base" hangingPunct="0"/>
            <a:r>
              <a:rPr lang="en-US" sz="1100" dirty="0"/>
              <a:t>As you can see here, RESPECT is an acronym standing for Rapport, Empathy, Support, Partnership, Explanations, Cultural Competency, and Trust.  Rapport refers to connecting on a social level, seeing the patient’s point of view, suspending judgment, and avoiding making assumptions.  Empathy means remembering that the patient has come to you seeking help and acknowledging and legitimizing the patient’s feelings.  Support means asking about the barriers to care and helping the patient overcome those barriers, and reassuring the patient that you are there to help.  Partnership means that it might be necessary to stress that you are working together to address health concerns.  Explanations reminds us to check often for understanding and clarify whenever necessary.  Cultural competence refers to everything we’ve just been learning about in this module, respecting the patient’s cultural beliefs, being aware of cultural or ethnic stereotypes and your own biases and preconceptions.  Finally, trust reminds us that we need to consciously work to establish trust and realize that the process may be difficult for some patients.</a:t>
            </a:r>
          </a:p>
          <a:p>
            <a:pPr eaLnBrk="0" fontAlgn="base" hangingPunct="0"/>
            <a:r>
              <a:rPr lang="en-US" sz="1100" dirty="0"/>
              <a:t>We are going to take a few minutes now to shift gears to talk about communication. </a:t>
            </a:r>
          </a:p>
          <a:p>
            <a:pPr eaLnBrk="0" fontAlgn="base" hangingPunct="0"/>
            <a:r>
              <a:rPr lang="en-US" sz="1100" dirty="0"/>
              <a:t>LEARN is a teaching framework that was developed in 1983 by Berlin and </a:t>
            </a:r>
            <a:r>
              <a:rPr lang="en-US" sz="1100" dirty="0" err="1"/>
              <a:t>Fowkes</a:t>
            </a:r>
            <a:r>
              <a:rPr lang="en-US" sz="1100" dirty="0"/>
              <a:t>.  </a:t>
            </a:r>
          </a:p>
          <a:p>
            <a:pPr eaLnBrk="0" fontAlgn="base" hangingPunct="0"/>
            <a:r>
              <a:rPr lang="en-US" sz="1100" dirty="0"/>
              <a:t>LEARN stands for - Listen, Explain, Acknowledge, Recommend, Negotiate.  It’s important to listen to understand a patient’s perception of the problem, then explain your perception of the problem.  Acknowledge the differences and similarities between the two perceptions, recommend treatment, and then negotiate treatment.  This model was developed with cross-cultural interactions in mind, but it can really be applied to any patient/provider relationship.</a:t>
            </a:r>
          </a:p>
        </p:txBody>
      </p:sp>
      <p:sp>
        <p:nvSpPr>
          <p:cNvPr id="9318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pitchFamily="34" charset="-128"/>
              </a:defRPr>
            </a:lvl1pPr>
            <a:lvl2pPr marL="742868" indent="-285718">
              <a:defRPr sz="2400">
                <a:solidFill>
                  <a:schemeClr val="tx1"/>
                </a:solidFill>
                <a:latin typeface="Arial" charset="0"/>
                <a:ea typeface="ＭＳ Ｐゴシック" pitchFamily="34" charset="-128"/>
              </a:defRPr>
            </a:lvl2pPr>
            <a:lvl3pPr marL="1142874" indent="-228574">
              <a:defRPr sz="2400">
                <a:solidFill>
                  <a:schemeClr val="tx1"/>
                </a:solidFill>
                <a:latin typeface="Arial" charset="0"/>
                <a:ea typeface="ＭＳ Ｐゴシック" pitchFamily="34" charset="-128"/>
              </a:defRPr>
            </a:lvl3pPr>
            <a:lvl4pPr marL="1600023" indent="-228574">
              <a:defRPr sz="2400">
                <a:solidFill>
                  <a:schemeClr val="tx1"/>
                </a:solidFill>
                <a:latin typeface="Arial" charset="0"/>
                <a:ea typeface="ＭＳ Ｐゴシック" pitchFamily="34" charset="-128"/>
              </a:defRPr>
            </a:lvl4pPr>
            <a:lvl5pPr marL="2057173" indent="-228574">
              <a:defRPr sz="2400">
                <a:solidFill>
                  <a:schemeClr val="tx1"/>
                </a:solidFill>
                <a:latin typeface="Arial" charset="0"/>
                <a:ea typeface="ＭＳ Ｐゴシック" pitchFamily="34" charset="-128"/>
              </a:defRPr>
            </a:lvl5pPr>
            <a:lvl6pPr marL="2514322" indent="-228574" defTabSz="457149" eaLnBrk="0" fontAlgn="base" hangingPunct="0">
              <a:spcBef>
                <a:spcPct val="0"/>
              </a:spcBef>
              <a:spcAft>
                <a:spcPct val="0"/>
              </a:spcAft>
              <a:defRPr sz="2400">
                <a:solidFill>
                  <a:schemeClr val="tx1"/>
                </a:solidFill>
                <a:latin typeface="Arial" charset="0"/>
                <a:ea typeface="ＭＳ Ｐゴシック" pitchFamily="34" charset="-128"/>
              </a:defRPr>
            </a:lvl6pPr>
            <a:lvl7pPr marL="2971471" indent="-228574" defTabSz="457149" eaLnBrk="0" fontAlgn="base" hangingPunct="0">
              <a:spcBef>
                <a:spcPct val="0"/>
              </a:spcBef>
              <a:spcAft>
                <a:spcPct val="0"/>
              </a:spcAft>
              <a:defRPr sz="2400">
                <a:solidFill>
                  <a:schemeClr val="tx1"/>
                </a:solidFill>
                <a:latin typeface="Arial" charset="0"/>
                <a:ea typeface="ＭＳ Ｐゴシック" pitchFamily="34" charset="-128"/>
              </a:defRPr>
            </a:lvl7pPr>
            <a:lvl8pPr marL="3428620" indent="-228574" defTabSz="457149" eaLnBrk="0" fontAlgn="base" hangingPunct="0">
              <a:spcBef>
                <a:spcPct val="0"/>
              </a:spcBef>
              <a:spcAft>
                <a:spcPct val="0"/>
              </a:spcAft>
              <a:defRPr sz="2400">
                <a:solidFill>
                  <a:schemeClr val="tx1"/>
                </a:solidFill>
                <a:latin typeface="Arial" charset="0"/>
                <a:ea typeface="ＭＳ Ｐゴシック" pitchFamily="34" charset="-128"/>
              </a:defRPr>
            </a:lvl8pPr>
            <a:lvl9pPr marL="3885770" indent="-228574" defTabSz="457149" eaLnBrk="0" fontAlgn="base" hangingPunct="0">
              <a:spcBef>
                <a:spcPct val="0"/>
              </a:spcBef>
              <a:spcAft>
                <a:spcPct val="0"/>
              </a:spcAft>
              <a:defRPr sz="2400">
                <a:solidFill>
                  <a:schemeClr val="tx1"/>
                </a:solidFill>
                <a:latin typeface="Arial" charset="0"/>
                <a:ea typeface="ＭＳ Ｐゴシック" pitchFamily="34" charset="-128"/>
              </a:defRPr>
            </a:lvl9pPr>
          </a:lstStyle>
          <a:p>
            <a:fld id="{8C14E431-4818-4E16-84BB-434DB57259A5}" type="slidenum">
              <a:rPr lang="en-US" altLang="en-US" sz="1200"/>
              <a:pPr/>
              <a:t>33</a:t>
            </a:fld>
            <a:endParaRPr lang="en-US" altLang="en-US" sz="1200"/>
          </a:p>
        </p:txBody>
      </p:sp>
      <p:sp>
        <p:nvSpPr>
          <p:cNvPr id="2" name="Footer Placeholder 1"/>
          <p:cNvSpPr>
            <a:spLocks noGrp="1"/>
          </p:cNvSpPr>
          <p:nvPr>
            <p:ph type="ftr" sz="quarter" idx="10"/>
          </p:nvPr>
        </p:nvSpPr>
        <p:spPr/>
        <p:txBody>
          <a:bodyPr/>
          <a:lstStyle/>
          <a:p>
            <a:r>
              <a:rPr lang="en-US" b="1" dirty="0"/>
              <a:t>Neighborhood Health Plan of Rhode Island © 2018 Proprietary &amp; Confidential - Not for Distribution </a:t>
            </a:r>
            <a:endParaRPr lang="en-US" dirty="0"/>
          </a:p>
        </p:txBody>
      </p:sp>
    </p:spTree>
    <p:extLst>
      <p:ext uri="{BB962C8B-B14F-4D97-AF65-F5344CB8AC3E}">
        <p14:creationId xmlns:p14="http://schemas.microsoft.com/office/powerpoint/2010/main" val="212956673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216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0" fontAlgn="base" hangingPunct="0"/>
            <a:r>
              <a:rPr lang="en-US" b="1" dirty="0"/>
              <a:t>Slide 35: CLAS Standards </a:t>
            </a:r>
            <a:endParaRPr lang="en-US" dirty="0"/>
          </a:p>
          <a:p>
            <a:pPr defTabSz="897252">
              <a:defRPr/>
            </a:pPr>
            <a:r>
              <a:rPr lang="en-US" dirty="0"/>
              <a:t>CLAS</a:t>
            </a:r>
            <a:r>
              <a:rPr lang="en-US" baseline="0" dirty="0"/>
              <a:t> </a:t>
            </a:r>
            <a:r>
              <a:rPr lang="en-US" dirty="0"/>
              <a:t>stands for Culturally and Linguistically Appropriate Services and is a set of national standards that aim to improve cultural and linguistic competency in the health care system.</a:t>
            </a:r>
            <a:r>
              <a:rPr lang="en-US" baseline="0" dirty="0"/>
              <a:t>  Ultimately, the goal of CLAS is </a:t>
            </a:r>
            <a:r>
              <a:rPr lang="en-US" dirty="0"/>
              <a:t>to reduce racial and ethnic health care disparities. </a:t>
            </a:r>
          </a:p>
          <a:p>
            <a:pPr eaLnBrk="0" fontAlgn="base" hangingPunct="0"/>
            <a:r>
              <a:rPr lang="en-US" dirty="0"/>
              <a:t>CLAS was first introduced in 2000 by the Office of Minority Health, Department of Health and Human Services.  </a:t>
            </a:r>
          </a:p>
          <a:p>
            <a:pPr eaLnBrk="0" fontAlgn="base" hangingPunct="0"/>
            <a:r>
              <a:rPr lang="en-US" dirty="0"/>
              <a:t>In 2013, a set of enhanced standards were established expanding the scope of the goals set forth in 2000. The enhanced standards broaden the concepts of “culture” and “health” and encourage health care organizations to consider not just race and ethnic background, but also beliefs, values, institutions, language, and geographical and sociological characteristics. </a:t>
            </a:r>
          </a:p>
          <a:p>
            <a:pPr eaLnBrk="0" fontAlgn="base" hangingPunct="0"/>
            <a:r>
              <a:rPr lang="en-US" dirty="0"/>
              <a:t>There are 15 CLAS standards</a:t>
            </a:r>
            <a:r>
              <a:rPr lang="en-US" baseline="0" dirty="0"/>
              <a:t> and we have provided a link to these standards on the resources slide at the end of this presentation.</a:t>
            </a:r>
            <a:endParaRPr lang="en-US" dirty="0"/>
          </a:p>
          <a:p>
            <a:pPr eaLnBrk="0" fontAlgn="base" hangingPunct="0"/>
            <a:r>
              <a:rPr lang="en-US" dirty="0"/>
              <a:t>The new standards also advocate for a broader view of health that encompasses physical, mental, social, and spiritual well-being. </a:t>
            </a:r>
          </a:p>
          <a:p>
            <a:pPr eaLnBrk="0" fontAlgn="base" hangingPunct="0"/>
            <a:r>
              <a:rPr lang="en-US" dirty="0"/>
              <a:t>In this way, the enhanced CLAS standards aim to improve overall quality of care, eliminate health care disparities, and achieve health equity. </a:t>
            </a:r>
          </a:p>
          <a:p>
            <a:pPr eaLnBrk="0" fontAlgn="base" hangingPunct="0"/>
            <a:r>
              <a:rPr lang="en-US" dirty="0"/>
              <a:t>CLAS standards also provide specific recommendations for addressing inequities at every point of patient contact with the healthcare system – with the goal to ensure “effective, equitable, understandable, and respectful quality care and services that are responsive to diverse needs. </a:t>
            </a:r>
          </a:p>
          <a:p>
            <a:endParaRPr lang="en-US" altLang="en-US" dirty="0"/>
          </a:p>
        </p:txBody>
      </p:sp>
      <p:sp>
        <p:nvSpPr>
          <p:cNvPr id="9216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pitchFamily="34" charset="-128"/>
              </a:defRPr>
            </a:lvl1pPr>
            <a:lvl2pPr marL="742868" indent="-285718">
              <a:defRPr sz="2400">
                <a:solidFill>
                  <a:schemeClr val="tx1"/>
                </a:solidFill>
                <a:latin typeface="Arial" charset="0"/>
                <a:ea typeface="ＭＳ Ｐゴシック" pitchFamily="34" charset="-128"/>
              </a:defRPr>
            </a:lvl2pPr>
            <a:lvl3pPr marL="1142874" indent="-228574">
              <a:defRPr sz="2400">
                <a:solidFill>
                  <a:schemeClr val="tx1"/>
                </a:solidFill>
                <a:latin typeface="Arial" charset="0"/>
                <a:ea typeface="ＭＳ Ｐゴシック" pitchFamily="34" charset="-128"/>
              </a:defRPr>
            </a:lvl3pPr>
            <a:lvl4pPr marL="1600023" indent="-228574">
              <a:defRPr sz="2400">
                <a:solidFill>
                  <a:schemeClr val="tx1"/>
                </a:solidFill>
                <a:latin typeface="Arial" charset="0"/>
                <a:ea typeface="ＭＳ Ｐゴシック" pitchFamily="34" charset="-128"/>
              </a:defRPr>
            </a:lvl4pPr>
            <a:lvl5pPr marL="2057173" indent="-228574">
              <a:defRPr sz="2400">
                <a:solidFill>
                  <a:schemeClr val="tx1"/>
                </a:solidFill>
                <a:latin typeface="Arial" charset="0"/>
                <a:ea typeface="ＭＳ Ｐゴシック" pitchFamily="34" charset="-128"/>
              </a:defRPr>
            </a:lvl5pPr>
            <a:lvl6pPr marL="2514322" indent="-228574" defTabSz="457149" eaLnBrk="0" fontAlgn="base" hangingPunct="0">
              <a:spcBef>
                <a:spcPct val="0"/>
              </a:spcBef>
              <a:spcAft>
                <a:spcPct val="0"/>
              </a:spcAft>
              <a:defRPr sz="2400">
                <a:solidFill>
                  <a:schemeClr val="tx1"/>
                </a:solidFill>
                <a:latin typeface="Arial" charset="0"/>
                <a:ea typeface="ＭＳ Ｐゴシック" pitchFamily="34" charset="-128"/>
              </a:defRPr>
            </a:lvl6pPr>
            <a:lvl7pPr marL="2971471" indent="-228574" defTabSz="457149" eaLnBrk="0" fontAlgn="base" hangingPunct="0">
              <a:spcBef>
                <a:spcPct val="0"/>
              </a:spcBef>
              <a:spcAft>
                <a:spcPct val="0"/>
              </a:spcAft>
              <a:defRPr sz="2400">
                <a:solidFill>
                  <a:schemeClr val="tx1"/>
                </a:solidFill>
                <a:latin typeface="Arial" charset="0"/>
                <a:ea typeface="ＭＳ Ｐゴシック" pitchFamily="34" charset="-128"/>
              </a:defRPr>
            </a:lvl7pPr>
            <a:lvl8pPr marL="3428620" indent="-228574" defTabSz="457149" eaLnBrk="0" fontAlgn="base" hangingPunct="0">
              <a:spcBef>
                <a:spcPct val="0"/>
              </a:spcBef>
              <a:spcAft>
                <a:spcPct val="0"/>
              </a:spcAft>
              <a:defRPr sz="2400">
                <a:solidFill>
                  <a:schemeClr val="tx1"/>
                </a:solidFill>
                <a:latin typeface="Arial" charset="0"/>
                <a:ea typeface="ＭＳ Ｐゴシック" pitchFamily="34" charset="-128"/>
              </a:defRPr>
            </a:lvl8pPr>
            <a:lvl9pPr marL="3885770" indent="-228574" defTabSz="457149" eaLnBrk="0" fontAlgn="base" hangingPunct="0">
              <a:spcBef>
                <a:spcPct val="0"/>
              </a:spcBef>
              <a:spcAft>
                <a:spcPct val="0"/>
              </a:spcAft>
              <a:defRPr sz="2400">
                <a:solidFill>
                  <a:schemeClr val="tx1"/>
                </a:solidFill>
                <a:latin typeface="Arial" charset="0"/>
                <a:ea typeface="ＭＳ Ｐゴシック" pitchFamily="34" charset="-128"/>
              </a:defRPr>
            </a:lvl9pPr>
          </a:lstStyle>
          <a:p>
            <a:fld id="{63F86975-4DBA-4CA5-92A7-92ED129FAB7B}" type="slidenum">
              <a:rPr lang="en-US" altLang="en-US" sz="1200"/>
              <a:pPr/>
              <a:t>34</a:t>
            </a:fld>
            <a:endParaRPr lang="en-US" altLang="en-US" sz="1200"/>
          </a:p>
        </p:txBody>
      </p:sp>
      <p:sp>
        <p:nvSpPr>
          <p:cNvPr id="2" name="Footer Placeholder 1"/>
          <p:cNvSpPr>
            <a:spLocks noGrp="1"/>
          </p:cNvSpPr>
          <p:nvPr>
            <p:ph type="ftr" sz="quarter" idx="10"/>
          </p:nvPr>
        </p:nvSpPr>
        <p:spPr/>
        <p:txBody>
          <a:bodyPr/>
          <a:lstStyle/>
          <a:p>
            <a:r>
              <a:rPr lang="en-US" b="1"/>
              <a:t>Neighborhood Health Plan of Rhode Island © 2018 Proprietary &amp; Confidential - Not for Distribution </a:t>
            </a:r>
            <a:endParaRPr lang="en-US" dirty="0"/>
          </a:p>
        </p:txBody>
      </p:sp>
    </p:spTree>
    <p:extLst>
      <p:ext uri="{BB962C8B-B14F-4D97-AF65-F5344CB8AC3E}">
        <p14:creationId xmlns:p14="http://schemas.microsoft.com/office/powerpoint/2010/main" val="8489299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577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0" fontAlgn="base" hangingPunct="0"/>
            <a:r>
              <a:rPr lang="en-US" b="1" dirty="0"/>
              <a:t>Slide 17: Cultural Competency and Quality</a:t>
            </a:r>
            <a:endParaRPr lang="en-US" dirty="0"/>
          </a:p>
          <a:p>
            <a:pPr eaLnBrk="0" fontAlgn="base" hangingPunct="0"/>
            <a:r>
              <a:rPr lang="en-US" dirty="0"/>
              <a:t>**According to the United States Department of Health and Human Services, cultural and linguistic competency directly affects the quality of health care services that people receive. </a:t>
            </a:r>
          </a:p>
          <a:p>
            <a:pPr eaLnBrk="0" fontAlgn="base" hangingPunct="0"/>
            <a:r>
              <a:rPr lang="en-US" dirty="0"/>
              <a:t>In fact, care that is delivered in a culturally competent manner translates into higher quality care for the individual. </a:t>
            </a:r>
          </a:p>
          <a:p>
            <a:pPr eaLnBrk="0" fontAlgn="base" hangingPunct="0"/>
            <a:r>
              <a:rPr lang="en-US" dirty="0"/>
              <a:t>When care is delivered in a culturally and linguistically competent manner, health and well-being goes up, and health disparities go down. </a:t>
            </a:r>
          </a:p>
          <a:p>
            <a:endParaRPr lang="en-US" altLang="en-US" dirty="0"/>
          </a:p>
        </p:txBody>
      </p:sp>
      <p:sp>
        <p:nvSpPr>
          <p:cNvPr id="7578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pitchFamily="34" charset="-128"/>
              </a:defRPr>
            </a:lvl1pPr>
            <a:lvl2pPr marL="742868" indent="-285718">
              <a:defRPr sz="2400">
                <a:solidFill>
                  <a:schemeClr val="tx1"/>
                </a:solidFill>
                <a:latin typeface="Arial" charset="0"/>
                <a:ea typeface="ＭＳ Ｐゴシック" pitchFamily="34" charset="-128"/>
              </a:defRPr>
            </a:lvl2pPr>
            <a:lvl3pPr marL="1142874" indent="-228574">
              <a:defRPr sz="2400">
                <a:solidFill>
                  <a:schemeClr val="tx1"/>
                </a:solidFill>
                <a:latin typeface="Arial" charset="0"/>
                <a:ea typeface="ＭＳ Ｐゴシック" pitchFamily="34" charset="-128"/>
              </a:defRPr>
            </a:lvl3pPr>
            <a:lvl4pPr marL="1600023" indent="-228574">
              <a:defRPr sz="2400">
                <a:solidFill>
                  <a:schemeClr val="tx1"/>
                </a:solidFill>
                <a:latin typeface="Arial" charset="0"/>
                <a:ea typeface="ＭＳ Ｐゴシック" pitchFamily="34" charset="-128"/>
              </a:defRPr>
            </a:lvl4pPr>
            <a:lvl5pPr marL="2057173" indent="-228574">
              <a:defRPr sz="2400">
                <a:solidFill>
                  <a:schemeClr val="tx1"/>
                </a:solidFill>
                <a:latin typeface="Arial" charset="0"/>
                <a:ea typeface="ＭＳ Ｐゴシック" pitchFamily="34" charset="-128"/>
              </a:defRPr>
            </a:lvl5pPr>
            <a:lvl6pPr marL="2514322" indent="-228574" defTabSz="457149" eaLnBrk="0" fontAlgn="base" hangingPunct="0">
              <a:spcBef>
                <a:spcPct val="0"/>
              </a:spcBef>
              <a:spcAft>
                <a:spcPct val="0"/>
              </a:spcAft>
              <a:defRPr sz="2400">
                <a:solidFill>
                  <a:schemeClr val="tx1"/>
                </a:solidFill>
                <a:latin typeface="Arial" charset="0"/>
                <a:ea typeface="ＭＳ Ｐゴシック" pitchFamily="34" charset="-128"/>
              </a:defRPr>
            </a:lvl6pPr>
            <a:lvl7pPr marL="2971471" indent="-228574" defTabSz="457149" eaLnBrk="0" fontAlgn="base" hangingPunct="0">
              <a:spcBef>
                <a:spcPct val="0"/>
              </a:spcBef>
              <a:spcAft>
                <a:spcPct val="0"/>
              </a:spcAft>
              <a:defRPr sz="2400">
                <a:solidFill>
                  <a:schemeClr val="tx1"/>
                </a:solidFill>
                <a:latin typeface="Arial" charset="0"/>
                <a:ea typeface="ＭＳ Ｐゴシック" pitchFamily="34" charset="-128"/>
              </a:defRPr>
            </a:lvl7pPr>
            <a:lvl8pPr marL="3428620" indent="-228574" defTabSz="457149" eaLnBrk="0" fontAlgn="base" hangingPunct="0">
              <a:spcBef>
                <a:spcPct val="0"/>
              </a:spcBef>
              <a:spcAft>
                <a:spcPct val="0"/>
              </a:spcAft>
              <a:defRPr sz="2400">
                <a:solidFill>
                  <a:schemeClr val="tx1"/>
                </a:solidFill>
                <a:latin typeface="Arial" charset="0"/>
                <a:ea typeface="ＭＳ Ｐゴシック" pitchFamily="34" charset="-128"/>
              </a:defRPr>
            </a:lvl8pPr>
            <a:lvl9pPr marL="3885770" indent="-228574" defTabSz="457149" eaLnBrk="0" fontAlgn="base" hangingPunct="0">
              <a:spcBef>
                <a:spcPct val="0"/>
              </a:spcBef>
              <a:spcAft>
                <a:spcPct val="0"/>
              </a:spcAft>
              <a:defRPr sz="2400">
                <a:solidFill>
                  <a:schemeClr val="tx1"/>
                </a:solidFill>
                <a:latin typeface="Arial" charset="0"/>
                <a:ea typeface="ＭＳ Ｐゴシック" pitchFamily="34" charset="-128"/>
              </a:defRPr>
            </a:lvl9pPr>
          </a:lstStyle>
          <a:p>
            <a:fld id="{C0C4BF93-79C3-455F-9072-CC7D136DE400}" type="slidenum">
              <a:rPr lang="en-US" altLang="en-US" sz="1200"/>
              <a:pPr/>
              <a:t>35</a:t>
            </a:fld>
            <a:endParaRPr lang="en-US" altLang="en-US" sz="1200"/>
          </a:p>
        </p:txBody>
      </p:sp>
      <p:sp>
        <p:nvSpPr>
          <p:cNvPr id="2" name="Footer Placeholder 1"/>
          <p:cNvSpPr>
            <a:spLocks noGrp="1"/>
          </p:cNvSpPr>
          <p:nvPr>
            <p:ph type="ftr" sz="quarter" idx="10"/>
          </p:nvPr>
        </p:nvSpPr>
        <p:spPr/>
        <p:txBody>
          <a:bodyPr/>
          <a:lstStyle/>
          <a:p>
            <a:r>
              <a:rPr lang="en-US" b="1"/>
              <a:t>Neighborhood Health Plan of Rhode Island © 2018 Proprietary &amp; Confidential - Not for Distribution </a:t>
            </a:r>
            <a:endParaRPr lang="en-US" dirty="0"/>
          </a:p>
        </p:txBody>
      </p:sp>
    </p:spTree>
    <p:extLst>
      <p:ext uri="{BB962C8B-B14F-4D97-AF65-F5344CB8AC3E}">
        <p14:creationId xmlns:p14="http://schemas.microsoft.com/office/powerpoint/2010/main" val="172437671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5539" name="Notes Placeholder 2"/>
          <p:cNvSpPr>
            <a:spLocks noGrp="1"/>
          </p:cNvSpPr>
          <p:nvPr>
            <p:ph type="body" idx="1"/>
          </p:nvPr>
        </p:nvSpPr>
        <p:spPr bwMode="auto">
          <a:xfrm>
            <a:off x="686099" y="4401156"/>
            <a:ext cx="5485805" cy="406828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b="1" dirty="0"/>
              <a:t>Slide 8: What is INTEGRITY?</a:t>
            </a:r>
            <a:endParaRPr lang="en-US" dirty="0"/>
          </a:p>
          <a:p>
            <a:r>
              <a:rPr lang="en-US" dirty="0"/>
              <a:t>**At Neighborhood, we like to think of INTEGRITY as the state of being whole. </a:t>
            </a:r>
          </a:p>
          <a:p>
            <a:r>
              <a:rPr lang="en-US" dirty="0"/>
              <a:t>INTEGRITY is a comprehensive plan that provides for a comprehensive set of services and supports across all of a member’s needs to address the needs of the whole person. </a:t>
            </a:r>
          </a:p>
          <a:p>
            <a:r>
              <a:rPr lang="en-US" dirty="0"/>
              <a:t>Seniors and adults with disabilities with both Medicare and Medicaid coverage will be able to receive all of their services and supports through this one plan. </a:t>
            </a:r>
          </a:p>
          <a:p>
            <a:r>
              <a:rPr lang="en-US" dirty="0"/>
              <a:t>Persons with both Medicare and Medicaid coverage are also called “dual </a:t>
            </a:r>
            <a:r>
              <a:rPr lang="en-US" dirty="0" err="1"/>
              <a:t>eligibles</a:t>
            </a:r>
            <a:r>
              <a:rPr lang="en-US" dirty="0"/>
              <a:t>” or “duals.” </a:t>
            </a:r>
          </a:p>
          <a:p>
            <a:r>
              <a:rPr lang="en-US" dirty="0"/>
              <a:t>INTEGRITY is a person-centered plan. </a:t>
            </a:r>
          </a:p>
          <a:p>
            <a:r>
              <a:rPr lang="en-US" dirty="0"/>
              <a:t>“Person-centered” means that care is provided and delivered in accordance with the needs, preferences and goals of the person, or the member.  </a:t>
            </a:r>
          </a:p>
          <a:p>
            <a:r>
              <a:rPr lang="en-US" dirty="0"/>
              <a:t>INTEGRITY will meet the needs of the whole person through one plan, ending the difficulty that many seniors and adults with disabilities face today in trying to access their Medicare and Medicaid  services on their own. </a:t>
            </a:r>
          </a:p>
          <a:p>
            <a:r>
              <a:rPr lang="en-US" dirty="0"/>
              <a:t>INTEGRITY ensures that services are coordinated across all of the member’s needs, be it medical needs, behavioral health needs, or the need for long-term services and supports.  Let’s move on to the services that are covered under INTEGRITY. </a:t>
            </a:r>
          </a:p>
          <a:p>
            <a:endParaRPr lang="en-US" altLang="en-US" dirty="0"/>
          </a:p>
        </p:txBody>
      </p:sp>
    </p:spTree>
    <p:extLst>
      <p:ext uri="{BB962C8B-B14F-4D97-AF65-F5344CB8AC3E}">
        <p14:creationId xmlns:p14="http://schemas.microsoft.com/office/powerpoint/2010/main" val="318185819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Slide 11</a:t>
            </a:r>
          </a:p>
          <a:p>
            <a:r>
              <a:rPr lang="en-US" dirty="0"/>
              <a:t>As a dual eligible, INTEGRITY members receive all the benefits that Medicare and Medicaid offer.  </a:t>
            </a:r>
          </a:p>
          <a:p>
            <a:r>
              <a:rPr lang="en-US" dirty="0"/>
              <a:t>INTEGRITY members coverage includes:</a:t>
            </a:r>
          </a:p>
          <a:p>
            <a:pPr marL="171450" indent="-171450">
              <a:buFontTx/>
              <a:buChar char="-"/>
            </a:pPr>
            <a:r>
              <a:rPr lang="en-US" dirty="0"/>
              <a:t>Medical</a:t>
            </a:r>
          </a:p>
          <a:p>
            <a:pPr marL="171450" indent="-171450">
              <a:buFontTx/>
              <a:buChar char="-"/>
            </a:pPr>
            <a:r>
              <a:rPr lang="en-US" dirty="0"/>
              <a:t>Behavioral Health</a:t>
            </a:r>
          </a:p>
          <a:p>
            <a:pPr marL="171450" indent="-171450">
              <a:buFontTx/>
              <a:buChar char="-"/>
            </a:pPr>
            <a:r>
              <a:rPr lang="en-US" dirty="0"/>
              <a:t>Long Term Services &amp; Supports</a:t>
            </a:r>
          </a:p>
          <a:p>
            <a:pPr marL="171450" indent="-171450">
              <a:buFontTx/>
              <a:buChar char="-"/>
            </a:pPr>
            <a:r>
              <a:rPr lang="en-US" dirty="0"/>
              <a:t>Preventive Services </a:t>
            </a:r>
          </a:p>
          <a:p>
            <a:pPr marL="171450" indent="-171450">
              <a:buFontTx/>
              <a:buChar char="-"/>
            </a:pPr>
            <a:r>
              <a:rPr lang="en-US" dirty="0"/>
              <a:t>Medicare Part B, Part D and Medicaid-covered drugs – i.e. State approved Over The Counter prescription drug coverage.  Pharmacy options make drug coverage accessible to where and when members need them.</a:t>
            </a:r>
          </a:p>
        </p:txBody>
      </p:sp>
      <p:sp>
        <p:nvSpPr>
          <p:cNvPr id="4" name="Footer Placeholder 3"/>
          <p:cNvSpPr>
            <a:spLocks noGrp="1"/>
          </p:cNvSpPr>
          <p:nvPr>
            <p:ph type="ftr" sz="quarter" idx="10"/>
          </p:nvPr>
        </p:nvSpPr>
        <p:spPr/>
        <p:txBody>
          <a:bodyPr/>
          <a:lstStyle/>
          <a:p>
            <a:pPr>
              <a:defRPr/>
            </a:pPr>
            <a:endParaRPr lang="en-US"/>
          </a:p>
        </p:txBody>
      </p:sp>
    </p:spTree>
    <p:extLst>
      <p:ext uri="{BB962C8B-B14F-4D97-AF65-F5344CB8AC3E}">
        <p14:creationId xmlns:p14="http://schemas.microsoft.com/office/powerpoint/2010/main" val="16181683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Footer Placeholder 3"/>
          <p:cNvSpPr>
            <a:spLocks noGrp="1"/>
          </p:cNvSpPr>
          <p:nvPr>
            <p:ph type="ftr" sz="quarter" idx="10"/>
          </p:nvPr>
        </p:nvSpPr>
        <p:spPr/>
        <p:txBody>
          <a:bodyPr/>
          <a:lstStyle/>
          <a:p>
            <a:pPr>
              <a:defRPr/>
            </a:pPr>
            <a:endParaRPr lang="en-US"/>
          </a:p>
        </p:txBody>
      </p:sp>
    </p:spTree>
    <p:extLst>
      <p:ext uri="{BB962C8B-B14F-4D97-AF65-F5344CB8AC3E}">
        <p14:creationId xmlns:p14="http://schemas.microsoft.com/office/powerpoint/2010/main" val="346788903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Slide 12</a:t>
            </a:r>
          </a:p>
          <a:p>
            <a:r>
              <a:rPr lang="en-US" baseline="0" dirty="0"/>
              <a:t>This slide provides a snapshot</a:t>
            </a:r>
            <a:r>
              <a:rPr lang="en-US" dirty="0"/>
              <a:t> of INTEGRITY m</a:t>
            </a:r>
            <a:r>
              <a:rPr lang="en-US" baseline="0" dirty="0"/>
              <a:t>embers’ medical</a:t>
            </a:r>
            <a:r>
              <a:rPr lang="en-US" dirty="0"/>
              <a:t> coverage.  Inclusive are:</a:t>
            </a:r>
            <a:endParaRPr lang="en-US" baseline="0" dirty="0"/>
          </a:p>
          <a:p>
            <a:pPr marL="171450" indent="-171450">
              <a:buFontTx/>
              <a:buChar char="-"/>
            </a:pPr>
            <a:r>
              <a:rPr lang="en-US" dirty="0"/>
              <a:t>Inpatient hospitalization</a:t>
            </a:r>
          </a:p>
          <a:p>
            <a:pPr marL="171450" indent="-171450">
              <a:buFontTx/>
              <a:buChar char="-"/>
            </a:pPr>
            <a:r>
              <a:rPr lang="en-US" baseline="0" dirty="0"/>
              <a:t>Skilled nursing facility coverage.  </a:t>
            </a:r>
            <a:r>
              <a:rPr lang="en-US" i="1" baseline="0" dirty="0"/>
              <a:t>Neighborhood</a:t>
            </a:r>
            <a:r>
              <a:rPr lang="en-US" i="1" dirty="0"/>
              <a:t> does not require 3 day inpatient stay to be covered.</a:t>
            </a:r>
          </a:p>
          <a:p>
            <a:pPr marL="171450" indent="-171450">
              <a:buFontTx/>
              <a:buChar char="-"/>
            </a:pPr>
            <a:r>
              <a:rPr lang="en-US" dirty="0"/>
              <a:t>Primary and specialty care</a:t>
            </a:r>
          </a:p>
          <a:p>
            <a:pPr marL="171450" indent="-171450">
              <a:buFontTx/>
              <a:buChar char="-"/>
            </a:pPr>
            <a:r>
              <a:rPr lang="en-US" dirty="0"/>
              <a:t>Labs and DME</a:t>
            </a:r>
          </a:p>
          <a:p>
            <a:pPr marL="171450" indent="-171450">
              <a:buFontTx/>
              <a:buChar char="-"/>
            </a:pPr>
            <a:r>
              <a:rPr lang="en-US" dirty="0"/>
              <a:t>Routine podiatry</a:t>
            </a:r>
          </a:p>
          <a:p>
            <a:pPr marL="171450" indent="-171450">
              <a:buFontTx/>
              <a:buChar char="-"/>
            </a:pPr>
            <a:r>
              <a:rPr lang="en-US" dirty="0"/>
              <a:t>Hearing Aids and eyeglasses are covered.  Please review Member Handbook for limitations.</a:t>
            </a:r>
          </a:p>
          <a:p>
            <a:endParaRPr lang="en-US" dirty="0"/>
          </a:p>
          <a:p>
            <a:r>
              <a:rPr lang="en-US" b="1" baseline="0" dirty="0"/>
              <a:t>Keep</a:t>
            </a:r>
            <a:r>
              <a:rPr lang="en-US" b="1" dirty="0"/>
              <a:t> in mind that authorization rules may apply.</a:t>
            </a:r>
            <a:endParaRPr lang="en-US" b="1" baseline="0" dirty="0"/>
          </a:p>
        </p:txBody>
      </p:sp>
      <p:sp>
        <p:nvSpPr>
          <p:cNvPr id="4" name="Footer Placeholder 3"/>
          <p:cNvSpPr>
            <a:spLocks noGrp="1"/>
          </p:cNvSpPr>
          <p:nvPr>
            <p:ph type="ftr" sz="quarter" idx="10"/>
          </p:nvPr>
        </p:nvSpPr>
        <p:spPr/>
        <p:txBody>
          <a:bodyPr/>
          <a:lstStyle/>
          <a:p>
            <a:pPr>
              <a:defRPr/>
            </a:pPr>
            <a:endParaRPr lang="en-US"/>
          </a:p>
        </p:txBody>
      </p:sp>
      <p:sp>
        <p:nvSpPr>
          <p:cNvPr id="5" name="Slide Number Placeholder 4"/>
          <p:cNvSpPr>
            <a:spLocks noGrp="1"/>
          </p:cNvSpPr>
          <p:nvPr>
            <p:ph type="sldNum" sz="quarter" idx="11"/>
          </p:nvPr>
        </p:nvSpPr>
        <p:spPr/>
        <p:txBody>
          <a:bodyPr/>
          <a:lstStyle/>
          <a:p>
            <a:pPr>
              <a:defRPr/>
            </a:pPr>
            <a:fld id="{AFC9C830-3C57-0248-AEEB-8298D0DCDFD4}" type="slidenum">
              <a:rPr lang="en-US" smtClean="0"/>
              <a:pPr>
                <a:defRPr/>
              </a:pPr>
              <a:t>41</a:t>
            </a:fld>
            <a:endParaRPr lang="en-US"/>
          </a:p>
        </p:txBody>
      </p:sp>
    </p:spTree>
    <p:extLst>
      <p:ext uri="{BB962C8B-B14F-4D97-AF65-F5344CB8AC3E}">
        <p14:creationId xmlns:p14="http://schemas.microsoft.com/office/powerpoint/2010/main" val="149417909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Slide 17</a:t>
            </a:r>
          </a:p>
          <a:p>
            <a:r>
              <a:rPr lang="en-US" dirty="0"/>
              <a:t>The following services are not covered by Neighborhood INTEGRITY but are available through Medicare or Rhode Island Medicaid.   </a:t>
            </a:r>
          </a:p>
          <a:p>
            <a:endParaRPr lang="en-US" dirty="0"/>
          </a:p>
          <a:p>
            <a:r>
              <a:rPr lang="en-US" dirty="0"/>
              <a:t>Under MEDICARE is: </a:t>
            </a:r>
          </a:p>
          <a:p>
            <a:pPr marL="171450" indent="-171450">
              <a:buFontTx/>
              <a:buChar char="-"/>
            </a:pPr>
            <a:r>
              <a:rPr lang="en-US" b="1" dirty="0"/>
              <a:t>Hospice care</a:t>
            </a:r>
            <a:r>
              <a:rPr lang="en-US" dirty="0"/>
              <a:t>.  Do know that if a member needs non-hospice care that is not related to their terminal prognosis, their Care Manager will arrange the services under INTEGRITY. </a:t>
            </a:r>
          </a:p>
          <a:p>
            <a:endParaRPr lang="en-US" dirty="0"/>
          </a:p>
          <a:p>
            <a:r>
              <a:rPr lang="en-US" dirty="0"/>
              <a:t>Under MEDICAID are:</a:t>
            </a:r>
          </a:p>
          <a:p>
            <a:pPr marL="171450" indent="-171450">
              <a:buFontTx/>
              <a:buChar char="-"/>
            </a:pPr>
            <a:r>
              <a:rPr lang="en-US" b="1" dirty="0"/>
              <a:t>Non emergency transportation </a:t>
            </a:r>
            <a:r>
              <a:rPr lang="en-US" dirty="0"/>
              <a:t>is covered by the State’s Transportation broker, MTM.  In addition, members may  be eligible for reduced-fare RIPTA bus passes.</a:t>
            </a:r>
          </a:p>
          <a:p>
            <a:pPr marL="171450" indent="-171450">
              <a:buFontTx/>
              <a:buChar char="-"/>
            </a:pPr>
            <a:r>
              <a:rPr lang="en-US" b="1" dirty="0"/>
              <a:t>Routine Dental</a:t>
            </a:r>
            <a:r>
              <a:rPr lang="en-US" dirty="0"/>
              <a:t>.</a:t>
            </a:r>
          </a:p>
          <a:p>
            <a:pPr marL="171450" indent="-171450">
              <a:buFontTx/>
              <a:buChar char="-"/>
            </a:pPr>
            <a:r>
              <a:rPr lang="en-US" b="1" dirty="0"/>
              <a:t>Residential Services for enrollees with Intellectual &amp; Developmental Disabilities</a:t>
            </a:r>
            <a:r>
              <a:rPr lang="en-US" dirty="0"/>
              <a:t>.</a:t>
            </a:r>
          </a:p>
          <a:p>
            <a:pPr marL="171450" indent="-171450">
              <a:buFontTx/>
              <a:buChar char="-"/>
            </a:pPr>
            <a:r>
              <a:rPr lang="en-US" b="1" dirty="0"/>
              <a:t>Home Stabilization Services</a:t>
            </a:r>
            <a:r>
              <a:rPr lang="en-US" dirty="0"/>
              <a:t>.</a:t>
            </a:r>
          </a:p>
          <a:p>
            <a:pPr marL="171450" indent="-171450">
              <a:buFontTx/>
              <a:buChar char="-"/>
            </a:pPr>
            <a:endParaRPr lang="en-US" dirty="0"/>
          </a:p>
          <a:p>
            <a:pPr marL="171450" indent="-171450">
              <a:buFontTx/>
              <a:buChar char="-"/>
            </a:pPr>
            <a:endParaRPr lang="en-US" dirty="0"/>
          </a:p>
          <a:p>
            <a:endParaRPr lang="en-US" dirty="0"/>
          </a:p>
        </p:txBody>
      </p:sp>
      <p:sp>
        <p:nvSpPr>
          <p:cNvPr id="4" name="Footer Placeholder 3"/>
          <p:cNvSpPr>
            <a:spLocks noGrp="1"/>
          </p:cNvSpPr>
          <p:nvPr>
            <p:ph type="ftr" sz="quarter" idx="10"/>
          </p:nvPr>
        </p:nvSpPr>
        <p:spPr/>
        <p:txBody>
          <a:bodyPr/>
          <a:lstStyle/>
          <a:p>
            <a:pPr>
              <a:defRPr/>
            </a:pPr>
            <a:endParaRPr lang="en-US"/>
          </a:p>
        </p:txBody>
      </p:sp>
    </p:spTree>
    <p:extLst>
      <p:ext uri="{BB962C8B-B14F-4D97-AF65-F5344CB8AC3E}">
        <p14:creationId xmlns:p14="http://schemas.microsoft.com/office/powerpoint/2010/main" val="53737101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01040" y="4473892"/>
            <a:ext cx="5608320" cy="4117658"/>
          </a:xfrm>
        </p:spPr>
        <p:txBody>
          <a:bodyPr/>
          <a:lstStyle/>
          <a:p>
            <a:r>
              <a:rPr lang="en-US" b="1" dirty="0"/>
              <a:t>Slide 18</a:t>
            </a:r>
          </a:p>
          <a:p>
            <a:r>
              <a:rPr lang="en-US" dirty="0"/>
              <a:t>In addition to the services listed on this slide, benefits not covered by Neighborhood INTEGRITY, Medicare or Rhode Island Medicaid extend to:</a:t>
            </a:r>
          </a:p>
          <a:p>
            <a:pPr>
              <a:spcBef>
                <a:spcPts val="100"/>
              </a:spcBef>
            </a:pPr>
            <a:endParaRPr lang="en-US" dirty="0"/>
          </a:p>
          <a:p>
            <a:pPr marL="171450" indent="-171450">
              <a:buFontTx/>
              <a:buChar char="-"/>
            </a:pPr>
            <a:r>
              <a:rPr lang="en-US" b="1" dirty="0"/>
              <a:t>Surgical treatment for morbid obesity</a:t>
            </a:r>
            <a:r>
              <a:rPr lang="en-US" dirty="0"/>
              <a:t>, except when it is medically necessary and Medicare or Rhode Island Medicaid pays for it.</a:t>
            </a:r>
          </a:p>
          <a:p>
            <a:pPr>
              <a:spcBef>
                <a:spcPts val="200"/>
              </a:spcBef>
            </a:pPr>
            <a:endParaRPr lang="en-US" dirty="0"/>
          </a:p>
          <a:p>
            <a:pPr marL="171450" indent="-171450">
              <a:buFontTx/>
              <a:buChar char="-"/>
            </a:pPr>
            <a:r>
              <a:rPr lang="en-US" dirty="0"/>
              <a:t>Gym memberships</a:t>
            </a:r>
          </a:p>
          <a:p>
            <a:pPr>
              <a:spcBef>
                <a:spcPts val="200"/>
              </a:spcBef>
            </a:pPr>
            <a:endParaRPr lang="en-US" dirty="0"/>
          </a:p>
          <a:p>
            <a:pPr marL="171450" indent="-171450">
              <a:buFontTx/>
              <a:buChar char="-"/>
            </a:pPr>
            <a:r>
              <a:rPr lang="en-US" b="1" dirty="0"/>
              <a:t>Orthopedic shoes</a:t>
            </a:r>
            <a:r>
              <a:rPr lang="en-US" dirty="0"/>
              <a:t>, unless the shoes are part of a leg brace &amp; are included in the cost of the brace, or the shoes are for a person with diabetic foot disease</a:t>
            </a:r>
          </a:p>
          <a:p>
            <a:pPr>
              <a:spcBef>
                <a:spcPts val="200"/>
              </a:spcBef>
            </a:pPr>
            <a:endParaRPr lang="en-US" dirty="0"/>
          </a:p>
          <a:p>
            <a:pPr marL="171450" indent="-171450">
              <a:buFontTx/>
              <a:buChar char="-"/>
            </a:pPr>
            <a:r>
              <a:rPr lang="en-US" dirty="0"/>
              <a:t>Radial keratotomy, LASIK surgery and low vision aids</a:t>
            </a:r>
          </a:p>
          <a:p>
            <a:pPr>
              <a:spcBef>
                <a:spcPts val="200"/>
              </a:spcBef>
            </a:pPr>
            <a:endParaRPr lang="en-US" dirty="0"/>
          </a:p>
          <a:p>
            <a:pPr marL="171450" indent="-171450">
              <a:buFontTx/>
              <a:buChar char="-"/>
            </a:pPr>
            <a:r>
              <a:rPr lang="en-US" dirty="0"/>
              <a:t>Naturopath services; and </a:t>
            </a:r>
          </a:p>
          <a:p>
            <a:pPr>
              <a:spcBef>
                <a:spcPts val="200"/>
              </a:spcBef>
            </a:pPr>
            <a:endParaRPr lang="en-US" dirty="0"/>
          </a:p>
          <a:p>
            <a:pPr marL="171450" indent="-171450">
              <a:buFontTx/>
              <a:buChar char="-"/>
            </a:pPr>
            <a:r>
              <a:rPr lang="en-US" b="1" dirty="0"/>
              <a:t>Services provided to veterans in Veterans Affairs (VA) facilities</a:t>
            </a:r>
            <a:r>
              <a:rPr lang="en-US" dirty="0"/>
              <a:t>.  However, when a veteran gets emergency services at a VA hospital and there is VA cost sharing, Neighborhood will reimburse the veteran for the amount he or she paid.</a:t>
            </a:r>
          </a:p>
          <a:p>
            <a:endParaRPr lang="en-US" dirty="0"/>
          </a:p>
        </p:txBody>
      </p:sp>
      <p:sp>
        <p:nvSpPr>
          <p:cNvPr id="4" name="Footer Placeholder 3"/>
          <p:cNvSpPr>
            <a:spLocks noGrp="1"/>
          </p:cNvSpPr>
          <p:nvPr>
            <p:ph type="ftr" sz="quarter" idx="10"/>
          </p:nvPr>
        </p:nvSpPr>
        <p:spPr/>
        <p:txBody>
          <a:bodyPr/>
          <a:lstStyle/>
          <a:p>
            <a:pPr>
              <a:defRPr/>
            </a:pPr>
            <a:endParaRPr lang="en-US"/>
          </a:p>
        </p:txBody>
      </p:sp>
    </p:spTree>
    <p:extLst>
      <p:ext uri="{BB962C8B-B14F-4D97-AF65-F5344CB8AC3E}">
        <p14:creationId xmlns:p14="http://schemas.microsoft.com/office/powerpoint/2010/main" val="297173491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Footer Placeholder 3"/>
          <p:cNvSpPr>
            <a:spLocks noGrp="1"/>
          </p:cNvSpPr>
          <p:nvPr>
            <p:ph type="ftr" sz="quarter" idx="10"/>
          </p:nvPr>
        </p:nvSpPr>
        <p:spPr/>
        <p:txBody>
          <a:bodyPr/>
          <a:lstStyle/>
          <a:p>
            <a:pPr>
              <a:defRPr/>
            </a:pPr>
            <a:endParaRPr lang="en-US"/>
          </a:p>
        </p:txBody>
      </p:sp>
    </p:spTree>
    <p:extLst>
      <p:ext uri="{BB962C8B-B14F-4D97-AF65-F5344CB8AC3E}">
        <p14:creationId xmlns:p14="http://schemas.microsoft.com/office/powerpoint/2010/main" val="209020442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0" fontAlgn="base" hangingPunct="0"/>
            <a:r>
              <a:rPr lang="en-US" b="1" dirty="0"/>
              <a:t>Slide 58</a:t>
            </a:r>
          </a:p>
          <a:p>
            <a:pPr eaLnBrk="0" fontAlgn="base" hangingPunct="0"/>
            <a:r>
              <a:rPr lang="en-US" b="1" dirty="0"/>
              <a:t>Continuity of Care Policies – Member Transition </a:t>
            </a:r>
            <a:endParaRPr lang="en-US" dirty="0"/>
          </a:p>
          <a:p>
            <a:pPr eaLnBrk="0" fontAlgn="base" hangingPunct="0"/>
            <a:r>
              <a:rPr lang="en-US" dirty="0"/>
              <a:t>Neighborhood has established many policies to protect members from losing their providers and services during this transition period. </a:t>
            </a:r>
          </a:p>
          <a:p>
            <a:pPr eaLnBrk="0" fontAlgn="base" hangingPunct="0"/>
            <a:r>
              <a:rPr lang="en-US" dirty="0"/>
              <a:t>Enrollees are allowed to maintain their current providers and service levels at the time of enrollment until the later of: </a:t>
            </a:r>
          </a:p>
          <a:p>
            <a:pPr eaLnBrk="0" fontAlgn="base" hangingPunct="0"/>
            <a:endParaRPr lang="en-US" dirty="0"/>
          </a:p>
          <a:p>
            <a:pPr eaLnBrk="0" fontAlgn="base" hangingPunct="0"/>
            <a:r>
              <a:rPr lang="en-US" dirty="0"/>
              <a:t>six months after enrollment; </a:t>
            </a:r>
          </a:p>
          <a:p>
            <a:pPr eaLnBrk="0" fontAlgn="base" hangingPunct="0"/>
            <a:r>
              <a:rPr lang="en-US" dirty="0"/>
              <a:t>or For enrollees determined to be low or moderate risk, when an Initial Health Screen (IHS) has been completed by the MMP; </a:t>
            </a:r>
          </a:p>
          <a:p>
            <a:pPr eaLnBrk="0" fontAlgn="base" hangingPunct="0"/>
            <a:r>
              <a:rPr lang="en-US" dirty="0"/>
              <a:t>or For enrollees determined to be high risk, when a Comprehensive Functional Needs Assessment (CFNA) and an ICP have been completed by the MMP. </a:t>
            </a:r>
          </a:p>
          <a:p>
            <a:pPr eaLnBrk="0" fontAlgn="base" hangingPunct="0"/>
            <a:r>
              <a:rPr lang="en-US" dirty="0"/>
              <a:t>Members residing in a nursing home during the enrollment period may remain there as long as EOHHS criteria is met.</a:t>
            </a:r>
            <a:r>
              <a:rPr lang="en-US" u="sng" dirty="0"/>
              <a:t> </a:t>
            </a:r>
            <a:endParaRPr lang="en-US" dirty="0"/>
          </a:p>
          <a:p>
            <a:pPr eaLnBrk="0" fontAlgn="base" hangingPunct="0"/>
            <a:endParaRPr lang="en-US" u="sng" dirty="0"/>
          </a:p>
          <a:p>
            <a:pPr eaLnBrk="0" fontAlgn="base" hangingPunct="0"/>
            <a:r>
              <a:rPr lang="en-US" u="sng" dirty="0"/>
              <a:t>In terms of changing providers, d</a:t>
            </a:r>
            <a:r>
              <a:rPr lang="en-US" dirty="0"/>
              <a:t>uring the transition period, Neighborhood may change a member’s provider when: Member requests a change in provider, or The Initial Health Screen and the Comprehensive Functional Needs Assessment are complete and the member agrees to a change in provider, or The provider discontinues treating the member, or there are Identified performance issues with the provider that affect a member’s health and well-being.</a:t>
            </a:r>
          </a:p>
          <a:p>
            <a:endParaRPr lang="en-US" dirty="0"/>
          </a:p>
        </p:txBody>
      </p:sp>
      <p:sp>
        <p:nvSpPr>
          <p:cNvPr id="4" name="Slide Number Placeholder 3"/>
          <p:cNvSpPr>
            <a:spLocks noGrp="1"/>
          </p:cNvSpPr>
          <p:nvPr>
            <p:ph type="sldNum" sz="quarter" idx="10"/>
          </p:nvPr>
        </p:nvSpPr>
        <p:spPr/>
        <p:txBody>
          <a:bodyPr/>
          <a:lstStyle/>
          <a:p>
            <a:pPr>
              <a:defRPr/>
            </a:pPr>
            <a:fld id="{41B590EA-1A62-4A2A-859D-780935EA5D85}" type="slidenum">
              <a:rPr lang="en-US" altLang="en-US" smtClean="0"/>
              <a:pPr>
                <a:defRPr/>
              </a:pPr>
              <a:t>49</a:t>
            </a:fld>
            <a:endParaRPr lang="en-US" altLang="en-US"/>
          </a:p>
        </p:txBody>
      </p:sp>
    </p:spTree>
    <p:extLst>
      <p:ext uri="{BB962C8B-B14F-4D97-AF65-F5344CB8AC3E}">
        <p14:creationId xmlns:p14="http://schemas.microsoft.com/office/powerpoint/2010/main" val="122032141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294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b="1" dirty="0"/>
              <a:t>Slide 25: The Enrollment Process for INTEGRITY</a:t>
            </a:r>
            <a:endParaRPr lang="en-US" dirty="0"/>
          </a:p>
          <a:p>
            <a:r>
              <a:rPr lang="en-US" dirty="0"/>
              <a:t>Neighborhood Health Plan of Rhode Island is the only plan in Rhode Island that offers Medicare and Medicaid members a way to meet all of their needs through a single plan.</a:t>
            </a:r>
          </a:p>
          <a:p>
            <a:endParaRPr lang="en-US" dirty="0"/>
          </a:p>
          <a:p>
            <a:r>
              <a:rPr lang="en-US" dirty="0"/>
              <a:t>INTEGRITY enrollment</a:t>
            </a:r>
            <a:r>
              <a:rPr lang="en-US" baseline="0" dirty="0"/>
              <a:t> </a:t>
            </a:r>
            <a:r>
              <a:rPr lang="en-US" dirty="0"/>
              <a:t>is voluntary</a:t>
            </a:r>
            <a:r>
              <a:rPr lang="en-US" baseline="0" dirty="0"/>
              <a:t> and is managed by the State.  </a:t>
            </a:r>
          </a:p>
          <a:p>
            <a:endParaRPr lang="en-US" baseline="0" dirty="0"/>
          </a:p>
          <a:p>
            <a:r>
              <a:rPr lang="en-US" baseline="0" dirty="0"/>
              <a:t>To enroll and </a:t>
            </a:r>
            <a:r>
              <a:rPr lang="en-US" baseline="0" dirty="0" err="1"/>
              <a:t>disenroll</a:t>
            </a:r>
            <a:r>
              <a:rPr lang="en-US" baseline="0" dirty="0"/>
              <a:t>, beneficiaries can </a:t>
            </a:r>
            <a:r>
              <a:rPr lang="en-US" dirty="0"/>
              <a:t>call the State’s Medicare-Medicaid Enrollment Line at 1-844-602-3469 (TTY 711). In addition, they can schedule an in-person appointment with a Medicare-Medicaid Counselor through The</a:t>
            </a:r>
            <a:r>
              <a:rPr lang="en-US" baseline="0" dirty="0"/>
              <a:t> Point.</a:t>
            </a:r>
            <a:endParaRPr lang="en-US" dirty="0"/>
          </a:p>
          <a:p>
            <a:endParaRPr lang="en-US" b="1" dirty="0">
              <a:effectLst/>
            </a:endParaRPr>
          </a:p>
          <a:p>
            <a:r>
              <a:rPr lang="en-US" dirty="0"/>
              <a:t>Neighborhood Member Services is available</a:t>
            </a:r>
            <a:r>
              <a:rPr lang="en-US" baseline="0" dirty="0"/>
              <a:t> to answer questions during the enrollment process.  In addition, Neighborhood has trained staff who can assist with the enrollment form.</a:t>
            </a:r>
            <a:endParaRPr lang="en-US" b="1" dirty="0"/>
          </a:p>
          <a:p>
            <a:pPr defTabSz="864931">
              <a:defRPr/>
            </a:pPr>
            <a:endParaRPr lang="en-US" baseline="0" dirty="0"/>
          </a:p>
          <a:p>
            <a:pPr defTabSz="864931">
              <a:defRPr/>
            </a:pPr>
            <a:r>
              <a:rPr lang="en-US" dirty="0"/>
              <a:t>Most members can opt out at any time.  As</a:t>
            </a:r>
            <a:r>
              <a:rPr lang="en-US" baseline="0" dirty="0"/>
              <a:t> of January 1, 2019, l</a:t>
            </a:r>
            <a:r>
              <a:rPr lang="en-US" dirty="0"/>
              <a:t>imitations apply to members who are ‘potentially at risk or ‘at risk’ of misusing or abusing frequently abused drugs.  They will be limited</a:t>
            </a:r>
            <a:r>
              <a:rPr lang="en-US" baseline="0" dirty="0"/>
              <a:t> to enrolling or </a:t>
            </a:r>
            <a:r>
              <a:rPr lang="en-US" baseline="0" dirty="0" err="1"/>
              <a:t>disenrolling</a:t>
            </a:r>
            <a:r>
              <a:rPr lang="en-US" baseline="0" dirty="0"/>
              <a:t> once per calendar quarter during the first nine months of the year.  </a:t>
            </a:r>
            <a:endParaRPr lang="en-US" dirty="0"/>
          </a:p>
        </p:txBody>
      </p:sp>
    </p:spTree>
    <p:extLst>
      <p:ext uri="{BB962C8B-B14F-4D97-AF65-F5344CB8AC3E}">
        <p14:creationId xmlns:p14="http://schemas.microsoft.com/office/powerpoint/2010/main" val="238806797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144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dirty="0"/>
              <a:t>In addition to the rights and protections provided by federal and state laws, **INTEGRITY plan members also have the right to make choices throughout enrollment, assessment and care plan processing.  </a:t>
            </a:r>
          </a:p>
          <a:p>
            <a:pPr eaLnBrk="1" hangingPunct="1">
              <a:spcBef>
                <a:spcPct val="0"/>
              </a:spcBef>
            </a:pPr>
            <a:endParaRPr lang="en-US" altLang="en-US" dirty="0"/>
          </a:p>
          <a:p>
            <a:pPr eaLnBrk="1" hangingPunct="1">
              <a:spcBef>
                <a:spcPct val="0"/>
              </a:spcBef>
            </a:pPr>
            <a:r>
              <a:rPr lang="en-US" altLang="en-US" dirty="0"/>
              <a:t>**Because INTEGRITY is a person-centered plan, members have the right to participate in any and all decisions regarding their care.  </a:t>
            </a:r>
          </a:p>
          <a:p>
            <a:pPr eaLnBrk="1" hangingPunct="1">
              <a:spcBef>
                <a:spcPct val="0"/>
              </a:spcBef>
            </a:pPr>
            <a:endParaRPr lang="en-US" altLang="en-US" dirty="0"/>
          </a:p>
          <a:p>
            <a:pPr eaLnBrk="1" hangingPunct="1">
              <a:spcBef>
                <a:spcPct val="0"/>
              </a:spcBef>
            </a:pPr>
            <a:r>
              <a:rPr lang="en-US" altLang="en-US" dirty="0"/>
              <a:t>**Members have the right to access services and information associated with their care and program benefits in a manner that complies with the Americans with Disabilities Act, or ADA.  </a:t>
            </a:r>
          </a:p>
          <a:p>
            <a:pPr eaLnBrk="1" hangingPunct="1">
              <a:spcBef>
                <a:spcPct val="0"/>
              </a:spcBef>
            </a:pPr>
            <a:endParaRPr lang="en-US" altLang="en-US" dirty="0"/>
          </a:p>
          <a:p>
            <a:pPr eaLnBrk="1" hangingPunct="1">
              <a:spcBef>
                <a:spcPct val="0"/>
              </a:spcBef>
            </a:pPr>
            <a:r>
              <a:rPr lang="en-US" altLang="en-US" dirty="0"/>
              <a:t>**And finally,  members have the right to question decisions made regarding their care and the quality or amount of services provided through grievance and appeal provisions.</a:t>
            </a:r>
          </a:p>
          <a:p>
            <a:endParaRPr lang="en-US" altLang="en-US" dirty="0"/>
          </a:p>
        </p:txBody>
      </p:sp>
    </p:spTree>
    <p:extLst>
      <p:ext uri="{BB962C8B-B14F-4D97-AF65-F5344CB8AC3E}">
        <p14:creationId xmlns:p14="http://schemas.microsoft.com/office/powerpoint/2010/main" val="4012324009"/>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758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b="1" dirty="0"/>
              <a:t>**</a:t>
            </a:r>
            <a:r>
              <a:rPr lang="en-US" altLang="en-US" dirty="0"/>
              <a:t>A member has a right to be provided information concerning his or her health or functional status from the ICT.  **The member also has the right to  ask for and obtain his/her medical record information and that information must be made available upon request.   **The member also may request that corrections or amendments be made to their medical records.  </a:t>
            </a:r>
          </a:p>
          <a:p>
            <a:pPr eaLnBrk="1" hangingPunct="1">
              <a:spcBef>
                <a:spcPct val="0"/>
              </a:spcBef>
            </a:pPr>
            <a:endParaRPr lang="en-US" altLang="en-US" dirty="0"/>
          </a:p>
          <a:p>
            <a:pPr eaLnBrk="1" hangingPunct="1">
              <a:spcBef>
                <a:spcPct val="0"/>
              </a:spcBef>
            </a:pPr>
            <a:r>
              <a:rPr lang="en-US" altLang="en-US" dirty="0"/>
              <a:t>**In addition, a member  has the right to have access to information on available treatment options and alternatives in a manner appropriate to the member’s physical or mental health condition, functional status, and language needs.  **This includes the right to a full explanation of plan options, rules, and benefits through the use of an interpreter, if needed, and this also includes the right to receive timely information about INTEGRITY plan changes. </a:t>
            </a:r>
          </a:p>
          <a:p>
            <a:endParaRPr lang="en-US" altLang="en-US" dirty="0"/>
          </a:p>
          <a:p>
            <a:endParaRPr lang="en-US" altLang="en-US" dirty="0"/>
          </a:p>
        </p:txBody>
      </p:sp>
    </p:spTree>
    <p:extLst>
      <p:ext uri="{BB962C8B-B14F-4D97-AF65-F5344CB8AC3E}">
        <p14:creationId xmlns:p14="http://schemas.microsoft.com/office/powerpoint/2010/main" val="4282784887"/>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451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dirty="0"/>
              <a:t>Upon enrollment, each member participates in an initial health screen assessment of their treatment needs.  An INTEGRITY plan member has certain rights during the initial health screen (IHS) assessment process – specifically, **the member has a right to request an in-person assessment in a location that meets their needs.  For example, the assessment might take place in a member’s home or within his or her community.  </a:t>
            </a:r>
          </a:p>
          <a:p>
            <a:pPr eaLnBrk="1" hangingPunct="1">
              <a:spcBef>
                <a:spcPct val="0"/>
              </a:spcBef>
            </a:pPr>
            <a:endParaRPr lang="en-US" altLang="en-US" dirty="0"/>
          </a:p>
          <a:p>
            <a:pPr eaLnBrk="1" hangingPunct="1">
              <a:spcBef>
                <a:spcPct val="0"/>
              </a:spcBef>
            </a:pPr>
            <a:r>
              <a:rPr lang="en-US" altLang="en-US" dirty="0"/>
              <a:t>The member has a right to **be involved in this assessment.  The member also has a right to **continue with any existing services until the assessment process has been completed – so members can **keep their current providers, and INTEGRITY will honor existing prior authorizations.</a:t>
            </a:r>
          </a:p>
          <a:p>
            <a:pPr eaLnBrk="1" hangingPunct="1">
              <a:spcBef>
                <a:spcPct val="0"/>
              </a:spcBef>
            </a:pPr>
            <a:endParaRPr lang="en-US" altLang="en-US" dirty="0"/>
          </a:p>
          <a:p>
            <a:pPr defTabSz="897193">
              <a:spcBef>
                <a:spcPct val="0"/>
              </a:spcBef>
              <a:defRPr/>
            </a:pPr>
            <a:r>
              <a:rPr lang="en-US" altLang="en-US" dirty="0"/>
              <a:t>After the IHS assessment has been completed, **a</a:t>
            </a:r>
            <a:r>
              <a:rPr lang="en-US" altLang="en-US" baseline="0" dirty="0"/>
              <a:t> Care Plan and **care coordination are agreed upon.  **Periodic reassessments will occur when there is a change in the member’s status.  Finally, </a:t>
            </a:r>
            <a:r>
              <a:rPr lang="en-US" altLang="en-US" dirty="0"/>
              <a:t>a member has a right to request a reassessment and to be fully involved in that reassessment. </a:t>
            </a:r>
            <a:r>
              <a:rPr lang="en-US" dirty="0"/>
              <a:t>After any assessment has been completed, the member has a right to **file an internal appeal if they disagree with the results of the completed assessment and plan of care.</a:t>
            </a:r>
          </a:p>
          <a:p>
            <a:pPr eaLnBrk="1" hangingPunct="1">
              <a:spcBef>
                <a:spcPct val="0"/>
              </a:spcBef>
            </a:pPr>
            <a:endParaRPr lang="en-US" altLang="en-US" dirty="0"/>
          </a:p>
        </p:txBody>
      </p:sp>
    </p:spTree>
    <p:extLst>
      <p:ext uri="{BB962C8B-B14F-4D97-AF65-F5344CB8AC3E}">
        <p14:creationId xmlns:p14="http://schemas.microsoft.com/office/powerpoint/2010/main" val="3783366614"/>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963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dirty="0"/>
              <a:t>Neighborhood has a </a:t>
            </a:r>
            <a:r>
              <a:rPr lang="en-US" altLang="en-US" b="1" dirty="0"/>
              <a:t>no balance billing policy</a:t>
            </a:r>
            <a:r>
              <a:rPr lang="en-US" altLang="en-US" dirty="0"/>
              <a:t> – Neighborhood providers agree to accept reimbursement as payment in full for services.  </a:t>
            </a:r>
          </a:p>
          <a:p>
            <a:pPr eaLnBrk="1" hangingPunct="1">
              <a:spcBef>
                <a:spcPct val="0"/>
              </a:spcBef>
            </a:pPr>
            <a:endParaRPr lang="en-US" altLang="en-US" dirty="0"/>
          </a:p>
          <a:p>
            <a:pPr eaLnBrk="1" hangingPunct="1">
              <a:spcBef>
                <a:spcPct val="0"/>
              </a:spcBef>
            </a:pPr>
            <a:r>
              <a:rPr lang="en-US" altLang="en-US" dirty="0"/>
              <a:t>For example, if the provider’s charge is $100 and the plan’s allowed amount is $70, the provider may not bill a member for the remaining $30.  </a:t>
            </a:r>
          </a:p>
          <a:p>
            <a:pPr eaLnBrk="1" hangingPunct="1">
              <a:spcBef>
                <a:spcPct val="0"/>
              </a:spcBef>
            </a:pPr>
            <a:endParaRPr lang="en-US" altLang="en-US" dirty="0"/>
          </a:p>
          <a:p>
            <a:pPr eaLnBrk="1" hangingPunct="1">
              <a:spcBef>
                <a:spcPct val="0"/>
              </a:spcBef>
            </a:pPr>
            <a:r>
              <a:rPr lang="en-US" altLang="en-US" dirty="0"/>
              <a:t>It is important to note here that there are no member co-pays</a:t>
            </a:r>
            <a:r>
              <a:rPr lang="en-US" altLang="en-US" baseline="0" dirty="0"/>
              <a:t> for prescription drugs.</a:t>
            </a:r>
          </a:p>
          <a:p>
            <a:pPr eaLnBrk="1" hangingPunct="1">
              <a:spcBef>
                <a:spcPct val="0"/>
              </a:spcBef>
            </a:pPr>
            <a:endParaRPr lang="en-US" altLang="en-US" baseline="0" dirty="0"/>
          </a:p>
          <a:p>
            <a:pPr eaLnBrk="1" hangingPunct="1">
              <a:spcBef>
                <a:spcPct val="0"/>
              </a:spcBef>
            </a:pPr>
            <a:r>
              <a:rPr lang="en-US" altLang="en-US" dirty="0"/>
              <a:t>It’s also important to clarify</a:t>
            </a:r>
            <a:r>
              <a:rPr lang="en-US" altLang="en-US" baseline="0" dirty="0"/>
              <a:t> that having no out-of-pocket expenses for medical care and pharmacy should not be confused with a member paying part of the cost of their long term care services in order “spend down” to continue to meet financial eligibility criteria for Medicaid.  This is called “Patient Share”.</a:t>
            </a:r>
            <a:endParaRPr lang="en-US" altLang="en-US" dirty="0"/>
          </a:p>
          <a:p>
            <a:pPr eaLnBrk="1" hangingPunct="1">
              <a:spcBef>
                <a:spcPct val="0"/>
              </a:spcBef>
            </a:pPr>
            <a:endParaRPr lang="en-US" altLang="en-US" b="1" dirty="0">
              <a:solidFill>
                <a:srgbClr val="FF0000"/>
              </a:solidFill>
            </a:endParaRPr>
          </a:p>
          <a:p>
            <a:endParaRPr lang="en-US" altLang="en-US" dirty="0"/>
          </a:p>
        </p:txBody>
      </p:sp>
    </p:spTree>
    <p:extLst>
      <p:ext uri="{BB962C8B-B14F-4D97-AF65-F5344CB8AC3E}">
        <p14:creationId xmlns:p14="http://schemas.microsoft.com/office/powerpoint/2010/main" val="182045436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Footer Placeholder 3"/>
          <p:cNvSpPr>
            <a:spLocks noGrp="1"/>
          </p:cNvSpPr>
          <p:nvPr>
            <p:ph type="ftr" sz="quarter" idx="10"/>
          </p:nvPr>
        </p:nvSpPr>
        <p:spPr/>
        <p:txBody>
          <a:bodyPr/>
          <a:lstStyle/>
          <a:p>
            <a:pPr>
              <a:defRPr/>
            </a:pPr>
            <a:endParaRPr lang="en-US"/>
          </a:p>
        </p:txBody>
      </p:sp>
    </p:spTree>
    <p:extLst>
      <p:ext uri="{BB962C8B-B14F-4D97-AF65-F5344CB8AC3E}">
        <p14:creationId xmlns:p14="http://schemas.microsoft.com/office/powerpoint/2010/main" val="3599271086"/>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Footer Placeholder 3"/>
          <p:cNvSpPr>
            <a:spLocks noGrp="1"/>
          </p:cNvSpPr>
          <p:nvPr>
            <p:ph type="ftr" sz="quarter" idx="10"/>
          </p:nvPr>
        </p:nvSpPr>
        <p:spPr/>
        <p:txBody>
          <a:bodyPr/>
          <a:lstStyle/>
          <a:p>
            <a:pPr>
              <a:defRPr/>
            </a:pPr>
            <a:endParaRPr lang="en-US"/>
          </a:p>
        </p:txBody>
      </p:sp>
    </p:spTree>
    <p:extLst>
      <p:ext uri="{BB962C8B-B14F-4D97-AF65-F5344CB8AC3E}">
        <p14:creationId xmlns:p14="http://schemas.microsoft.com/office/powerpoint/2010/main" val="3294361184"/>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Footer Placeholder 3"/>
          <p:cNvSpPr>
            <a:spLocks noGrp="1"/>
          </p:cNvSpPr>
          <p:nvPr>
            <p:ph type="ftr" sz="quarter" idx="10"/>
          </p:nvPr>
        </p:nvSpPr>
        <p:spPr/>
        <p:txBody>
          <a:bodyPr/>
          <a:lstStyle/>
          <a:p>
            <a:pPr>
              <a:defRPr/>
            </a:pPr>
            <a:endParaRPr lang="en-US"/>
          </a:p>
        </p:txBody>
      </p:sp>
    </p:spTree>
    <p:extLst>
      <p:ext uri="{BB962C8B-B14F-4D97-AF65-F5344CB8AC3E}">
        <p14:creationId xmlns:p14="http://schemas.microsoft.com/office/powerpoint/2010/main" val="1730437746"/>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Footer Placeholder 3"/>
          <p:cNvSpPr>
            <a:spLocks noGrp="1"/>
          </p:cNvSpPr>
          <p:nvPr>
            <p:ph type="ftr" sz="quarter" idx="10"/>
          </p:nvPr>
        </p:nvSpPr>
        <p:spPr/>
        <p:txBody>
          <a:bodyPr/>
          <a:lstStyle/>
          <a:p>
            <a:pPr>
              <a:defRPr/>
            </a:pPr>
            <a:endParaRPr lang="en-US"/>
          </a:p>
        </p:txBody>
      </p:sp>
    </p:spTree>
    <p:extLst>
      <p:ext uri="{BB962C8B-B14F-4D97-AF65-F5344CB8AC3E}">
        <p14:creationId xmlns:p14="http://schemas.microsoft.com/office/powerpoint/2010/main" val="2432652997"/>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Footer Placeholder 3"/>
          <p:cNvSpPr>
            <a:spLocks noGrp="1"/>
          </p:cNvSpPr>
          <p:nvPr>
            <p:ph type="ftr" sz="quarter" idx="10"/>
          </p:nvPr>
        </p:nvSpPr>
        <p:spPr/>
        <p:txBody>
          <a:bodyPr/>
          <a:lstStyle/>
          <a:p>
            <a:pPr>
              <a:defRPr/>
            </a:pPr>
            <a:endParaRPr lang="en-US"/>
          </a:p>
        </p:txBody>
      </p:sp>
    </p:spTree>
    <p:extLst>
      <p:ext uri="{BB962C8B-B14F-4D97-AF65-F5344CB8AC3E}">
        <p14:creationId xmlns:p14="http://schemas.microsoft.com/office/powerpoint/2010/main" val="161514549"/>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035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b="1" dirty="0"/>
              <a:t>Slide 10</a:t>
            </a:r>
          </a:p>
          <a:p>
            <a:r>
              <a:rPr lang="en-US" b="1" dirty="0"/>
              <a:t>Interdisciplinary Care Team Works Together</a:t>
            </a:r>
            <a:endParaRPr lang="en-US" dirty="0"/>
          </a:p>
          <a:p>
            <a:pPr eaLnBrk="0" fontAlgn="base" hangingPunct="0"/>
            <a:r>
              <a:rPr lang="en-US" dirty="0"/>
              <a:t>As a reminder of what we covered in the earlier Integrity training modules, this slide provides another visual opportunity to see how the team will work together around the needs of the member. </a:t>
            </a:r>
          </a:p>
          <a:p>
            <a:pPr eaLnBrk="0" fontAlgn="base" hangingPunct="0"/>
            <a:r>
              <a:rPr lang="en-US" dirty="0"/>
              <a:t>The core team members are naturally the member and his or her family or caregiver, primary care physician, and Lead Care Manager. </a:t>
            </a:r>
          </a:p>
          <a:p>
            <a:pPr eaLnBrk="0" fontAlgn="base" hangingPunct="0"/>
            <a:r>
              <a:rPr lang="en-US" dirty="0"/>
              <a:t>An expanded team might easily include specialists, behavioral health providers, and professionals from social services and long-term services and supports.  </a:t>
            </a:r>
          </a:p>
          <a:p>
            <a:pPr eaLnBrk="0" fontAlgn="base" hangingPunct="0"/>
            <a:r>
              <a:rPr lang="en-US" dirty="0"/>
              <a:t>All of these members will meet around the needs of the member as the member’s needs dictate. </a:t>
            </a:r>
          </a:p>
          <a:p>
            <a:pPr eaLnBrk="1" hangingPunct="1">
              <a:spcBef>
                <a:spcPct val="0"/>
              </a:spcBef>
            </a:pPr>
            <a:endParaRPr lang="en-US" altLang="en-US" dirty="0"/>
          </a:p>
        </p:txBody>
      </p:sp>
      <p:sp>
        <p:nvSpPr>
          <p:cNvPr id="10035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itchFamily="34" charset="0"/>
                <a:ea typeface="ＭＳ Ｐゴシック" pitchFamily="34" charset="-128"/>
              </a:defRPr>
            </a:lvl1pPr>
            <a:lvl2pPr marL="754916" indent="-290353">
              <a:defRPr sz="2400">
                <a:solidFill>
                  <a:schemeClr val="tx1"/>
                </a:solidFill>
                <a:latin typeface="Arial" pitchFamily="34" charset="0"/>
                <a:ea typeface="ＭＳ Ｐゴシック" pitchFamily="34" charset="-128"/>
              </a:defRPr>
            </a:lvl2pPr>
            <a:lvl3pPr marL="1162980" indent="-230713">
              <a:defRPr sz="2400">
                <a:solidFill>
                  <a:schemeClr val="tx1"/>
                </a:solidFill>
                <a:latin typeface="Arial" pitchFamily="34" charset="0"/>
                <a:ea typeface="ＭＳ Ｐゴシック" pitchFamily="34" charset="-128"/>
              </a:defRPr>
            </a:lvl3pPr>
            <a:lvl4pPr marL="1627543" indent="-230713">
              <a:defRPr sz="2400">
                <a:solidFill>
                  <a:schemeClr val="tx1"/>
                </a:solidFill>
                <a:latin typeface="Arial" pitchFamily="34" charset="0"/>
                <a:ea typeface="ＭＳ Ｐゴシック" pitchFamily="34" charset="-128"/>
              </a:defRPr>
            </a:lvl4pPr>
            <a:lvl5pPr marL="2092107" indent="-230713">
              <a:defRPr sz="2400">
                <a:solidFill>
                  <a:schemeClr val="tx1"/>
                </a:solidFill>
                <a:latin typeface="Arial" pitchFamily="34" charset="0"/>
                <a:ea typeface="ＭＳ Ｐゴシック" pitchFamily="34" charset="-128"/>
              </a:defRPr>
            </a:lvl5pPr>
            <a:lvl6pPr marL="2544115" indent="-230713" defTabSz="452008"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96122" indent="-230713" defTabSz="452008"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48130" indent="-230713" defTabSz="452008"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900138" indent="-230713" defTabSz="452008"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fld id="{A8405CDB-7CA3-4374-B27F-448097093750}" type="slidenum">
              <a:rPr lang="en-US" altLang="en-US" sz="1100"/>
              <a:pPr/>
              <a:t>68</a:t>
            </a:fld>
            <a:endParaRPr lang="en-US" altLang="en-US" sz="1100"/>
          </a:p>
        </p:txBody>
      </p:sp>
    </p:spTree>
    <p:extLst>
      <p:ext uri="{BB962C8B-B14F-4D97-AF65-F5344CB8AC3E}">
        <p14:creationId xmlns:p14="http://schemas.microsoft.com/office/powerpoint/2010/main" val="2153233134"/>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Slide 31</a:t>
            </a:r>
          </a:p>
          <a:p>
            <a:r>
              <a:rPr lang="en-US" b="1" dirty="0"/>
              <a:t>Initial Health Screen</a:t>
            </a:r>
            <a:endParaRPr lang="en-US" dirty="0"/>
          </a:p>
          <a:p>
            <a:r>
              <a:rPr lang="en-US" dirty="0"/>
              <a:t>This is the first of four tables that we have included in this course that describes the assessment type in a more systematic way. The table shows – who receives the assessment, the goal of the assessment, the tool, the timeline, and whether or not the assessment is conducted telephonically or in person.</a:t>
            </a:r>
          </a:p>
          <a:p>
            <a:r>
              <a:rPr lang="en-US" dirty="0"/>
              <a:t>Again, briefly, the initial health screen is for community non LTSS members – who are newly eligible for INTEGRITY. This screen will be used to determine if a member is high, moderate or low risk.</a:t>
            </a:r>
          </a:p>
          <a:p>
            <a:r>
              <a:rPr lang="en-US" dirty="0"/>
              <a:t>The Initial Health Screen is a standardized tool that identifies a member’s need for case management. </a:t>
            </a:r>
          </a:p>
          <a:p>
            <a:r>
              <a:rPr lang="en-US" dirty="0"/>
              <a:t>The screen must be done within a certain period of time within 45 days of enrollment. </a:t>
            </a:r>
          </a:p>
          <a:p>
            <a:endParaRPr lang="en-US" dirty="0"/>
          </a:p>
        </p:txBody>
      </p:sp>
      <p:sp>
        <p:nvSpPr>
          <p:cNvPr id="4" name="Slide Number Placeholder 3"/>
          <p:cNvSpPr>
            <a:spLocks noGrp="1"/>
          </p:cNvSpPr>
          <p:nvPr>
            <p:ph type="sldNum" sz="quarter" idx="10"/>
          </p:nvPr>
        </p:nvSpPr>
        <p:spPr/>
        <p:txBody>
          <a:bodyPr/>
          <a:lstStyle/>
          <a:p>
            <a:pPr>
              <a:defRPr/>
            </a:pPr>
            <a:fld id="{41B590EA-1A62-4A2A-859D-780935EA5D85}" type="slidenum">
              <a:rPr lang="en-US" altLang="en-US" smtClean="0"/>
              <a:pPr>
                <a:defRPr/>
              </a:pPr>
              <a:t>69</a:t>
            </a:fld>
            <a:endParaRPr lang="en-US" altLang="en-US"/>
          </a:p>
        </p:txBody>
      </p:sp>
    </p:spTree>
    <p:extLst>
      <p:ext uri="{BB962C8B-B14F-4D97-AF65-F5344CB8AC3E}">
        <p14:creationId xmlns:p14="http://schemas.microsoft.com/office/powerpoint/2010/main" val="3201195406"/>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0" fontAlgn="base" hangingPunct="0"/>
            <a:r>
              <a:rPr lang="en-US" b="1" dirty="0"/>
              <a:t>Slide 32</a:t>
            </a:r>
          </a:p>
          <a:p>
            <a:pPr eaLnBrk="0" fontAlgn="base" hangingPunct="0"/>
            <a:r>
              <a:rPr lang="en-US" b="1" dirty="0"/>
              <a:t>Risk Stratification Based on IHS Results – Groups and Definitions </a:t>
            </a:r>
            <a:endParaRPr lang="en-US" dirty="0"/>
          </a:p>
          <a:p>
            <a:pPr eaLnBrk="0" fontAlgn="base" hangingPunct="0"/>
            <a:r>
              <a:rPr lang="en-US" dirty="0"/>
              <a:t>The Initial Health Screen is a very important tool because it helps to categorize members by their level of risk. This is particularly important for INTEGRITY members whose needs are complex. </a:t>
            </a:r>
          </a:p>
          <a:p>
            <a:pPr eaLnBrk="0" fontAlgn="base" hangingPunct="0"/>
            <a:r>
              <a:rPr lang="en-US" dirty="0"/>
              <a:t>As this chart shows, the members are identified as high risk, moderate risk, and low risk, depending upon the results of the Initial Health Screen. </a:t>
            </a:r>
          </a:p>
          <a:p>
            <a:pPr eaLnBrk="0" fontAlgn="base" hangingPunct="0"/>
            <a:r>
              <a:rPr lang="en-US" dirty="0"/>
              <a:t>Members are identified as high risk based on a number of factors including </a:t>
            </a:r>
            <a:r>
              <a:rPr lang="en-US"/>
              <a:t>evidence of hospitalizations </a:t>
            </a:r>
            <a:r>
              <a:rPr lang="en-US" dirty="0"/>
              <a:t>and readmissions, multiple emergency room visits, and other impairments. </a:t>
            </a:r>
          </a:p>
          <a:p>
            <a:pPr eaLnBrk="0" fontAlgn="base" hangingPunct="0"/>
            <a:r>
              <a:rPr lang="en-US" dirty="0"/>
              <a:t>Members are identified as moderate risk based on evidence of needs related to housing, communication, cognitive and/or functional status or access to health care. </a:t>
            </a:r>
          </a:p>
          <a:p>
            <a:pPr eaLnBrk="0" fontAlgn="base" hangingPunct="0"/>
            <a:r>
              <a:rPr lang="en-US" dirty="0"/>
              <a:t>Members are identified as low risk are also based on the responses to the Initial Health Screen, and do not have the level of need of members that are considered to be high or moderate risk.</a:t>
            </a:r>
          </a:p>
          <a:p>
            <a:endParaRPr lang="en-US" dirty="0"/>
          </a:p>
        </p:txBody>
      </p:sp>
      <p:sp>
        <p:nvSpPr>
          <p:cNvPr id="4" name="Slide Number Placeholder 3"/>
          <p:cNvSpPr>
            <a:spLocks noGrp="1"/>
          </p:cNvSpPr>
          <p:nvPr>
            <p:ph type="sldNum" sz="quarter" idx="10"/>
          </p:nvPr>
        </p:nvSpPr>
        <p:spPr/>
        <p:txBody>
          <a:bodyPr/>
          <a:lstStyle/>
          <a:p>
            <a:pPr>
              <a:defRPr/>
            </a:pPr>
            <a:fld id="{41B590EA-1A62-4A2A-859D-780935EA5D85}" type="slidenum">
              <a:rPr lang="en-US" altLang="en-US" smtClean="0"/>
              <a:pPr>
                <a:defRPr/>
              </a:pPr>
              <a:t>70</a:t>
            </a:fld>
            <a:endParaRPr lang="en-US" altLang="en-US"/>
          </a:p>
        </p:txBody>
      </p:sp>
    </p:spTree>
    <p:extLst>
      <p:ext uri="{BB962C8B-B14F-4D97-AF65-F5344CB8AC3E}">
        <p14:creationId xmlns:p14="http://schemas.microsoft.com/office/powerpoint/2010/main" val="1658645769"/>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0" fontAlgn="base" hangingPunct="0"/>
            <a:r>
              <a:rPr lang="en-US" b="1" dirty="0"/>
              <a:t>Slide 35</a:t>
            </a:r>
          </a:p>
          <a:p>
            <a:pPr eaLnBrk="0" fontAlgn="base" hangingPunct="0"/>
            <a:r>
              <a:rPr lang="en-US" b="1" dirty="0"/>
              <a:t>What Does the IHS Tool Assess?</a:t>
            </a:r>
            <a:endParaRPr lang="en-US" dirty="0"/>
          </a:p>
          <a:p>
            <a:pPr eaLnBrk="0" fontAlgn="base" hangingPunct="0"/>
            <a:r>
              <a:rPr lang="en-US" dirty="0"/>
              <a:t>One more thing about the Initial Health Screen that everyone should have a feel for is what the tool assesses. </a:t>
            </a:r>
          </a:p>
          <a:p>
            <a:pPr eaLnBrk="0" fontAlgn="base" hangingPunct="0"/>
            <a:r>
              <a:rPr lang="en-US" dirty="0"/>
              <a:t>The diagram before you gives you a good idea about what the tool assesses – the examples are not exhaustive but includes everything from self-reported health status to the ability to perform activities of daily living. </a:t>
            </a:r>
          </a:p>
          <a:p>
            <a:endParaRPr lang="en-US" dirty="0"/>
          </a:p>
        </p:txBody>
      </p:sp>
      <p:sp>
        <p:nvSpPr>
          <p:cNvPr id="4" name="Slide Number Placeholder 3"/>
          <p:cNvSpPr>
            <a:spLocks noGrp="1"/>
          </p:cNvSpPr>
          <p:nvPr>
            <p:ph type="sldNum" sz="quarter" idx="10"/>
          </p:nvPr>
        </p:nvSpPr>
        <p:spPr/>
        <p:txBody>
          <a:bodyPr/>
          <a:lstStyle/>
          <a:p>
            <a:pPr>
              <a:defRPr/>
            </a:pPr>
            <a:fld id="{41B590EA-1A62-4A2A-859D-780935EA5D85}" type="slidenum">
              <a:rPr lang="en-US" altLang="en-US" smtClean="0"/>
              <a:pPr>
                <a:defRPr/>
              </a:pPr>
              <a:t>71</a:t>
            </a:fld>
            <a:endParaRPr lang="en-US" altLang="en-US"/>
          </a:p>
        </p:txBody>
      </p:sp>
    </p:spTree>
    <p:extLst>
      <p:ext uri="{BB962C8B-B14F-4D97-AF65-F5344CB8AC3E}">
        <p14:creationId xmlns:p14="http://schemas.microsoft.com/office/powerpoint/2010/main" val="3782385019"/>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0" fontAlgn="base" hangingPunct="0"/>
            <a:r>
              <a:rPr lang="en-US" b="1" dirty="0"/>
              <a:t>Slide 36</a:t>
            </a:r>
          </a:p>
          <a:p>
            <a:pPr eaLnBrk="0" fontAlgn="base" hangingPunct="0"/>
            <a:r>
              <a:rPr lang="en-US" b="1" dirty="0"/>
              <a:t>Comprehensive Functional Needs Assessment (CFNA) </a:t>
            </a:r>
            <a:endParaRPr lang="en-US" dirty="0"/>
          </a:p>
          <a:p>
            <a:r>
              <a:rPr lang="en-US" dirty="0"/>
              <a:t>This is the second of the four tables that we have included in this course that describes the assessment type in a more systematic way. </a:t>
            </a:r>
          </a:p>
          <a:p>
            <a:r>
              <a:rPr lang="en-US" dirty="0"/>
              <a:t>This table shows that the CFNA is for community non LTSS high risk members and for community LTSS members. </a:t>
            </a:r>
          </a:p>
          <a:p>
            <a:r>
              <a:rPr lang="en-US" dirty="0"/>
              <a:t>The CFNA is used to identify the multi-disciplinary conditions and needs of the member.</a:t>
            </a:r>
          </a:p>
          <a:p>
            <a:r>
              <a:rPr lang="en-US" dirty="0"/>
              <a:t>It is a user-friendly tool. </a:t>
            </a:r>
          </a:p>
          <a:p>
            <a:r>
              <a:rPr lang="en-US" dirty="0"/>
              <a:t>The comprehensive functional needs assessment must be done within a certain period of time. </a:t>
            </a:r>
          </a:p>
          <a:p>
            <a:endParaRPr lang="en-US" dirty="0"/>
          </a:p>
        </p:txBody>
      </p:sp>
      <p:sp>
        <p:nvSpPr>
          <p:cNvPr id="4" name="Slide Number Placeholder 3"/>
          <p:cNvSpPr>
            <a:spLocks noGrp="1"/>
          </p:cNvSpPr>
          <p:nvPr>
            <p:ph type="sldNum" sz="quarter" idx="10"/>
          </p:nvPr>
        </p:nvSpPr>
        <p:spPr/>
        <p:txBody>
          <a:bodyPr/>
          <a:lstStyle/>
          <a:p>
            <a:pPr>
              <a:defRPr/>
            </a:pPr>
            <a:fld id="{41B590EA-1A62-4A2A-859D-780935EA5D85}" type="slidenum">
              <a:rPr lang="en-US" altLang="en-US" smtClean="0"/>
              <a:pPr>
                <a:defRPr/>
              </a:pPr>
              <a:t>72</a:t>
            </a:fld>
            <a:endParaRPr lang="en-US" altLang="en-US"/>
          </a:p>
        </p:txBody>
      </p:sp>
    </p:spTree>
    <p:extLst>
      <p:ext uri="{BB962C8B-B14F-4D97-AF65-F5344CB8AC3E}">
        <p14:creationId xmlns:p14="http://schemas.microsoft.com/office/powerpoint/2010/main" val="2613630906"/>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0" fontAlgn="base" hangingPunct="0"/>
            <a:r>
              <a:rPr lang="en-US" b="1" dirty="0"/>
              <a:t>Slide 37</a:t>
            </a:r>
          </a:p>
          <a:p>
            <a:pPr eaLnBrk="0" fontAlgn="base" hangingPunct="0"/>
            <a:r>
              <a:rPr lang="en-US" b="1" dirty="0"/>
              <a:t>What Does the CFNA Tool Assess? Key Information: Member Preferences and Strengths</a:t>
            </a:r>
            <a:endParaRPr lang="en-US" dirty="0"/>
          </a:p>
          <a:p>
            <a:pPr eaLnBrk="0" fontAlgn="base" hangingPunct="0"/>
            <a:r>
              <a:rPr lang="en-US" dirty="0"/>
              <a:t>Just a bit ago, we gave you a feel for what the Initial Health Screen assesses. </a:t>
            </a:r>
          </a:p>
          <a:p>
            <a:pPr eaLnBrk="0" fontAlgn="base" hangingPunct="0"/>
            <a:r>
              <a:rPr lang="en-US" dirty="0"/>
              <a:t>The diagram before you gives you a good idea about what the CFNA assesses. </a:t>
            </a:r>
          </a:p>
          <a:p>
            <a:pPr eaLnBrk="0" fontAlgn="base" hangingPunct="0"/>
            <a:r>
              <a:rPr lang="en-US" dirty="0"/>
              <a:t>Again, the examples are not exhaustive. </a:t>
            </a:r>
          </a:p>
          <a:p>
            <a:pPr eaLnBrk="0" fontAlgn="base" hangingPunct="0"/>
            <a:r>
              <a:rPr lang="en-US" dirty="0"/>
              <a:t>Of special importance are the member’s strengths and preferences, as member strengths and preferences will most certainly shape the services that the member receives. </a:t>
            </a:r>
          </a:p>
          <a:p>
            <a:endParaRPr lang="en-US" dirty="0"/>
          </a:p>
        </p:txBody>
      </p:sp>
      <p:sp>
        <p:nvSpPr>
          <p:cNvPr id="4" name="Slide Number Placeholder 3"/>
          <p:cNvSpPr>
            <a:spLocks noGrp="1"/>
          </p:cNvSpPr>
          <p:nvPr>
            <p:ph type="sldNum" sz="quarter" idx="10"/>
          </p:nvPr>
        </p:nvSpPr>
        <p:spPr/>
        <p:txBody>
          <a:bodyPr/>
          <a:lstStyle/>
          <a:p>
            <a:pPr>
              <a:defRPr/>
            </a:pPr>
            <a:fld id="{41B590EA-1A62-4A2A-859D-780935EA5D85}" type="slidenum">
              <a:rPr lang="en-US" altLang="en-US" smtClean="0"/>
              <a:pPr>
                <a:defRPr/>
              </a:pPr>
              <a:t>73</a:t>
            </a:fld>
            <a:endParaRPr lang="en-US" altLang="en-US"/>
          </a:p>
        </p:txBody>
      </p:sp>
    </p:spTree>
    <p:extLst>
      <p:ext uri="{BB962C8B-B14F-4D97-AF65-F5344CB8AC3E}">
        <p14:creationId xmlns:p14="http://schemas.microsoft.com/office/powerpoint/2010/main" val="141442639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0" fontAlgn="base" hangingPunct="0"/>
            <a:r>
              <a:rPr lang="en-US" b="1" dirty="0"/>
              <a:t>Slide 59</a:t>
            </a:r>
          </a:p>
          <a:p>
            <a:pPr eaLnBrk="0" fontAlgn="base" hangingPunct="0"/>
            <a:r>
              <a:rPr lang="en-US" b="1" dirty="0"/>
              <a:t>Member Rights </a:t>
            </a:r>
            <a:endParaRPr lang="en-US" dirty="0"/>
          </a:p>
          <a:p>
            <a:pPr eaLnBrk="0" fontAlgn="base" hangingPunct="0"/>
            <a:r>
              <a:rPr lang="en-US" dirty="0"/>
              <a:t>It is also important to know about Neighborhood’s policy to prevent service disruption for our members. If Neighborhood reduces, suspends, denies or terminates a service, the member </a:t>
            </a:r>
            <a:r>
              <a:rPr lang="en-US" u="sng" dirty="0"/>
              <a:t>must</a:t>
            </a:r>
            <a:r>
              <a:rPr lang="en-US" dirty="0"/>
              <a:t> be notified of: </a:t>
            </a:r>
          </a:p>
          <a:p>
            <a:pPr lvl="0" eaLnBrk="0" fontAlgn="base" hangingPunct="0"/>
            <a:r>
              <a:rPr lang="en-US" dirty="0"/>
              <a:t>**The decision</a:t>
            </a:r>
          </a:p>
          <a:p>
            <a:pPr lvl="0" eaLnBrk="0" fontAlgn="base" hangingPunct="0"/>
            <a:r>
              <a:rPr lang="en-US" dirty="0"/>
              <a:t>**The right to appeal</a:t>
            </a:r>
          </a:p>
          <a:p>
            <a:pPr lvl="0" eaLnBrk="0" fontAlgn="base" hangingPunct="0"/>
            <a:r>
              <a:rPr lang="en-US" dirty="0"/>
              <a:t>**The right to have an authorized service continue pending the appeal</a:t>
            </a:r>
          </a:p>
          <a:p>
            <a:pPr lvl="0" eaLnBrk="0" fontAlgn="base" hangingPunct="0"/>
            <a:r>
              <a:rPr lang="en-US" dirty="0"/>
              <a:t>**The right to a fair hearing if Neighborhood renders an adverse determination</a:t>
            </a:r>
          </a:p>
          <a:p>
            <a:endParaRPr lang="en-US" dirty="0"/>
          </a:p>
        </p:txBody>
      </p:sp>
      <p:sp>
        <p:nvSpPr>
          <p:cNvPr id="4" name="Slide Number Placeholder 3"/>
          <p:cNvSpPr>
            <a:spLocks noGrp="1"/>
          </p:cNvSpPr>
          <p:nvPr>
            <p:ph type="sldNum" sz="quarter" idx="10"/>
          </p:nvPr>
        </p:nvSpPr>
        <p:spPr/>
        <p:txBody>
          <a:bodyPr/>
          <a:lstStyle/>
          <a:p>
            <a:pPr>
              <a:defRPr/>
            </a:pPr>
            <a:fld id="{41B590EA-1A62-4A2A-859D-780935EA5D85}" type="slidenum">
              <a:rPr lang="en-US" altLang="en-US" smtClean="0"/>
              <a:pPr>
                <a:defRPr/>
              </a:pPr>
              <a:t>9</a:t>
            </a:fld>
            <a:endParaRPr lang="en-US" altLang="en-US"/>
          </a:p>
        </p:txBody>
      </p:sp>
    </p:spTree>
    <p:extLst>
      <p:ext uri="{BB962C8B-B14F-4D97-AF65-F5344CB8AC3E}">
        <p14:creationId xmlns:p14="http://schemas.microsoft.com/office/powerpoint/2010/main" val="2332725057"/>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0" fontAlgn="base" hangingPunct="0"/>
            <a:r>
              <a:rPr lang="en-US" b="1" dirty="0"/>
              <a:t>Slide 38</a:t>
            </a:r>
          </a:p>
          <a:p>
            <a:pPr eaLnBrk="0" fontAlgn="base" hangingPunct="0"/>
            <a:r>
              <a:rPr lang="en-US" b="1" dirty="0"/>
              <a:t>Wellness Assessment (Plan)</a:t>
            </a:r>
            <a:endParaRPr lang="en-US" dirty="0"/>
          </a:p>
          <a:p>
            <a:r>
              <a:rPr lang="en-US" dirty="0"/>
              <a:t>This is the third of the four tables that we have included in this course that describes the assessment type in a more systematic way.  The Wellness Assessment is for Community non LTSS members who are low risk and Nursing facility members who do not desire to return to the community.  The Wellness Assessment is no different from the Initial Health Screen for these two member groups.  The Initial Health Screen, which is used as a screening tool, collects a substantial amount of information which is used to create a Wellness Plan.</a:t>
            </a:r>
          </a:p>
          <a:p>
            <a:r>
              <a:rPr lang="en-US" dirty="0"/>
              <a:t>The Wellness Plan must be done within 120 days of enrollment and will be done telephonically. </a:t>
            </a:r>
          </a:p>
          <a:p>
            <a:endParaRPr lang="en-US" dirty="0"/>
          </a:p>
        </p:txBody>
      </p:sp>
      <p:sp>
        <p:nvSpPr>
          <p:cNvPr id="4" name="Slide Number Placeholder 3"/>
          <p:cNvSpPr>
            <a:spLocks noGrp="1"/>
          </p:cNvSpPr>
          <p:nvPr>
            <p:ph type="sldNum" sz="quarter" idx="10"/>
          </p:nvPr>
        </p:nvSpPr>
        <p:spPr/>
        <p:txBody>
          <a:bodyPr/>
          <a:lstStyle/>
          <a:p>
            <a:pPr>
              <a:defRPr/>
            </a:pPr>
            <a:fld id="{41B590EA-1A62-4A2A-859D-780935EA5D85}" type="slidenum">
              <a:rPr lang="en-US" altLang="en-US" smtClean="0"/>
              <a:pPr>
                <a:defRPr/>
              </a:pPr>
              <a:t>74</a:t>
            </a:fld>
            <a:endParaRPr lang="en-US" altLang="en-US"/>
          </a:p>
        </p:txBody>
      </p:sp>
    </p:spTree>
    <p:extLst>
      <p:ext uri="{BB962C8B-B14F-4D97-AF65-F5344CB8AC3E}">
        <p14:creationId xmlns:p14="http://schemas.microsoft.com/office/powerpoint/2010/main" val="1037666286"/>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0" fontAlgn="base" hangingPunct="0"/>
            <a:r>
              <a:rPr lang="en-US" b="1" dirty="0"/>
              <a:t>Slide 39</a:t>
            </a:r>
          </a:p>
          <a:p>
            <a:pPr eaLnBrk="0" fontAlgn="base" hangingPunct="0"/>
            <a:r>
              <a:rPr lang="en-US" b="1" dirty="0"/>
              <a:t>What Does the Wellness Tool Assess? </a:t>
            </a:r>
            <a:endParaRPr lang="en-US" dirty="0"/>
          </a:p>
          <a:p>
            <a:pPr eaLnBrk="0" fontAlgn="base" hangingPunct="0"/>
            <a:r>
              <a:rPr lang="en-US" dirty="0"/>
              <a:t>The Wellness Tool assesses exactly what the Initial Health Screen assesses. </a:t>
            </a:r>
          </a:p>
          <a:p>
            <a:pPr eaLnBrk="0" fontAlgn="base" hangingPunct="0"/>
            <a:r>
              <a:rPr lang="en-US" dirty="0"/>
              <a:t>Again, the examples of the issues are not exhaustive of everything that is picked up during an assessment.  </a:t>
            </a:r>
          </a:p>
          <a:p>
            <a:endParaRPr lang="en-US" dirty="0"/>
          </a:p>
        </p:txBody>
      </p:sp>
      <p:sp>
        <p:nvSpPr>
          <p:cNvPr id="4" name="Slide Number Placeholder 3"/>
          <p:cNvSpPr>
            <a:spLocks noGrp="1"/>
          </p:cNvSpPr>
          <p:nvPr>
            <p:ph type="sldNum" sz="quarter" idx="10"/>
          </p:nvPr>
        </p:nvSpPr>
        <p:spPr/>
        <p:txBody>
          <a:bodyPr/>
          <a:lstStyle/>
          <a:p>
            <a:pPr>
              <a:defRPr/>
            </a:pPr>
            <a:fld id="{41B590EA-1A62-4A2A-859D-780935EA5D85}" type="slidenum">
              <a:rPr lang="en-US" altLang="en-US" smtClean="0"/>
              <a:pPr>
                <a:defRPr/>
              </a:pPr>
              <a:t>75</a:t>
            </a:fld>
            <a:endParaRPr lang="en-US" altLang="en-US"/>
          </a:p>
        </p:txBody>
      </p:sp>
    </p:spTree>
    <p:extLst>
      <p:ext uri="{BB962C8B-B14F-4D97-AF65-F5344CB8AC3E}">
        <p14:creationId xmlns:p14="http://schemas.microsoft.com/office/powerpoint/2010/main" val="1658100871"/>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0" fontAlgn="base" hangingPunct="0"/>
            <a:r>
              <a:rPr lang="en-US" b="1" dirty="0"/>
              <a:t>Slide 41</a:t>
            </a:r>
          </a:p>
          <a:p>
            <a:pPr eaLnBrk="0" fontAlgn="base" hangingPunct="0"/>
            <a:r>
              <a:rPr lang="en-US" b="1" dirty="0"/>
              <a:t>The Reassessment Process – What happens when circumstances changes for Community Members? The process is faster.  </a:t>
            </a:r>
            <a:endParaRPr lang="en-US" dirty="0"/>
          </a:p>
          <a:p>
            <a:pPr eaLnBrk="0" fontAlgn="base" hangingPunct="0"/>
            <a:r>
              <a:rPr lang="en-US" dirty="0"/>
              <a:t>If, however, community members experience a change in circumstances, then the re-assessment process takes place very quickly. </a:t>
            </a:r>
          </a:p>
          <a:p>
            <a:pPr eaLnBrk="0" fontAlgn="base" hangingPunct="0"/>
            <a:r>
              <a:rPr lang="en-US" dirty="0"/>
              <a:t>For members who are hospitalized – the process must be conducted within 5 days of discharge from the hospital. </a:t>
            </a:r>
          </a:p>
          <a:p>
            <a:pPr eaLnBrk="0" fontAlgn="base" hangingPunct="0"/>
            <a:r>
              <a:rPr lang="en-US" dirty="0"/>
              <a:t>For members experiencing other types of changes such as a significant change in medication, then the re-assessment would take place within 15 days of identifying the change. </a:t>
            </a:r>
          </a:p>
          <a:p>
            <a:endParaRPr lang="en-US" dirty="0"/>
          </a:p>
        </p:txBody>
      </p:sp>
      <p:sp>
        <p:nvSpPr>
          <p:cNvPr id="4" name="Slide Number Placeholder 3"/>
          <p:cNvSpPr>
            <a:spLocks noGrp="1"/>
          </p:cNvSpPr>
          <p:nvPr>
            <p:ph type="sldNum" sz="quarter" idx="10"/>
          </p:nvPr>
        </p:nvSpPr>
        <p:spPr/>
        <p:txBody>
          <a:bodyPr/>
          <a:lstStyle/>
          <a:p>
            <a:pPr>
              <a:defRPr/>
            </a:pPr>
            <a:fld id="{41B590EA-1A62-4A2A-859D-780935EA5D85}" type="slidenum">
              <a:rPr lang="en-US" altLang="en-US" smtClean="0"/>
              <a:pPr>
                <a:defRPr/>
              </a:pPr>
              <a:t>76</a:t>
            </a:fld>
            <a:endParaRPr lang="en-US" altLang="en-US"/>
          </a:p>
        </p:txBody>
      </p:sp>
    </p:spTree>
    <p:extLst>
      <p:ext uri="{BB962C8B-B14F-4D97-AF65-F5344CB8AC3E}">
        <p14:creationId xmlns:p14="http://schemas.microsoft.com/office/powerpoint/2010/main" val="1439362786"/>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0" fontAlgn="base" hangingPunct="0"/>
            <a:r>
              <a:rPr lang="en-US" b="1" dirty="0"/>
              <a:t>Slide 42</a:t>
            </a:r>
          </a:p>
          <a:p>
            <a:pPr eaLnBrk="0" fontAlgn="base" hangingPunct="0"/>
            <a:r>
              <a:rPr lang="en-US" b="1" dirty="0"/>
              <a:t>Reassessments and Their Effects on the Interdisciplinary Care Plan</a:t>
            </a:r>
            <a:endParaRPr lang="en-US" dirty="0"/>
          </a:p>
          <a:p>
            <a:pPr eaLnBrk="0" fontAlgn="base" hangingPunct="0"/>
            <a:r>
              <a:rPr lang="en-US" dirty="0"/>
              <a:t>What’s important to know about the re-assessment process for Community LTSS members and Community non LTSS members who are high risk is that this process will mirror the policy and procedure for the Comprehensive Functional Needs Assessment.  </a:t>
            </a:r>
          </a:p>
          <a:p>
            <a:pPr eaLnBrk="0" fontAlgn="base" hangingPunct="0"/>
            <a:r>
              <a:rPr lang="en-US" dirty="0"/>
              <a:t>The results of the comprehensive assessment will be used to revise the member’s Interdisciplinary Care Plan, and the revised ICP will be distributed to the appropriate Interdisciplinary Care Team. </a:t>
            </a:r>
          </a:p>
          <a:p>
            <a:endParaRPr lang="en-US" dirty="0"/>
          </a:p>
        </p:txBody>
      </p:sp>
      <p:sp>
        <p:nvSpPr>
          <p:cNvPr id="4" name="Slide Number Placeholder 3"/>
          <p:cNvSpPr>
            <a:spLocks noGrp="1"/>
          </p:cNvSpPr>
          <p:nvPr>
            <p:ph type="sldNum" sz="quarter" idx="10"/>
          </p:nvPr>
        </p:nvSpPr>
        <p:spPr/>
        <p:txBody>
          <a:bodyPr/>
          <a:lstStyle/>
          <a:p>
            <a:pPr>
              <a:defRPr/>
            </a:pPr>
            <a:fld id="{41B590EA-1A62-4A2A-859D-780935EA5D85}" type="slidenum">
              <a:rPr lang="en-US" altLang="en-US" smtClean="0"/>
              <a:pPr>
                <a:defRPr/>
              </a:pPr>
              <a:t>77</a:t>
            </a:fld>
            <a:endParaRPr lang="en-US" altLang="en-US"/>
          </a:p>
        </p:txBody>
      </p:sp>
    </p:spTree>
    <p:extLst>
      <p:ext uri="{BB962C8B-B14F-4D97-AF65-F5344CB8AC3E}">
        <p14:creationId xmlns:p14="http://schemas.microsoft.com/office/powerpoint/2010/main" val="471680186"/>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0" fontAlgn="base" hangingPunct="0"/>
            <a:r>
              <a:rPr lang="en-US" b="1" dirty="0"/>
              <a:t>Slide 43 </a:t>
            </a:r>
          </a:p>
          <a:p>
            <a:pPr eaLnBrk="0" fontAlgn="base" hangingPunct="0"/>
            <a:r>
              <a:rPr lang="en-US" b="1" dirty="0"/>
              <a:t>The Discharge Opportunity Assessment </a:t>
            </a:r>
            <a:endParaRPr lang="en-US" dirty="0"/>
          </a:p>
          <a:p>
            <a:r>
              <a:rPr lang="en-US" dirty="0"/>
              <a:t>Finally, here we have the fourth and final table about another type of assessment. </a:t>
            </a:r>
          </a:p>
          <a:p>
            <a:r>
              <a:rPr lang="en-US" dirty="0"/>
              <a:t>The Discharge Opportunity Assessment is exactly what it sounds like.</a:t>
            </a:r>
          </a:p>
          <a:p>
            <a:r>
              <a:rPr lang="en-US" dirty="0"/>
              <a:t>It is for Nursing Facility residents and used to identify member who have a desire or opportunity to return to the community. </a:t>
            </a:r>
          </a:p>
          <a:p>
            <a:r>
              <a:rPr lang="en-US" dirty="0"/>
              <a:t>The timeline for the assessment is within 30 days of the member being identified or referred for an assessment. </a:t>
            </a:r>
          </a:p>
          <a:p>
            <a:endParaRPr lang="en-US" dirty="0"/>
          </a:p>
        </p:txBody>
      </p:sp>
      <p:sp>
        <p:nvSpPr>
          <p:cNvPr id="4" name="Slide Number Placeholder 3"/>
          <p:cNvSpPr>
            <a:spLocks noGrp="1"/>
          </p:cNvSpPr>
          <p:nvPr>
            <p:ph type="sldNum" sz="quarter" idx="10"/>
          </p:nvPr>
        </p:nvSpPr>
        <p:spPr/>
        <p:txBody>
          <a:bodyPr/>
          <a:lstStyle/>
          <a:p>
            <a:pPr>
              <a:defRPr/>
            </a:pPr>
            <a:fld id="{41B590EA-1A62-4A2A-859D-780935EA5D85}" type="slidenum">
              <a:rPr lang="en-US" altLang="en-US" smtClean="0"/>
              <a:pPr>
                <a:defRPr/>
              </a:pPr>
              <a:t>78</a:t>
            </a:fld>
            <a:endParaRPr lang="en-US" altLang="en-US"/>
          </a:p>
        </p:txBody>
      </p:sp>
    </p:spTree>
    <p:extLst>
      <p:ext uri="{BB962C8B-B14F-4D97-AF65-F5344CB8AC3E}">
        <p14:creationId xmlns:p14="http://schemas.microsoft.com/office/powerpoint/2010/main" val="806915413"/>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588"/>
            <a:r>
              <a:rPr lang="en-US" b="1" dirty="0"/>
              <a:t>Slide 16</a:t>
            </a:r>
          </a:p>
          <a:p>
            <a:pPr defTabSz="931588"/>
            <a:r>
              <a:rPr lang="en-US" dirty="0"/>
              <a:t>Neighborhood’s Board of Directors has **final authority and responsibility for the care and service delivered to Neighborhood’s members. **The Board of Directors delegates oversight of the Quality Improvement Program to the Clinical Affairs Committee. The Board exercises its oversight of the Program by **annually approving the Quality Improvement Program Description and Quality Improvement Work Plan, and by annual review of the Quality Improvement Program Evaluation. </a:t>
            </a:r>
          </a:p>
          <a:p>
            <a:endParaRPr lang="en-US" dirty="0"/>
          </a:p>
        </p:txBody>
      </p:sp>
      <p:sp>
        <p:nvSpPr>
          <p:cNvPr id="4" name="Slide Number Placeholder 3"/>
          <p:cNvSpPr>
            <a:spLocks noGrp="1"/>
          </p:cNvSpPr>
          <p:nvPr>
            <p:ph type="sldNum" sz="quarter" idx="10"/>
          </p:nvPr>
        </p:nvSpPr>
        <p:spPr/>
        <p:txBody>
          <a:bodyPr/>
          <a:lstStyle/>
          <a:p>
            <a:fld id="{4D5C40A7-BEEA-4DB0-BC49-C72221118D41}" type="slidenum">
              <a:rPr lang="en-US" smtClean="0">
                <a:solidFill>
                  <a:prstClr val="black"/>
                </a:solidFill>
              </a:rPr>
              <a:pPr/>
              <a:t>80</a:t>
            </a:fld>
            <a:endParaRPr lang="en-US">
              <a:solidFill>
                <a:prstClr val="black"/>
              </a:solidFill>
            </a:endParaRPr>
          </a:p>
        </p:txBody>
      </p:sp>
    </p:spTree>
    <p:extLst>
      <p:ext uri="{BB962C8B-B14F-4D97-AF65-F5344CB8AC3E}">
        <p14:creationId xmlns:p14="http://schemas.microsoft.com/office/powerpoint/2010/main" val="3647740654"/>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Slide 14</a:t>
            </a:r>
          </a:p>
          <a:p>
            <a:r>
              <a:rPr lang="en-US" dirty="0"/>
              <a:t>Integrity has specific  performance and health outcome measurements, as well as evaluation</a:t>
            </a:r>
            <a:r>
              <a:rPr lang="en-US" baseline="0" dirty="0"/>
              <a:t> and improvement processes in place. </a:t>
            </a:r>
            <a:r>
              <a:rPr lang="en-US" dirty="0"/>
              <a:t>During the next slides,</a:t>
            </a:r>
            <a:r>
              <a:rPr lang="en-US" baseline="0" dirty="0"/>
              <a:t> we will review the performance and health outcome measurements that Neighborhood has in place, as well as discuss Neighborhood's quality management structure and composition.  This list shows some of the performance and health outcome measures that Neighborhood assesses:</a:t>
            </a:r>
          </a:p>
          <a:p>
            <a:pPr marL="174673" indent="-174673">
              <a:buFont typeface="Arial" panose="020B0604020202020204" pitchFamily="34" charset="0"/>
              <a:buChar char="•"/>
            </a:pPr>
            <a:r>
              <a:rPr lang="en-US" dirty="0"/>
              <a:t>Plan of Care completion rate</a:t>
            </a:r>
          </a:p>
          <a:p>
            <a:pPr marL="174673" indent="-174673">
              <a:buFont typeface="Arial" panose="020B0604020202020204" pitchFamily="34" charset="0"/>
              <a:buChar char="•"/>
            </a:pPr>
            <a:r>
              <a:rPr lang="en-US" dirty="0"/>
              <a:t>Member involvement in the development of their Plan of Care</a:t>
            </a:r>
          </a:p>
          <a:p>
            <a:pPr marL="174673" indent="-174673">
              <a:buFont typeface="Arial" panose="020B0604020202020204" pitchFamily="34" charset="0"/>
              <a:buChar char="•"/>
            </a:pPr>
            <a:r>
              <a:rPr lang="en-US" dirty="0"/>
              <a:t>Network adequacy: access, time and distance standards</a:t>
            </a:r>
          </a:p>
          <a:p>
            <a:pPr marL="174673" indent="-174673">
              <a:buFont typeface="Arial" panose="020B0604020202020204" pitchFamily="34" charset="0"/>
              <a:buChar char="•"/>
            </a:pPr>
            <a:r>
              <a:rPr lang="en-US" dirty="0"/>
              <a:t>HEDIS Effectiveness and Access to Care measures</a:t>
            </a:r>
          </a:p>
          <a:p>
            <a:pPr marL="174673" indent="-174673">
              <a:buFont typeface="Arial" panose="020B0604020202020204" pitchFamily="34" charset="0"/>
              <a:buChar char="•"/>
            </a:pPr>
            <a:r>
              <a:rPr lang="en-US" dirty="0"/>
              <a:t>Ambulatory follow-up visit post discharge from an acute care facility</a:t>
            </a:r>
          </a:p>
          <a:p>
            <a:pPr marL="174673" indent="-174673">
              <a:buFont typeface="Arial" panose="020B0604020202020204" pitchFamily="34" charset="0"/>
              <a:buChar char="•"/>
            </a:pPr>
            <a:r>
              <a:rPr lang="en-US" dirty="0"/>
              <a:t>Ambulatory follow-up visit post discharge from a skilled nursing facility or group home</a:t>
            </a:r>
          </a:p>
          <a:p>
            <a:pPr marL="174673" indent="-174673">
              <a:buFont typeface="Arial" panose="020B0604020202020204" pitchFamily="34" charset="0"/>
              <a:buChar char="•"/>
            </a:pPr>
            <a:r>
              <a:rPr lang="en-US" dirty="0"/>
              <a:t>Monitoring of complaints/grievances and appeals</a:t>
            </a:r>
          </a:p>
          <a:p>
            <a:pPr marL="174673" indent="-174673">
              <a:buFont typeface="Arial" panose="020B0604020202020204" pitchFamily="34" charset="0"/>
              <a:buChar char="•"/>
            </a:pPr>
            <a:r>
              <a:rPr lang="en-US" dirty="0"/>
              <a:t>CAHPS member experience measures</a:t>
            </a:r>
          </a:p>
          <a:p>
            <a:pPr marL="174673" indent="-174673">
              <a:buFont typeface="Arial" panose="020B0604020202020204" pitchFamily="34" charset="0"/>
              <a:buChar char="•"/>
            </a:pPr>
            <a:r>
              <a:rPr lang="en-US" dirty="0"/>
              <a:t>Hospital admission rate/1,000 member year</a:t>
            </a:r>
          </a:p>
          <a:p>
            <a:pPr marL="174673" indent="-174673">
              <a:buFont typeface="Arial" panose="020B0604020202020204" pitchFamily="34" charset="0"/>
              <a:buChar char="•"/>
            </a:pPr>
            <a:r>
              <a:rPr lang="en-US" dirty="0"/>
              <a:t>Hospital re-admissions rate per hundred discharges</a:t>
            </a:r>
          </a:p>
          <a:p>
            <a:pPr marL="174673" indent="-174673">
              <a:buFont typeface="Arial" panose="020B0604020202020204" pitchFamily="34" charset="0"/>
              <a:buChar char="•"/>
            </a:pPr>
            <a:r>
              <a:rPr lang="en-US" dirty="0"/>
              <a:t>Emergency department visits rate/1,000 member per year</a:t>
            </a:r>
          </a:p>
          <a:p>
            <a:endParaRPr lang="en-US" baseline="0" dirty="0"/>
          </a:p>
          <a:p>
            <a:endParaRPr lang="en-US" baseline="0" dirty="0"/>
          </a:p>
          <a:p>
            <a:endParaRPr lang="en-US" dirty="0"/>
          </a:p>
        </p:txBody>
      </p:sp>
      <p:sp>
        <p:nvSpPr>
          <p:cNvPr id="4" name="Slide Number Placeholder 3"/>
          <p:cNvSpPr>
            <a:spLocks noGrp="1"/>
          </p:cNvSpPr>
          <p:nvPr>
            <p:ph type="sldNum" sz="quarter" idx="10"/>
          </p:nvPr>
        </p:nvSpPr>
        <p:spPr/>
        <p:txBody>
          <a:bodyPr/>
          <a:lstStyle/>
          <a:p>
            <a:fld id="{4D5C40A7-BEEA-4DB0-BC49-C72221118D41}" type="slidenum">
              <a:rPr lang="en-US" smtClean="0">
                <a:solidFill>
                  <a:prstClr val="black"/>
                </a:solidFill>
              </a:rPr>
              <a:pPr/>
              <a:t>81</a:t>
            </a:fld>
            <a:endParaRPr lang="en-US">
              <a:solidFill>
                <a:prstClr val="black"/>
              </a:solidFill>
            </a:endParaRPr>
          </a:p>
        </p:txBody>
      </p:sp>
    </p:spTree>
    <p:extLst>
      <p:ext uri="{BB962C8B-B14F-4D97-AF65-F5344CB8AC3E}">
        <p14:creationId xmlns:p14="http://schemas.microsoft.com/office/powerpoint/2010/main" val="3301617009"/>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Slide 17</a:t>
            </a:r>
          </a:p>
          <a:p>
            <a:r>
              <a:rPr lang="en-US" dirty="0"/>
              <a:t>The Clinical Affairs Committee (referred</a:t>
            </a:r>
            <a:r>
              <a:rPr lang="en-US" baseline="0" dirty="0"/>
              <a:t> to as </a:t>
            </a:r>
            <a:r>
              <a:rPr lang="en-US" dirty="0"/>
              <a:t>CAC) is Neighborhood’s Quality Improvement Committee. The CAC provides direction to the Quality Improvement Program and Neighborhood staff for all activities described in the Quality Improvement Program Description, Annual Evaluation and Work Plan, including those quality improvement activities that have been delegated to the health plan’s behavioral health vendor and other subcontracts. The CAC recommends approval of Neighborhood’s Quality Improvement Program Description and Work Plan to the Board of Directors after review and recommendations. </a:t>
            </a:r>
          </a:p>
        </p:txBody>
      </p:sp>
      <p:sp>
        <p:nvSpPr>
          <p:cNvPr id="4" name="Slide Number Placeholder 3"/>
          <p:cNvSpPr>
            <a:spLocks noGrp="1"/>
          </p:cNvSpPr>
          <p:nvPr>
            <p:ph type="sldNum" sz="quarter" idx="10"/>
          </p:nvPr>
        </p:nvSpPr>
        <p:spPr/>
        <p:txBody>
          <a:bodyPr/>
          <a:lstStyle/>
          <a:p>
            <a:fld id="{4D5C40A7-BEEA-4DB0-BC49-C72221118D41}" type="slidenum">
              <a:rPr lang="en-US" smtClean="0">
                <a:solidFill>
                  <a:prstClr val="black"/>
                </a:solidFill>
              </a:rPr>
              <a:pPr/>
              <a:t>82</a:t>
            </a:fld>
            <a:endParaRPr lang="en-US">
              <a:solidFill>
                <a:prstClr val="black"/>
              </a:solidFill>
            </a:endParaRPr>
          </a:p>
        </p:txBody>
      </p:sp>
    </p:spTree>
    <p:extLst>
      <p:ext uri="{BB962C8B-B14F-4D97-AF65-F5344CB8AC3E}">
        <p14:creationId xmlns:p14="http://schemas.microsoft.com/office/powerpoint/2010/main" val="4107908665"/>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Slide Image Placeholder 1"/>
          <p:cNvSpPr>
            <a:spLocks noGrp="1" noRot="1" noChangeAspect="1" noTextEdit="1"/>
          </p:cNvSpPr>
          <p:nvPr>
            <p:ph type="sldImg"/>
          </p:nvPr>
        </p:nvSpPr>
        <p:spPr bwMode="auto">
          <a:xfrm>
            <a:off x="1363663" y="1127125"/>
            <a:ext cx="4114800" cy="30861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885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b="1" dirty="0"/>
              <a:t>Slide 21: Dual Eligible Individuals</a:t>
            </a:r>
            <a:endParaRPr lang="en-US" dirty="0"/>
          </a:p>
          <a:p>
            <a:r>
              <a:rPr lang="en-US" dirty="0"/>
              <a:t>Here are a few facts about individuals who are dual </a:t>
            </a:r>
            <a:r>
              <a:rPr lang="en-US" dirty="0" err="1"/>
              <a:t>eligibles</a:t>
            </a:r>
            <a:r>
              <a:rPr lang="en-US" dirty="0"/>
              <a:t>.  </a:t>
            </a:r>
          </a:p>
          <a:p>
            <a:r>
              <a:rPr lang="en-US" dirty="0"/>
              <a:t>The duals are quite diverse.</a:t>
            </a:r>
          </a:p>
          <a:p>
            <a:r>
              <a:rPr lang="en-US" dirty="0"/>
              <a:t>**The dual eligible population is comprised of seniors 65 years of age and older, and **adults with disabilities between the ages of 21 and 64. </a:t>
            </a:r>
          </a:p>
          <a:p>
            <a:r>
              <a:rPr lang="en-US" dirty="0"/>
              <a:t>**Duals have high health care needs and costs.</a:t>
            </a:r>
          </a:p>
          <a:p>
            <a:r>
              <a:rPr lang="en-US" dirty="0"/>
              <a:t>**Duals are diverse in terms of their conditions and disabilities. </a:t>
            </a:r>
          </a:p>
          <a:p>
            <a:r>
              <a:rPr lang="en-US" dirty="0"/>
              <a:t>**Many have significant behavioral health conditions such as major depression and schizophrenia.</a:t>
            </a:r>
          </a:p>
          <a:p>
            <a:r>
              <a:rPr lang="en-US" dirty="0"/>
              <a:t>Many have physical disabilities such as cerebral palsy, multiple sclerosis, paraplegia, and severe arthritis.</a:t>
            </a:r>
          </a:p>
          <a:p>
            <a:r>
              <a:rPr lang="en-US" dirty="0"/>
              <a:t>Many have functional and cognitive limitations. </a:t>
            </a:r>
          </a:p>
          <a:p>
            <a:r>
              <a:rPr lang="en-US" dirty="0"/>
              <a:t>**And, many have diagnoses of more than one condition, also referred to as comorbidities</a:t>
            </a:r>
          </a:p>
          <a:p>
            <a:r>
              <a:rPr lang="en-US" dirty="0"/>
              <a:t>**And finally, duals are among this nation’s poorest individuals. </a:t>
            </a:r>
          </a:p>
          <a:p>
            <a:endParaRPr lang="en-US" altLang="en-US" dirty="0"/>
          </a:p>
          <a:p>
            <a:endParaRPr lang="en-US" altLang="en-US" dirty="0"/>
          </a:p>
          <a:p>
            <a:endParaRPr lang="en-US" altLang="en-US" dirty="0"/>
          </a:p>
        </p:txBody>
      </p:sp>
    </p:spTree>
    <p:extLst>
      <p:ext uri="{BB962C8B-B14F-4D97-AF65-F5344CB8AC3E}">
        <p14:creationId xmlns:p14="http://schemas.microsoft.com/office/powerpoint/2010/main" val="2437208824"/>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987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b="1" dirty="0"/>
              <a:t>Slide 22: </a:t>
            </a:r>
            <a:r>
              <a:rPr lang="en-US" dirty="0"/>
              <a:t>Rhode Island’s 35,000 Full Benefit Duals: Where do duals live? </a:t>
            </a:r>
          </a:p>
          <a:p>
            <a:r>
              <a:rPr lang="en-US" dirty="0"/>
              <a:t>In Rhode Island, there are estimated 28,000 duals receiving “full benefits” from Medicaid and Medicare, which means that they are eligible for all parts of Medicare including Parts A, B, and D. One important question to ask yourself is: Where do duals live? Knowing where they live is important to understanding their needs including needs for long-term services and supports. </a:t>
            </a:r>
          </a:p>
          <a:p>
            <a:r>
              <a:rPr lang="en-US" dirty="0"/>
              <a:t>We will first talk about where adults live and then talk about where seniors live. </a:t>
            </a:r>
          </a:p>
          <a:p>
            <a:r>
              <a:rPr lang="en-US" dirty="0"/>
              <a:t>**Adults are defined as persons 21-64 years of age. Adults with disabilities can either live in the community or in an institutional setting such as a nursing home, based on needs and preferences. But 95 percent live in the community. </a:t>
            </a:r>
          </a:p>
          <a:p>
            <a:r>
              <a:rPr lang="en-US" dirty="0"/>
              <a:t>About 30 percent receive home- and community-based services and supports. </a:t>
            </a:r>
          </a:p>
          <a:p>
            <a:r>
              <a:rPr lang="en-US" dirty="0"/>
              <a:t>**Seniors includes persons who are 65 years of age and older. </a:t>
            </a:r>
          </a:p>
          <a:p>
            <a:r>
              <a:rPr lang="en-US" dirty="0"/>
              <a:t>65 percent live in the community and about 6 percent of those living in the community receive home- and community-based services and supports. </a:t>
            </a:r>
          </a:p>
          <a:p>
            <a:r>
              <a:rPr lang="en-US" dirty="0"/>
              <a:t>And 35 percent live in long-term care institutions. </a:t>
            </a:r>
          </a:p>
          <a:p>
            <a:endParaRPr lang="en-US" altLang="en-US" dirty="0"/>
          </a:p>
        </p:txBody>
      </p:sp>
    </p:spTree>
    <p:extLst>
      <p:ext uri="{BB962C8B-B14F-4D97-AF65-F5344CB8AC3E}">
        <p14:creationId xmlns:p14="http://schemas.microsoft.com/office/powerpoint/2010/main" val="365382974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0" fontAlgn="base" hangingPunct="0"/>
            <a:r>
              <a:rPr lang="en-US" b="1" dirty="0"/>
              <a:t>Slide 59</a:t>
            </a:r>
          </a:p>
          <a:p>
            <a:pPr eaLnBrk="0" fontAlgn="base" hangingPunct="0"/>
            <a:r>
              <a:rPr lang="en-US" b="1" dirty="0"/>
              <a:t>Member Rights </a:t>
            </a:r>
            <a:endParaRPr lang="en-US" dirty="0"/>
          </a:p>
          <a:p>
            <a:pPr eaLnBrk="0" fontAlgn="base" hangingPunct="0"/>
            <a:r>
              <a:rPr lang="en-US" dirty="0"/>
              <a:t>It is also important to know about Neighborhood’s policy to prevent service disruption for our members. If Neighborhood reduces, suspends, denies or terminates a service, the member </a:t>
            </a:r>
            <a:r>
              <a:rPr lang="en-US" u="sng" dirty="0"/>
              <a:t>must</a:t>
            </a:r>
            <a:r>
              <a:rPr lang="en-US" dirty="0"/>
              <a:t> be notified of: </a:t>
            </a:r>
          </a:p>
          <a:p>
            <a:pPr lvl="0" eaLnBrk="0" fontAlgn="base" hangingPunct="0"/>
            <a:r>
              <a:rPr lang="en-US" dirty="0"/>
              <a:t>**The decision</a:t>
            </a:r>
          </a:p>
          <a:p>
            <a:pPr lvl="0" eaLnBrk="0" fontAlgn="base" hangingPunct="0"/>
            <a:r>
              <a:rPr lang="en-US" dirty="0"/>
              <a:t>**The right to appeal</a:t>
            </a:r>
          </a:p>
          <a:p>
            <a:pPr lvl="0" eaLnBrk="0" fontAlgn="base" hangingPunct="0"/>
            <a:r>
              <a:rPr lang="en-US" dirty="0"/>
              <a:t>**The right to have an authorized service continue pending the appeal</a:t>
            </a:r>
          </a:p>
          <a:p>
            <a:pPr lvl="0" eaLnBrk="0" fontAlgn="base" hangingPunct="0"/>
            <a:r>
              <a:rPr lang="en-US" dirty="0"/>
              <a:t>**The right to a fair hearing if Neighborhood renders an adverse determination</a:t>
            </a:r>
          </a:p>
          <a:p>
            <a:endParaRPr lang="en-US" dirty="0"/>
          </a:p>
        </p:txBody>
      </p:sp>
      <p:sp>
        <p:nvSpPr>
          <p:cNvPr id="4" name="Slide Number Placeholder 3"/>
          <p:cNvSpPr>
            <a:spLocks noGrp="1"/>
          </p:cNvSpPr>
          <p:nvPr>
            <p:ph type="sldNum" sz="quarter" idx="10"/>
          </p:nvPr>
        </p:nvSpPr>
        <p:spPr/>
        <p:txBody>
          <a:bodyPr/>
          <a:lstStyle/>
          <a:p>
            <a:pPr>
              <a:defRPr/>
            </a:pPr>
            <a:fld id="{41B590EA-1A62-4A2A-859D-780935EA5D85}" type="slidenum">
              <a:rPr lang="en-US" altLang="en-US" smtClean="0"/>
              <a:pPr>
                <a:defRPr/>
              </a:pPr>
              <a:t>10</a:t>
            </a:fld>
            <a:endParaRPr lang="en-US" altLang="en-US"/>
          </a:p>
        </p:txBody>
      </p:sp>
    </p:spTree>
    <p:extLst>
      <p:ext uri="{BB962C8B-B14F-4D97-AF65-F5344CB8AC3E}">
        <p14:creationId xmlns:p14="http://schemas.microsoft.com/office/powerpoint/2010/main" val="932977260"/>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192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b="1" dirty="0"/>
              <a:t>Slide 24: A Sketch of the Population </a:t>
            </a:r>
            <a:endParaRPr lang="en-US" dirty="0"/>
          </a:p>
          <a:p>
            <a:r>
              <a:rPr lang="en-US" dirty="0"/>
              <a:t>**Dual eligible individuals are diverse, and represent a cross-section of society in every way: age, race, ethnicity, language, sexual orientation, religion, and disability. </a:t>
            </a:r>
          </a:p>
          <a:p>
            <a:r>
              <a:rPr lang="en-US" dirty="0"/>
              <a:t>**Their disabilities are complex and nearly **50% of this population has a behavioral health diagnosis. </a:t>
            </a:r>
          </a:p>
          <a:p>
            <a:r>
              <a:rPr lang="en-US" dirty="0"/>
              <a:t>**Their top three health conditions include: diabetes, psychiatric disorders, and heart disease. </a:t>
            </a:r>
          </a:p>
          <a:p>
            <a:endParaRPr lang="en-US" dirty="0"/>
          </a:p>
          <a:p>
            <a:r>
              <a:rPr lang="en-US" dirty="0"/>
              <a:t>**Most duals need help with one or more activities of daily living such as eating or bathing.</a:t>
            </a:r>
          </a:p>
          <a:p>
            <a:endParaRPr lang="en-US" dirty="0"/>
          </a:p>
          <a:p>
            <a:r>
              <a:rPr lang="en-US" dirty="0"/>
              <a:t>In Rhode Island, 44% are under the age of 65, and 66% are female.</a:t>
            </a:r>
          </a:p>
          <a:p>
            <a:endParaRPr lang="en-US" dirty="0"/>
          </a:p>
          <a:p>
            <a:r>
              <a:rPr lang="en-US" dirty="0"/>
              <a:t>Geographically, many duals live in and around the area of Providence, Rhode Island. </a:t>
            </a:r>
          </a:p>
          <a:p>
            <a:endParaRPr lang="en-US" dirty="0"/>
          </a:p>
          <a:p>
            <a:r>
              <a:rPr lang="en-US" dirty="0"/>
              <a:t>Now that we have an understanding of this group’s demographics, we are now ready to look at how Neighborhood will respond to the diversity and complexity of the dual population. </a:t>
            </a:r>
          </a:p>
        </p:txBody>
      </p:sp>
    </p:spTree>
    <p:extLst>
      <p:ext uri="{BB962C8B-B14F-4D97-AF65-F5344CB8AC3E}">
        <p14:creationId xmlns:p14="http://schemas.microsoft.com/office/powerpoint/2010/main" val="794454492"/>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Slide Image Placeholder 1"/>
          <p:cNvSpPr>
            <a:spLocks noGrp="1" noRot="1" noChangeAspect="1" noTextEdit="1"/>
          </p:cNvSpPr>
          <p:nvPr>
            <p:ph type="sldImg"/>
          </p:nvPr>
        </p:nvSpPr>
        <p:spPr bwMode="auto">
          <a:xfrm>
            <a:off x="1365250" y="1127125"/>
            <a:ext cx="4111625" cy="3084513"/>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758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dirty="0"/>
          </a:p>
          <a:p>
            <a:r>
              <a:rPr lang="en-US" altLang="en-US" b="1" dirty="0"/>
              <a:t>Slide 8:   Who Does INTEGRITY Serve?</a:t>
            </a:r>
          </a:p>
          <a:p>
            <a:r>
              <a:rPr lang="en-US" altLang="en-US" dirty="0"/>
              <a:t>You may recognize this information from the</a:t>
            </a:r>
            <a:r>
              <a:rPr lang="en-US" altLang="en-US" baseline="0" dirty="0"/>
              <a:t> first module in this training series, and it bears repeating here as it is important to keep in mind the diversity of the dual eligible population.</a:t>
            </a:r>
          </a:p>
          <a:p>
            <a:endParaRPr lang="en-US" altLang="en-US" baseline="0" dirty="0"/>
          </a:p>
          <a:p>
            <a:r>
              <a:rPr lang="en-US" altLang="en-US" baseline="0" dirty="0"/>
              <a:t>Dual beneficiaries are seniors aged 65 and older or adults with disabilities between the ages of 21 to 64.  They have high health care needs and costs.  Their conditions and disabilities are complex, and include significant behavioral health conditions, physical disabilities, functional and cognitive limitations, and more.  Many duals have more than one condition, also referred as comorbidities.  They are among the nation’s poorest with significant disabilities.</a:t>
            </a:r>
          </a:p>
          <a:p>
            <a:endParaRPr lang="en-US" altLang="en-US" baseline="0" dirty="0"/>
          </a:p>
          <a:p>
            <a:endParaRPr lang="en-US" altLang="en-US" dirty="0"/>
          </a:p>
          <a:p>
            <a:endParaRPr lang="en-US" altLang="en-US" dirty="0"/>
          </a:p>
        </p:txBody>
      </p:sp>
      <p:sp>
        <p:nvSpPr>
          <p:cNvPr id="6758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MS PGothic" pitchFamily="34" charset="-128"/>
              </a:defRPr>
            </a:lvl1pPr>
            <a:lvl2pPr marL="742868" indent="-284131">
              <a:defRPr sz="2400">
                <a:solidFill>
                  <a:schemeClr val="tx1"/>
                </a:solidFill>
                <a:latin typeface="Arial" charset="0"/>
                <a:ea typeface="MS PGothic" pitchFamily="34" charset="-128"/>
              </a:defRPr>
            </a:lvl2pPr>
            <a:lvl3pPr marL="1142874" indent="-225400">
              <a:defRPr sz="2400">
                <a:solidFill>
                  <a:schemeClr val="tx1"/>
                </a:solidFill>
                <a:latin typeface="Arial" charset="0"/>
                <a:ea typeface="MS PGothic" pitchFamily="34" charset="-128"/>
              </a:defRPr>
            </a:lvl3pPr>
            <a:lvl4pPr marL="1601610" indent="-225400">
              <a:defRPr sz="2400">
                <a:solidFill>
                  <a:schemeClr val="tx1"/>
                </a:solidFill>
                <a:latin typeface="Arial" charset="0"/>
                <a:ea typeface="MS PGothic" pitchFamily="34" charset="-128"/>
              </a:defRPr>
            </a:lvl4pPr>
            <a:lvl5pPr marL="2057173" indent="-225400">
              <a:defRPr sz="2400">
                <a:solidFill>
                  <a:schemeClr val="tx1"/>
                </a:solidFill>
                <a:latin typeface="Arial" charset="0"/>
                <a:ea typeface="MS PGothic" pitchFamily="34" charset="-128"/>
              </a:defRPr>
            </a:lvl5pPr>
            <a:lvl6pPr marL="2514322" indent="-225400" defTabSz="457149" eaLnBrk="0" fontAlgn="base" hangingPunct="0">
              <a:spcBef>
                <a:spcPct val="0"/>
              </a:spcBef>
              <a:spcAft>
                <a:spcPct val="0"/>
              </a:spcAft>
              <a:defRPr sz="2400">
                <a:solidFill>
                  <a:schemeClr val="tx1"/>
                </a:solidFill>
                <a:latin typeface="Arial" charset="0"/>
                <a:ea typeface="MS PGothic" pitchFamily="34" charset="-128"/>
              </a:defRPr>
            </a:lvl6pPr>
            <a:lvl7pPr marL="2971471" indent="-225400" defTabSz="457149" eaLnBrk="0" fontAlgn="base" hangingPunct="0">
              <a:spcBef>
                <a:spcPct val="0"/>
              </a:spcBef>
              <a:spcAft>
                <a:spcPct val="0"/>
              </a:spcAft>
              <a:defRPr sz="2400">
                <a:solidFill>
                  <a:schemeClr val="tx1"/>
                </a:solidFill>
                <a:latin typeface="Arial" charset="0"/>
                <a:ea typeface="MS PGothic" pitchFamily="34" charset="-128"/>
              </a:defRPr>
            </a:lvl7pPr>
            <a:lvl8pPr marL="3428620" indent="-225400" defTabSz="457149" eaLnBrk="0" fontAlgn="base" hangingPunct="0">
              <a:spcBef>
                <a:spcPct val="0"/>
              </a:spcBef>
              <a:spcAft>
                <a:spcPct val="0"/>
              </a:spcAft>
              <a:defRPr sz="2400">
                <a:solidFill>
                  <a:schemeClr val="tx1"/>
                </a:solidFill>
                <a:latin typeface="Arial" charset="0"/>
                <a:ea typeface="MS PGothic" pitchFamily="34" charset="-128"/>
              </a:defRPr>
            </a:lvl8pPr>
            <a:lvl9pPr marL="3885770" indent="-225400" defTabSz="457149" eaLnBrk="0" fontAlgn="base" hangingPunct="0">
              <a:spcBef>
                <a:spcPct val="0"/>
              </a:spcBef>
              <a:spcAft>
                <a:spcPct val="0"/>
              </a:spcAft>
              <a:defRPr sz="2400">
                <a:solidFill>
                  <a:schemeClr val="tx1"/>
                </a:solidFill>
                <a:latin typeface="Arial" charset="0"/>
                <a:ea typeface="MS PGothic" pitchFamily="34" charset="-128"/>
              </a:defRPr>
            </a:lvl9pPr>
          </a:lstStyle>
          <a:p>
            <a:fld id="{BBC7F87F-0B13-4A07-9AD8-717E08C1609F}" type="slidenum">
              <a:rPr lang="en-US" altLang="en-US" sz="1100">
                <a:solidFill>
                  <a:prstClr val="black"/>
                </a:solidFill>
              </a:rPr>
              <a:pPr/>
              <a:t>86</a:t>
            </a:fld>
            <a:endParaRPr lang="en-US" altLang="en-US" sz="1100">
              <a:solidFill>
                <a:prstClr val="black"/>
              </a:solidFill>
            </a:endParaRPr>
          </a:p>
        </p:txBody>
      </p:sp>
      <p:sp>
        <p:nvSpPr>
          <p:cNvPr id="2" name="Footer Placeholder 1"/>
          <p:cNvSpPr>
            <a:spLocks noGrp="1"/>
          </p:cNvSpPr>
          <p:nvPr>
            <p:ph type="ftr" sz="quarter" idx="10"/>
          </p:nvPr>
        </p:nvSpPr>
        <p:spPr/>
        <p:txBody>
          <a:bodyPr/>
          <a:lstStyle/>
          <a:p>
            <a:r>
              <a:rPr lang="en-US" b="1"/>
              <a:t>Neighborhood Health Plan of Rhode Island © 2018 Proprietary &amp; Confidential - Not for Distribution </a:t>
            </a:r>
            <a:endParaRPr lang="en-US" dirty="0"/>
          </a:p>
        </p:txBody>
      </p:sp>
    </p:spTree>
    <p:extLst>
      <p:ext uri="{BB962C8B-B14F-4D97-AF65-F5344CB8AC3E}">
        <p14:creationId xmlns:p14="http://schemas.microsoft.com/office/powerpoint/2010/main" val="771236216"/>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Slide Image Placeholder 1"/>
          <p:cNvSpPr>
            <a:spLocks noGrp="1" noRot="1" noChangeAspect="1" noTextEdit="1"/>
          </p:cNvSpPr>
          <p:nvPr>
            <p:ph type="sldImg"/>
          </p:nvPr>
        </p:nvSpPr>
        <p:spPr bwMode="auto">
          <a:xfrm>
            <a:off x="1363663" y="1143000"/>
            <a:ext cx="4113212" cy="30861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680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0" fontAlgn="base" hangingPunct="0"/>
            <a:r>
              <a:rPr lang="en-US" b="1" dirty="0"/>
              <a:t>Slide 18:  What are Health Disparities</a:t>
            </a:r>
            <a:r>
              <a:rPr lang="en-US" dirty="0"/>
              <a:t>?</a:t>
            </a:r>
          </a:p>
          <a:p>
            <a:pPr eaLnBrk="0" fontAlgn="base" hangingPunct="0"/>
            <a:r>
              <a:rPr lang="en-US" dirty="0"/>
              <a:t> According to Healthy People 2020, an initiative of the federal government: </a:t>
            </a:r>
          </a:p>
          <a:p>
            <a:pPr eaLnBrk="0" fontAlgn="base" hangingPunct="0"/>
            <a:r>
              <a:rPr lang="en-US" dirty="0"/>
              <a:t>“A health disparity is a particular type of health difference that is closely linked with social, economic, and/or environmental disadvantage.” </a:t>
            </a:r>
          </a:p>
        </p:txBody>
      </p:sp>
      <p:sp>
        <p:nvSpPr>
          <p:cNvPr id="7680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pitchFamily="34" charset="-128"/>
              </a:defRPr>
            </a:lvl1pPr>
            <a:lvl2pPr marL="742868" indent="-285718">
              <a:defRPr sz="2400">
                <a:solidFill>
                  <a:schemeClr val="tx1"/>
                </a:solidFill>
                <a:latin typeface="Arial" charset="0"/>
                <a:ea typeface="ＭＳ Ｐゴシック" pitchFamily="34" charset="-128"/>
              </a:defRPr>
            </a:lvl2pPr>
            <a:lvl3pPr marL="1142874" indent="-228574">
              <a:defRPr sz="2400">
                <a:solidFill>
                  <a:schemeClr val="tx1"/>
                </a:solidFill>
                <a:latin typeface="Arial" charset="0"/>
                <a:ea typeface="ＭＳ Ｐゴシック" pitchFamily="34" charset="-128"/>
              </a:defRPr>
            </a:lvl3pPr>
            <a:lvl4pPr marL="1600023" indent="-228574">
              <a:defRPr sz="2400">
                <a:solidFill>
                  <a:schemeClr val="tx1"/>
                </a:solidFill>
                <a:latin typeface="Arial" charset="0"/>
                <a:ea typeface="ＭＳ Ｐゴシック" pitchFamily="34" charset="-128"/>
              </a:defRPr>
            </a:lvl4pPr>
            <a:lvl5pPr marL="2057173" indent="-228574">
              <a:defRPr sz="2400">
                <a:solidFill>
                  <a:schemeClr val="tx1"/>
                </a:solidFill>
                <a:latin typeface="Arial" charset="0"/>
                <a:ea typeface="ＭＳ Ｐゴシック" pitchFamily="34" charset="-128"/>
              </a:defRPr>
            </a:lvl5pPr>
            <a:lvl6pPr marL="2514322" indent="-228574" defTabSz="457149" eaLnBrk="0" fontAlgn="base" hangingPunct="0">
              <a:spcBef>
                <a:spcPct val="0"/>
              </a:spcBef>
              <a:spcAft>
                <a:spcPct val="0"/>
              </a:spcAft>
              <a:defRPr sz="2400">
                <a:solidFill>
                  <a:schemeClr val="tx1"/>
                </a:solidFill>
                <a:latin typeface="Arial" charset="0"/>
                <a:ea typeface="ＭＳ Ｐゴシック" pitchFamily="34" charset="-128"/>
              </a:defRPr>
            </a:lvl6pPr>
            <a:lvl7pPr marL="2971471" indent="-228574" defTabSz="457149" eaLnBrk="0" fontAlgn="base" hangingPunct="0">
              <a:spcBef>
                <a:spcPct val="0"/>
              </a:spcBef>
              <a:spcAft>
                <a:spcPct val="0"/>
              </a:spcAft>
              <a:defRPr sz="2400">
                <a:solidFill>
                  <a:schemeClr val="tx1"/>
                </a:solidFill>
                <a:latin typeface="Arial" charset="0"/>
                <a:ea typeface="ＭＳ Ｐゴシック" pitchFamily="34" charset="-128"/>
              </a:defRPr>
            </a:lvl7pPr>
            <a:lvl8pPr marL="3428620" indent="-228574" defTabSz="457149" eaLnBrk="0" fontAlgn="base" hangingPunct="0">
              <a:spcBef>
                <a:spcPct val="0"/>
              </a:spcBef>
              <a:spcAft>
                <a:spcPct val="0"/>
              </a:spcAft>
              <a:defRPr sz="2400">
                <a:solidFill>
                  <a:schemeClr val="tx1"/>
                </a:solidFill>
                <a:latin typeface="Arial" charset="0"/>
                <a:ea typeface="ＭＳ Ｐゴシック" pitchFamily="34" charset="-128"/>
              </a:defRPr>
            </a:lvl8pPr>
            <a:lvl9pPr marL="3885770" indent="-228574" defTabSz="457149" eaLnBrk="0" fontAlgn="base" hangingPunct="0">
              <a:spcBef>
                <a:spcPct val="0"/>
              </a:spcBef>
              <a:spcAft>
                <a:spcPct val="0"/>
              </a:spcAft>
              <a:defRPr sz="2400">
                <a:solidFill>
                  <a:schemeClr val="tx1"/>
                </a:solidFill>
                <a:latin typeface="Arial" charset="0"/>
                <a:ea typeface="ＭＳ Ｐゴシック" pitchFamily="34" charset="-128"/>
              </a:defRPr>
            </a:lvl9pPr>
          </a:lstStyle>
          <a:p>
            <a:fld id="{BB696CF3-1522-4EB8-8D7D-70F54A1CF5FD}" type="slidenum">
              <a:rPr lang="en-US" altLang="en-US" sz="1200"/>
              <a:pPr/>
              <a:t>87</a:t>
            </a:fld>
            <a:endParaRPr lang="en-US" altLang="en-US" sz="1200"/>
          </a:p>
        </p:txBody>
      </p:sp>
      <p:sp>
        <p:nvSpPr>
          <p:cNvPr id="2" name="Footer Placeholder 1"/>
          <p:cNvSpPr>
            <a:spLocks noGrp="1"/>
          </p:cNvSpPr>
          <p:nvPr>
            <p:ph type="ftr" sz="quarter" idx="10"/>
          </p:nvPr>
        </p:nvSpPr>
        <p:spPr/>
        <p:txBody>
          <a:bodyPr/>
          <a:lstStyle/>
          <a:p>
            <a:r>
              <a:rPr lang="en-US" b="1"/>
              <a:t>Neighborhood Health Plan of Rhode Island © 2018 Proprietary &amp; Confidential - Not for Distribution </a:t>
            </a:r>
            <a:endParaRPr lang="en-US" dirty="0"/>
          </a:p>
        </p:txBody>
      </p:sp>
    </p:spTree>
    <p:extLst>
      <p:ext uri="{BB962C8B-B14F-4D97-AF65-F5344CB8AC3E}">
        <p14:creationId xmlns:p14="http://schemas.microsoft.com/office/powerpoint/2010/main" val="524767559"/>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782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0" fontAlgn="base" hangingPunct="0"/>
            <a:r>
              <a:rPr lang="en-US" b="1" dirty="0"/>
              <a:t>Slide 22:  Racial, Ethnic, Linguistic Minorities</a:t>
            </a:r>
            <a:endParaRPr lang="en-US" dirty="0"/>
          </a:p>
          <a:p>
            <a:pPr eaLnBrk="0" fontAlgn="base" hangingPunct="0"/>
            <a:r>
              <a:rPr lang="en-US" dirty="0"/>
              <a:t>The National Health Disparities Report (NHDR) published by the Agency for Healthcare Research and Quality </a:t>
            </a:r>
            <a:r>
              <a:rPr lang="en-US" baseline="0" dirty="0"/>
              <a:t> </a:t>
            </a:r>
            <a:r>
              <a:rPr lang="en-US" dirty="0"/>
              <a:t>documents the quality and access of healthcare among racial, ethnic and socio-economic groups in the United States. NHDR documented that racial and ethnic minorities often receive poorer quality of care and face more barriers in seeking care including preventive care, acute treatment, or chronic disease management, than do non-Hispanic White patients. Minority groups experience rates of preventable hospitalizations that are, in some cases, almost double that of non-Hispanic Whites,</a:t>
            </a:r>
            <a:r>
              <a:rPr lang="en-US" baseline="0" dirty="0"/>
              <a:t> and </a:t>
            </a:r>
            <a:r>
              <a:rPr lang="en-US" dirty="0"/>
              <a:t>African Americans have higher hospitalization rates from influenza than other populations.</a:t>
            </a:r>
          </a:p>
          <a:p>
            <a:pPr eaLnBrk="0" fontAlgn="base" hangingPunct="0"/>
            <a:endParaRPr lang="en-US" dirty="0"/>
          </a:p>
        </p:txBody>
      </p:sp>
      <p:sp>
        <p:nvSpPr>
          <p:cNvPr id="7782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pitchFamily="34" charset="-128"/>
              </a:defRPr>
            </a:lvl1pPr>
            <a:lvl2pPr marL="742868" indent="-285718">
              <a:defRPr sz="2400">
                <a:solidFill>
                  <a:schemeClr val="tx1"/>
                </a:solidFill>
                <a:latin typeface="Arial" charset="0"/>
                <a:ea typeface="ＭＳ Ｐゴシック" pitchFamily="34" charset="-128"/>
              </a:defRPr>
            </a:lvl2pPr>
            <a:lvl3pPr marL="1142874" indent="-228574">
              <a:defRPr sz="2400">
                <a:solidFill>
                  <a:schemeClr val="tx1"/>
                </a:solidFill>
                <a:latin typeface="Arial" charset="0"/>
                <a:ea typeface="ＭＳ Ｐゴシック" pitchFamily="34" charset="-128"/>
              </a:defRPr>
            </a:lvl3pPr>
            <a:lvl4pPr marL="1600023" indent="-228574">
              <a:defRPr sz="2400">
                <a:solidFill>
                  <a:schemeClr val="tx1"/>
                </a:solidFill>
                <a:latin typeface="Arial" charset="0"/>
                <a:ea typeface="ＭＳ Ｐゴシック" pitchFamily="34" charset="-128"/>
              </a:defRPr>
            </a:lvl4pPr>
            <a:lvl5pPr marL="2057173" indent="-228574">
              <a:defRPr sz="2400">
                <a:solidFill>
                  <a:schemeClr val="tx1"/>
                </a:solidFill>
                <a:latin typeface="Arial" charset="0"/>
                <a:ea typeface="ＭＳ Ｐゴシック" pitchFamily="34" charset="-128"/>
              </a:defRPr>
            </a:lvl5pPr>
            <a:lvl6pPr marL="2514322" indent="-228574" defTabSz="457149" eaLnBrk="0" fontAlgn="base" hangingPunct="0">
              <a:spcBef>
                <a:spcPct val="0"/>
              </a:spcBef>
              <a:spcAft>
                <a:spcPct val="0"/>
              </a:spcAft>
              <a:defRPr sz="2400">
                <a:solidFill>
                  <a:schemeClr val="tx1"/>
                </a:solidFill>
                <a:latin typeface="Arial" charset="0"/>
                <a:ea typeface="ＭＳ Ｐゴシック" pitchFamily="34" charset="-128"/>
              </a:defRPr>
            </a:lvl6pPr>
            <a:lvl7pPr marL="2971471" indent="-228574" defTabSz="457149" eaLnBrk="0" fontAlgn="base" hangingPunct="0">
              <a:spcBef>
                <a:spcPct val="0"/>
              </a:spcBef>
              <a:spcAft>
                <a:spcPct val="0"/>
              </a:spcAft>
              <a:defRPr sz="2400">
                <a:solidFill>
                  <a:schemeClr val="tx1"/>
                </a:solidFill>
                <a:latin typeface="Arial" charset="0"/>
                <a:ea typeface="ＭＳ Ｐゴシック" pitchFamily="34" charset="-128"/>
              </a:defRPr>
            </a:lvl7pPr>
            <a:lvl8pPr marL="3428620" indent="-228574" defTabSz="457149" eaLnBrk="0" fontAlgn="base" hangingPunct="0">
              <a:spcBef>
                <a:spcPct val="0"/>
              </a:spcBef>
              <a:spcAft>
                <a:spcPct val="0"/>
              </a:spcAft>
              <a:defRPr sz="2400">
                <a:solidFill>
                  <a:schemeClr val="tx1"/>
                </a:solidFill>
                <a:latin typeface="Arial" charset="0"/>
                <a:ea typeface="ＭＳ Ｐゴシック" pitchFamily="34" charset="-128"/>
              </a:defRPr>
            </a:lvl8pPr>
            <a:lvl9pPr marL="3885770" indent="-228574" defTabSz="457149" eaLnBrk="0" fontAlgn="base" hangingPunct="0">
              <a:spcBef>
                <a:spcPct val="0"/>
              </a:spcBef>
              <a:spcAft>
                <a:spcPct val="0"/>
              </a:spcAft>
              <a:defRPr sz="2400">
                <a:solidFill>
                  <a:schemeClr val="tx1"/>
                </a:solidFill>
                <a:latin typeface="Arial" charset="0"/>
                <a:ea typeface="ＭＳ Ｐゴシック" pitchFamily="34" charset="-128"/>
              </a:defRPr>
            </a:lvl9pPr>
          </a:lstStyle>
          <a:p>
            <a:fld id="{EC915A69-92FB-42A6-8792-036989F8A3FE}" type="slidenum">
              <a:rPr lang="en-US" altLang="en-US" sz="1200"/>
              <a:pPr/>
              <a:t>88</a:t>
            </a:fld>
            <a:endParaRPr lang="en-US" altLang="en-US" sz="1200"/>
          </a:p>
        </p:txBody>
      </p:sp>
      <p:sp>
        <p:nvSpPr>
          <p:cNvPr id="2" name="Footer Placeholder 1"/>
          <p:cNvSpPr>
            <a:spLocks noGrp="1"/>
          </p:cNvSpPr>
          <p:nvPr>
            <p:ph type="ftr" sz="quarter" idx="10"/>
          </p:nvPr>
        </p:nvSpPr>
        <p:spPr/>
        <p:txBody>
          <a:bodyPr/>
          <a:lstStyle/>
          <a:p>
            <a:r>
              <a:rPr lang="en-US" b="1"/>
              <a:t>Neighborhood Health Plan of Rhode Island © 2018 Proprietary &amp; Confidential - Not for Distribution </a:t>
            </a:r>
            <a:endParaRPr lang="en-US" dirty="0"/>
          </a:p>
        </p:txBody>
      </p:sp>
    </p:spTree>
    <p:extLst>
      <p:ext uri="{BB962C8B-B14F-4D97-AF65-F5344CB8AC3E}">
        <p14:creationId xmlns:p14="http://schemas.microsoft.com/office/powerpoint/2010/main" val="3025830625"/>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8851" name="Notes Placeholder 2"/>
          <p:cNvSpPr>
            <a:spLocks noGrp="1"/>
          </p:cNvSpPr>
          <p:nvPr>
            <p:ph type="body" idx="1"/>
          </p:nvPr>
        </p:nvSpPr>
        <p:spPr bwMode="auto">
          <a:xfrm>
            <a:off x="685800" y="4211871"/>
            <a:ext cx="5486400" cy="4793196"/>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0" fontAlgn="base" hangingPunct="0"/>
            <a:r>
              <a:rPr lang="en-US" b="1" dirty="0"/>
              <a:t>Slide 23:  LGBT Individuals</a:t>
            </a:r>
            <a:endParaRPr lang="en-US" dirty="0"/>
          </a:p>
          <a:p>
            <a:pPr eaLnBrk="0" fontAlgn="base" hangingPunct="0"/>
            <a:r>
              <a:rPr lang="en-US" dirty="0"/>
              <a:t>The Lesbian Gay Bisexual Transgender population experiences many barriers to accessing culturally competent care. </a:t>
            </a:r>
          </a:p>
          <a:p>
            <a:pPr eaLnBrk="0" fontAlgn="base" hangingPunct="0"/>
            <a:r>
              <a:rPr lang="en-US" dirty="0"/>
              <a:t>Members from the LGBT community experience disparities resulting from **structural and legal factors, **social discrimination, and a **lack of culturally- competent health care.</a:t>
            </a:r>
          </a:p>
          <a:p>
            <a:pPr eaLnBrk="0" fontAlgn="base" hangingPunct="0"/>
            <a:r>
              <a:rPr lang="en-US" dirty="0"/>
              <a:t>The LGBT Education Center at the Fenway Institute in Boston, Massachusetts is an excellent resource for understanding the health disparities that LGBT individuals experience.   In fact, an analysis from the Fenway Institute found that lesbians and bisexual women are up to 10 times less likely to receive regular cervical cancer screening than heterosexual women, due to a misconception that sexual minority women are not at risk for cervical cancer.</a:t>
            </a:r>
            <a:r>
              <a:rPr lang="en-US" baseline="0" dirty="0"/>
              <a:t>  </a:t>
            </a:r>
            <a:r>
              <a:rPr lang="en-US" dirty="0"/>
              <a:t>The report goes on to recommend that providers be trained in broader LGBT health issues, so that they are equipped to provide clinically competent care to lesbian and bisexual women and transgender men in ways that are sensitive and culturally competent. </a:t>
            </a:r>
          </a:p>
          <a:p>
            <a:pPr defTabSz="897252">
              <a:defRPr/>
            </a:pPr>
            <a:r>
              <a:rPr lang="en-US" dirty="0"/>
              <a:t>A</a:t>
            </a:r>
            <a:r>
              <a:rPr lang="en-US" baseline="0" dirty="0"/>
              <a:t> </a:t>
            </a:r>
            <a:r>
              <a:rPr lang="en-US" dirty="0"/>
              <a:t>Kaiser Family Foundation report reveals that the impact of the HIV epidemic on the LGBT community is concerning, **with gay and bisexual men accounting for two-thirds of new HIV infections, and studies reporting that more than one in four transgender women are HIV positive.”  **The report also</a:t>
            </a:r>
            <a:r>
              <a:rPr lang="en-US" baseline="0" dirty="0"/>
              <a:t> reveals that </a:t>
            </a:r>
            <a:r>
              <a:rPr lang="en-US" dirty="0"/>
              <a:t>members of the LGBT population experience higher prevalence of HIV, mental illness, substance abuse, smoking and other health care conditions; and, further, that “lesbian, gay, bisexual, and transgender (LGBT) individuals often face challenges and barriers to accessing needed health services and, as a result, can experience worse health outcomes.“ </a:t>
            </a:r>
            <a:endParaRPr lang="en-US" altLang="en-US" dirty="0"/>
          </a:p>
        </p:txBody>
      </p:sp>
      <p:sp>
        <p:nvSpPr>
          <p:cNvPr id="7885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pitchFamily="34" charset="-128"/>
              </a:defRPr>
            </a:lvl1pPr>
            <a:lvl2pPr marL="742868" indent="-285718">
              <a:defRPr sz="2400">
                <a:solidFill>
                  <a:schemeClr val="tx1"/>
                </a:solidFill>
                <a:latin typeface="Arial" charset="0"/>
                <a:ea typeface="ＭＳ Ｐゴシック" pitchFamily="34" charset="-128"/>
              </a:defRPr>
            </a:lvl2pPr>
            <a:lvl3pPr marL="1142874" indent="-228574">
              <a:defRPr sz="2400">
                <a:solidFill>
                  <a:schemeClr val="tx1"/>
                </a:solidFill>
                <a:latin typeface="Arial" charset="0"/>
                <a:ea typeface="ＭＳ Ｐゴシック" pitchFamily="34" charset="-128"/>
              </a:defRPr>
            </a:lvl3pPr>
            <a:lvl4pPr marL="1600023" indent="-228574">
              <a:defRPr sz="2400">
                <a:solidFill>
                  <a:schemeClr val="tx1"/>
                </a:solidFill>
                <a:latin typeface="Arial" charset="0"/>
                <a:ea typeface="ＭＳ Ｐゴシック" pitchFamily="34" charset="-128"/>
              </a:defRPr>
            </a:lvl4pPr>
            <a:lvl5pPr marL="2057173" indent="-228574">
              <a:defRPr sz="2400">
                <a:solidFill>
                  <a:schemeClr val="tx1"/>
                </a:solidFill>
                <a:latin typeface="Arial" charset="0"/>
                <a:ea typeface="ＭＳ Ｐゴシック" pitchFamily="34" charset="-128"/>
              </a:defRPr>
            </a:lvl5pPr>
            <a:lvl6pPr marL="2514322" indent="-228574" defTabSz="457149" eaLnBrk="0" fontAlgn="base" hangingPunct="0">
              <a:spcBef>
                <a:spcPct val="0"/>
              </a:spcBef>
              <a:spcAft>
                <a:spcPct val="0"/>
              </a:spcAft>
              <a:defRPr sz="2400">
                <a:solidFill>
                  <a:schemeClr val="tx1"/>
                </a:solidFill>
                <a:latin typeface="Arial" charset="0"/>
                <a:ea typeface="ＭＳ Ｐゴシック" pitchFamily="34" charset="-128"/>
              </a:defRPr>
            </a:lvl6pPr>
            <a:lvl7pPr marL="2971471" indent="-228574" defTabSz="457149" eaLnBrk="0" fontAlgn="base" hangingPunct="0">
              <a:spcBef>
                <a:spcPct val="0"/>
              </a:spcBef>
              <a:spcAft>
                <a:spcPct val="0"/>
              </a:spcAft>
              <a:defRPr sz="2400">
                <a:solidFill>
                  <a:schemeClr val="tx1"/>
                </a:solidFill>
                <a:latin typeface="Arial" charset="0"/>
                <a:ea typeface="ＭＳ Ｐゴシック" pitchFamily="34" charset="-128"/>
              </a:defRPr>
            </a:lvl7pPr>
            <a:lvl8pPr marL="3428620" indent="-228574" defTabSz="457149" eaLnBrk="0" fontAlgn="base" hangingPunct="0">
              <a:spcBef>
                <a:spcPct val="0"/>
              </a:spcBef>
              <a:spcAft>
                <a:spcPct val="0"/>
              </a:spcAft>
              <a:defRPr sz="2400">
                <a:solidFill>
                  <a:schemeClr val="tx1"/>
                </a:solidFill>
                <a:latin typeface="Arial" charset="0"/>
                <a:ea typeface="ＭＳ Ｐゴシック" pitchFamily="34" charset="-128"/>
              </a:defRPr>
            </a:lvl8pPr>
            <a:lvl9pPr marL="3885770" indent="-228574" defTabSz="457149" eaLnBrk="0" fontAlgn="base" hangingPunct="0">
              <a:spcBef>
                <a:spcPct val="0"/>
              </a:spcBef>
              <a:spcAft>
                <a:spcPct val="0"/>
              </a:spcAft>
              <a:defRPr sz="2400">
                <a:solidFill>
                  <a:schemeClr val="tx1"/>
                </a:solidFill>
                <a:latin typeface="Arial" charset="0"/>
                <a:ea typeface="ＭＳ Ｐゴシック" pitchFamily="34" charset="-128"/>
              </a:defRPr>
            </a:lvl9pPr>
          </a:lstStyle>
          <a:p>
            <a:fld id="{5A767AB5-5AAE-439B-AF9E-E249A22D31C5}" type="slidenum">
              <a:rPr lang="en-US" altLang="en-US" sz="1200"/>
              <a:pPr/>
              <a:t>89</a:t>
            </a:fld>
            <a:endParaRPr lang="en-US" altLang="en-US" sz="1200" dirty="0"/>
          </a:p>
        </p:txBody>
      </p:sp>
      <p:sp>
        <p:nvSpPr>
          <p:cNvPr id="2" name="Footer Placeholder 1"/>
          <p:cNvSpPr>
            <a:spLocks noGrp="1"/>
          </p:cNvSpPr>
          <p:nvPr>
            <p:ph type="ftr" sz="quarter" idx="10"/>
          </p:nvPr>
        </p:nvSpPr>
        <p:spPr/>
        <p:txBody>
          <a:bodyPr/>
          <a:lstStyle/>
          <a:p>
            <a:r>
              <a:rPr lang="en-US" b="1" dirty="0"/>
              <a:t>Neighborhood Health Plan of Rhode Island © 2018 Proprietary &amp; Confidential - Not for Distribution </a:t>
            </a:r>
            <a:endParaRPr lang="en-US" dirty="0"/>
          </a:p>
        </p:txBody>
      </p:sp>
    </p:spTree>
    <p:extLst>
      <p:ext uri="{BB962C8B-B14F-4D97-AF65-F5344CB8AC3E}">
        <p14:creationId xmlns:p14="http://schemas.microsoft.com/office/powerpoint/2010/main" val="2617398358"/>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0" fontAlgn="base" hangingPunct="0"/>
            <a:r>
              <a:rPr lang="en-US" b="1" dirty="0"/>
              <a:t>Slide 21:  Elderly</a:t>
            </a:r>
            <a:endParaRPr lang="en-US" dirty="0"/>
          </a:p>
          <a:p>
            <a:pPr eaLnBrk="0" fontAlgn="base" hangingPunct="0"/>
            <a:r>
              <a:rPr lang="en-US" dirty="0"/>
              <a:t>The needs of older adults must also be addressed in culturally competent and sensitive ways to  ensure that they do not suffer unintended health outcomes.</a:t>
            </a:r>
          </a:p>
          <a:p>
            <a:pPr eaLnBrk="0" fontAlgn="base" hangingPunct="0"/>
            <a:r>
              <a:rPr lang="en-US" dirty="0"/>
              <a:t>Older adults are increasingly diverse – diverse in race and ethnicity, gender, sexual identity, language, acculturation, socioeconomic levels, and education. </a:t>
            </a:r>
          </a:p>
          <a:p>
            <a:pPr eaLnBrk="0" fontAlgn="base" hangingPunct="0"/>
            <a:endParaRPr lang="en-US" dirty="0"/>
          </a:p>
          <a:p>
            <a:pPr eaLnBrk="0" fontAlgn="base" hangingPunct="0"/>
            <a:r>
              <a:rPr lang="en-US" dirty="0"/>
              <a:t>According to Georgetown University’s Health Policy Institute, “the likelihood that a person will experience any activity limitation due to a chronic condition increases with age” and by 2050, it is expected that one in five Americans (20%) will be elderly, and racial and ethnic minorities will comprise 35% of the over-65 population.  So, the population that is at risk of chronic conditions will become increasingly diverse and it is important that attention be paid to breaking down cultural and linguistic barriers to care.</a:t>
            </a:r>
          </a:p>
          <a:p>
            <a:pPr eaLnBrk="0" fontAlgn="base" hangingPunct="0"/>
            <a:endParaRPr lang="en-US" dirty="0"/>
          </a:p>
          <a:p>
            <a:pPr eaLnBrk="0" fontAlgn="base" hangingPunct="0"/>
            <a:endParaRPr lang="en-US" dirty="0"/>
          </a:p>
          <a:p>
            <a:endParaRPr lang="en-US" dirty="0"/>
          </a:p>
        </p:txBody>
      </p:sp>
      <p:sp>
        <p:nvSpPr>
          <p:cNvPr id="4" name="Slide Number Placeholder 3"/>
          <p:cNvSpPr>
            <a:spLocks noGrp="1"/>
          </p:cNvSpPr>
          <p:nvPr>
            <p:ph type="sldNum" sz="quarter" idx="10"/>
          </p:nvPr>
        </p:nvSpPr>
        <p:spPr/>
        <p:txBody>
          <a:bodyPr/>
          <a:lstStyle/>
          <a:p>
            <a:pPr>
              <a:defRPr/>
            </a:pPr>
            <a:fld id="{713CFDBF-557A-4519-9B8D-2C686E4ADB1E}" type="slidenum">
              <a:rPr lang="en-US" altLang="en-US" smtClean="0"/>
              <a:pPr>
                <a:defRPr/>
              </a:pPr>
              <a:t>90</a:t>
            </a:fld>
            <a:endParaRPr lang="en-US" altLang="en-US"/>
          </a:p>
        </p:txBody>
      </p:sp>
      <p:sp>
        <p:nvSpPr>
          <p:cNvPr id="5" name="Footer Placeholder 4"/>
          <p:cNvSpPr>
            <a:spLocks noGrp="1"/>
          </p:cNvSpPr>
          <p:nvPr>
            <p:ph type="ftr" sz="quarter" idx="11"/>
          </p:nvPr>
        </p:nvSpPr>
        <p:spPr/>
        <p:txBody>
          <a:bodyPr/>
          <a:lstStyle/>
          <a:p>
            <a:r>
              <a:rPr lang="en-US" b="1"/>
              <a:t>Neighborhood Health Plan of Rhode Island © 2018 Proprietary &amp; Confidential - Not for Distribution </a:t>
            </a:r>
            <a:endParaRPr lang="en-US" dirty="0"/>
          </a:p>
        </p:txBody>
      </p:sp>
    </p:spTree>
    <p:extLst>
      <p:ext uri="{BB962C8B-B14F-4D97-AF65-F5344CB8AC3E}">
        <p14:creationId xmlns:p14="http://schemas.microsoft.com/office/powerpoint/2010/main" val="2071426845"/>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499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0" fontAlgn="base" hangingPunct="0"/>
            <a:r>
              <a:rPr lang="en-US" b="1" dirty="0"/>
              <a:t>Slide 28:  What are some of the barriers?</a:t>
            </a:r>
            <a:endParaRPr lang="en-US" dirty="0"/>
          </a:p>
          <a:p>
            <a:pPr eaLnBrk="0" fontAlgn="base" hangingPunct="0"/>
            <a:r>
              <a:rPr lang="en-US" dirty="0"/>
              <a:t>There are,</a:t>
            </a:r>
            <a:r>
              <a:rPr lang="en-US" baseline="0" dirty="0"/>
              <a:t> in fact, several barriers to receiving quality health care for duals.</a:t>
            </a:r>
            <a:endParaRPr lang="en-US" dirty="0"/>
          </a:p>
          <a:p>
            <a:pPr eaLnBrk="0" fontAlgn="base" hangingPunct="0"/>
            <a:r>
              <a:rPr lang="en-US" dirty="0"/>
              <a:t>We have come up with a short list for you here, starting with some root causes such as **structural racism, **oppression, **discrimination.   These are often invisible barriers that exist but aren’t always apparent or obvious.</a:t>
            </a:r>
          </a:p>
          <a:p>
            <a:pPr eaLnBrk="0" fontAlgn="base" hangingPunct="0"/>
            <a:r>
              <a:rPr lang="en-US" dirty="0"/>
              <a:t>But there are many other barriers that are more</a:t>
            </a:r>
            <a:r>
              <a:rPr lang="en-US" baseline="0" dirty="0"/>
              <a:t> visible:</a:t>
            </a:r>
            <a:r>
              <a:rPr lang="en-US" dirty="0"/>
              <a:t> **Language:</a:t>
            </a:r>
            <a:r>
              <a:rPr lang="en-US" baseline="0" dirty="0"/>
              <a:t>  a lack of foreign language interpreters creates a language barrier where providers and patients often struggle to communicate.  And, the language we use when talking to or about individuals can often create barriers.  We’ll discuss this more shortly.  </a:t>
            </a:r>
            <a:r>
              <a:rPr lang="en-US" dirty="0"/>
              <a:t>**Attitudes</a:t>
            </a:r>
            <a:r>
              <a:rPr lang="en-US" baseline="0" dirty="0"/>
              <a:t>:  These are often unintentional or even unconscious, but attitudes or assumptions about a particular type of person or group of people can create a health disparity.</a:t>
            </a:r>
            <a:r>
              <a:rPr lang="en-US" dirty="0"/>
              <a:t> **Communication:  Similar</a:t>
            </a:r>
            <a:r>
              <a:rPr lang="en-US" baseline="0" dirty="0"/>
              <a:t> </a:t>
            </a:r>
            <a:r>
              <a:rPr lang="en-US" dirty="0"/>
              <a:t>to the language barrier we just spoke of, if there are no interpreters for the deaf or hard of hearing, a communication</a:t>
            </a:r>
            <a:r>
              <a:rPr lang="en-US" baseline="0" dirty="0"/>
              <a:t> barrier is created.  </a:t>
            </a:r>
            <a:r>
              <a:rPr lang="en-US" dirty="0"/>
              <a:t>**Physical space and equipment:</a:t>
            </a:r>
            <a:r>
              <a:rPr lang="en-US" baseline="0" dirty="0"/>
              <a:t>  We’ve discussed ADA compliance in this module and in the Enrollee Rights module.  Individuals often encounter physical barriers to healthcare, if they are unable to access a building due to mobility issues, for example, or if medical equipment access is not available because of a person’s disability.</a:t>
            </a:r>
            <a:endParaRPr lang="en-US" dirty="0"/>
          </a:p>
          <a:p>
            <a:endParaRPr lang="en-US" altLang="en-US" dirty="0"/>
          </a:p>
        </p:txBody>
      </p:sp>
      <p:sp>
        <p:nvSpPr>
          <p:cNvPr id="8499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pitchFamily="34" charset="-128"/>
              </a:defRPr>
            </a:lvl1pPr>
            <a:lvl2pPr marL="742868" indent="-285718">
              <a:defRPr sz="2400">
                <a:solidFill>
                  <a:schemeClr val="tx1"/>
                </a:solidFill>
                <a:latin typeface="Arial" charset="0"/>
                <a:ea typeface="ＭＳ Ｐゴシック" pitchFamily="34" charset="-128"/>
              </a:defRPr>
            </a:lvl2pPr>
            <a:lvl3pPr marL="1142874" indent="-228574">
              <a:defRPr sz="2400">
                <a:solidFill>
                  <a:schemeClr val="tx1"/>
                </a:solidFill>
                <a:latin typeface="Arial" charset="0"/>
                <a:ea typeface="ＭＳ Ｐゴシック" pitchFamily="34" charset="-128"/>
              </a:defRPr>
            </a:lvl3pPr>
            <a:lvl4pPr marL="1600023" indent="-228574">
              <a:defRPr sz="2400">
                <a:solidFill>
                  <a:schemeClr val="tx1"/>
                </a:solidFill>
                <a:latin typeface="Arial" charset="0"/>
                <a:ea typeface="ＭＳ Ｐゴシック" pitchFamily="34" charset="-128"/>
              </a:defRPr>
            </a:lvl4pPr>
            <a:lvl5pPr marL="2057173" indent="-228574">
              <a:defRPr sz="2400">
                <a:solidFill>
                  <a:schemeClr val="tx1"/>
                </a:solidFill>
                <a:latin typeface="Arial" charset="0"/>
                <a:ea typeface="ＭＳ Ｐゴシック" pitchFamily="34" charset="-128"/>
              </a:defRPr>
            </a:lvl5pPr>
            <a:lvl6pPr marL="2514322" indent="-228574" defTabSz="457149" eaLnBrk="0" fontAlgn="base" hangingPunct="0">
              <a:spcBef>
                <a:spcPct val="0"/>
              </a:spcBef>
              <a:spcAft>
                <a:spcPct val="0"/>
              </a:spcAft>
              <a:defRPr sz="2400">
                <a:solidFill>
                  <a:schemeClr val="tx1"/>
                </a:solidFill>
                <a:latin typeface="Arial" charset="0"/>
                <a:ea typeface="ＭＳ Ｐゴシック" pitchFamily="34" charset="-128"/>
              </a:defRPr>
            </a:lvl6pPr>
            <a:lvl7pPr marL="2971471" indent="-228574" defTabSz="457149" eaLnBrk="0" fontAlgn="base" hangingPunct="0">
              <a:spcBef>
                <a:spcPct val="0"/>
              </a:spcBef>
              <a:spcAft>
                <a:spcPct val="0"/>
              </a:spcAft>
              <a:defRPr sz="2400">
                <a:solidFill>
                  <a:schemeClr val="tx1"/>
                </a:solidFill>
                <a:latin typeface="Arial" charset="0"/>
                <a:ea typeface="ＭＳ Ｐゴシック" pitchFamily="34" charset="-128"/>
              </a:defRPr>
            </a:lvl7pPr>
            <a:lvl8pPr marL="3428620" indent="-228574" defTabSz="457149" eaLnBrk="0" fontAlgn="base" hangingPunct="0">
              <a:spcBef>
                <a:spcPct val="0"/>
              </a:spcBef>
              <a:spcAft>
                <a:spcPct val="0"/>
              </a:spcAft>
              <a:defRPr sz="2400">
                <a:solidFill>
                  <a:schemeClr val="tx1"/>
                </a:solidFill>
                <a:latin typeface="Arial" charset="0"/>
                <a:ea typeface="ＭＳ Ｐゴシック" pitchFamily="34" charset="-128"/>
              </a:defRPr>
            </a:lvl8pPr>
            <a:lvl9pPr marL="3885770" indent="-228574" defTabSz="457149" eaLnBrk="0" fontAlgn="base" hangingPunct="0">
              <a:spcBef>
                <a:spcPct val="0"/>
              </a:spcBef>
              <a:spcAft>
                <a:spcPct val="0"/>
              </a:spcAft>
              <a:defRPr sz="2400">
                <a:solidFill>
                  <a:schemeClr val="tx1"/>
                </a:solidFill>
                <a:latin typeface="Arial" charset="0"/>
                <a:ea typeface="ＭＳ Ｐゴシック" pitchFamily="34" charset="-128"/>
              </a:defRPr>
            </a:lvl9pPr>
          </a:lstStyle>
          <a:p>
            <a:fld id="{A20B06A7-580C-40CE-8B5A-CA206BB247BF}" type="slidenum">
              <a:rPr lang="en-US" altLang="en-US" sz="1200"/>
              <a:pPr/>
              <a:t>91</a:t>
            </a:fld>
            <a:endParaRPr lang="en-US" altLang="en-US" sz="1200"/>
          </a:p>
        </p:txBody>
      </p:sp>
      <p:sp>
        <p:nvSpPr>
          <p:cNvPr id="2" name="Footer Placeholder 1"/>
          <p:cNvSpPr>
            <a:spLocks noGrp="1"/>
          </p:cNvSpPr>
          <p:nvPr>
            <p:ph type="ftr" sz="quarter" idx="10"/>
          </p:nvPr>
        </p:nvSpPr>
        <p:spPr/>
        <p:txBody>
          <a:bodyPr/>
          <a:lstStyle/>
          <a:p>
            <a:r>
              <a:rPr lang="en-US" b="1"/>
              <a:t>Neighborhood Health Plan of Rhode Island © 2018 Proprietary &amp; Confidential - Not for Distribution </a:t>
            </a:r>
            <a:endParaRPr lang="en-US" dirty="0"/>
          </a:p>
        </p:txBody>
      </p:sp>
    </p:spTree>
    <p:extLst>
      <p:ext uri="{BB962C8B-B14F-4D97-AF65-F5344CB8AC3E}">
        <p14:creationId xmlns:p14="http://schemas.microsoft.com/office/powerpoint/2010/main" val="515611516"/>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168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0" fontAlgn="base" hangingPunct="0"/>
            <a:r>
              <a:rPr lang="en-US" b="1" dirty="0"/>
              <a:t>Slide 14:  Population Background: Categories Are Not Mutually Exclusive</a:t>
            </a:r>
            <a:endParaRPr lang="en-US" dirty="0"/>
          </a:p>
          <a:p>
            <a:pPr eaLnBrk="0" fontAlgn="base" hangingPunct="0"/>
            <a:r>
              <a:rPr lang="en-US" dirty="0"/>
              <a:t>The wheel that you see now shows the many cultures and communities that we just discussed. We have changed the graphic here, though, to demonstrate that people can belong to multiple</a:t>
            </a:r>
            <a:r>
              <a:rPr lang="en-US" baseline="0" dirty="0"/>
              <a:t> </a:t>
            </a:r>
            <a:r>
              <a:rPr lang="en-US" dirty="0"/>
              <a:t>cultures and communities. I</a:t>
            </a:r>
            <a:r>
              <a:rPr lang="en-US" baseline="0" dirty="0"/>
              <a:t>t is important to recognize that each individual member has different needs based on their diverse backgrounds.  In order to provide care that is culturally and linguistically competent, we need to understand the unique needs of each member and to avoid categorizing them based on certain cultural characteristics.  For example, the care plan for a 75 year old deaf female with diabetes may differ greatly from that of a 20 year old deaf male whose religion plays a strong role in his healthcare preferences.  Both members happen to be deaf, but their lifestyles and needs are likely very different.</a:t>
            </a:r>
          </a:p>
          <a:p>
            <a:pPr eaLnBrk="0" fontAlgn="base" hangingPunct="0"/>
            <a:endParaRPr lang="en-US" dirty="0"/>
          </a:p>
          <a:p>
            <a:endParaRPr lang="en-US" altLang="en-US" dirty="0"/>
          </a:p>
        </p:txBody>
      </p:sp>
      <p:sp>
        <p:nvSpPr>
          <p:cNvPr id="7168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pitchFamily="34" charset="-128"/>
              </a:defRPr>
            </a:lvl1pPr>
            <a:lvl2pPr marL="742868" indent="-285718">
              <a:defRPr sz="2400">
                <a:solidFill>
                  <a:schemeClr val="tx1"/>
                </a:solidFill>
                <a:latin typeface="Arial" charset="0"/>
                <a:ea typeface="ＭＳ Ｐゴシック" pitchFamily="34" charset="-128"/>
              </a:defRPr>
            </a:lvl2pPr>
            <a:lvl3pPr marL="1142874" indent="-228574">
              <a:defRPr sz="2400">
                <a:solidFill>
                  <a:schemeClr val="tx1"/>
                </a:solidFill>
                <a:latin typeface="Arial" charset="0"/>
                <a:ea typeface="ＭＳ Ｐゴシック" pitchFamily="34" charset="-128"/>
              </a:defRPr>
            </a:lvl3pPr>
            <a:lvl4pPr marL="1600023" indent="-228574">
              <a:defRPr sz="2400">
                <a:solidFill>
                  <a:schemeClr val="tx1"/>
                </a:solidFill>
                <a:latin typeface="Arial" charset="0"/>
                <a:ea typeface="ＭＳ Ｐゴシック" pitchFamily="34" charset="-128"/>
              </a:defRPr>
            </a:lvl4pPr>
            <a:lvl5pPr marL="2057173" indent="-228574">
              <a:defRPr sz="2400">
                <a:solidFill>
                  <a:schemeClr val="tx1"/>
                </a:solidFill>
                <a:latin typeface="Arial" charset="0"/>
                <a:ea typeface="ＭＳ Ｐゴシック" pitchFamily="34" charset="-128"/>
              </a:defRPr>
            </a:lvl5pPr>
            <a:lvl6pPr marL="2514322" indent="-228574" defTabSz="457149" eaLnBrk="0" fontAlgn="base" hangingPunct="0">
              <a:spcBef>
                <a:spcPct val="0"/>
              </a:spcBef>
              <a:spcAft>
                <a:spcPct val="0"/>
              </a:spcAft>
              <a:defRPr sz="2400">
                <a:solidFill>
                  <a:schemeClr val="tx1"/>
                </a:solidFill>
                <a:latin typeface="Arial" charset="0"/>
                <a:ea typeface="ＭＳ Ｐゴシック" pitchFamily="34" charset="-128"/>
              </a:defRPr>
            </a:lvl6pPr>
            <a:lvl7pPr marL="2971471" indent="-228574" defTabSz="457149" eaLnBrk="0" fontAlgn="base" hangingPunct="0">
              <a:spcBef>
                <a:spcPct val="0"/>
              </a:spcBef>
              <a:spcAft>
                <a:spcPct val="0"/>
              </a:spcAft>
              <a:defRPr sz="2400">
                <a:solidFill>
                  <a:schemeClr val="tx1"/>
                </a:solidFill>
                <a:latin typeface="Arial" charset="0"/>
                <a:ea typeface="ＭＳ Ｐゴシック" pitchFamily="34" charset="-128"/>
              </a:defRPr>
            </a:lvl7pPr>
            <a:lvl8pPr marL="3428620" indent="-228574" defTabSz="457149" eaLnBrk="0" fontAlgn="base" hangingPunct="0">
              <a:spcBef>
                <a:spcPct val="0"/>
              </a:spcBef>
              <a:spcAft>
                <a:spcPct val="0"/>
              </a:spcAft>
              <a:defRPr sz="2400">
                <a:solidFill>
                  <a:schemeClr val="tx1"/>
                </a:solidFill>
                <a:latin typeface="Arial" charset="0"/>
                <a:ea typeface="ＭＳ Ｐゴシック" pitchFamily="34" charset="-128"/>
              </a:defRPr>
            </a:lvl8pPr>
            <a:lvl9pPr marL="3885770" indent="-228574" defTabSz="457149" eaLnBrk="0" fontAlgn="base" hangingPunct="0">
              <a:spcBef>
                <a:spcPct val="0"/>
              </a:spcBef>
              <a:spcAft>
                <a:spcPct val="0"/>
              </a:spcAft>
              <a:defRPr sz="2400">
                <a:solidFill>
                  <a:schemeClr val="tx1"/>
                </a:solidFill>
                <a:latin typeface="Arial" charset="0"/>
                <a:ea typeface="ＭＳ Ｐゴシック" pitchFamily="34" charset="-128"/>
              </a:defRPr>
            </a:lvl9pPr>
          </a:lstStyle>
          <a:p>
            <a:fld id="{00585146-F83D-41AD-9D4D-BAE3CED2FF9F}" type="slidenum">
              <a:rPr lang="en-US" altLang="en-US" sz="1200"/>
              <a:pPr/>
              <a:t>92</a:t>
            </a:fld>
            <a:endParaRPr lang="en-US" altLang="en-US" sz="1200"/>
          </a:p>
        </p:txBody>
      </p:sp>
      <p:sp>
        <p:nvSpPr>
          <p:cNvPr id="2" name="Footer Placeholder 1"/>
          <p:cNvSpPr>
            <a:spLocks noGrp="1"/>
          </p:cNvSpPr>
          <p:nvPr>
            <p:ph type="ftr" sz="quarter" idx="10"/>
          </p:nvPr>
        </p:nvSpPr>
        <p:spPr/>
        <p:txBody>
          <a:bodyPr/>
          <a:lstStyle/>
          <a:p>
            <a:r>
              <a:rPr lang="en-US" b="1"/>
              <a:t>Neighborhood Health Plan of Rhode Island © 2018 Proprietary &amp; Confidential - Not for Distribution </a:t>
            </a:r>
            <a:endParaRPr lang="en-US" dirty="0"/>
          </a:p>
        </p:txBody>
      </p:sp>
    </p:spTree>
    <p:extLst>
      <p:ext uri="{BB962C8B-B14F-4D97-AF65-F5344CB8AC3E}">
        <p14:creationId xmlns:p14="http://schemas.microsoft.com/office/powerpoint/2010/main" val="177199648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373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sz="1000" dirty="0"/>
              <a:t>A grievance is an</a:t>
            </a:r>
            <a:r>
              <a:rPr lang="en-US" altLang="en-US" sz="1000" b="1" dirty="0"/>
              <a:t> </a:t>
            </a:r>
            <a:r>
              <a:rPr lang="en-US" altLang="en-US" sz="1000" dirty="0"/>
              <a:t>oral or written expression of dissatisfaction with any  staff or provider behavior or operation.   **Grievances can include complaints regarding the timeliness, appropriateness, access to, and/or setting of a provided health service, procedure, or item.  Grievances may also include complaints that a covered health care service procedure or item during the course of treatment did not meet accepted standards for delivery of health care.</a:t>
            </a:r>
          </a:p>
          <a:p>
            <a:r>
              <a:rPr lang="en-US" altLang="en-US" sz="1000" dirty="0"/>
              <a:t>Members have the right to file a grievance if they feel that they’d been treated disrespectfully by a provider; perhaps they had been made to wait an exceptionally long time in the doctor’s waiting room.</a:t>
            </a:r>
          </a:p>
          <a:p>
            <a:r>
              <a:rPr lang="en-US" altLang="en-US" sz="1000" dirty="0"/>
              <a:t>Another example might be when a member who uses a wheelchair  arrives at his new provider’s office  for a routine physical .  The provider’s office has an elevator, but on this particular day, the elevator is out of service.  If he chose to do so, the member has a right to file a grievance about his experience.</a:t>
            </a:r>
          </a:p>
          <a:p>
            <a:endParaRPr lang="en-US" altLang="en-US" sz="1000" dirty="0"/>
          </a:p>
          <a:p>
            <a:endParaRPr lang="en-US" altLang="en-US" dirty="0"/>
          </a:p>
          <a:p>
            <a:endParaRPr lang="en-US" altLang="en-US" dirty="0"/>
          </a:p>
        </p:txBody>
      </p:sp>
    </p:spTree>
    <p:extLst>
      <p:ext uri="{BB962C8B-B14F-4D97-AF65-F5344CB8AC3E}">
        <p14:creationId xmlns:p14="http://schemas.microsoft.com/office/powerpoint/2010/main" val="128363085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en-US" dirty="0"/>
              <a:t>If you suspect any abuse, talk to your immediate supervisor who will then take the appropriate steps to alert the authorities who will investigate the matter</a:t>
            </a:r>
            <a:r>
              <a:rPr lang="en-US" altLang="en-US" baseline="0" dirty="0"/>
              <a:t> and take appropriate action.</a:t>
            </a:r>
          </a:p>
          <a:p>
            <a:endParaRPr lang="en-US" altLang="en-US" dirty="0"/>
          </a:p>
          <a:p>
            <a:r>
              <a:rPr lang="en-US" altLang="en-US" dirty="0"/>
              <a:t>**Rhode Island law requires any person who has reasonable cause to believe that an elderly person has been abused to report it to the </a:t>
            </a:r>
            <a:r>
              <a:rPr lang="en-US" altLang="en-US" b="1" dirty="0"/>
              <a:t>Division of Elderly Affairs</a:t>
            </a:r>
            <a:r>
              <a:rPr lang="en-US" altLang="en-US" dirty="0"/>
              <a:t>. **Failure to report abuse of a person 60 or older can result in a fine of up to $1,000. </a:t>
            </a:r>
          </a:p>
          <a:p>
            <a:endParaRPr lang="en-US" altLang="en-US" dirty="0"/>
          </a:p>
          <a:p>
            <a:r>
              <a:rPr lang="en-US" altLang="en-US" dirty="0"/>
              <a:t>Additionally, any person who suspects that a</a:t>
            </a:r>
            <a:r>
              <a:rPr lang="en-US" altLang="en-US" baseline="0" dirty="0"/>
              <a:t> person with a developmental disability has been abused must report it to the RI Department of Behavioral Healthcare, Developmental Disabilities, and Hospitals.</a:t>
            </a:r>
            <a:br>
              <a:rPr lang="en-US" altLang="en-US" dirty="0"/>
            </a:br>
            <a:endParaRPr lang="en-US" altLang="en-US" dirty="0"/>
          </a:p>
          <a:p>
            <a:pPr eaLnBrk="1" hangingPunct="1">
              <a:spcBef>
                <a:spcPct val="0"/>
              </a:spcBef>
            </a:pPr>
            <a:r>
              <a:rPr lang="en-US" altLang="en-US" dirty="0"/>
              <a:t>If you are an employee of Neighborhood, **</a:t>
            </a:r>
            <a:r>
              <a:rPr lang="en-US" altLang="en-US" baseline="0" dirty="0"/>
              <a:t>please be sure to review the corporate policy on reporting abuse, which is attached to this training module.  </a:t>
            </a:r>
            <a:endParaRPr lang="en-US" altLang="en-US" dirty="0"/>
          </a:p>
          <a:p>
            <a:pPr eaLnBrk="1" hangingPunct="1">
              <a:spcBef>
                <a:spcPct val="0"/>
              </a:spcBef>
            </a:pPr>
            <a:endParaRPr lang="en-US" altLang="en-US" dirty="0"/>
          </a:p>
          <a:p>
            <a:pPr eaLnBrk="1" hangingPunct="1">
              <a:spcBef>
                <a:spcPct val="0"/>
              </a:spcBef>
            </a:pPr>
            <a:r>
              <a:rPr lang="en-US" altLang="en-US" dirty="0"/>
              <a:t>Remember,</a:t>
            </a:r>
            <a:r>
              <a:rPr lang="en-US" altLang="en-US" baseline="0" dirty="0"/>
              <a:t> y</a:t>
            </a:r>
            <a:r>
              <a:rPr lang="en-US" altLang="en-US" dirty="0"/>
              <a:t>ou must report your suspicions - not only because it’s the law, but because doing so is the most responsible thing that you can do for INTEGRITY members.</a:t>
            </a:r>
          </a:p>
        </p:txBody>
      </p:sp>
    </p:spTree>
    <p:extLst>
      <p:ext uri="{BB962C8B-B14F-4D97-AF65-F5344CB8AC3E}">
        <p14:creationId xmlns:p14="http://schemas.microsoft.com/office/powerpoint/2010/main" val="124714947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Slide Image Placeholder 1"/>
          <p:cNvSpPr>
            <a:spLocks noGrp="1" noRot="1" noChangeAspect="1" noTextEdit="1"/>
          </p:cNvSpPr>
          <p:nvPr>
            <p:ph type="sldImg"/>
          </p:nvPr>
        </p:nvSpPr>
        <p:spPr bwMode="auto">
          <a:xfrm>
            <a:off x="1393825" y="1143000"/>
            <a:ext cx="4114800" cy="30861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987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0" fontAlgn="base" hangingPunct="0"/>
            <a:r>
              <a:rPr lang="en-US" b="1" dirty="0"/>
              <a:t>Slide 20:  Persons with Disabilities</a:t>
            </a:r>
            <a:endParaRPr lang="en-US" dirty="0"/>
          </a:p>
          <a:p>
            <a:pPr eaLnBrk="0" fontAlgn="base" hangingPunct="0"/>
            <a:r>
              <a:rPr lang="en-US" dirty="0"/>
              <a:t>Persons with disabilities face a number of obstacles in receiving high quality health care. For example:  **Women with disabilities have fewer Pap smears and mammograms than women without disabilities. </a:t>
            </a:r>
            <a:r>
              <a:rPr lang="en-US" baseline="0" dirty="0"/>
              <a:t>  **</a:t>
            </a:r>
            <a:r>
              <a:rPr lang="en-US" dirty="0"/>
              <a:t>Adults with disabilities who are deaf are three times more likely to report poor health than adults who are not deaf. </a:t>
            </a:r>
            <a:r>
              <a:rPr lang="en-US" baseline="0" dirty="0"/>
              <a:t> **</a:t>
            </a:r>
            <a:r>
              <a:rPr lang="en-US" dirty="0"/>
              <a:t>And</a:t>
            </a:r>
            <a:r>
              <a:rPr lang="en-US" baseline="0" dirty="0"/>
              <a:t> people with severe mental illness are less likely to receive routine cancer screening than people who do not have a mental illness.  </a:t>
            </a:r>
          </a:p>
          <a:p>
            <a:pPr eaLnBrk="0" fontAlgn="base" hangingPunct="0"/>
            <a:endParaRPr lang="en-US" baseline="0" dirty="0"/>
          </a:p>
          <a:p>
            <a:pPr eaLnBrk="0" fontAlgn="base" hangingPunct="0"/>
            <a:r>
              <a:rPr lang="en-US" baseline="0" dirty="0"/>
              <a:t>For all of these examples just mentioned, the disparities become even greater when the person with a disability is also a minority.</a:t>
            </a:r>
          </a:p>
          <a:p>
            <a:pPr eaLnBrk="0" fontAlgn="base" hangingPunct="0"/>
            <a:endParaRPr lang="en-US" dirty="0"/>
          </a:p>
          <a:p>
            <a:pPr eaLnBrk="0" fontAlgn="base" hangingPunct="0"/>
            <a:r>
              <a:rPr lang="en-US" dirty="0"/>
              <a:t>According to the Department of Health and Human Services Advisory Committee on Minority Health (ACMH), “By every measure, persons with disabilities disproportionately and inequitably experience morbidity and mortality associated with unmet health care needs in every sphere. Minorities with disabilities are doubly burdened by their minority status.”</a:t>
            </a:r>
          </a:p>
        </p:txBody>
      </p:sp>
      <p:sp>
        <p:nvSpPr>
          <p:cNvPr id="7987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pitchFamily="34" charset="-128"/>
              </a:defRPr>
            </a:lvl1pPr>
            <a:lvl2pPr marL="742868" indent="-285718">
              <a:defRPr sz="2400">
                <a:solidFill>
                  <a:schemeClr val="tx1"/>
                </a:solidFill>
                <a:latin typeface="Arial" charset="0"/>
                <a:ea typeface="ＭＳ Ｐゴシック" pitchFamily="34" charset="-128"/>
              </a:defRPr>
            </a:lvl2pPr>
            <a:lvl3pPr marL="1142874" indent="-228574">
              <a:defRPr sz="2400">
                <a:solidFill>
                  <a:schemeClr val="tx1"/>
                </a:solidFill>
                <a:latin typeface="Arial" charset="0"/>
                <a:ea typeface="ＭＳ Ｐゴシック" pitchFamily="34" charset="-128"/>
              </a:defRPr>
            </a:lvl3pPr>
            <a:lvl4pPr marL="1600023" indent="-228574">
              <a:defRPr sz="2400">
                <a:solidFill>
                  <a:schemeClr val="tx1"/>
                </a:solidFill>
                <a:latin typeface="Arial" charset="0"/>
                <a:ea typeface="ＭＳ Ｐゴシック" pitchFamily="34" charset="-128"/>
              </a:defRPr>
            </a:lvl4pPr>
            <a:lvl5pPr marL="2057173" indent="-228574">
              <a:defRPr sz="2400">
                <a:solidFill>
                  <a:schemeClr val="tx1"/>
                </a:solidFill>
                <a:latin typeface="Arial" charset="0"/>
                <a:ea typeface="ＭＳ Ｐゴシック" pitchFamily="34" charset="-128"/>
              </a:defRPr>
            </a:lvl5pPr>
            <a:lvl6pPr marL="2514322" indent="-228574" defTabSz="457149" eaLnBrk="0" fontAlgn="base" hangingPunct="0">
              <a:spcBef>
                <a:spcPct val="0"/>
              </a:spcBef>
              <a:spcAft>
                <a:spcPct val="0"/>
              </a:spcAft>
              <a:defRPr sz="2400">
                <a:solidFill>
                  <a:schemeClr val="tx1"/>
                </a:solidFill>
                <a:latin typeface="Arial" charset="0"/>
                <a:ea typeface="ＭＳ Ｐゴシック" pitchFamily="34" charset="-128"/>
              </a:defRPr>
            </a:lvl6pPr>
            <a:lvl7pPr marL="2971471" indent="-228574" defTabSz="457149" eaLnBrk="0" fontAlgn="base" hangingPunct="0">
              <a:spcBef>
                <a:spcPct val="0"/>
              </a:spcBef>
              <a:spcAft>
                <a:spcPct val="0"/>
              </a:spcAft>
              <a:defRPr sz="2400">
                <a:solidFill>
                  <a:schemeClr val="tx1"/>
                </a:solidFill>
                <a:latin typeface="Arial" charset="0"/>
                <a:ea typeface="ＭＳ Ｐゴシック" pitchFamily="34" charset="-128"/>
              </a:defRPr>
            </a:lvl7pPr>
            <a:lvl8pPr marL="3428620" indent="-228574" defTabSz="457149" eaLnBrk="0" fontAlgn="base" hangingPunct="0">
              <a:spcBef>
                <a:spcPct val="0"/>
              </a:spcBef>
              <a:spcAft>
                <a:spcPct val="0"/>
              </a:spcAft>
              <a:defRPr sz="2400">
                <a:solidFill>
                  <a:schemeClr val="tx1"/>
                </a:solidFill>
                <a:latin typeface="Arial" charset="0"/>
                <a:ea typeface="ＭＳ Ｐゴシック" pitchFamily="34" charset="-128"/>
              </a:defRPr>
            </a:lvl8pPr>
            <a:lvl9pPr marL="3885770" indent="-228574" defTabSz="457149" eaLnBrk="0" fontAlgn="base" hangingPunct="0">
              <a:spcBef>
                <a:spcPct val="0"/>
              </a:spcBef>
              <a:spcAft>
                <a:spcPct val="0"/>
              </a:spcAft>
              <a:defRPr sz="2400">
                <a:solidFill>
                  <a:schemeClr val="tx1"/>
                </a:solidFill>
                <a:latin typeface="Arial" charset="0"/>
                <a:ea typeface="ＭＳ Ｐゴシック" pitchFamily="34" charset="-128"/>
              </a:defRPr>
            </a:lvl9pPr>
          </a:lstStyle>
          <a:p>
            <a:fld id="{A6DC0BB6-5279-417C-9AA0-2BF4C64FD1D9}" type="slidenum">
              <a:rPr lang="en-US" altLang="en-US" sz="1200"/>
              <a:pPr/>
              <a:t>26</a:t>
            </a:fld>
            <a:endParaRPr lang="en-US" altLang="en-US" sz="1200"/>
          </a:p>
        </p:txBody>
      </p:sp>
      <p:sp>
        <p:nvSpPr>
          <p:cNvPr id="2" name="Footer Placeholder 1"/>
          <p:cNvSpPr>
            <a:spLocks noGrp="1"/>
          </p:cNvSpPr>
          <p:nvPr>
            <p:ph type="ftr" sz="quarter" idx="10"/>
          </p:nvPr>
        </p:nvSpPr>
        <p:spPr/>
        <p:txBody>
          <a:bodyPr/>
          <a:lstStyle/>
          <a:p>
            <a:r>
              <a:rPr lang="en-US" b="1"/>
              <a:t>Neighborhood Health Plan of Rhode Island © 2018 Proprietary &amp; Confidential - Not for Distribution </a:t>
            </a:r>
            <a:endParaRPr lang="en-US" dirty="0"/>
          </a:p>
        </p:txBody>
      </p:sp>
    </p:spTree>
    <p:extLst>
      <p:ext uri="{BB962C8B-B14F-4D97-AF65-F5344CB8AC3E}">
        <p14:creationId xmlns:p14="http://schemas.microsoft.com/office/powerpoint/2010/main" val="254922124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Slide Image Placeholder 1"/>
          <p:cNvSpPr>
            <a:spLocks noGrp="1" noRot="1" noChangeAspect="1" noTextEdit="1"/>
          </p:cNvSpPr>
          <p:nvPr>
            <p:ph type="sldImg"/>
          </p:nvPr>
        </p:nvSpPr>
        <p:spPr bwMode="auto">
          <a:xfrm>
            <a:off x="1393825" y="1143000"/>
            <a:ext cx="4114800" cy="30861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987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0" fontAlgn="base" hangingPunct="0"/>
            <a:r>
              <a:rPr lang="en-US" b="1" dirty="0"/>
              <a:t>Slide 20:  Persons with Disabilities</a:t>
            </a:r>
            <a:endParaRPr lang="en-US" dirty="0"/>
          </a:p>
          <a:p>
            <a:pPr eaLnBrk="0" fontAlgn="base" hangingPunct="0"/>
            <a:r>
              <a:rPr lang="en-US" dirty="0"/>
              <a:t>Persons with disabilities face a number of obstacles in receiving high quality health care. For example:  **Women with disabilities have fewer Pap smears and mammograms than women without disabilities. </a:t>
            </a:r>
            <a:r>
              <a:rPr lang="en-US" baseline="0" dirty="0"/>
              <a:t>  **</a:t>
            </a:r>
            <a:r>
              <a:rPr lang="en-US" dirty="0"/>
              <a:t>Adults with disabilities who are deaf are three times more likely to report poor health than adults who are not deaf. </a:t>
            </a:r>
            <a:r>
              <a:rPr lang="en-US" baseline="0" dirty="0"/>
              <a:t> **</a:t>
            </a:r>
            <a:r>
              <a:rPr lang="en-US" dirty="0"/>
              <a:t>And</a:t>
            </a:r>
            <a:r>
              <a:rPr lang="en-US" baseline="0" dirty="0"/>
              <a:t> people with severe mental illness are less likely to receive routine cancer screening than people who do not have a mental illness.  </a:t>
            </a:r>
          </a:p>
          <a:p>
            <a:pPr eaLnBrk="0" fontAlgn="base" hangingPunct="0"/>
            <a:endParaRPr lang="en-US" baseline="0" dirty="0"/>
          </a:p>
          <a:p>
            <a:pPr eaLnBrk="0" fontAlgn="base" hangingPunct="0"/>
            <a:r>
              <a:rPr lang="en-US" baseline="0" dirty="0"/>
              <a:t>For all of these examples just mentioned, the disparities become even greater when the person with a disability is also a minority.</a:t>
            </a:r>
          </a:p>
          <a:p>
            <a:pPr eaLnBrk="0" fontAlgn="base" hangingPunct="0"/>
            <a:endParaRPr lang="en-US" dirty="0"/>
          </a:p>
          <a:p>
            <a:pPr eaLnBrk="0" fontAlgn="base" hangingPunct="0"/>
            <a:r>
              <a:rPr lang="en-US" dirty="0"/>
              <a:t>According to the Department of Health and Human Services Advisory Committee on Minority Health (ACMH), “By every measure, persons with disabilities disproportionately and inequitably experience morbidity and mortality associated with unmet health care needs in every sphere. Minorities with disabilities are doubly burdened by their minority status.”</a:t>
            </a:r>
          </a:p>
        </p:txBody>
      </p:sp>
      <p:sp>
        <p:nvSpPr>
          <p:cNvPr id="7987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pitchFamily="34" charset="-128"/>
              </a:defRPr>
            </a:lvl1pPr>
            <a:lvl2pPr marL="742868" indent="-285718">
              <a:defRPr sz="2400">
                <a:solidFill>
                  <a:schemeClr val="tx1"/>
                </a:solidFill>
                <a:latin typeface="Arial" charset="0"/>
                <a:ea typeface="ＭＳ Ｐゴシック" pitchFamily="34" charset="-128"/>
              </a:defRPr>
            </a:lvl2pPr>
            <a:lvl3pPr marL="1142874" indent="-228574">
              <a:defRPr sz="2400">
                <a:solidFill>
                  <a:schemeClr val="tx1"/>
                </a:solidFill>
                <a:latin typeface="Arial" charset="0"/>
                <a:ea typeface="ＭＳ Ｐゴシック" pitchFamily="34" charset="-128"/>
              </a:defRPr>
            </a:lvl3pPr>
            <a:lvl4pPr marL="1600023" indent="-228574">
              <a:defRPr sz="2400">
                <a:solidFill>
                  <a:schemeClr val="tx1"/>
                </a:solidFill>
                <a:latin typeface="Arial" charset="0"/>
                <a:ea typeface="ＭＳ Ｐゴシック" pitchFamily="34" charset="-128"/>
              </a:defRPr>
            </a:lvl4pPr>
            <a:lvl5pPr marL="2057173" indent="-228574">
              <a:defRPr sz="2400">
                <a:solidFill>
                  <a:schemeClr val="tx1"/>
                </a:solidFill>
                <a:latin typeface="Arial" charset="0"/>
                <a:ea typeface="ＭＳ Ｐゴシック" pitchFamily="34" charset="-128"/>
              </a:defRPr>
            </a:lvl5pPr>
            <a:lvl6pPr marL="2514322" indent="-228574" defTabSz="457149" eaLnBrk="0" fontAlgn="base" hangingPunct="0">
              <a:spcBef>
                <a:spcPct val="0"/>
              </a:spcBef>
              <a:spcAft>
                <a:spcPct val="0"/>
              </a:spcAft>
              <a:defRPr sz="2400">
                <a:solidFill>
                  <a:schemeClr val="tx1"/>
                </a:solidFill>
                <a:latin typeface="Arial" charset="0"/>
                <a:ea typeface="ＭＳ Ｐゴシック" pitchFamily="34" charset="-128"/>
              </a:defRPr>
            </a:lvl6pPr>
            <a:lvl7pPr marL="2971471" indent="-228574" defTabSz="457149" eaLnBrk="0" fontAlgn="base" hangingPunct="0">
              <a:spcBef>
                <a:spcPct val="0"/>
              </a:spcBef>
              <a:spcAft>
                <a:spcPct val="0"/>
              </a:spcAft>
              <a:defRPr sz="2400">
                <a:solidFill>
                  <a:schemeClr val="tx1"/>
                </a:solidFill>
                <a:latin typeface="Arial" charset="0"/>
                <a:ea typeface="ＭＳ Ｐゴシック" pitchFamily="34" charset="-128"/>
              </a:defRPr>
            </a:lvl7pPr>
            <a:lvl8pPr marL="3428620" indent="-228574" defTabSz="457149" eaLnBrk="0" fontAlgn="base" hangingPunct="0">
              <a:spcBef>
                <a:spcPct val="0"/>
              </a:spcBef>
              <a:spcAft>
                <a:spcPct val="0"/>
              </a:spcAft>
              <a:defRPr sz="2400">
                <a:solidFill>
                  <a:schemeClr val="tx1"/>
                </a:solidFill>
                <a:latin typeface="Arial" charset="0"/>
                <a:ea typeface="ＭＳ Ｐゴシック" pitchFamily="34" charset="-128"/>
              </a:defRPr>
            </a:lvl8pPr>
            <a:lvl9pPr marL="3885770" indent="-228574" defTabSz="457149" eaLnBrk="0" fontAlgn="base" hangingPunct="0">
              <a:spcBef>
                <a:spcPct val="0"/>
              </a:spcBef>
              <a:spcAft>
                <a:spcPct val="0"/>
              </a:spcAft>
              <a:defRPr sz="2400">
                <a:solidFill>
                  <a:schemeClr val="tx1"/>
                </a:solidFill>
                <a:latin typeface="Arial" charset="0"/>
                <a:ea typeface="ＭＳ Ｐゴシック" pitchFamily="34" charset="-128"/>
              </a:defRPr>
            </a:lvl9pPr>
          </a:lstStyle>
          <a:p>
            <a:fld id="{A6DC0BB6-5279-417C-9AA0-2BF4C64FD1D9}" type="slidenum">
              <a:rPr lang="en-US" altLang="en-US" sz="1200"/>
              <a:pPr/>
              <a:t>27</a:t>
            </a:fld>
            <a:endParaRPr lang="en-US" altLang="en-US" sz="1200"/>
          </a:p>
        </p:txBody>
      </p:sp>
      <p:sp>
        <p:nvSpPr>
          <p:cNvPr id="2" name="Footer Placeholder 1"/>
          <p:cNvSpPr>
            <a:spLocks noGrp="1"/>
          </p:cNvSpPr>
          <p:nvPr>
            <p:ph type="ftr" sz="quarter" idx="10"/>
          </p:nvPr>
        </p:nvSpPr>
        <p:spPr/>
        <p:txBody>
          <a:bodyPr/>
          <a:lstStyle/>
          <a:p>
            <a:r>
              <a:rPr lang="en-US" b="1"/>
              <a:t>Neighborhood Health Plan of Rhode Island © 2018 Proprietary &amp; Confidential - Not for Distribution </a:t>
            </a:r>
            <a:endParaRPr lang="en-US" dirty="0"/>
          </a:p>
        </p:txBody>
      </p:sp>
    </p:spTree>
    <p:extLst>
      <p:ext uri="{BB962C8B-B14F-4D97-AF65-F5344CB8AC3E}">
        <p14:creationId xmlns:p14="http://schemas.microsoft.com/office/powerpoint/2010/main" val="73396154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28650" y="3738880"/>
            <a:ext cx="7886700" cy="983766"/>
          </a:xfrm>
          <a:prstGeom prst="rect">
            <a:avLst/>
          </a:prstGeom>
        </p:spPr>
        <p:txBody>
          <a:bodyPr/>
          <a:lstStyle/>
          <a:p>
            <a:r>
              <a:rPr lang="en-US" dirty="0"/>
              <a:t>Click to edit Master title style</a:t>
            </a:r>
          </a:p>
        </p:txBody>
      </p:sp>
      <p:sp>
        <p:nvSpPr>
          <p:cNvPr id="3" name="Content Placeholder 2"/>
          <p:cNvSpPr>
            <a:spLocks noGrp="1"/>
          </p:cNvSpPr>
          <p:nvPr>
            <p:ph idx="1"/>
          </p:nvPr>
        </p:nvSpPr>
        <p:spPr/>
        <p:txBody>
          <a:bodyPr/>
          <a:lstStyle/>
          <a:p>
            <a:pPr lvl="0"/>
            <a:r>
              <a:rPr lang="en-US" dirty="0"/>
              <a:t>Click to edit Master text styles</a:t>
            </a:r>
          </a:p>
        </p:txBody>
      </p:sp>
    </p:spTree>
    <p:extLst>
      <p:ext uri="{BB962C8B-B14F-4D97-AF65-F5344CB8AC3E}">
        <p14:creationId xmlns:p14="http://schemas.microsoft.com/office/powerpoint/2010/main" val="154094629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28650" y="1825625"/>
            <a:ext cx="3867150" cy="435133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4648200" y="1825625"/>
            <a:ext cx="386715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30238" y="365125"/>
            <a:ext cx="7886700" cy="1325563"/>
          </a:xfrm>
        </p:spPr>
        <p:txBody>
          <a:bodyPr/>
          <a:lstStyle/>
          <a:p>
            <a:r>
              <a:rPr lang="en-US"/>
              <a:t>Click to edit Master title style</a:t>
            </a:r>
          </a:p>
        </p:txBody>
      </p:sp>
      <p:sp>
        <p:nvSpPr>
          <p:cNvPr id="3" name="Text Placeholder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30238" y="2505075"/>
            <a:ext cx="386873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7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3" name="Picture Placeholder 2"/>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Drag picture to placeholder or click icon to add</a:t>
            </a:r>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28650" y="365125"/>
            <a:ext cx="57626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 preserve="1">
  <p:cSld name="Title and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28650" y="1706245"/>
            <a:ext cx="7886700" cy="986155"/>
          </a:xfrm>
        </p:spPr>
        <p:txBody>
          <a:bodyPr/>
          <a:lstStyle/>
          <a:p>
            <a:r>
              <a:rPr lang="en-US" dirty="0"/>
              <a:t>Click to edit Master title style</a:t>
            </a:r>
          </a:p>
        </p:txBody>
      </p:sp>
      <p:sp>
        <p:nvSpPr>
          <p:cNvPr id="3" name="Content Placeholder 2"/>
          <p:cNvSpPr>
            <a:spLocks noGrp="1"/>
          </p:cNvSpPr>
          <p:nvPr>
            <p:ph idx="1"/>
          </p:nvPr>
        </p:nvSpPr>
        <p:spPr>
          <a:xfrm>
            <a:off x="628650" y="2780665"/>
            <a:ext cx="7886700" cy="2787015"/>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50026486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 preserve="1">
  <p:cSld name="1_Title and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28650" y="1706245"/>
            <a:ext cx="7886700" cy="986155"/>
          </a:xfrm>
        </p:spPr>
        <p:txBody>
          <a:bodyPr/>
          <a:lstStyle/>
          <a:p>
            <a:r>
              <a:rPr lang="en-US" dirty="0"/>
              <a:t>Click to edit Master title style</a:t>
            </a:r>
          </a:p>
        </p:txBody>
      </p:sp>
      <p:sp>
        <p:nvSpPr>
          <p:cNvPr id="3" name="Content Placeholder 2"/>
          <p:cNvSpPr>
            <a:spLocks noGrp="1"/>
          </p:cNvSpPr>
          <p:nvPr>
            <p:ph idx="1"/>
          </p:nvPr>
        </p:nvSpPr>
        <p:spPr>
          <a:xfrm>
            <a:off x="628650" y="2780665"/>
            <a:ext cx="7886700" cy="2787015"/>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41699201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2905760"/>
            <a:ext cx="7886700" cy="2011680"/>
          </a:xfrm>
          <a:prstGeom prst="rect">
            <a:avLst/>
          </a:prstGeom>
        </p:spPr>
        <p:txBody>
          <a:bodyPr anchor="b"/>
          <a:lstStyle>
            <a:lvl1pPr>
              <a:defRPr sz="6000"/>
            </a:lvl1pPr>
          </a:lstStyle>
          <a:p>
            <a:r>
              <a:rPr lang="en-US" dirty="0"/>
              <a:t>Click to edit Master title style</a:t>
            </a:r>
          </a:p>
        </p:txBody>
      </p:sp>
      <p:sp>
        <p:nvSpPr>
          <p:cNvPr id="3" name="Text Placeholder 2"/>
          <p:cNvSpPr>
            <a:spLocks noGrp="1"/>
          </p:cNvSpPr>
          <p:nvPr>
            <p:ph type="body" idx="1"/>
          </p:nvPr>
        </p:nvSpPr>
        <p:spPr>
          <a:xfrm>
            <a:off x="623888" y="4917440"/>
            <a:ext cx="7886700" cy="894080"/>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Click to edit Master text styles</a:t>
            </a:r>
          </a:p>
        </p:txBody>
      </p:sp>
    </p:spTree>
    <p:extLst>
      <p:ext uri="{BB962C8B-B14F-4D97-AF65-F5344CB8AC3E}">
        <p14:creationId xmlns:p14="http://schemas.microsoft.com/office/powerpoint/2010/main" val="3163085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 preserve="1">
  <p:cSld name="2_Title and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28650" y="1706245"/>
            <a:ext cx="7886700" cy="986155"/>
          </a:xfrm>
        </p:spPr>
        <p:txBody>
          <a:bodyPr/>
          <a:lstStyle/>
          <a:p>
            <a:r>
              <a:rPr lang="en-US" dirty="0"/>
              <a:t>Click to edit Master title style</a:t>
            </a:r>
          </a:p>
        </p:txBody>
      </p:sp>
      <p:sp>
        <p:nvSpPr>
          <p:cNvPr id="3" name="Content Placeholder 2"/>
          <p:cNvSpPr>
            <a:spLocks noGrp="1"/>
          </p:cNvSpPr>
          <p:nvPr>
            <p:ph idx="1"/>
          </p:nvPr>
        </p:nvSpPr>
        <p:spPr>
          <a:xfrm>
            <a:off x="628650" y="2780665"/>
            <a:ext cx="7886700" cy="2787015"/>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02610315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3_Title and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628650" y="2780665"/>
            <a:ext cx="7886700" cy="2787015"/>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07032499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obj" preserve="1">
  <p:cSld name="4_Title and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28650" y="1706245"/>
            <a:ext cx="7886700" cy="986155"/>
          </a:xfrm>
        </p:spPr>
        <p:txBody>
          <a:bodyPr/>
          <a:lstStyle/>
          <a:p>
            <a:r>
              <a:rPr lang="en-US" dirty="0"/>
              <a:t>Click to edit Master title style</a:t>
            </a:r>
          </a:p>
        </p:txBody>
      </p:sp>
      <p:sp>
        <p:nvSpPr>
          <p:cNvPr id="3" name="Content Placeholder 2"/>
          <p:cNvSpPr>
            <a:spLocks noGrp="1"/>
          </p:cNvSpPr>
          <p:nvPr>
            <p:ph idx="1"/>
          </p:nvPr>
        </p:nvSpPr>
        <p:spPr>
          <a:xfrm>
            <a:off x="628650" y="2780665"/>
            <a:ext cx="7886700" cy="2787015"/>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22612135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obj" preserve="1">
  <p:cSld name="5_Title and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28650" y="1706245"/>
            <a:ext cx="7886700" cy="986155"/>
          </a:xfrm>
        </p:spPr>
        <p:txBody>
          <a:bodyPr/>
          <a:lstStyle/>
          <a:p>
            <a:r>
              <a:rPr lang="en-US" dirty="0"/>
              <a:t>Click to edit Master title style</a:t>
            </a:r>
          </a:p>
        </p:txBody>
      </p:sp>
      <p:sp>
        <p:nvSpPr>
          <p:cNvPr id="3" name="Content Placeholder 2"/>
          <p:cNvSpPr>
            <a:spLocks noGrp="1"/>
          </p:cNvSpPr>
          <p:nvPr>
            <p:ph idx="1"/>
          </p:nvPr>
        </p:nvSpPr>
        <p:spPr>
          <a:xfrm>
            <a:off x="628650" y="2780665"/>
            <a:ext cx="7886700" cy="2787015"/>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4168861053"/>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6_Title and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28650" y="1706245"/>
            <a:ext cx="7886700" cy="986155"/>
          </a:xfrm>
        </p:spPr>
        <p:txBody>
          <a:bodyPr/>
          <a:lstStyle/>
          <a:p>
            <a:r>
              <a:rPr lang="en-US" dirty="0"/>
              <a:t>Click to edit Master title style</a:t>
            </a:r>
          </a:p>
        </p:txBody>
      </p:sp>
      <p:sp>
        <p:nvSpPr>
          <p:cNvPr id="3" name="Content Placeholder 2"/>
          <p:cNvSpPr>
            <a:spLocks noGrp="1"/>
          </p:cNvSpPr>
          <p:nvPr>
            <p:ph idx="1"/>
          </p:nvPr>
        </p:nvSpPr>
        <p:spPr>
          <a:xfrm>
            <a:off x="628650" y="2780665"/>
            <a:ext cx="7886700" cy="2787015"/>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573504935"/>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 preserve="1">
  <p:cSld name="7_Title and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28650" y="1706245"/>
            <a:ext cx="7886700" cy="986155"/>
          </a:xfrm>
        </p:spPr>
        <p:txBody>
          <a:bodyPr/>
          <a:lstStyle/>
          <a:p>
            <a:r>
              <a:rPr lang="en-US" dirty="0"/>
              <a:t>Click to edit Master title style</a:t>
            </a:r>
          </a:p>
        </p:txBody>
      </p:sp>
      <p:sp>
        <p:nvSpPr>
          <p:cNvPr id="3" name="Content Placeholder 2"/>
          <p:cNvSpPr>
            <a:spLocks noGrp="1"/>
          </p:cNvSpPr>
          <p:nvPr>
            <p:ph idx="1"/>
          </p:nvPr>
        </p:nvSpPr>
        <p:spPr>
          <a:xfrm>
            <a:off x="628650" y="2780665"/>
            <a:ext cx="7886700" cy="2787015"/>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550542259"/>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obj" preserve="1">
  <p:cSld name="8_Title and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28650" y="1706245"/>
            <a:ext cx="7886700" cy="986155"/>
          </a:xfrm>
        </p:spPr>
        <p:txBody>
          <a:bodyPr/>
          <a:lstStyle/>
          <a:p>
            <a:r>
              <a:rPr lang="en-US" dirty="0"/>
              <a:t>Click to edit Master title style</a:t>
            </a:r>
          </a:p>
        </p:txBody>
      </p:sp>
      <p:sp>
        <p:nvSpPr>
          <p:cNvPr id="3" name="Content Placeholder 2"/>
          <p:cNvSpPr>
            <a:spLocks noGrp="1"/>
          </p:cNvSpPr>
          <p:nvPr>
            <p:ph idx="1"/>
          </p:nvPr>
        </p:nvSpPr>
        <p:spPr>
          <a:xfrm>
            <a:off x="628650" y="2780665"/>
            <a:ext cx="7886700" cy="2787015"/>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391942102"/>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obj" preserve="1">
  <p:cSld name="9_Title and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28650" y="1706245"/>
            <a:ext cx="7886700" cy="986155"/>
          </a:xfrm>
        </p:spPr>
        <p:txBody>
          <a:bodyPr/>
          <a:lstStyle/>
          <a:p>
            <a:r>
              <a:rPr lang="en-US" dirty="0"/>
              <a:t>Click to edit Master title style</a:t>
            </a:r>
          </a:p>
        </p:txBody>
      </p:sp>
      <p:sp>
        <p:nvSpPr>
          <p:cNvPr id="3" name="Content Placeholder 2"/>
          <p:cNvSpPr>
            <a:spLocks noGrp="1"/>
          </p:cNvSpPr>
          <p:nvPr>
            <p:ph idx="1"/>
          </p:nvPr>
        </p:nvSpPr>
        <p:spPr>
          <a:xfrm>
            <a:off x="628650" y="2780665"/>
            <a:ext cx="7886700" cy="2787015"/>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534977403"/>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endParaRPr lang="en-US"/>
          </a:p>
        </p:txBody>
      </p:sp>
      <p:sp>
        <p:nvSpPr>
          <p:cNvPr id="4" name="Footer Placeholder 3"/>
          <p:cNvSpPr>
            <a:spLocks noGrp="1"/>
          </p:cNvSpPr>
          <p:nvPr>
            <p:ph type="ftr" sz="quarter" idx="11"/>
          </p:nvPr>
        </p:nvSpPr>
        <p:spPr/>
        <p:txBody>
          <a:bodyPr/>
          <a:lstStyle/>
          <a:p>
            <a:r>
              <a:rPr lang="en-US"/>
              <a:t>Neighborhood Health Plan of Rhode Island © 2018 • Proprietary &amp; Confidential</a:t>
            </a:r>
            <a:endParaRPr lang="en-US" dirty="0"/>
          </a:p>
        </p:txBody>
      </p:sp>
    </p:spTree>
    <p:extLst>
      <p:ext uri="{BB962C8B-B14F-4D97-AF65-F5344CB8AC3E}">
        <p14:creationId xmlns:p14="http://schemas.microsoft.com/office/powerpoint/2010/main" val="530681907"/>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28650" y="1825625"/>
            <a:ext cx="3867150" cy="435133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4648200" y="1825625"/>
            <a:ext cx="386715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r>
              <a:rPr lang="en-US"/>
              <a:t>Neighborhood Health Plan of Rhode Island © 2018 • Proprietary &amp; Confidential</a:t>
            </a:r>
            <a:endParaRPr lang="en-US" dirty="0"/>
          </a:p>
        </p:txBody>
      </p:sp>
    </p:spTree>
    <p:extLst>
      <p:ext uri="{BB962C8B-B14F-4D97-AF65-F5344CB8AC3E}">
        <p14:creationId xmlns:p14="http://schemas.microsoft.com/office/powerpoint/2010/main" val="296741709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28650" y="3397083"/>
            <a:ext cx="7886700" cy="1325563"/>
          </a:xfrm>
          <a:prstGeom prst="rect">
            <a:avLst/>
          </a:prstGeom>
        </p:spPr>
        <p:txBody>
          <a:bodyPr/>
          <a:lstStyle/>
          <a:p>
            <a:r>
              <a:rPr lang="en-US"/>
              <a:t>Click to edit Master title style</a:t>
            </a:r>
          </a:p>
        </p:txBody>
      </p:sp>
    </p:spTree>
    <p:extLst>
      <p:ext uri="{BB962C8B-B14F-4D97-AF65-F5344CB8AC3E}">
        <p14:creationId xmlns:p14="http://schemas.microsoft.com/office/powerpoint/2010/main" val="871879792"/>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woTxTwoObj">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30238" y="365125"/>
            <a:ext cx="7886700" cy="1325563"/>
          </a:xfrm>
        </p:spPr>
        <p:txBody>
          <a:bodyPr/>
          <a:lstStyle/>
          <a:p>
            <a:r>
              <a:rPr lang="en-US"/>
              <a:t>Click to edit Master title style</a:t>
            </a:r>
          </a:p>
        </p:txBody>
      </p:sp>
      <p:sp>
        <p:nvSpPr>
          <p:cNvPr id="3" name="Text Placeholder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30238" y="2505075"/>
            <a:ext cx="386873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7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endParaRPr lang="en-US"/>
          </a:p>
        </p:txBody>
      </p:sp>
      <p:sp>
        <p:nvSpPr>
          <p:cNvPr id="8" name="Footer Placeholder 7"/>
          <p:cNvSpPr>
            <a:spLocks noGrp="1"/>
          </p:cNvSpPr>
          <p:nvPr>
            <p:ph type="ftr" sz="quarter" idx="11"/>
          </p:nvPr>
        </p:nvSpPr>
        <p:spPr/>
        <p:txBody>
          <a:bodyPr/>
          <a:lstStyle/>
          <a:p>
            <a:r>
              <a:rPr lang="en-US"/>
              <a:t>Neighborhood Health Plan of Rhode Island © 2018 • Proprietary &amp; Confidential</a:t>
            </a:r>
            <a:endParaRPr lang="en-US" dirty="0"/>
          </a:p>
        </p:txBody>
      </p:sp>
    </p:spTree>
    <p:extLst>
      <p:ext uri="{BB962C8B-B14F-4D97-AF65-F5344CB8AC3E}">
        <p14:creationId xmlns:p14="http://schemas.microsoft.com/office/powerpoint/2010/main" val="2113417608"/>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objTx">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r>
              <a:rPr lang="en-US"/>
              <a:t>Neighborhood Health Plan of Rhode Island © 2018 • Proprietary &amp; Confidential</a:t>
            </a:r>
            <a:endParaRPr lang="en-US" dirty="0"/>
          </a:p>
        </p:txBody>
      </p:sp>
    </p:spTree>
    <p:extLst>
      <p:ext uri="{BB962C8B-B14F-4D97-AF65-F5344CB8AC3E}">
        <p14:creationId xmlns:p14="http://schemas.microsoft.com/office/powerpoint/2010/main" val="22721446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40274066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F3893A-3E9B-DC4A-A117-52B8A3F9A650}"/>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35379832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143000" y="3602038"/>
            <a:ext cx="6858000" cy="1655762"/>
          </a:xfrm>
          <a:prstGeom prst="rect">
            <a:avLst/>
          </a:prstGeom>
        </p:spPr>
        <p:txBody>
          <a:bodyPr/>
          <a:lstStyle>
            <a:lvl1pPr marL="0" indent="0" algn="ctr">
              <a:buNone/>
              <a:defRPr sz="2400">
                <a:solidFill>
                  <a:schemeClr val="tx1"/>
                </a:solidFill>
                <a:latin typeface="Garamond" charset="0"/>
                <a:ea typeface="Garamond" charset="0"/>
                <a:cs typeface="Garamond"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Tree>
    <p:extLst>
      <p:ext uri="{BB962C8B-B14F-4D97-AF65-F5344CB8AC3E}">
        <p14:creationId xmlns:p14="http://schemas.microsoft.com/office/powerpoint/2010/main" val="359307967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8"/>
            <a:ext cx="78867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623888" y="4589463"/>
            <a:ext cx="78867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7" name="TextBox 6">
            <a:extLst>
              <a:ext uri="{FF2B5EF4-FFF2-40B4-BE49-F238E27FC236}">
                <a16:creationId xmlns:a16="http://schemas.microsoft.com/office/drawing/2014/main" id="{47FCA6E8-4246-9447-8747-6EBB676DBD52}"/>
              </a:ext>
            </a:extLst>
          </p:cNvPr>
          <p:cNvSpPr txBox="1"/>
          <p:nvPr userDrawn="1"/>
        </p:nvSpPr>
        <p:spPr>
          <a:xfrm>
            <a:off x="7620000" y="6444476"/>
            <a:ext cx="890588" cy="276999"/>
          </a:xfrm>
          <a:prstGeom prst="rect">
            <a:avLst/>
          </a:prstGeom>
          <a:noFill/>
        </p:spPr>
        <p:txBody>
          <a:bodyPr wrap="square" rtlCol="0">
            <a:spAutoFit/>
          </a:bodyPr>
          <a:lstStyle/>
          <a:p>
            <a:pPr marL="0" marR="0" indent="0" algn="r" defTabSz="457200" rtl="0" eaLnBrk="0" fontAlgn="base" latinLnBrk="0" hangingPunct="0">
              <a:lnSpc>
                <a:spcPct val="100000"/>
              </a:lnSpc>
              <a:spcBef>
                <a:spcPct val="0"/>
              </a:spcBef>
              <a:spcAft>
                <a:spcPct val="0"/>
              </a:spcAft>
              <a:buClrTx/>
              <a:buSzTx/>
              <a:buFontTx/>
              <a:buNone/>
              <a:tabLst/>
              <a:defRPr/>
            </a:pPr>
            <a:fld id="{8B7325B1-4615-BD49-93E6-F0B4EC7858FC}" type="slidenum">
              <a:rPr lang="en-US" sz="1200" smtClean="0">
                <a:solidFill>
                  <a:srgbClr val="208F44"/>
                </a:solidFill>
                <a:latin typeface="Cabin" charset="0"/>
                <a:ea typeface="Cabin" charset="0"/>
                <a:cs typeface="Cabin" charset="0"/>
              </a:rPr>
              <a:t>‹#›</a:t>
            </a:fld>
            <a:endParaRPr lang="en-US" sz="1200" dirty="0">
              <a:solidFill>
                <a:srgbClr val="208F44"/>
              </a:solidFill>
              <a:latin typeface="Cabin" charset="0"/>
              <a:ea typeface="Cabin" charset="0"/>
              <a:cs typeface="Cabin" charset="0"/>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4.xml"/><Relationship Id="rId13" Type="http://schemas.openxmlformats.org/officeDocument/2006/relationships/image" Target="../media/image2.jpg"/><Relationship Id="rId3" Type="http://schemas.openxmlformats.org/officeDocument/2006/relationships/slideLayout" Target="../slideLayouts/slideLayout9.xml"/><Relationship Id="rId7" Type="http://schemas.openxmlformats.org/officeDocument/2006/relationships/slideLayout" Target="../slideLayouts/slideLayout13.xml"/><Relationship Id="rId12" Type="http://schemas.openxmlformats.org/officeDocument/2006/relationships/theme" Target="../theme/theme2.xml"/><Relationship Id="rId2" Type="http://schemas.openxmlformats.org/officeDocument/2006/relationships/slideLayout" Target="../slideLayouts/slideLayout8.xml"/><Relationship Id="rId1" Type="http://schemas.openxmlformats.org/officeDocument/2006/relationships/slideLayout" Target="../slideLayouts/slideLayout7.xml"/><Relationship Id="rId6" Type="http://schemas.openxmlformats.org/officeDocument/2006/relationships/slideLayout" Target="../slideLayouts/slideLayout12.xml"/><Relationship Id="rId11" Type="http://schemas.openxmlformats.org/officeDocument/2006/relationships/slideLayout" Target="../slideLayouts/slideLayout17.xml"/><Relationship Id="rId5" Type="http://schemas.openxmlformats.org/officeDocument/2006/relationships/slideLayout" Target="../slideLayouts/slideLayout11.xml"/><Relationship Id="rId10" Type="http://schemas.openxmlformats.org/officeDocument/2006/relationships/slideLayout" Target="../slideLayouts/slideLayout16.xml"/><Relationship Id="rId4" Type="http://schemas.openxmlformats.org/officeDocument/2006/relationships/slideLayout" Target="../slideLayouts/slideLayout10.xml"/><Relationship Id="rId9" Type="http://schemas.openxmlformats.org/officeDocument/2006/relationships/slideLayout" Target="../slideLayouts/slideLayout15.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5.xml"/><Relationship Id="rId13" Type="http://schemas.openxmlformats.org/officeDocument/2006/relationships/slideLayout" Target="../slideLayouts/slideLayout30.xml"/><Relationship Id="rId3" Type="http://schemas.openxmlformats.org/officeDocument/2006/relationships/slideLayout" Target="../slideLayouts/slideLayout20.xml"/><Relationship Id="rId7" Type="http://schemas.openxmlformats.org/officeDocument/2006/relationships/slideLayout" Target="../slideLayouts/slideLayout24.xml"/><Relationship Id="rId12" Type="http://schemas.openxmlformats.org/officeDocument/2006/relationships/slideLayout" Target="../slideLayouts/slideLayout29.xml"/><Relationship Id="rId2" Type="http://schemas.openxmlformats.org/officeDocument/2006/relationships/slideLayout" Target="../slideLayouts/slideLayout19.xml"/><Relationship Id="rId16" Type="http://schemas.openxmlformats.org/officeDocument/2006/relationships/image" Target="../media/image2.jpg"/><Relationship Id="rId1" Type="http://schemas.openxmlformats.org/officeDocument/2006/relationships/slideLayout" Target="../slideLayouts/slideLayout18.xml"/><Relationship Id="rId6" Type="http://schemas.openxmlformats.org/officeDocument/2006/relationships/slideLayout" Target="../slideLayouts/slideLayout23.xml"/><Relationship Id="rId11" Type="http://schemas.openxmlformats.org/officeDocument/2006/relationships/slideLayout" Target="../slideLayouts/slideLayout28.xml"/><Relationship Id="rId5" Type="http://schemas.openxmlformats.org/officeDocument/2006/relationships/slideLayout" Target="../slideLayouts/slideLayout22.xml"/><Relationship Id="rId15" Type="http://schemas.openxmlformats.org/officeDocument/2006/relationships/theme" Target="../theme/theme3.xml"/><Relationship Id="rId10" Type="http://schemas.openxmlformats.org/officeDocument/2006/relationships/slideLayout" Target="../slideLayouts/slideLayout27.xml"/><Relationship Id="rId4" Type="http://schemas.openxmlformats.org/officeDocument/2006/relationships/slideLayout" Target="../slideLayouts/slideLayout21.xml"/><Relationship Id="rId9" Type="http://schemas.openxmlformats.org/officeDocument/2006/relationships/slideLayout" Target="../slideLayouts/slideLayout26.xml"/><Relationship Id="rId14" Type="http://schemas.openxmlformats.org/officeDocument/2006/relationships/slideLayout" Target="../slideLayouts/slideLayout3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8">
            <a:lum/>
          </a:blip>
          <a:srcRect/>
          <a:stretch>
            <a:fillRect t="-2000" b="-2000"/>
          </a:stretch>
        </a:blipFill>
        <a:effectLst/>
      </p:bgPr>
    </p:bg>
    <p:spTree>
      <p:nvGrpSpPr>
        <p:cNvPr id="1" name=""/>
        <p:cNvGrpSpPr/>
        <p:nvPr/>
      </p:nvGrpSpPr>
      <p:grpSpPr>
        <a:xfrm>
          <a:off x="0" y="0"/>
          <a:ext cx="0" cy="0"/>
          <a:chOff x="0" y="0"/>
          <a:chExt cx="0" cy="0"/>
        </a:xfrm>
      </p:grpSpPr>
      <p:sp>
        <p:nvSpPr>
          <p:cNvPr id="18435" name="Text Placeholder 2"/>
          <p:cNvSpPr>
            <a:spLocks noGrp="1"/>
          </p:cNvSpPr>
          <p:nvPr>
            <p:ph type="body" idx="1"/>
          </p:nvPr>
        </p:nvSpPr>
        <p:spPr bwMode="auto">
          <a:xfrm>
            <a:off x="628650" y="4735629"/>
            <a:ext cx="7886700" cy="5582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p>
            <a:pPr lvl="0"/>
            <a:r>
              <a:rPr lang="en-US" altLang="en-US" dirty="0"/>
              <a:t>Click to edit Master text styles</a:t>
            </a:r>
          </a:p>
        </p:txBody>
      </p:sp>
      <p:sp>
        <p:nvSpPr>
          <p:cNvPr id="2" name="Title Placeholder 1"/>
          <p:cNvSpPr>
            <a:spLocks noGrp="1"/>
          </p:cNvSpPr>
          <p:nvPr>
            <p:ph type="title"/>
          </p:nvPr>
        </p:nvSpPr>
        <p:spPr>
          <a:xfrm>
            <a:off x="628650" y="3657148"/>
            <a:ext cx="7886700" cy="1078481"/>
          </a:xfrm>
          <a:prstGeom prst="rect">
            <a:avLst/>
          </a:prstGeom>
        </p:spPr>
        <p:txBody>
          <a:bodyPr vert="horz" lIns="91440" tIns="45720" rIns="91440" bIns="45720" rtlCol="0" anchor="ctr">
            <a:normAutofit/>
          </a:bodyPr>
          <a:lstStyle/>
          <a:p>
            <a:r>
              <a:rPr lang="en-US" dirty="0"/>
              <a:t>Click to edit Master title style</a:t>
            </a:r>
          </a:p>
        </p:txBody>
      </p:sp>
      <p:sp>
        <p:nvSpPr>
          <p:cNvPr id="6" name="TextBox 5">
            <a:extLst>
              <a:ext uri="{FF2B5EF4-FFF2-40B4-BE49-F238E27FC236}">
                <a16:creationId xmlns:a16="http://schemas.microsoft.com/office/drawing/2014/main" id="{0DC51A95-A0E8-D240-9884-F5F49317492D}"/>
              </a:ext>
            </a:extLst>
          </p:cNvPr>
          <p:cNvSpPr txBox="1"/>
          <p:nvPr userDrawn="1"/>
        </p:nvSpPr>
        <p:spPr>
          <a:xfrm>
            <a:off x="2472359" y="6372375"/>
            <a:ext cx="6042991" cy="415498"/>
          </a:xfrm>
          <a:prstGeom prst="rect">
            <a:avLst/>
          </a:prstGeom>
          <a:noFill/>
        </p:spPr>
        <p:txBody>
          <a:bodyPr wrap="square" rtlCol="0">
            <a:spAutoFit/>
          </a:bodyPr>
          <a:lstStyle/>
          <a:p>
            <a:pPr marL="0" marR="0" indent="0" algn="r" defTabSz="457200" rtl="0" eaLnBrk="0" fontAlgn="base" latinLnBrk="0" hangingPunct="0">
              <a:lnSpc>
                <a:spcPct val="100000"/>
              </a:lnSpc>
              <a:spcBef>
                <a:spcPct val="0"/>
              </a:spcBef>
              <a:spcAft>
                <a:spcPct val="0"/>
              </a:spcAft>
              <a:buClrTx/>
              <a:buSzTx/>
              <a:buFontTx/>
              <a:buNone/>
              <a:tabLst/>
              <a:defRPr/>
            </a:pPr>
            <a:r>
              <a:rPr lang="en-US" sz="1050" kern="1200" dirty="0">
                <a:solidFill>
                  <a:srgbClr val="208F44"/>
                </a:solidFill>
                <a:effectLst/>
                <a:latin typeface="Cabin" charset="0"/>
                <a:ea typeface="Cabin" charset="0"/>
                <a:cs typeface="Cabin" charset="0"/>
              </a:rPr>
              <a:t>Neighborhood Health Plan of Rhode Island © 2021                                                                                      Proprietary and Confidential- Not for Distribution </a:t>
            </a:r>
            <a:endParaRPr lang="en-US" sz="1050" dirty="0">
              <a:solidFill>
                <a:srgbClr val="208F44"/>
              </a:solidFill>
              <a:latin typeface="Cabin" charset="0"/>
              <a:ea typeface="Cabin" charset="0"/>
              <a:cs typeface="Cabin" charset="0"/>
            </a:endParaRPr>
          </a:p>
        </p:txBody>
      </p:sp>
    </p:spTree>
  </p:cSld>
  <p:clrMap bg1="lt1" tx1="dk1" bg2="lt2" tx2="dk2" accent1="accent1" accent2="accent2" accent3="accent3" accent4="accent4" accent5="accent5" accent6="accent6" hlink="hlink" folHlink="folHlink"/>
  <p:sldLayoutIdLst>
    <p:sldLayoutId id="2147483756" r:id="rId1"/>
    <p:sldLayoutId id="2147483757" r:id="rId2"/>
    <p:sldLayoutId id="2147483760" r:id="rId3"/>
    <p:sldLayoutId id="2147483761" r:id="rId4"/>
    <p:sldLayoutId id="2147483762" r:id="rId5"/>
    <p:sldLayoutId id="2147483874" r:id="rId6"/>
  </p:sldLayoutIdLst>
  <p:hf hdr="0" ftr="0" dt="0"/>
  <p:txStyles>
    <p:titleStyle>
      <a:lvl1pPr algn="r" rtl="0" eaLnBrk="0" fontAlgn="base" hangingPunct="0">
        <a:lnSpc>
          <a:spcPct val="90000"/>
        </a:lnSpc>
        <a:spcBef>
          <a:spcPct val="0"/>
        </a:spcBef>
        <a:spcAft>
          <a:spcPct val="0"/>
        </a:spcAft>
        <a:defRPr sz="4400" b="1" i="0" kern="1200">
          <a:solidFill>
            <a:srgbClr val="00742F"/>
          </a:solidFill>
          <a:latin typeface="Cabin" charset="0"/>
          <a:ea typeface="Cabin" charset="0"/>
          <a:cs typeface="Cabin" charset="0"/>
        </a:defRPr>
      </a:lvl1pPr>
      <a:lvl2pPr algn="l" rtl="0" eaLnBrk="0" fontAlgn="base" hangingPunct="0">
        <a:lnSpc>
          <a:spcPct val="90000"/>
        </a:lnSpc>
        <a:spcBef>
          <a:spcPct val="0"/>
        </a:spcBef>
        <a:spcAft>
          <a:spcPct val="0"/>
        </a:spcAft>
        <a:defRPr sz="4400">
          <a:solidFill>
            <a:schemeClr val="tx1"/>
          </a:solidFill>
          <a:latin typeface="Calibri Light" charset="0"/>
        </a:defRPr>
      </a:lvl2pPr>
      <a:lvl3pPr algn="l" rtl="0" eaLnBrk="0" fontAlgn="base" hangingPunct="0">
        <a:lnSpc>
          <a:spcPct val="90000"/>
        </a:lnSpc>
        <a:spcBef>
          <a:spcPct val="0"/>
        </a:spcBef>
        <a:spcAft>
          <a:spcPct val="0"/>
        </a:spcAft>
        <a:defRPr sz="4400">
          <a:solidFill>
            <a:schemeClr val="tx1"/>
          </a:solidFill>
          <a:latin typeface="Calibri Light" charset="0"/>
        </a:defRPr>
      </a:lvl3pPr>
      <a:lvl4pPr algn="l" rtl="0" eaLnBrk="0" fontAlgn="base" hangingPunct="0">
        <a:lnSpc>
          <a:spcPct val="90000"/>
        </a:lnSpc>
        <a:spcBef>
          <a:spcPct val="0"/>
        </a:spcBef>
        <a:spcAft>
          <a:spcPct val="0"/>
        </a:spcAft>
        <a:defRPr sz="4400">
          <a:solidFill>
            <a:schemeClr val="tx1"/>
          </a:solidFill>
          <a:latin typeface="Calibri Light" charset="0"/>
        </a:defRPr>
      </a:lvl4pPr>
      <a:lvl5pPr algn="l" rtl="0" eaLnBrk="0" fontAlgn="base" hangingPunct="0">
        <a:lnSpc>
          <a:spcPct val="90000"/>
        </a:lnSpc>
        <a:spcBef>
          <a:spcPct val="0"/>
        </a:spcBef>
        <a:spcAft>
          <a:spcPct val="0"/>
        </a:spcAft>
        <a:defRPr sz="4400">
          <a:solidFill>
            <a:schemeClr val="tx1"/>
          </a:solidFill>
          <a:latin typeface="Calibri Light" charset="0"/>
        </a:defRPr>
      </a:lvl5pPr>
      <a:lvl6pPr marL="457200" algn="l" rtl="0" fontAlgn="base">
        <a:lnSpc>
          <a:spcPct val="90000"/>
        </a:lnSpc>
        <a:spcBef>
          <a:spcPct val="0"/>
        </a:spcBef>
        <a:spcAft>
          <a:spcPct val="0"/>
        </a:spcAft>
        <a:defRPr sz="4400">
          <a:solidFill>
            <a:schemeClr val="tx1"/>
          </a:solidFill>
          <a:latin typeface="Calibri Light" charset="0"/>
        </a:defRPr>
      </a:lvl6pPr>
      <a:lvl7pPr marL="914400" algn="l" rtl="0" fontAlgn="base">
        <a:lnSpc>
          <a:spcPct val="90000"/>
        </a:lnSpc>
        <a:spcBef>
          <a:spcPct val="0"/>
        </a:spcBef>
        <a:spcAft>
          <a:spcPct val="0"/>
        </a:spcAft>
        <a:defRPr sz="4400">
          <a:solidFill>
            <a:schemeClr val="tx1"/>
          </a:solidFill>
          <a:latin typeface="Calibri Light" charset="0"/>
        </a:defRPr>
      </a:lvl7pPr>
      <a:lvl8pPr marL="1371600" algn="l" rtl="0" fontAlgn="base">
        <a:lnSpc>
          <a:spcPct val="90000"/>
        </a:lnSpc>
        <a:spcBef>
          <a:spcPct val="0"/>
        </a:spcBef>
        <a:spcAft>
          <a:spcPct val="0"/>
        </a:spcAft>
        <a:defRPr sz="4400">
          <a:solidFill>
            <a:schemeClr val="tx1"/>
          </a:solidFill>
          <a:latin typeface="Calibri Light" charset="0"/>
        </a:defRPr>
      </a:lvl8pPr>
      <a:lvl9pPr marL="1828800" algn="l" rtl="0" fontAlgn="base">
        <a:lnSpc>
          <a:spcPct val="90000"/>
        </a:lnSpc>
        <a:spcBef>
          <a:spcPct val="0"/>
        </a:spcBef>
        <a:spcAft>
          <a:spcPct val="0"/>
        </a:spcAft>
        <a:defRPr sz="4400">
          <a:solidFill>
            <a:schemeClr val="tx1"/>
          </a:solidFill>
          <a:latin typeface="Calibri Light" charset="0"/>
        </a:defRPr>
      </a:lvl9pPr>
    </p:titleStyle>
    <p:bodyStyle>
      <a:lvl1pPr marL="0" indent="0" algn="r" rtl="0" eaLnBrk="0" fontAlgn="base" hangingPunct="0">
        <a:lnSpc>
          <a:spcPct val="90000"/>
        </a:lnSpc>
        <a:spcBef>
          <a:spcPts val="1000"/>
        </a:spcBef>
        <a:spcAft>
          <a:spcPct val="0"/>
        </a:spcAft>
        <a:buFontTx/>
        <a:buNone/>
        <a:defRPr sz="3200" kern="1200">
          <a:solidFill>
            <a:srgbClr val="208F44"/>
          </a:solidFill>
          <a:latin typeface="Garamond" charset="0"/>
          <a:ea typeface="Garamond" charset="0"/>
          <a:cs typeface="Garamond" charset="0"/>
        </a:defRPr>
      </a:lvl1pPr>
      <a:lvl2pPr marL="457200" indent="0" algn="r" rtl="0" eaLnBrk="0" fontAlgn="base" hangingPunct="0">
        <a:lnSpc>
          <a:spcPct val="90000"/>
        </a:lnSpc>
        <a:spcBef>
          <a:spcPts val="500"/>
        </a:spcBef>
        <a:spcAft>
          <a:spcPct val="0"/>
        </a:spcAft>
        <a:buFontTx/>
        <a:buNone/>
        <a:defRPr sz="2400" kern="1200">
          <a:solidFill>
            <a:schemeClr val="tx1"/>
          </a:solidFill>
          <a:latin typeface="Garamond" charset="0"/>
          <a:ea typeface="Garamond" charset="0"/>
          <a:cs typeface="Garamond" charset="0"/>
        </a:defRPr>
      </a:lvl2pPr>
      <a:lvl3pPr marL="914400" indent="0" algn="r" rtl="0" eaLnBrk="0" fontAlgn="base" hangingPunct="0">
        <a:lnSpc>
          <a:spcPct val="90000"/>
        </a:lnSpc>
        <a:spcBef>
          <a:spcPts val="500"/>
        </a:spcBef>
        <a:spcAft>
          <a:spcPct val="0"/>
        </a:spcAft>
        <a:buFontTx/>
        <a:buNone/>
        <a:defRPr sz="2000" kern="1200">
          <a:solidFill>
            <a:schemeClr val="tx1"/>
          </a:solidFill>
          <a:latin typeface="Garamond" charset="0"/>
          <a:ea typeface="Garamond" charset="0"/>
          <a:cs typeface="Garamond" charset="0"/>
        </a:defRPr>
      </a:lvl3pPr>
      <a:lvl4pPr marL="1371600" indent="0" algn="r" rtl="0" eaLnBrk="0" fontAlgn="base" hangingPunct="0">
        <a:lnSpc>
          <a:spcPct val="90000"/>
        </a:lnSpc>
        <a:spcBef>
          <a:spcPts val="500"/>
        </a:spcBef>
        <a:spcAft>
          <a:spcPct val="0"/>
        </a:spcAft>
        <a:buFontTx/>
        <a:buNone/>
        <a:defRPr kern="1200">
          <a:solidFill>
            <a:schemeClr val="tx1"/>
          </a:solidFill>
          <a:latin typeface="Garamond" charset="0"/>
          <a:ea typeface="Garamond" charset="0"/>
          <a:cs typeface="Garamond" charset="0"/>
        </a:defRPr>
      </a:lvl4pPr>
      <a:lvl5pPr marL="1828800" indent="0" algn="r" rtl="0" eaLnBrk="0" fontAlgn="base" hangingPunct="0">
        <a:lnSpc>
          <a:spcPct val="90000"/>
        </a:lnSpc>
        <a:spcBef>
          <a:spcPts val="500"/>
        </a:spcBef>
        <a:spcAft>
          <a:spcPct val="0"/>
        </a:spcAft>
        <a:buFontTx/>
        <a:buNone/>
        <a:defRPr kern="1200">
          <a:solidFill>
            <a:schemeClr val="tx1"/>
          </a:solidFill>
          <a:latin typeface="Garamond" charset="0"/>
          <a:ea typeface="Garamond" charset="0"/>
          <a:cs typeface="Garamond" charset="0"/>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5"/>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TextBox 6">
            <a:extLst>
              <a:ext uri="{FF2B5EF4-FFF2-40B4-BE49-F238E27FC236}">
                <a16:creationId xmlns:a16="http://schemas.microsoft.com/office/drawing/2014/main" id="{6D8B271C-480E-1142-AE18-F7596D382F7A}"/>
              </a:ext>
            </a:extLst>
          </p:cNvPr>
          <p:cNvSpPr txBox="1"/>
          <p:nvPr userDrawn="1"/>
        </p:nvSpPr>
        <p:spPr>
          <a:xfrm>
            <a:off x="8117840" y="6444476"/>
            <a:ext cx="423228" cy="253916"/>
          </a:xfrm>
          <a:prstGeom prst="rect">
            <a:avLst/>
          </a:prstGeom>
          <a:noFill/>
        </p:spPr>
        <p:txBody>
          <a:bodyPr wrap="square" rtlCol="0">
            <a:spAutoFit/>
          </a:bodyPr>
          <a:lstStyle/>
          <a:p>
            <a:pPr marL="0" marR="0" indent="0" algn="r" defTabSz="457200" rtl="0" eaLnBrk="0" fontAlgn="base" latinLnBrk="0" hangingPunct="0">
              <a:lnSpc>
                <a:spcPct val="100000"/>
              </a:lnSpc>
              <a:spcBef>
                <a:spcPct val="0"/>
              </a:spcBef>
              <a:spcAft>
                <a:spcPct val="0"/>
              </a:spcAft>
              <a:buClrTx/>
              <a:buSzTx/>
              <a:buFontTx/>
              <a:buNone/>
              <a:tabLst/>
              <a:defRPr/>
            </a:pPr>
            <a:fld id="{8B7325B1-4615-BD49-93E6-F0B4EC7858FC}" type="slidenum">
              <a:rPr lang="en-US" sz="1050" smtClean="0">
                <a:solidFill>
                  <a:srgbClr val="208F44"/>
                </a:solidFill>
                <a:latin typeface="Cabin" charset="0"/>
                <a:ea typeface="Cabin" charset="0"/>
                <a:cs typeface="Cabin" charset="0"/>
              </a:rPr>
              <a:t>‹#›</a:t>
            </a:fld>
            <a:endParaRPr lang="en-US" sz="1050" dirty="0">
              <a:solidFill>
                <a:srgbClr val="208F44"/>
              </a:solidFill>
              <a:latin typeface="Cabin" charset="0"/>
              <a:ea typeface="Cabin" charset="0"/>
              <a:cs typeface="Cabin" charset="0"/>
            </a:endParaRPr>
          </a:p>
        </p:txBody>
      </p:sp>
      <p:sp>
        <p:nvSpPr>
          <p:cNvPr id="8" name="TextBox 7">
            <a:extLst>
              <a:ext uri="{FF2B5EF4-FFF2-40B4-BE49-F238E27FC236}">
                <a16:creationId xmlns:a16="http://schemas.microsoft.com/office/drawing/2014/main" id="{705236CD-C49A-174B-B64A-4E6CC3AEED0B}"/>
              </a:ext>
            </a:extLst>
          </p:cNvPr>
          <p:cNvSpPr txBox="1"/>
          <p:nvPr userDrawn="1"/>
        </p:nvSpPr>
        <p:spPr>
          <a:xfrm>
            <a:off x="2286463" y="6444476"/>
            <a:ext cx="6042991" cy="253916"/>
          </a:xfrm>
          <a:prstGeom prst="rect">
            <a:avLst/>
          </a:prstGeom>
          <a:noFill/>
        </p:spPr>
        <p:txBody>
          <a:bodyPr wrap="square" rtlCol="0">
            <a:spAutoFit/>
          </a:bodyPr>
          <a:lstStyle/>
          <a:p>
            <a:pPr marL="0" marR="0" indent="0" algn="r" defTabSz="457200" rtl="0" eaLnBrk="0" fontAlgn="base" latinLnBrk="0" hangingPunct="0">
              <a:lnSpc>
                <a:spcPct val="100000"/>
              </a:lnSpc>
              <a:spcBef>
                <a:spcPct val="0"/>
              </a:spcBef>
              <a:spcAft>
                <a:spcPct val="0"/>
              </a:spcAft>
              <a:buClrTx/>
              <a:buSzTx/>
              <a:buFontTx/>
              <a:buNone/>
              <a:tabLst/>
              <a:defRPr/>
            </a:pPr>
            <a:r>
              <a:rPr lang="en-US" sz="1050" kern="1200" dirty="0">
                <a:solidFill>
                  <a:srgbClr val="208F44"/>
                </a:solidFill>
                <a:effectLst/>
                <a:latin typeface="Cabin" charset="0"/>
                <a:ea typeface="Cabin" charset="0"/>
                <a:cs typeface="Cabin" charset="0"/>
              </a:rPr>
              <a:t>Proprietary and Confidential- Not for Distribution- Neighborhood Health Plan of Rhode Island © 2021</a:t>
            </a:r>
            <a:endParaRPr lang="en-US" sz="1050" dirty="0">
              <a:solidFill>
                <a:srgbClr val="208F44"/>
              </a:solidFill>
              <a:latin typeface="Cabin" charset="0"/>
              <a:ea typeface="Cabin" charset="0"/>
              <a:cs typeface="Cabin" charset="0"/>
            </a:endParaRPr>
          </a:p>
        </p:txBody>
      </p:sp>
    </p:spTree>
    <p:extLst>
      <p:ext uri="{BB962C8B-B14F-4D97-AF65-F5344CB8AC3E}">
        <p14:creationId xmlns:p14="http://schemas.microsoft.com/office/powerpoint/2010/main" val="990106435"/>
      </p:ext>
    </p:extLst>
  </p:cSld>
  <p:clrMap bg1="lt1" tx1="dk1" bg2="lt2" tx2="dk2" accent1="accent1" accent2="accent2" accent3="accent3" accent4="accent4" accent5="accent5" accent6="accent6" hlink="hlink" folHlink="folHlink"/>
  <p:sldLayoutIdLst>
    <p:sldLayoutId id="2147483819" r:id="rId1"/>
    <p:sldLayoutId id="2147483820" r:id="rId2"/>
    <p:sldLayoutId id="2147483821" r:id="rId3"/>
    <p:sldLayoutId id="2147483822" r:id="rId4"/>
    <p:sldLayoutId id="2147483823" r:id="rId5"/>
    <p:sldLayoutId id="2147483824" r:id="rId6"/>
    <p:sldLayoutId id="2147483825" r:id="rId7"/>
    <p:sldLayoutId id="2147483826" r:id="rId8"/>
    <p:sldLayoutId id="2147483827" r:id="rId9"/>
    <p:sldLayoutId id="2147483828" r:id="rId10"/>
    <p:sldLayoutId id="2147483829" r:id="rId11"/>
  </p:sldLayoutIdLst>
  <p:hf hdr="0" ftr="0" dt="0"/>
  <p:txStyles>
    <p:titleStyle>
      <a:lvl1pPr algn="l" defTabSz="914400" rtl="0" eaLnBrk="1" latinLnBrk="0" hangingPunct="1">
        <a:lnSpc>
          <a:spcPct val="90000"/>
        </a:lnSpc>
        <a:spcBef>
          <a:spcPct val="0"/>
        </a:spcBef>
        <a:buNone/>
        <a:defRPr sz="4400" b="1" i="0" kern="1200">
          <a:solidFill>
            <a:srgbClr val="208F44"/>
          </a:solidFill>
          <a:latin typeface="Cabin" charset="0"/>
          <a:ea typeface="Cabin" charset="0"/>
          <a:cs typeface="Cabin" charset="0"/>
        </a:defRPr>
      </a:lvl1pPr>
    </p:titleStyle>
    <p:bodyStyle>
      <a:lvl1pPr marL="228600" indent="-228600" algn="l" defTabSz="914400" rtl="0" eaLnBrk="1" latinLnBrk="0" hangingPunct="1">
        <a:lnSpc>
          <a:spcPct val="90000"/>
        </a:lnSpc>
        <a:spcBef>
          <a:spcPts val="1000"/>
        </a:spcBef>
        <a:buFont typeface="Arial"/>
        <a:buChar char="•"/>
        <a:defRPr sz="3600" kern="1200">
          <a:solidFill>
            <a:schemeClr val="tx1"/>
          </a:solidFill>
          <a:latin typeface="Garamond" panose="02020404030301010803" pitchFamily="18" charset="0"/>
          <a:ea typeface="Garamond" panose="02020404030301010803" pitchFamily="18" charset="0"/>
          <a:cs typeface="Garamond" panose="02020404030301010803" pitchFamily="18" charset="0"/>
        </a:defRPr>
      </a:lvl1pPr>
      <a:lvl2pPr marL="685800" indent="-228600" algn="l" defTabSz="914400" rtl="0" eaLnBrk="1" latinLnBrk="0" hangingPunct="1">
        <a:lnSpc>
          <a:spcPct val="90000"/>
        </a:lnSpc>
        <a:spcBef>
          <a:spcPts val="500"/>
        </a:spcBef>
        <a:buFont typeface="Arial"/>
        <a:buChar char="•"/>
        <a:defRPr sz="3200" kern="1200">
          <a:solidFill>
            <a:schemeClr val="tx1"/>
          </a:solidFill>
          <a:latin typeface="Garamond" panose="02020404030301010803" pitchFamily="18" charset="0"/>
          <a:ea typeface="Garamond" panose="02020404030301010803" pitchFamily="18" charset="0"/>
          <a:cs typeface="Garamond" panose="02020404030301010803" pitchFamily="18" charset="0"/>
        </a:defRPr>
      </a:lvl2pPr>
      <a:lvl3pPr marL="1143000" indent="-228600" algn="l" defTabSz="914400" rtl="0" eaLnBrk="1" latinLnBrk="0" hangingPunct="1">
        <a:lnSpc>
          <a:spcPct val="90000"/>
        </a:lnSpc>
        <a:spcBef>
          <a:spcPts val="500"/>
        </a:spcBef>
        <a:buFont typeface="Arial"/>
        <a:buChar char="•"/>
        <a:defRPr sz="2800" kern="1200">
          <a:solidFill>
            <a:schemeClr val="tx1"/>
          </a:solidFill>
          <a:latin typeface="Garamond" panose="02020404030301010803" pitchFamily="18" charset="0"/>
          <a:ea typeface="Garamond" panose="02020404030301010803" pitchFamily="18" charset="0"/>
          <a:cs typeface="Garamond" panose="02020404030301010803" pitchFamily="18" charset="0"/>
        </a:defRPr>
      </a:lvl3pPr>
      <a:lvl4pPr marL="1600200" indent="-228600" algn="l" defTabSz="914400" rtl="0" eaLnBrk="1" latinLnBrk="0" hangingPunct="1">
        <a:lnSpc>
          <a:spcPct val="90000"/>
        </a:lnSpc>
        <a:spcBef>
          <a:spcPts val="500"/>
        </a:spcBef>
        <a:buFont typeface="Arial"/>
        <a:buChar char="•"/>
        <a:defRPr sz="2400" kern="1200">
          <a:solidFill>
            <a:schemeClr val="tx1"/>
          </a:solidFill>
          <a:latin typeface="Garamond" panose="02020404030301010803" pitchFamily="18" charset="0"/>
          <a:ea typeface="Garamond" panose="02020404030301010803" pitchFamily="18" charset="0"/>
          <a:cs typeface="Garamond" panose="02020404030301010803" pitchFamily="18" charset="0"/>
        </a:defRPr>
      </a:lvl4pPr>
      <a:lvl5pPr marL="2057400" indent="-228600" algn="l" defTabSz="914400" rtl="0" eaLnBrk="1" latinLnBrk="0" hangingPunct="1">
        <a:lnSpc>
          <a:spcPct val="90000"/>
        </a:lnSpc>
        <a:spcBef>
          <a:spcPts val="500"/>
        </a:spcBef>
        <a:buFont typeface="Arial"/>
        <a:buChar char="•"/>
        <a:defRPr sz="2400" kern="1200">
          <a:solidFill>
            <a:schemeClr val="tx1"/>
          </a:solidFill>
          <a:latin typeface="Garamond" panose="02020404030301010803" pitchFamily="18" charset="0"/>
          <a:ea typeface="Garamond" panose="02020404030301010803" pitchFamily="18" charset="0"/>
          <a:cs typeface="Garamond" panose="02020404030301010803" pitchFamily="18" charset="0"/>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6">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5"/>
            <a:ext cx="78867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TextBox 6">
            <a:extLst>
              <a:ext uri="{FF2B5EF4-FFF2-40B4-BE49-F238E27FC236}">
                <a16:creationId xmlns:a16="http://schemas.microsoft.com/office/drawing/2014/main" id="{6D8B271C-480E-1142-AE18-F7596D382F7A}"/>
              </a:ext>
            </a:extLst>
          </p:cNvPr>
          <p:cNvSpPr txBox="1"/>
          <p:nvPr userDrawn="1"/>
        </p:nvSpPr>
        <p:spPr>
          <a:xfrm>
            <a:off x="8117840" y="6444476"/>
            <a:ext cx="423228" cy="253916"/>
          </a:xfrm>
          <a:prstGeom prst="rect">
            <a:avLst/>
          </a:prstGeom>
          <a:noFill/>
        </p:spPr>
        <p:txBody>
          <a:bodyPr wrap="square" rtlCol="0">
            <a:spAutoFit/>
          </a:bodyPr>
          <a:lstStyle/>
          <a:p>
            <a:pPr marL="0" marR="0" indent="0" algn="r" defTabSz="457200" rtl="0" eaLnBrk="0" fontAlgn="base" latinLnBrk="0" hangingPunct="0">
              <a:lnSpc>
                <a:spcPct val="100000"/>
              </a:lnSpc>
              <a:spcBef>
                <a:spcPct val="0"/>
              </a:spcBef>
              <a:spcAft>
                <a:spcPct val="0"/>
              </a:spcAft>
              <a:buClrTx/>
              <a:buSzTx/>
              <a:buFontTx/>
              <a:buNone/>
              <a:tabLst/>
              <a:defRPr/>
            </a:pPr>
            <a:fld id="{8B7325B1-4615-BD49-93E6-F0B4EC7858FC}" type="slidenum">
              <a:rPr lang="en-US" sz="1050" smtClean="0">
                <a:solidFill>
                  <a:srgbClr val="208F44"/>
                </a:solidFill>
                <a:latin typeface="Cabin" charset="0"/>
                <a:ea typeface="Cabin" charset="0"/>
                <a:cs typeface="Cabin" charset="0"/>
              </a:rPr>
              <a:t>‹#›</a:t>
            </a:fld>
            <a:endParaRPr lang="en-US" sz="1050" dirty="0">
              <a:solidFill>
                <a:srgbClr val="208F44"/>
              </a:solidFill>
              <a:latin typeface="Cabin" charset="0"/>
              <a:ea typeface="Cabin" charset="0"/>
              <a:cs typeface="Cabin" charset="0"/>
            </a:endParaRPr>
          </a:p>
        </p:txBody>
      </p:sp>
      <p:sp>
        <p:nvSpPr>
          <p:cNvPr id="8" name="TextBox 7">
            <a:extLst>
              <a:ext uri="{FF2B5EF4-FFF2-40B4-BE49-F238E27FC236}">
                <a16:creationId xmlns:a16="http://schemas.microsoft.com/office/drawing/2014/main" id="{482C2B9B-AEEA-1141-8BFF-03D6ED96CC06}"/>
              </a:ext>
            </a:extLst>
          </p:cNvPr>
          <p:cNvSpPr txBox="1"/>
          <p:nvPr userDrawn="1"/>
        </p:nvSpPr>
        <p:spPr>
          <a:xfrm>
            <a:off x="2292626" y="6444476"/>
            <a:ext cx="6042991" cy="253916"/>
          </a:xfrm>
          <a:prstGeom prst="rect">
            <a:avLst/>
          </a:prstGeom>
          <a:noFill/>
        </p:spPr>
        <p:txBody>
          <a:bodyPr wrap="square" rtlCol="0">
            <a:spAutoFit/>
          </a:bodyPr>
          <a:lstStyle/>
          <a:p>
            <a:pPr marL="0" marR="0" indent="0" algn="r" defTabSz="457200" rtl="0" eaLnBrk="0" fontAlgn="base" latinLnBrk="0" hangingPunct="0">
              <a:lnSpc>
                <a:spcPct val="100000"/>
              </a:lnSpc>
              <a:spcBef>
                <a:spcPct val="0"/>
              </a:spcBef>
              <a:spcAft>
                <a:spcPct val="0"/>
              </a:spcAft>
              <a:buClrTx/>
              <a:buSzTx/>
              <a:buFontTx/>
              <a:buNone/>
              <a:tabLst/>
              <a:defRPr/>
            </a:pPr>
            <a:r>
              <a:rPr lang="en-US" sz="1050" kern="1200" dirty="0">
                <a:solidFill>
                  <a:srgbClr val="208F44"/>
                </a:solidFill>
                <a:effectLst/>
                <a:latin typeface="Cabin" charset="0"/>
                <a:ea typeface="Cabin" charset="0"/>
                <a:cs typeface="Cabin" charset="0"/>
              </a:rPr>
              <a:t>Proprietary and Confidential- Not for Distribution- Neighborhood Health Plan of Rhode Island © 2021</a:t>
            </a:r>
            <a:endParaRPr lang="en-US" sz="1050" dirty="0">
              <a:solidFill>
                <a:srgbClr val="208F44"/>
              </a:solidFill>
              <a:latin typeface="Cabin" charset="0"/>
              <a:ea typeface="Cabin" charset="0"/>
              <a:cs typeface="Cabin" charset="0"/>
            </a:endParaRPr>
          </a:p>
        </p:txBody>
      </p:sp>
    </p:spTree>
    <p:extLst>
      <p:ext uri="{BB962C8B-B14F-4D97-AF65-F5344CB8AC3E}">
        <p14:creationId xmlns:p14="http://schemas.microsoft.com/office/powerpoint/2010/main" val="2281476282"/>
      </p:ext>
    </p:extLst>
  </p:cSld>
  <p:clrMap bg1="lt1" tx1="dk1" bg2="lt2" tx2="dk2" accent1="accent1" accent2="accent2" accent3="accent3" accent4="accent4" accent5="accent5" accent6="accent6" hlink="hlink" folHlink="folHlink"/>
  <p:sldLayoutIdLst>
    <p:sldLayoutId id="2147483832" r:id="rId1"/>
    <p:sldLayoutId id="2147483833" r:id="rId2"/>
    <p:sldLayoutId id="2147483834" r:id="rId3"/>
    <p:sldLayoutId id="2147483835" r:id="rId4"/>
    <p:sldLayoutId id="2147483836" r:id="rId5"/>
    <p:sldLayoutId id="2147483837" r:id="rId6"/>
    <p:sldLayoutId id="2147483838" r:id="rId7"/>
    <p:sldLayoutId id="2147483839" r:id="rId8"/>
    <p:sldLayoutId id="2147483840" r:id="rId9"/>
    <p:sldLayoutId id="2147483841" r:id="rId10"/>
    <p:sldLayoutId id="2147483872" r:id="rId11"/>
    <p:sldLayoutId id="2147483875" r:id="rId12"/>
    <p:sldLayoutId id="2147483876" r:id="rId13"/>
    <p:sldLayoutId id="2147483877" r:id="rId14"/>
  </p:sldLayoutIdLst>
  <p:hf hdr="0" ftr="0" dt="0"/>
  <p:txStyles>
    <p:titleStyle>
      <a:lvl1pPr algn="l" defTabSz="914400" rtl="0" eaLnBrk="1" latinLnBrk="0" hangingPunct="1">
        <a:lnSpc>
          <a:spcPct val="90000"/>
        </a:lnSpc>
        <a:spcBef>
          <a:spcPct val="0"/>
        </a:spcBef>
        <a:buNone/>
        <a:defRPr sz="4000" b="1" i="0" kern="1200">
          <a:solidFill>
            <a:srgbClr val="208F44"/>
          </a:solidFill>
          <a:latin typeface="Cabin" charset="0"/>
          <a:ea typeface="Cabin" charset="0"/>
          <a:cs typeface="Cabin" charset="0"/>
        </a:defRPr>
      </a:lvl1pPr>
    </p:titleStyle>
    <p:bodyStyle>
      <a:lvl1pPr marL="228600" indent="-228600" algn="l" defTabSz="914400" rtl="0" eaLnBrk="1" latinLnBrk="0" hangingPunct="1">
        <a:lnSpc>
          <a:spcPct val="90000"/>
        </a:lnSpc>
        <a:spcBef>
          <a:spcPts val="1000"/>
        </a:spcBef>
        <a:buFont typeface="Arial"/>
        <a:buChar char="•"/>
        <a:defRPr sz="3600" kern="1200">
          <a:solidFill>
            <a:schemeClr val="tx1"/>
          </a:solidFill>
          <a:latin typeface="Garamond" panose="02020404030301010803" pitchFamily="18" charset="0"/>
          <a:ea typeface="Garamond" panose="02020404030301010803" pitchFamily="18" charset="0"/>
          <a:cs typeface="Garamond" panose="02020404030301010803" pitchFamily="18" charset="0"/>
        </a:defRPr>
      </a:lvl1pPr>
      <a:lvl2pPr marL="685800" indent="-228600" algn="l" defTabSz="914400" rtl="0" eaLnBrk="1" latinLnBrk="0" hangingPunct="1">
        <a:lnSpc>
          <a:spcPct val="90000"/>
        </a:lnSpc>
        <a:spcBef>
          <a:spcPts val="500"/>
        </a:spcBef>
        <a:buFont typeface="Arial"/>
        <a:buChar char="•"/>
        <a:defRPr sz="3200" kern="1200">
          <a:solidFill>
            <a:schemeClr val="tx1"/>
          </a:solidFill>
          <a:latin typeface="Garamond" panose="02020404030301010803" pitchFamily="18" charset="0"/>
          <a:ea typeface="Garamond" panose="02020404030301010803" pitchFamily="18" charset="0"/>
          <a:cs typeface="Garamond" panose="02020404030301010803" pitchFamily="18" charset="0"/>
        </a:defRPr>
      </a:lvl2pPr>
      <a:lvl3pPr marL="1143000" indent="-228600" algn="l" defTabSz="914400" rtl="0" eaLnBrk="1" latinLnBrk="0" hangingPunct="1">
        <a:lnSpc>
          <a:spcPct val="90000"/>
        </a:lnSpc>
        <a:spcBef>
          <a:spcPts val="500"/>
        </a:spcBef>
        <a:buFont typeface="Arial"/>
        <a:buChar char="•"/>
        <a:defRPr sz="2800" kern="1200">
          <a:solidFill>
            <a:schemeClr val="tx1"/>
          </a:solidFill>
          <a:latin typeface="Garamond" panose="02020404030301010803" pitchFamily="18" charset="0"/>
          <a:ea typeface="Garamond" panose="02020404030301010803" pitchFamily="18" charset="0"/>
          <a:cs typeface="Garamond" panose="02020404030301010803" pitchFamily="18" charset="0"/>
        </a:defRPr>
      </a:lvl3pPr>
      <a:lvl4pPr marL="1600200" indent="-228600" algn="l" defTabSz="914400" rtl="0" eaLnBrk="1" latinLnBrk="0" hangingPunct="1">
        <a:lnSpc>
          <a:spcPct val="90000"/>
        </a:lnSpc>
        <a:spcBef>
          <a:spcPts val="500"/>
        </a:spcBef>
        <a:buFont typeface="Arial"/>
        <a:buChar char="•"/>
        <a:defRPr sz="2400" kern="1200">
          <a:solidFill>
            <a:schemeClr val="tx1"/>
          </a:solidFill>
          <a:latin typeface="Garamond" panose="02020404030301010803" pitchFamily="18" charset="0"/>
          <a:ea typeface="Garamond" panose="02020404030301010803" pitchFamily="18" charset="0"/>
          <a:cs typeface="Garamond" panose="02020404030301010803" pitchFamily="18" charset="0"/>
        </a:defRPr>
      </a:lvl4pPr>
      <a:lvl5pPr marL="2057400" indent="-228600" algn="l" defTabSz="914400" rtl="0" eaLnBrk="1" latinLnBrk="0" hangingPunct="1">
        <a:lnSpc>
          <a:spcPct val="90000"/>
        </a:lnSpc>
        <a:spcBef>
          <a:spcPts val="500"/>
        </a:spcBef>
        <a:buFont typeface="Arial"/>
        <a:buChar char="•"/>
        <a:defRPr sz="2400" kern="1200">
          <a:solidFill>
            <a:schemeClr val="tx1"/>
          </a:solidFill>
          <a:latin typeface="Garamond" panose="02020404030301010803" pitchFamily="18" charset="0"/>
          <a:ea typeface="Garamond" panose="02020404030301010803" pitchFamily="18" charset="0"/>
          <a:cs typeface="Garamond" panose="02020404030301010803" pitchFamily="18" charset="0"/>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5.xml"/><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6.xml"/><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5.png"/><Relationship Id="rId1" Type="http://schemas.openxmlformats.org/officeDocument/2006/relationships/slideLayout" Target="../slideLayouts/slideLayout13.xml"/><Relationship Id="rId4" Type="http://schemas.openxmlformats.org/officeDocument/2006/relationships/hyperlink" Target="https://www.nhpri.org/wp-content/uploads/2023/08/Provider-Manual.pdf" TargetMode="External"/></Relationships>
</file>

<file path=ppt/slides/_rels/slide22.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3" Type="http://schemas.openxmlformats.org/officeDocument/2006/relationships/hyperlink" Target="https://www.rainn.org/about-national-sexual-assault-telephone-hotline" TargetMode="External"/><Relationship Id="rId2" Type="http://schemas.openxmlformats.org/officeDocument/2006/relationships/notesSlide" Target="../notesSlides/notesSlide7.xml"/><Relationship Id="rId1" Type="http://schemas.openxmlformats.org/officeDocument/2006/relationships/slideLayout" Target="../slideLayouts/slideLayout13.xml"/><Relationship Id="rId5" Type="http://schemas.openxmlformats.org/officeDocument/2006/relationships/image" Target="../media/image15.png"/><Relationship Id="rId4" Type="http://schemas.openxmlformats.org/officeDocument/2006/relationships/hyperlink" Target="https://health.ri.gov/" TargetMode="External"/></Relationships>
</file>

<file path=ppt/slides/_rels/slide25.xml.rels><?xml version="1.0" encoding="UTF-8" standalone="yes"?>
<Relationships xmlns="http://schemas.openxmlformats.org/package/2006/relationships"><Relationship Id="rId3" Type="http://schemas.openxmlformats.org/officeDocument/2006/relationships/diagramLayout" Target="../diagrams/layout1.xml"/><Relationship Id="rId7" Type="http://schemas.openxmlformats.org/officeDocument/2006/relationships/image" Target="../media/image15.png"/><Relationship Id="rId2" Type="http://schemas.openxmlformats.org/officeDocument/2006/relationships/diagramData" Target="../diagrams/data1.xml"/><Relationship Id="rId1" Type="http://schemas.openxmlformats.org/officeDocument/2006/relationships/slideLayout" Target="../slideLayouts/slideLayout13.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8.xml"/><Relationship Id="rId1" Type="http://schemas.openxmlformats.org/officeDocument/2006/relationships/slideLayout" Target="../slideLayouts/slideLayout13.xml"/></Relationships>
</file>

<file path=ppt/slides/_rels/slide2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9.xml"/><Relationship Id="rId1" Type="http://schemas.openxmlformats.org/officeDocument/2006/relationships/slideLayout" Target="../slideLayouts/slideLayout13.xml"/></Relationships>
</file>

<file path=ppt/slides/_rels/slide2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0.xml"/><Relationship Id="rId1" Type="http://schemas.openxmlformats.org/officeDocument/2006/relationships/slideLayout" Target="../slideLayouts/slideLayout13.xml"/></Relationships>
</file>

<file path=ppt/slides/_rels/slide2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1.xml"/><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3.xml"/></Relationships>
</file>

<file path=ppt/slides/_rels/slide3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2.xml"/><Relationship Id="rId1" Type="http://schemas.openxmlformats.org/officeDocument/2006/relationships/slideLayout" Target="../slideLayouts/slideLayout13.xml"/></Relationships>
</file>

<file path=ppt/slides/_rels/slide31.xml.rels><?xml version="1.0" encoding="UTF-8" standalone="yes"?>
<Relationships xmlns="http://schemas.openxmlformats.org/package/2006/relationships"><Relationship Id="rId3" Type="http://schemas.openxmlformats.org/officeDocument/2006/relationships/hyperlink" Target="https://www.nhpri.org/wp-content/uploads/2023/01/QI_Health-Equity-Trainings-and-Resources.pdf" TargetMode="External"/><Relationship Id="rId2" Type="http://schemas.openxmlformats.org/officeDocument/2006/relationships/notesSlide" Target="../notesSlides/notesSlide13.xml"/><Relationship Id="rId1" Type="http://schemas.openxmlformats.org/officeDocument/2006/relationships/slideLayout" Target="../slideLayouts/slideLayout13.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hyperlink" Target="https://www.nhpri.org/providers/communication/provider-newsletter/neighborhood-news-2023/january-2023" TargetMode="External"/></Relationships>
</file>

<file path=ppt/slides/_rels/slide3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4.xml"/><Relationship Id="rId1" Type="http://schemas.openxmlformats.org/officeDocument/2006/relationships/slideLayout" Target="../slideLayouts/slideLayout13.xml"/></Relationships>
</file>

<file path=ppt/slides/_rels/slide3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5.xml"/><Relationship Id="rId1" Type="http://schemas.openxmlformats.org/officeDocument/2006/relationships/slideLayout" Target="../slideLayouts/slideLayout13.xml"/></Relationships>
</file>

<file path=ppt/slides/_rels/slide3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6.xml"/><Relationship Id="rId1" Type="http://schemas.openxmlformats.org/officeDocument/2006/relationships/slideLayout" Target="../slideLayouts/slideLayout13.xml"/></Relationships>
</file>

<file path=ppt/slides/_rels/slide35.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17.xml"/><Relationship Id="rId1" Type="http://schemas.openxmlformats.org/officeDocument/2006/relationships/slideLayout" Target="../slideLayouts/slideLayout13.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1.xml"/></Relationships>
</file>

<file path=ppt/slides/_rels/slide37.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18.xml"/><Relationship Id="rId1" Type="http://schemas.openxmlformats.org/officeDocument/2006/relationships/slideLayout" Target="../slideLayouts/slideLayout13.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38.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3.xml"/></Relationships>
</file>

<file path=ppt/slides/_rels/slide39.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19.xml"/><Relationship Id="rId1" Type="http://schemas.openxmlformats.org/officeDocument/2006/relationships/slideLayout" Target="../slideLayouts/slideLayout13.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4.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3.xml"/></Relationships>
</file>

<file path=ppt/slides/_rels/slide40.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3.xml"/></Relationships>
</file>

<file path=ppt/slides/_rels/slide4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0.xml"/><Relationship Id="rId1" Type="http://schemas.openxmlformats.org/officeDocument/2006/relationships/slideLayout" Target="../slideLayouts/slideLayout13.xml"/></Relationships>
</file>

<file path=ppt/slides/_rels/slide42.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3.xml"/></Relationships>
</file>

<file path=ppt/slides/_rels/slide43.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3.xml"/></Relationships>
</file>

<file path=ppt/slides/_rels/slide44.xml.rels><?xml version="1.0" encoding="UTF-8" standalone="yes"?>
<Relationships xmlns="http://schemas.openxmlformats.org/package/2006/relationships"><Relationship Id="rId3" Type="http://schemas.openxmlformats.org/officeDocument/2006/relationships/hyperlink" Target="https://healthybenefitsplus.com/" TargetMode="External"/><Relationship Id="rId2" Type="http://schemas.openxmlformats.org/officeDocument/2006/relationships/hyperlink" Target="https://www.joinpapa.com/" TargetMode="External"/><Relationship Id="rId1" Type="http://schemas.openxmlformats.org/officeDocument/2006/relationships/slideLayout" Target="../slideLayouts/slideLayout13.xml"/><Relationship Id="rId6" Type="http://schemas.openxmlformats.org/officeDocument/2006/relationships/image" Target="../media/image15.png"/><Relationship Id="rId5" Type="http://schemas.openxmlformats.org/officeDocument/2006/relationships/hyperlink" Target="https://www.momsmeals.com/" TargetMode="External"/><Relationship Id="rId4" Type="http://schemas.openxmlformats.org/officeDocument/2006/relationships/hyperlink" Target="https://www.ymcagreaterprovidence.org/" TargetMode="External"/></Relationships>
</file>

<file path=ppt/slides/_rels/slide4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hyperlink" Target="http://www.nhpri.org/" TargetMode="External"/><Relationship Id="rId1" Type="http://schemas.openxmlformats.org/officeDocument/2006/relationships/slideLayout" Target="../slideLayouts/slideLayout13.xml"/><Relationship Id="rId5" Type="http://schemas.openxmlformats.org/officeDocument/2006/relationships/image" Target="../media/image15.png"/><Relationship Id="rId4" Type="http://schemas.openxmlformats.org/officeDocument/2006/relationships/hyperlink" Target="https://www.nhpri.org/medicare-medicaid/pharmacy-benefits/2023-pharmacy-benefits/" TargetMode="External"/></Relationships>
</file>

<file path=ppt/slides/_rels/slide46.xml.rels><?xml version="1.0" encoding="UTF-8" standalone="yes"?>
<Relationships xmlns="http://schemas.openxmlformats.org/package/2006/relationships"><Relationship Id="rId8" Type="http://schemas.openxmlformats.org/officeDocument/2006/relationships/diagramData" Target="../diagrams/data6.xml"/><Relationship Id="rId13" Type="http://schemas.openxmlformats.org/officeDocument/2006/relationships/diagramData" Target="../diagrams/data7.xml"/><Relationship Id="rId18" Type="http://schemas.openxmlformats.org/officeDocument/2006/relationships/image" Target="../media/image15.png"/><Relationship Id="rId3" Type="http://schemas.openxmlformats.org/officeDocument/2006/relationships/diagramData" Target="../diagrams/data5.xml"/><Relationship Id="rId7" Type="http://schemas.microsoft.com/office/2007/relationships/diagramDrawing" Target="../diagrams/drawing5.xml"/><Relationship Id="rId12" Type="http://schemas.microsoft.com/office/2007/relationships/diagramDrawing" Target="../diagrams/drawing6.xml"/><Relationship Id="rId17" Type="http://schemas.microsoft.com/office/2007/relationships/diagramDrawing" Target="../diagrams/drawing7.xml"/><Relationship Id="rId2" Type="http://schemas.openxmlformats.org/officeDocument/2006/relationships/notesSlide" Target="../notesSlides/notesSlide21.xml"/><Relationship Id="rId16" Type="http://schemas.openxmlformats.org/officeDocument/2006/relationships/diagramColors" Target="../diagrams/colors7.xml"/><Relationship Id="rId1" Type="http://schemas.openxmlformats.org/officeDocument/2006/relationships/slideLayout" Target="../slideLayouts/slideLayout13.xml"/><Relationship Id="rId6" Type="http://schemas.openxmlformats.org/officeDocument/2006/relationships/diagramColors" Target="../diagrams/colors5.xml"/><Relationship Id="rId11" Type="http://schemas.openxmlformats.org/officeDocument/2006/relationships/diagramColors" Target="../diagrams/colors6.xml"/><Relationship Id="rId5" Type="http://schemas.openxmlformats.org/officeDocument/2006/relationships/diagramQuickStyle" Target="../diagrams/quickStyle5.xml"/><Relationship Id="rId15" Type="http://schemas.openxmlformats.org/officeDocument/2006/relationships/diagramQuickStyle" Target="../diagrams/quickStyle7.xml"/><Relationship Id="rId10" Type="http://schemas.openxmlformats.org/officeDocument/2006/relationships/diagramQuickStyle" Target="../diagrams/quickStyle6.xml"/><Relationship Id="rId4" Type="http://schemas.openxmlformats.org/officeDocument/2006/relationships/diagramLayout" Target="../diagrams/layout5.xml"/><Relationship Id="rId9" Type="http://schemas.openxmlformats.org/officeDocument/2006/relationships/diagramLayout" Target="../diagrams/layout6.xml"/><Relationship Id="rId14" Type="http://schemas.openxmlformats.org/officeDocument/2006/relationships/diagramLayout" Target="../diagrams/layout7.xml"/></Relationships>
</file>

<file path=ppt/slides/_rels/slide47.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diagramData" Target="../diagrams/data8.xml"/><Relationship Id="rId7" Type="http://schemas.microsoft.com/office/2007/relationships/diagramDrawing" Target="../diagrams/drawing8.xml"/><Relationship Id="rId2" Type="http://schemas.openxmlformats.org/officeDocument/2006/relationships/notesSlide" Target="../notesSlides/notesSlide22.xml"/><Relationship Id="rId1" Type="http://schemas.openxmlformats.org/officeDocument/2006/relationships/slideLayout" Target="../slideLayouts/slideLayout13.xml"/><Relationship Id="rId6" Type="http://schemas.openxmlformats.org/officeDocument/2006/relationships/diagramColors" Target="../diagrams/colors8.xml"/><Relationship Id="rId5" Type="http://schemas.openxmlformats.org/officeDocument/2006/relationships/diagramQuickStyle" Target="../diagrams/quickStyle8.xml"/><Relationship Id="rId4" Type="http://schemas.openxmlformats.org/officeDocument/2006/relationships/diagramLayout" Target="../diagrams/layout8.xml"/></Relationships>
</file>

<file path=ppt/slides/_rels/slide4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3.xml"/><Relationship Id="rId1" Type="http://schemas.openxmlformats.org/officeDocument/2006/relationships/slideLayout" Target="../slideLayouts/slideLayout13.xml"/></Relationships>
</file>

<file path=ppt/slides/_rels/slide4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4.xml"/><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hyperlink" Target="https://www.nhpri.org/wp-content/uploads/2023/01/NHP-2023-OurOfferings-lettersized-1.pdf" TargetMode="External"/><Relationship Id="rId1" Type="http://schemas.openxmlformats.org/officeDocument/2006/relationships/slideLayout" Target="../slideLayouts/slideLayout13.xml"/><Relationship Id="rId4" Type="http://schemas.openxmlformats.org/officeDocument/2006/relationships/image" Target="../media/image15.png"/></Relationships>
</file>

<file path=ppt/slides/_rels/slide5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5.xml"/><Relationship Id="rId1" Type="http://schemas.openxmlformats.org/officeDocument/2006/relationships/slideLayout" Target="../slideLayouts/slideLayout13.xml"/></Relationships>
</file>

<file path=ppt/slides/_rels/slide5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6.xml"/><Relationship Id="rId1" Type="http://schemas.openxmlformats.org/officeDocument/2006/relationships/slideLayout" Target="../slideLayouts/slideLayout13.xml"/></Relationships>
</file>

<file path=ppt/slides/_rels/slide5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7.xml"/><Relationship Id="rId1" Type="http://schemas.openxmlformats.org/officeDocument/2006/relationships/slideLayout" Target="../slideLayouts/slideLayout13.xml"/></Relationships>
</file>

<file path=ppt/slides/_rels/slide53.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diagramData" Target="../diagrams/data9.xml"/><Relationship Id="rId7" Type="http://schemas.microsoft.com/office/2007/relationships/diagramDrawing" Target="../diagrams/drawing9.xml"/><Relationship Id="rId2" Type="http://schemas.openxmlformats.org/officeDocument/2006/relationships/notesSlide" Target="../notesSlides/notesSlide28.xml"/><Relationship Id="rId1" Type="http://schemas.openxmlformats.org/officeDocument/2006/relationships/slideLayout" Target="../slideLayouts/slideLayout13.xml"/><Relationship Id="rId6" Type="http://schemas.openxmlformats.org/officeDocument/2006/relationships/diagramColors" Target="../diagrams/colors9.xml"/><Relationship Id="rId5" Type="http://schemas.openxmlformats.org/officeDocument/2006/relationships/diagramQuickStyle" Target="../diagrams/quickStyle9.xml"/><Relationship Id="rId4" Type="http://schemas.openxmlformats.org/officeDocument/2006/relationships/diagramLayout" Target="../diagrams/layout9.xml"/></Relationships>
</file>

<file path=ppt/slides/_rels/slide54.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diagramData" Target="../diagrams/data10.xml"/><Relationship Id="rId7" Type="http://schemas.microsoft.com/office/2007/relationships/diagramDrawing" Target="../diagrams/drawing10.xml"/><Relationship Id="rId2" Type="http://schemas.openxmlformats.org/officeDocument/2006/relationships/notesSlide" Target="../notesSlides/notesSlide29.xml"/><Relationship Id="rId1" Type="http://schemas.openxmlformats.org/officeDocument/2006/relationships/slideLayout" Target="../slideLayouts/slideLayout13.xml"/><Relationship Id="rId6" Type="http://schemas.openxmlformats.org/officeDocument/2006/relationships/diagramColors" Target="../diagrams/colors10.xml"/><Relationship Id="rId5" Type="http://schemas.openxmlformats.org/officeDocument/2006/relationships/diagramQuickStyle" Target="../diagrams/quickStyle10.xml"/><Relationship Id="rId4" Type="http://schemas.openxmlformats.org/officeDocument/2006/relationships/diagramLayout" Target="../diagrams/layout10.xml"/></Relationships>
</file>

<file path=ppt/slides/_rels/slide55.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3.xml"/></Relationships>
</file>

<file path=ppt/slides/_rels/slide56.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3.xml"/></Relationships>
</file>

<file path=ppt/slides/_rels/slide5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30.xml"/><Relationship Id="rId1" Type="http://schemas.openxmlformats.org/officeDocument/2006/relationships/slideLayout" Target="../slideLayouts/slideLayout13.xml"/></Relationships>
</file>

<file path=ppt/slides/_rels/slide5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31.xml"/><Relationship Id="rId1" Type="http://schemas.openxmlformats.org/officeDocument/2006/relationships/slideLayout" Target="../slideLayouts/slideLayout13.xml"/></Relationships>
</file>

<file path=ppt/slides/_rels/slide59.xml.rels><?xml version="1.0" encoding="UTF-8" standalone="yes"?>
<Relationships xmlns="http://schemas.openxmlformats.org/package/2006/relationships"><Relationship Id="rId3" Type="http://schemas.openxmlformats.org/officeDocument/2006/relationships/hyperlink" Target="http://www.keproqio.com/" TargetMode="External"/><Relationship Id="rId2" Type="http://schemas.openxmlformats.org/officeDocument/2006/relationships/notesSlide" Target="../notesSlides/notesSlide32.xml"/><Relationship Id="rId1" Type="http://schemas.openxmlformats.org/officeDocument/2006/relationships/slideLayout" Target="../slideLayouts/slideLayout13.xml"/><Relationship Id="rId4" Type="http://schemas.openxmlformats.org/officeDocument/2006/relationships/image" Target="../media/image15.png"/></Relationships>
</file>

<file path=ppt/slides/_rels/slide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60.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3.xml"/></Relationships>
</file>

<file path=ppt/slides/_rels/slide61.xml.rels><?xml version="1.0" encoding="UTF-8" standalone="yes"?>
<Relationships xmlns="http://schemas.openxmlformats.org/package/2006/relationships"><Relationship Id="rId3" Type="http://schemas.openxmlformats.org/officeDocument/2006/relationships/hyperlink" Target="mailto:HealthcareAdvocate@ripin.org" TargetMode="External"/><Relationship Id="rId2" Type="http://schemas.openxmlformats.org/officeDocument/2006/relationships/hyperlink" Target="http://ripin.org/healthcareadvocate/)" TargetMode="External"/><Relationship Id="rId1" Type="http://schemas.openxmlformats.org/officeDocument/2006/relationships/slideLayout" Target="../slideLayouts/slideLayout13.xml"/><Relationship Id="rId4" Type="http://schemas.openxmlformats.org/officeDocument/2006/relationships/image" Target="../media/image15.png"/></Relationships>
</file>

<file path=ppt/slides/_rels/slide62.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3.xml"/></Relationships>
</file>

<file path=ppt/slides/_rels/slide63.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3.xml"/></Relationships>
</file>

<file path=ppt/slides/_rels/slide64.xml.rels><?xml version="1.0" encoding="UTF-8" standalone="yes"?>
<Relationships xmlns="http://schemas.openxmlformats.org/package/2006/relationships"><Relationship Id="rId3" Type="http://schemas.openxmlformats.org/officeDocument/2006/relationships/hyperlink" Target="https://www.nhpri.org/out-of-network-form/" TargetMode="External"/><Relationship Id="rId2" Type="http://schemas.openxmlformats.org/officeDocument/2006/relationships/notesSlide" Target="../notesSlides/notesSlide33.xml"/><Relationship Id="rId1" Type="http://schemas.openxmlformats.org/officeDocument/2006/relationships/slideLayout" Target="../slideLayouts/slideLayout13.xml"/><Relationship Id="rId6" Type="http://schemas.openxmlformats.org/officeDocument/2006/relationships/image" Target="../media/image15.png"/><Relationship Id="rId5" Type="http://schemas.openxmlformats.org/officeDocument/2006/relationships/hyperlink" Target="https://www.nhpri.org/providers/policies-and-guidelines/prior-authorization-reference-guide-search-tool/" TargetMode="External"/><Relationship Id="rId4" Type="http://schemas.openxmlformats.org/officeDocument/2006/relationships/hyperlink" Target="http://www.nhpri.org/" TargetMode="External"/></Relationships>
</file>

<file path=ppt/slides/_rels/slide65.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3.xml"/></Relationships>
</file>

<file path=ppt/slides/_rels/slide66.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3.xml"/></Relationships>
</file>

<file path=ppt/slides/_rels/slide67.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3.xml"/></Relationships>
</file>

<file path=ppt/slides/_rels/slide68.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diagramData" Target="../diagrams/data11.xml"/><Relationship Id="rId7" Type="http://schemas.microsoft.com/office/2007/relationships/diagramDrawing" Target="../diagrams/drawing11.xml"/><Relationship Id="rId2" Type="http://schemas.openxmlformats.org/officeDocument/2006/relationships/notesSlide" Target="../notesSlides/notesSlide34.xml"/><Relationship Id="rId1" Type="http://schemas.openxmlformats.org/officeDocument/2006/relationships/slideLayout" Target="../slideLayouts/slideLayout13.xml"/><Relationship Id="rId6" Type="http://schemas.openxmlformats.org/officeDocument/2006/relationships/diagramColors" Target="../diagrams/colors11.xml"/><Relationship Id="rId5" Type="http://schemas.openxmlformats.org/officeDocument/2006/relationships/diagramQuickStyle" Target="../diagrams/quickStyle11.xml"/><Relationship Id="rId4" Type="http://schemas.openxmlformats.org/officeDocument/2006/relationships/diagramLayout" Target="../diagrams/layout11.xml"/></Relationships>
</file>

<file path=ppt/slides/_rels/slide6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35.xml"/><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3" Type="http://schemas.openxmlformats.org/officeDocument/2006/relationships/hyperlink" Target="https://www.nhpri.org/providers/providerresources/" TargetMode="External"/><Relationship Id="rId2" Type="http://schemas.openxmlformats.org/officeDocument/2006/relationships/notesSlide" Target="../notesSlides/notesSlide3.xml"/><Relationship Id="rId1" Type="http://schemas.openxmlformats.org/officeDocument/2006/relationships/slideLayout" Target="../slideLayouts/slideLayout13.xml"/><Relationship Id="rId6" Type="http://schemas.openxmlformats.org/officeDocument/2006/relationships/image" Target="../media/image15.png"/><Relationship Id="rId5" Type="http://schemas.openxmlformats.org/officeDocument/2006/relationships/hyperlink" Target="https://navinet.navimedix.com/sign-in?ReturnUrl=/" TargetMode="External"/><Relationship Id="rId4" Type="http://schemas.openxmlformats.org/officeDocument/2006/relationships/hyperlink" Target="https://www.nhpri.org/wp-content/uploads/2023/08/QRG.pdf" TargetMode="External"/></Relationships>
</file>

<file path=ppt/slides/_rels/slide7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36.xml"/><Relationship Id="rId1" Type="http://schemas.openxmlformats.org/officeDocument/2006/relationships/slideLayout" Target="../slideLayouts/slideLayout13.xml"/></Relationships>
</file>

<file path=ppt/slides/_rels/slide71.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diagramData" Target="../diagrams/data12.xml"/><Relationship Id="rId7" Type="http://schemas.microsoft.com/office/2007/relationships/diagramDrawing" Target="../diagrams/drawing12.xml"/><Relationship Id="rId2" Type="http://schemas.openxmlformats.org/officeDocument/2006/relationships/notesSlide" Target="../notesSlides/notesSlide37.xml"/><Relationship Id="rId1" Type="http://schemas.openxmlformats.org/officeDocument/2006/relationships/slideLayout" Target="../slideLayouts/slideLayout13.xml"/><Relationship Id="rId6" Type="http://schemas.openxmlformats.org/officeDocument/2006/relationships/diagramColors" Target="../diagrams/colors12.xml"/><Relationship Id="rId5" Type="http://schemas.openxmlformats.org/officeDocument/2006/relationships/diagramQuickStyle" Target="../diagrams/quickStyle12.xml"/><Relationship Id="rId4" Type="http://schemas.openxmlformats.org/officeDocument/2006/relationships/diagramLayout" Target="../diagrams/layout12.xml"/></Relationships>
</file>

<file path=ppt/slides/_rels/slide7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38.xml"/><Relationship Id="rId1" Type="http://schemas.openxmlformats.org/officeDocument/2006/relationships/slideLayout" Target="../slideLayouts/slideLayout13.xml"/></Relationships>
</file>

<file path=ppt/slides/_rels/slide73.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diagramData" Target="../diagrams/data13.xml"/><Relationship Id="rId7" Type="http://schemas.microsoft.com/office/2007/relationships/diagramDrawing" Target="../diagrams/drawing13.xml"/><Relationship Id="rId2" Type="http://schemas.openxmlformats.org/officeDocument/2006/relationships/notesSlide" Target="../notesSlides/notesSlide39.xml"/><Relationship Id="rId1" Type="http://schemas.openxmlformats.org/officeDocument/2006/relationships/slideLayout" Target="../slideLayouts/slideLayout13.xml"/><Relationship Id="rId6" Type="http://schemas.openxmlformats.org/officeDocument/2006/relationships/diagramColors" Target="../diagrams/colors13.xml"/><Relationship Id="rId5" Type="http://schemas.openxmlformats.org/officeDocument/2006/relationships/diagramQuickStyle" Target="../diagrams/quickStyle13.xml"/><Relationship Id="rId4" Type="http://schemas.openxmlformats.org/officeDocument/2006/relationships/diagramLayout" Target="../diagrams/layout13.xml"/></Relationships>
</file>

<file path=ppt/slides/_rels/slide7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40.xml"/><Relationship Id="rId1" Type="http://schemas.openxmlformats.org/officeDocument/2006/relationships/slideLayout" Target="../slideLayouts/slideLayout13.xml"/></Relationships>
</file>

<file path=ppt/slides/_rels/slide75.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diagramData" Target="../diagrams/data14.xml"/><Relationship Id="rId7" Type="http://schemas.microsoft.com/office/2007/relationships/diagramDrawing" Target="../diagrams/drawing14.xml"/><Relationship Id="rId2" Type="http://schemas.openxmlformats.org/officeDocument/2006/relationships/notesSlide" Target="../notesSlides/notesSlide41.xml"/><Relationship Id="rId1" Type="http://schemas.openxmlformats.org/officeDocument/2006/relationships/slideLayout" Target="../slideLayouts/slideLayout13.xml"/><Relationship Id="rId6" Type="http://schemas.openxmlformats.org/officeDocument/2006/relationships/diagramColors" Target="../diagrams/colors14.xml"/><Relationship Id="rId5" Type="http://schemas.openxmlformats.org/officeDocument/2006/relationships/diagramQuickStyle" Target="../diagrams/quickStyle14.xml"/><Relationship Id="rId4" Type="http://schemas.openxmlformats.org/officeDocument/2006/relationships/diagramLayout" Target="../diagrams/layout14.xml"/></Relationships>
</file>

<file path=ppt/slides/_rels/slide76.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diagramData" Target="../diagrams/data15.xml"/><Relationship Id="rId7" Type="http://schemas.microsoft.com/office/2007/relationships/diagramDrawing" Target="../diagrams/drawing15.xml"/><Relationship Id="rId2" Type="http://schemas.openxmlformats.org/officeDocument/2006/relationships/notesSlide" Target="../notesSlides/notesSlide42.xml"/><Relationship Id="rId1" Type="http://schemas.openxmlformats.org/officeDocument/2006/relationships/slideLayout" Target="../slideLayouts/slideLayout13.xml"/><Relationship Id="rId6" Type="http://schemas.openxmlformats.org/officeDocument/2006/relationships/diagramColors" Target="../diagrams/colors15.xml"/><Relationship Id="rId5" Type="http://schemas.openxmlformats.org/officeDocument/2006/relationships/diagramQuickStyle" Target="../diagrams/quickStyle15.xml"/><Relationship Id="rId4" Type="http://schemas.openxmlformats.org/officeDocument/2006/relationships/diagramLayout" Target="../diagrams/layout15.xml"/></Relationships>
</file>

<file path=ppt/slides/_rels/slide77.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diagramData" Target="../diagrams/data16.xml"/><Relationship Id="rId7" Type="http://schemas.microsoft.com/office/2007/relationships/diagramDrawing" Target="../diagrams/drawing16.xml"/><Relationship Id="rId2" Type="http://schemas.openxmlformats.org/officeDocument/2006/relationships/notesSlide" Target="../notesSlides/notesSlide43.xml"/><Relationship Id="rId1" Type="http://schemas.openxmlformats.org/officeDocument/2006/relationships/slideLayout" Target="../slideLayouts/slideLayout13.xml"/><Relationship Id="rId6" Type="http://schemas.openxmlformats.org/officeDocument/2006/relationships/diagramColors" Target="../diagrams/colors16.xml"/><Relationship Id="rId5" Type="http://schemas.openxmlformats.org/officeDocument/2006/relationships/diagramQuickStyle" Target="../diagrams/quickStyle16.xml"/><Relationship Id="rId4" Type="http://schemas.openxmlformats.org/officeDocument/2006/relationships/diagramLayout" Target="../diagrams/layout16.xml"/></Relationships>
</file>

<file path=ppt/slides/_rels/slide7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44.xml"/><Relationship Id="rId1" Type="http://schemas.openxmlformats.org/officeDocument/2006/relationships/slideLayout" Target="../slideLayouts/slideLayout13.xml"/></Relationships>
</file>

<file path=ppt/slides/_rels/slide79.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3.xml"/></Relationships>
</file>

<file path=ppt/slides/_rels/slide8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45.xml"/><Relationship Id="rId1" Type="http://schemas.openxmlformats.org/officeDocument/2006/relationships/slideLayout" Target="../slideLayouts/slideLayout13.xml"/></Relationships>
</file>

<file path=ppt/slides/_rels/slide81.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diagramData" Target="../diagrams/data17.xml"/><Relationship Id="rId7" Type="http://schemas.microsoft.com/office/2007/relationships/diagramDrawing" Target="../diagrams/drawing17.xml"/><Relationship Id="rId2" Type="http://schemas.openxmlformats.org/officeDocument/2006/relationships/notesSlide" Target="../notesSlides/notesSlide46.xml"/><Relationship Id="rId1" Type="http://schemas.openxmlformats.org/officeDocument/2006/relationships/slideLayout" Target="../slideLayouts/slideLayout13.xml"/><Relationship Id="rId6" Type="http://schemas.openxmlformats.org/officeDocument/2006/relationships/diagramColors" Target="../diagrams/colors17.xml"/><Relationship Id="rId5" Type="http://schemas.openxmlformats.org/officeDocument/2006/relationships/diagramQuickStyle" Target="../diagrams/quickStyle17.xml"/><Relationship Id="rId4" Type="http://schemas.openxmlformats.org/officeDocument/2006/relationships/diagramLayout" Target="../diagrams/layout17.xml"/></Relationships>
</file>

<file path=ppt/slides/_rels/slide8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47.xml"/><Relationship Id="rId1" Type="http://schemas.openxmlformats.org/officeDocument/2006/relationships/slideLayout" Target="../slideLayouts/slideLayout13.xml"/></Relationships>
</file>

<file path=ppt/slides/_rels/slide8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48.xml"/><Relationship Id="rId1" Type="http://schemas.openxmlformats.org/officeDocument/2006/relationships/slideLayout" Target="../slideLayouts/slideLayout13.xml"/></Relationships>
</file>

<file path=ppt/slides/_rels/slide8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49.xml"/><Relationship Id="rId1" Type="http://schemas.openxmlformats.org/officeDocument/2006/relationships/slideLayout" Target="../slideLayouts/slideLayout13.xml"/></Relationships>
</file>

<file path=ppt/slides/_rels/slide85.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diagramData" Target="../diagrams/data18.xml"/><Relationship Id="rId7" Type="http://schemas.microsoft.com/office/2007/relationships/diagramDrawing" Target="../diagrams/drawing18.xml"/><Relationship Id="rId2" Type="http://schemas.openxmlformats.org/officeDocument/2006/relationships/notesSlide" Target="../notesSlides/notesSlide50.xml"/><Relationship Id="rId1" Type="http://schemas.openxmlformats.org/officeDocument/2006/relationships/slideLayout" Target="../slideLayouts/slideLayout13.xml"/><Relationship Id="rId6" Type="http://schemas.openxmlformats.org/officeDocument/2006/relationships/diagramColors" Target="../diagrams/colors18.xml"/><Relationship Id="rId5" Type="http://schemas.openxmlformats.org/officeDocument/2006/relationships/diagramQuickStyle" Target="../diagrams/quickStyle18.xml"/><Relationship Id="rId4" Type="http://schemas.openxmlformats.org/officeDocument/2006/relationships/diagramLayout" Target="../diagrams/layout18.xml"/></Relationships>
</file>

<file path=ppt/slides/_rels/slide8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51.xml"/><Relationship Id="rId1" Type="http://schemas.openxmlformats.org/officeDocument/2006/relationships/slideLayout" Target="../slideLayouts/slideLayout13.xml"/></Relationships>
</file>

<file path=ppt/slides/_rels/slide8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52.xml"/><Relationship Id="rId1" Type="http://schemas.openxmlformats.org/officeDocument/2006/relationships/slideLayout" Target="../slideLayouts/slideLayout13.xml"/></Relationships>
</file>

<file path=ppt/slides/_rels/slide88.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diagramData" Target="../diagrams/data19.xml"/><Relationship Id="rId7" Type="http://schemas.microsoft.com/office/2007/relationships/diagramDrawing" Target="../diagrams/drawing19.xml"/><Relationship Id="rId2" Type="http://schemas.openxmlformats.org/officeDocument/2006/relationships/notesSlide" Target="../notesSlides/notesSlide53.xml"/><Relationship Id="rId1" Type="http://schemas.openxmlformats.org/officeDocument/2006/relationships/slideLayout" Target="../slideLayouts/slideLayout13.xml"/><Relationship Id="rId6" Type="http://schemas.openxmlformats.org/officeDocument/2006/relationships/diagramColors" Target="../diagrams/colors19.xml"/><Relationship Id="rId5" Type="http://schemas.openxmlformats.org/officeDocument/2006/relationships/diagramQuickStyle" Target="../diagrams/quickStyle19.xml"/><Relationship Id="rId4" Type="http://schemas.openxmlformats.org/officeDocument/2006/relationships/diagramLayout" Target="../diagrams/layout19.xml"/></Relationships>
</file>

<file path=ppt/slides/_rels/slide8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54.xml"/><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4.xml"/><Relationship Id="rId1" Type="http://schemas.openxmlformats.org/officeDocument/2006/relationships/slideLayout" Target="../slideLayouts/slideLayout13.xml"/></Relationships>
</file>

<file path=ppt/slides/_rels/slide90.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diagramData" Target="../diagrams/data20.xml"/><Relationship Id="rId7" Type="http://schemas.microsoft.com/office/2007/relationships/diagramDrawing" Target="../diagrams/drawing20.xml"/><Relationship Id="rId2" Type="http://schemas.openxmlformats.org/officeDocument/2006/relationships/notesSlide" Target="../notesSlides/notesSlide55.xml"/><Relationship Id="rId1" Type="http://schemas.openxmlformats.org/officeDocument/2006/relationships/slideLayout" Target="../slideLayouts/slideLayout13.xml"/><Relationship Id="rId6" Type="http://schemas.openxmlformats.org/officeDocument/2006/relationships/diagramColors" Target="../diagrams/colors20.xml"/><Relationship Id="rId5" Type="http://schemas.openxmlformats.org/officeDocument/2006/relationships/diagramQuickStyle" Target="../diagrams/quickStyle20.xml"/><Relationship Id="rId4" Type="http://schemas.openxmlformats.org/officeDocument/2006/relationships/diagramLayout" Target="../diagrams/layout20.xml"/></Relationships>
</file>

<file path=ppt/slides/_rels/slide91.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diagramData" Target="../diagrams/data21.xml"/><Relationship Id="rId7" Type="http://schemas.microsoft.com/office/2007/relationships/diagramDrawing" Target="../diagrams/drawing21.xml"/><Relationship Id="rId2" Type="http://schemas.openxmlformats.org/officeDocument/2006/relationships/notesSlide" Target="../notesSlides/notesSlide56.xml"/><Relationship Id="rId1" Type="http://schemas.openxmlformats.org/officeDocument/2006/relationships/slideLayout" Target="../slideLayouts/slideLayout13.xml"/><Relationship Id="rId6" Type="http://schemas.openxmlformats.org/officeDocument/2006/relationships/diagramColors" Target="../diagrams/colors21.xml"/><Relationship Id="rId5" Type="http://schemas.openxmlformats.org/officeDocument/2006/relationships/diagramQuickStyle" Target="../diagrams/quickStyle21.xml"/><Relationship Id="rId4" Type="http://schemas.openxmlformats.org/officeDocument/2006/relationships/diagramLayout" Target="../diagrams/layout21.xml"/></Relationships>
</file>

<file path=ppt/slides/_rels/slide9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57.xml"/><Relationship Id="rId1" Type="http://schemas.openxmlformats.org/officeDocument/2006/relationships/slideLayout" Target="../slideLayouts/slideLayout13.xml"/></Relationships>
</file>

<file path=ppt/slides/_rels/slide93.xml.rels><?xml version="1.0" encoding="UTF-8" standalone="yes"?>
<Relationships xmlns="http://schemas.openxmlformats.org/package/2006/relationships"><Relationship Id="rId3" Type="http://schemas.openxmlformats.org/officeDocument/2006/relationships/hyperlink" Target="https://www.resourcesforintegratedcare.com/sites/default/files/CC_Direct_Care_Workforce_Brief_Training_Culturally_Competent_Direct_Care_Workers.pdf" TargetMode="External"/><Relationship Id="rId2" Type="http://schemas.openxmlformats.org/officeDocument/2006/relationships/hyperlink" Target="https://eohhs.ri.gov/initiatives/integrated-care-initiative" TargetMode="External"/><Relationship Id="rId1" Type="http://schemas.openxmlformats.org/officeDocument/2006/relationships/slideLayout" Target="../slideLayouts/slideLayout13.xml"/><Relationship Id="rId6" Type="http://schemas.openxmlformats.org/officeDocument/2006/relationships/image" Target="../media/image15.png"/><Relationship Id="rId5" Type="http://schemas.openxmlformats.org/officeDocument/2006/relationships/hyperlink" Target="mailto:ProviderTraining@nhpri.org" TargetMode="External"/><Relationship Id="rId4" Type="http://schemas.openxmlformats.org/officeDocument/2006/relationships/hyperlink" Target="https://www.hrsa.gov/about/organization/bureaus/ohe/health-literacy" TargetMode="External"/></Relationships>
</file>

<file path=ppt/slides/_rels/slide94.xml.rels><?xml version="1.0" encoding="UTF-8" standalone="yes"?>
<Relationships xmlns="http://schemas.openxmlformats.org/package/2006/relationships"><Relationship Id="rId3" Type="http://schemas.openxmlformats.org/officeDocument/2006/relationships/hyperlink" Target="mailto:providertraining@nhpri.org" TargetMode="External"/><Relationship Id="rId2" Type="http://schemas.openxmlformats.org/officeDocument/2006/relationships/hyperlink" Target="https://www.nhpri.org/providers/provider-resources/provider-training/" TargetMode="External"/><Relationship Id="rId1" Type="http://schemas.openxmlformats.org/officeDocument/2006/relationships/slideLayout" Target="../slideLayouts/slideLayout13.xml"/><Relationship Id="rId4" Type="http://schemas.openxmlformats.org/officeDocument/2006/relationships/image" Target="../media/image1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txBox="1">
            <a:spLocks/>
          </p:cNvSpPr>
          <p:nvPr/>
        </p:nvSpPr>
        <p:spPr>
          <a:xfrm>
            <a:off x="230853" y="3491219"/>
            <a:ext cx="8504493" cy="970939"/>
          </a:xfrm>
          <a:prstGeom prst="rect">
            <a:avLst/>
          </a:prstGeom>
        </p:spPr>
        <p:txBody>
          <a:bodyPr vert="horz" lIns="91440" tIns="45720" rIns="91440" bIns="45720" rtlCol="0" anchor="ctr">
            <a:noAutofit/>
          </a:bodyPr>
          <a:lstStyle>
            <a:lvl1pPr algn="r" defTabSz="457200" rtl="0" eaLnBrk="1" latinLnBrk="0" hangingPunct="1">
              <a:spcBef>
                <a:spcPct val="0"/>
              </a:spcBef>
              <a:buNone/>
              <a:defRPr sz="4000" b="0" i="0" kern="1200" baseline="0">
                <a:solidFill>
                  <a:schemeClr val="bg1"/>
                </a:solidFill>
                <a:latin typeface="Gotham-Bold"/>
                <a:ea typeface="+mj-ea"/>
                <a:cs typeface="Gotham-Bold"/>
              </a:defRPr>
            </a:lvl1pPr>
          </a:lstStyle>
          <a:p>
            <a:pPr fontAlgn="auto">
              <a:spcAft>
                <a:spcPts val="0"/>
              </a:spcAft>
            </a:pPr>
            <a:r>
              <a:rPr lang="en-US" sz="4400" dirty="0">
                <a:solidFill>
                  <a:srgbClr val="208F44"/>
                </a:solidFill>
                <a:latin typeface="Cabin" panose="020B0803050202020004" pitchFamily="34" charset="0"/>
              </a:rPr>
              <a:t>Neighborhood Provider Training </a:t>
            </a:r>
          </a:p>
        </p:txBody>
      </p:sp>
      <p:sp>
        <p:nvSpPr>
          <p:cNvPr id="2" name="TextBox 1"/>
          <p:cNvSpPr txBox="1"/>
          <p:nvPr/>
        </p:nvSpPr>
        <p:spPr>
          <a:xfrm>
            <a:off x="1130711" y="4466038"/>
            <a:ext cx="7059152" cy="984885"/>
          </a:xfrm>
          <a:prstGeom prst="rect">
            <a:avLst/>
          </a:prstGeom>
          <a:noFill/>
        </p:spPr>
        <p:txBody>
          <a:bodyPr wrap="square" rtlCol="0">
            <a:spAutoFit/>
          </a:bodyPr>
          <a:lstStyle/>
          <a:p>
            <a:r>
              <a:rPr lang="en-US" sz="2000" i="1" dirty="0">
                <a:latin typeface="Garamond" panose="02020404030301010803" pitchFamily="18" charset="0"/>
              </a:rPr>
              <a:t>Prior to treating members, and annually thereafter, all Neighborhood providers are required to review this training presentation and attest to your completion. </a:t>
            </a:r>
          </a:p>
          <a:p>
            <a:endParaRPr lang="en-US" b="1" dirty="0">
              <a:latin typeface="Cabin" panose="00000500000000000000" pitchFamily="2" charset="0"/>
            </a:endParaRPr>
          </a:p>
        </p:txBody>
      </p:sp>
      <p:sp>
        <p:nvSpPr>
          <p:cNvPr id="4" name="TextBox 3"/>
          <p:cNvSpPr txBox="1"/>
          <p:nvPr/>
        </p:nvSpPr>
        <p:spPr>
          <a:xfrm>
            <a:off x="6282813" y="5220090"/>
            <a:ext cx="3008261" cy="461665"/>
          </a:xfrm>
          <a:prstGeom prst="rect">
            <a:avLst/>
          </a:prstGeom>
          <a:noFill/>
        </p:spPr>
        <p:txBody>
          <a:bodyPr wrap="square" rtlCol="0">
            <a:spAutoFit/>
          </a:bodyPr>
          <a:lstStyle/>
          <a:p>
            <a:r>
              <a:rPr lang="en-US" sz="2400" b="1" dirty="0">
                <a:latin typeface="Cabin" panose="00000500000000000000" pitchFamily="2" charset="0"/>
              </a:rPr>
              <a:t>Updated for 2023</a:t>
            </a:r>
          </a:p>
        </p:txBody>
      </p:sp>
      <p:pic>
        <p:nvPicPr>
          <p:cNvPr id="8" name="Picture 7"/>
          <p:cNvPicPr>
            <a:picLocks noChangeAspect="1"/>
          </p:cNvPicPr>
          <p:nvPr/>
        </p:nvPicPr>
        <p:blipFill>
          <a:blip r:embed="rId3"/>
          <a:stretch>
            <a:fillRect/>
          </a:stretch>
        </p:blipFill>
        <p:spPr>
          <a:xfrm>
            <a:off x="4933479" y="6344012"/>
            <a:ext cx="3801867" cy="422430"/>
          </a:xfrm>
          <a:prstGeom prst="rect">
            <a:avLst/>
          </a:prstGeom>
        </p:spPr>
      </p:pic>
    </p:spTree>
    <p:extLst>
      <p:ext uri="{BB962C8B-B14F-4D97-AF65-F5344CB8AC3E}">
        <p14:creationId xmlns:p14="http://schemas.microsoft.com/office/powerpoint/2010/main" val="233312845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Title 1"/>
          <p:cNvSpPr>
            <a:spLocks noGrp="1"/>
          </p:cNvSpPr>
          <p:nvPr>
            <p:ph type="title" idx="4294967295"/>
          </p:nvPr>
        </p:nvSpPr>
        <p:spPr>
          <a:xfrm>
            <a:off x="462526" y="254000"/>
            <a:ext cx="7886700" cy="1325563"/>
          </a:xfrm>
        </p:spPr>
        <p:txBody>
          <a:bodyPr>
            <a:normAutofit/>
          </a:bodyPr>
          <a:lstStyle/>
          <a:p>
            <a:r>
              <a:rPr lang="en-US" sz="3200" b="0" dirty="0"/>
              <a:t>Member Complaints &amp; Grievances – </a:t>
            </a:r>
            <a:br>
              <a:rPr lang="en-US" sz="2800" b="0" dirty="0"/>
            </a:br>
            <a:r>
              <a:rPr lang="en-US" sz="2400" b="0" dirty="0"/>
              <a:t>All Lines of Business</a:t>
            </a:r>
            <a:endParaRPr lang="en-US" altLang="en-US" sz="1800" b="0" dirty="0">
              <a:latin typeface="Helvetica" charset="0"/>
              <a:cs typeface="Helvetica" charset="0"/>
            </a:endParaRPr>
          </a:p>
        </p:txBody>
      </p:sp>
      <p:sp>
        <p:nvSpPr>
          <p:cNvPr id="4" name="Content Placeholder 3"/>
          <p:cNvSpPr>
            <a:spLocks noGrp="1"/>
          </p:cNvSpPr>
          <p:nvPr>
            <p:ph sz="half" idx="4294967295"/>
          </p:nvPr>
        </p:nvSpPr>
        <p:spPr>
          <a:xfrm>
            <a:off x="462526" y="1579563"/>
            <a:ext cx="8140700" cy="3365500"/>
          </a:xfrm>
        </p:spPr>
        <p:txBody>
          <a:bodyPr>
            <a:normAutofit/>
          </a:bodyPr>
          <a:lstStyle/>
          <a:p>
            <a:pPr marL="0" indent="0">
              <a:buNone/>
            </a:pPr>
            <a:r>
              <a:rPr lang="en-US" sz="2000" dirty="0">
                <a:cs typeface="Calibri" panose="020F0502020204030204" pitchFamily="34" charset="0"/>
              </a:rPr>
              <a:t>When a member is dissatisfied, they may file a complaint or a grievance verbally or in writing directly with Neighborhood or through an authorized representative, such as their provider, family member, or friend, as long as this person has been appointed in writing to speak for the member.</a:t>
            </a:r>
          </a:p>
          <a:p>
            <a:r>
              <a:rPr lang="en-US" sz="2000" dirty="0">
                <a:cs typeface="Calibri" panose="020F0502020204030204" pitchFamily="34" charset="0"/>
              </a:rPr>
              <a:t>A complaint or grievance is an oral or written expression of dissatisfaction from a member or his/her authorized representative. Neighborhood will review an actual or alleged circumstance that gives the member cause for protest, causes a disruption of care, creates a level of anxiety, or leads to dissatisfaction with the plan or treatment received from a contracted plan provider.</a:t>
            </a:r>
          </a:p>
          <a:p>
            <a:endParaRPr lang="en-US" dirty="0"/>
          </a:p>
        </p:txBody>
      </p:sp>
      <p:pic>
        <p:nvPicPr>
          <p:cNvPr id="5" name="Picture 4"/>
          <p:cNvPicPr>
            <a:picLocks noChangeAspect="1"/>
          </p:cNvPicPr>
          <p:nvPr/>
        </p:nvPicPr>
        <p:blipFill>
          <a:blip r:embed="rId3"/>
          <a:stretch>
            <a:fillRect/>
          </a:stretch>
        </p:blipFill>
        <p:spPr>
          <a:xfrm>
            <a:off x="2505926" y="6425031"/>
            <a:ext cx="5782867" cy="277506"/>
          </a:xfrm>
          <a:prstGeom prst="rect">
            <a:avLst/>
          </a:prstGeom>
        </p:spPr>
      </p:pic>
    </p:spTree>
    <p:extLst>
      <p:ext uri="{BB962C8B-B14F-4D97-AF65-F5344CB8AC3E}">
        <p14:creationId xmlns:p14="http://schemas.microsoft.com/office/powerpoint/2010/main" val="342008692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402093" y="400641"/>
            <a:ext cx="7886700" cy="677863"/>
          </a:xfrm>
        </p:spPr>
        <p:txBody>
          <a:bodyPr>
            <a:noAutofit/>
          </a:bodyPr>
          <a:lstStyle/>
          <a:p>
            <a:r>
              <a:rPr lang="en-US" sz="3200" b="0" dirty="0"/>
              <a:t>INTEGRITY Member Grievances</a:t>
            </a:r>
          </a:p>
        </p:txBody>
      </p:sp>
      <p:sp>
        <p:nvSpPr>
          <p:cNvPr id="4" name="TextBox 3"/>
          <p:cNvSpPr txBox="1"/>
          <p:nvPr/>
        </p:nvSpPr>
        <p:spPr>
          <a:xfrm>
            <a:off x="329609" y="1137684"/>
            <a:ext cx="8452884" cy="4324261"/>
          </a:xfrm>
          <a:prstGeom prst="rect">
            <a:avLst/>
          </a:prstGeom>
          <a:noFill/>
        </p:spPr>
        <p:txBody>
          <a:bodyPr wrap="square" rtlCol="0">
            <a:spAutoFit/>
          </a:bodyPr>
          <a:lstStyle/>
          <a:p>
            <a:pPr>
              <a:spcAft>
                <a:spcPts val="600"/>
              </a:spcAft>
            </a:pPr>
            <a:r>
              <a:rPr lang="en-US" u="sng" dirty="0">
                <a:latin typeface="Garamond" panose="02020404030301010803" pitchFamily="18" charset="0"/>
              </a:rPr>
              <a:t>Additional information pertaining to Members covered under Neighborhood INTEGRITY MMP</a:t>
            </a:r>
            <a:r>
              <a:rPr lang="en-US" dirty="0">
                <a:latin typeface="Garamond" panose="02020404030301010803" pitchFamily="18" charset="0"/>
              </a:rPr>
              <a:t>:</a:t>
            </a:r>
          </a:p>
          <a:p>
            <a:pPr marL="285750" indent="-285750">
              <a:buFont typeface="Arial" panose="020B0604020202020204" pitchFamily="34" charset="0"/>
              <a:buChar char="•"/>
            </a:pPr>
            <a:r>
              <a:rPr lang="en-US" dirty="0">
                <a:latin typeface="Garamond" panose="02020404030301010803" pitchFamily="18" charset="0"/>
              </a:rPr>
              <a:t>For members enrolled in the INTEGRITY (Medicare-Medicaid Plan), any expression of dissatisfaction with the manner in which health care services have been provided, regardless of whether remedial action can be taken by the plan, is considered a Grievance. Grievances could include complaints regarding the timeliness, appropriateness, access to, and/or setting of a provided health service, procedure, or item. Grievances may also include complaints that a covered health care service procedure or item during the course of treatment did not meet accepted standards for delivery or health care. Grievances submitted by someone other than a member without written consent will be dismissed by Neighborhood until written consent is received from the member or his/her Legal Representative.</a:t>
            </a:r>
          </a:p>
          <a:p>
            <a:pPr marL="285750" lvl="0" indent="-285750">
              <a:buFont typeface="Arial" panose="020B0604020202020204" pitchFamily="34" charset="0"/>
              <a:buChar char="•"/>
            </a:pPr>
            <a:endParaRPr lang="en-US" dirty="0"/>
          </a:p>
          <a:p>
            <a:endParaRPr lang="en-US" dirty="0"/>
          </a:p>
          <a:p>
            <a:endParaRPr lang="en-US" dirty="0"/>
          </a:p>
        </p:txBody>
      </p:sp>
      <p:pic>
        <p:nvPicPr>
          <p:cNvPr id="5" name="Picture 4"/>
          <p:cNvPicPr>
            <a:picLocks noChangeAspect="1"/>
          </p:cNvPicPr>
          <p:nvPr/>
        </p:nvPicPr>
        <p:blipFill>
          <a:blip r:embed="rId2"/>
          <a:stretch>
            <a:fillRect/>
          </a:stretch>
        </p:blipFill>
        <p:spPr>
          <a:xfrm>
            <a:off x="2505926" y="6425031"/>
            <a:ext cx="5782867" cy="277506"/>
          </a:xfrm>
          <a:prstGeom prst="rect">
            <a:avLst/>
          </a:prstGeom>
        </p:spPr>
      </p:pic>
    </p:spTree>
    <p:extLst>
      <p:ext uri="{BB962C8B-B14F-4D97-AF65-F5344CB8AC3E}">
        <p14:creationId xmlns:p14="http://schemas.microsoft.com/office/powerpoint/2010/main" val="149246690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Title 1"/>
          <p:cNvSpPr>
            <a:spLocks noGrp="1"/>
          </p:cNvSpPr>
          <p:nvPr>
            <p:ph type="title" idx="4294967295"/>
          </p:nvPr>
        </p:nvSpPr>
        <p:spPr>
          <a:xfrm>
            <a:off x="359764" y="276020"/>
            <a:ext cx="8229600" cy="1143000"/>
          </a:xfrm>
        </p:spPr>
        <p:txBody>
          <a:bodyPr>
            <a:normAutofit/>
          </a:bodyPr>
          <a:lstStyle/>
          <a:p>
            <a:r>
              <a:rPr lang="en-US" altLang="en-US" sz="3200" b="0" dirty="0">
                <a:latin typeface="Cabin" panose="00000500000000000000" pitchFamily="2" charset="0"/>
                <a:cs typeface="Helvetica" charset="0"/>
              </a:rPr>
              <a:t>The Provider Role with Member Grievances</a:t>
            </a:r>
          </a:p>
        </p:txBody>
      </p:sp>
      <p:sp>
        <p:nvSpPr>
          <p:cNvPr id="32771" name="Content Placeholder 17"/>
          <p:cNvSpPr txBox="1">
            <a:spLocks/>
          </p:cNvSpPr>
          <p:nvPr/>
        </p:nvSpPr>
        <p:spPr bwMode="auto">
          <a:xfrm>
            <a:off x="550929" y="2978054"/>
            <a:ext cx="8229600" cy="20896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spcBef>
                <a:spcPct val="20000"/>
              </a:spcBef>
              <a:buFont typeface="Arial" charset="0"/>
              <a:buChar char="•"/>
              <a:defRPr sz="3200">
                <a:solidFill>
                  <a:schemeClr val="tx1"/>
                </a:solidFill>
                <a:latin typeface="Garamond" pitchFamily="18" charset="0"/>
                <a:ea typeface="MS PGothic" pitchFamily="34" charset="-128"/>
                <a:cs typeface="Garamond" pitchFamily="18" charset="0"/>
              </a:defRPr>
            </a:lvl1pPr>
            <a:lvl2pPr marL="742950" indent="-285750">
              <a:spcBef>
                <a:spcPct val="20000"/>
              </a:spcBef>
              <a:buFont typeface="Arial" charset="0"/>
              <a:buChar char="–"/>
              <a:defRPr sz="2800">
                <a:solidFill>
                  <a:schemeClr val="tx1"/>
                </a:solidFill>
                <a:latin typeface="Garamond" pitchFamily="18" charset="0"/>
                <a:ea typeface="MS PGothic" pitchFamily="34" charset="-128"/>
                <a:cs typeface="Garamond" pitchFamily="18" charset="0"/>
              </a:defRPr>
            </a:lvl2pPr>
            <a:lvl3pPr marL="1143000" indent="-228600">
              <a:spcBef>
                <a:spcPct val="20000"/>
              </a:spcBef>
              <a:buFont typeface="Arial" charset="0"/>
              <a:buChar char="•"/>
              <a:defRPr sz="2400">
                <a:solidFill>
                  <a:schemeClr val="tx1"/>
                </a:solidFill>
                <a:latin typeface="Garamond" pitchFamily="18" charset="0"/>
                <a:ea typeface="MS PGothic" pitchFamily="34" charset="-128"/>
                <a:cs typeface="Garamond" pitchFamily="18" charset="0"/>
              </a:defRPr>
            </a:lvl3pPr>
            <a:lvl4pPr marL="1600200" indent="-228600">
              <a:spcBef>
                <a:spcPct val="20000"/>
              </a:spcBef>
              <a:buFont typeface="Arial" charset="0"/>
              <a:buChar char="–"/>
              <a:defRPr sz="2000">
                <a:solidFill>
                  <a:schemeClr val="tx1"/>
                </a:solidFill>
                <a:latin typeface="Garamond" pitchFamily="18" charset="0"/>
                <a:ea typeface="MS PGothic" pitchFamily="34" charset="-128"/>
                <a:cs typeface="Garamond" pitchFamily="18" charset="0"/>
              </a:defRPr>
            </a:lvl4pPr>
            <a:lvl5pPr marL="2057400" indent="-228600">
              <a:spcBef>
                <a:spcPct val="20000"/>
              </a:spcBef>
              <a:buFont typeface="Arial" charset="0"/>
              <a:buChar char="»"/>
              <a:defRPr sz="2000">
                <a:solidFill>
                  <a:schemeClr val="tx1"/>
                </a:solidFill>
                <a:latin typeface="Garamond" pitchFamily="18" charset="0"/>
                <a:ea typeface="MS PGothic" pitchFamily="34" charset="-128"/>
                <a:cs typeface="Garamond" pitchFamily="18" charset="0"/>
              </a:defRPr>
            </a:lvl5pPr>
            <a:lvl6pPr marL="2514600" indent="-228600" defTabSz="457200" eaLnBrk="0" fontAlgn="base" hangingPunct="0">
              <a:spcBef>
                <a:spcPct val="20000"/>
              </a:spcBef>
              <a:spcAft>
                <a:spcPct val="0"/>
              </a:spcAft>
              <a:buFont typeface="Arial" charset="0"/>
              <a:buChar char="»"/>
              <a:defRPr sz="2000">
                <a:solidFill>
                  <a:schemeClr val="tx1"/>
                </a:solidFill>
                <a:latin typeface="Garamond" pitchFamily="18" charset="0"/>
                <a:ea typeface="MS PGothic" pitchFamily="34" charset="-128"/>
                <a:cs typeface="Garamond" pitchFamily="18" charset="0"/>
              </a:defRPr>
            </a:lvl6pPr>
            <a:lvl7pPr marL="2971800" indent="-228600" defTabSz="457200" eaLnBrk="0" fontAlgn="base" hangingPunct="0">
              <a:spcBef>
                <a:spcPct val="20000"/>
              </a:spcBef>
              <a:spcAft>
                <a:spcPct val="0"/>
              </a:spcAft>
              <a:buFont typeface="Arial" charset="0"/>
              <a:buChar char="»"/>
              <a:defRPr sz="2000">
                <a:solidFill>
                  <a:schemeClr val="tx1"/>
                </a:solidFill>
                <a:latin typeface="Garamond" pitchFamily="18" charset="0"/>
                <a:ea typeface="MS PGothic" pitchFamily="34" charset="-128"/>
                <a:cs typeface="Garamond" pitchFamily="18" charset="0"/>
              </a:defRPr>
            </a:lvl7pPr>
            <a:lvl8pPr marL="3429000" indent="-228600" defTabSz="457200" eaLnBrk="0" fontAlgn="base" hangingPunct="0">
              <a:spcBef>
                <a:spcPct val="20000"/>
              </a:spcBef>
              <a:spcAft>
                <a:spcPct val="0"/>
              </a:spcAft>
              <a:buFont typeface="Arial" charset="0"/>
              <a:buChar char="»"/>
              <a:defRPr sz="2000">
                <a:solidFill>
                  <a:schemeClr val="tx1"/>
                </a:solidFill>
                <a:latin typeface="Garamond" pitchFamily="18" charset="0"/>
                <a:ea typeface="MS PGothic" pitchFamily="34" charset="-128"/>
                <a:cs typeface="Garamond" pitchFamily="18" charset="0"/>
              </a:defRPr>
            </a:lvl8pPr>
            <a:lvl9pPr marL="3886200" indent="-228600" defTabSz="457200" eaLnBrk="0" fontAlgn="base" hangingPunct="0">
              <a:spcBef>
                <a:spcPct val="20000"/>
              </a:spcBef>
              <a:spcAft>
                <a:spcPct val="0"/>
              </a:spcAft>
              <a:buFont typeface="Arial" charset="0"/>
              <a:buChar char="»"/>
              <a:defRPr sz="2000">
                <a:solidFill>
                  <a:schemeClr val="tx1"/>
                </a:solidFill>
                <a:latin typeface="Garamond" pitchFamily="18" charset="0"/>
                <a:ea typeface="MS PGothic" pitchFamily="34" charset="-128"/>
                <a:cs typeface="Garamond" pitchFamily="18" charset="0"/>
              </a:defRPr>
            </a:lvl9pPr>
          </a:lstStyle>
          <a:p>
            <a:pPr lvl="1"/>
            <a:endParaRPr lang="en-US" altLang="en-US" sz="1200" kern="0" dirty="0">
              <a:latin typeface="Helvetica" panose="020B0604020202020204" pitchFamily="34" charset="0"/>
              <a:cs typeface="Helvetica" panose="020B0604020202020204" pitchFamily="34" charset="0"/>
            </a:endParaRPr>
          </a:p>
          <a:p>
            <a:r>
              <a:rPr lang="en-US" sz="1800" dirty="0">
                <a:cs typeface="Calibri" panose="020F0502020204030204" pitchFamily="34" charset="0"/>
              </a:rPr>
              <a:t>If a provider receives an inquiry from Neighborhood requesting information to aid in the investigation and resolution of a member complaint or grievance, the provider is required to comply with Neighborhood’s request as soon as possible and within fourteen (14) calendar days.</a:t>
            </a:r>
          </a:p>
          <a:p>
            <a:endParaRPr lang="en-US" altLang="en-US" sz="2400" kern="0" dirty="0">
              <a:latin typeface="Helvetica" panose="020B0604020202020204" pitchFamily="34" charset="0"/>
              <a:cs typeface="Helvetica" panose="020B0604020202020204" pitchFamily="34" charset="0"/>
            </a:endParaRPr>
          </a:p>
          <a:p>
            <a:endParaRPr lang="en-US" altLang="en-US" sz="2400" kern="0" dirty="0">
              <a:latin typeface="Helvetica" panose="020B0604020202020204" pitchFamily="34" charset="0"/>
              <a:cs typeface="Helvetica" panose="020B0604020202020204" pitchFamily="34" charset="0"/>
            </a:endParaRPr>
          </a:p>
          <a:p>
            <a:endParaRPr lang="en-US" altLang="en-US" sz="2400" dirty="0">
              <a:latin typeface="Helvetica" panose="020B0604020202020204" pitchFamily="34" charset="0"/>
              <a:cs typeface="Helvetica" panose="020B0604020202020204" pitchFamily="34" charset="0"/>
            </a:endParaRPr>
          </a:p>
        </p:txBody>
      </p:sp>
      <p:sp>
        <p:nvSpPr>
          <p:cNvPr id="2" name="Rectangle 1"/>
          <p:cNvSpPr/>
          <p:nvPr/>
        </p:nvSpPr>
        <p:spPr>
          <a:xfrm>
            <a:off x="452606" y="1223728"/>
            <a:ext cx="8136757" cy="1754326"/>
          </a:xfrm>
          <a:prstGeom prst="rect">
            <a:avLst/>
          </a:prstGeom>
        </p:spPr>
        <p:txBody>
          <a:bodyPr wrap="square">
            <a:spAutoFit/>
          </a:bodyPr>
          <a:lstStyle/>
          <a:p>
            <a:r>
              <a:rPr lang="en-US" dirty="0">
                <a:latin typeface="Garamond" panose="02020404030301010803" pitchFamily="18" charset="0"/>
              </a:rPr>
              <a:t>When Neighborhood receives a complaint from a member against a contracted plan provider, the Grievance and Appeals Unit or Quality Assurance Committee will outreach to the office in question to allow the provider the opportunity to review the member’s concerns and provide a response. Neighborhood appreciates your full cooperation in responding to these requests, as they are a beneficial way to provide additional member education and support.</a:t>
            </a:r>
          </a:p>
        </p:txBody>
      </p:sp>
      <p:pic>
        <p:nvPicPr>
          <p:cNvPr id="5" name="Picture 4"/>
          <p:cNvPicPr>
            <a:picLocks noChangeAspect="1"/>
          </p:cNvPicPr>
          <p:nvPr/>
        </p:nvPicPr>
        <p:blipFill>
          <a:blip r:embed="rId3"/>
          <a:stretch>
            <a:fillRect/>
          </a:stretch>
        </p:blipFill>
        <p:spPr>
          <a:xfrm>
            <a:off x="2505926" y="6425031"/>
            <a:ext cx="5782867" cy="277506"/>
          </a:xfrm>
          <a:prstGeom prst="rect">
            <a:avLst/>
          </a:prstGeom>
        </p:spPr>
      </p:pic>
    </p:spTree>
    <p:extLst>
      <p:ext uri="{BB962C8B-B14F-4D97-AF65-F5344CB8AC3E}">
        <p14:creationId xmlns:p14="http://schemas.microsoft.com/office/powerpoint/2010/main" val="27205206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32771">
                                            <p:txEl>
                                              <p:pRg st="1" end="1"/>
                                            </p:txEl>
                                          </p:spTgt>
                                        </p:tgtEl>
                                        <p:attrNameLst>
                                          <p:attrName>style.visibility</p:attrName>
                                        </p:attrNameLst>
                                      </p:cBhvr>
                                      <p:to>
                                        <p:strVal val="visible"/>
                                      </p:to>
                                    </p:set>
                                    <p:animEffect transition="in" filter="fade">
                                      <p:cBhvr>
                                        <p:cTn id="7" dur="1000"/>
                                        <p:tgtEl>
                                          <p:spTgt spid="32771">
                                            <p:txEl>
                                              <p:pRg st="1" end="1"/>
                                            </p:txEl>
                                          </p:spTgt>
                                        </p:tgtEl>
                                      </p:cBhvr>
                                    </p:animEffect>
                                    <p:anim calcmode="lin" valueType="num">
                                      <p:cBhvr>
                                        <p:cTn id="8" dur="1000" fill="hold"/>
                                        <p:tgtEl>
                                          <p:spTgt spid="32771">
                                            <p:txEl>
                                              <p:pRg st="1" end="1"/>
                                            </p:txEl>
                                          </p:spTgt>
                                        </p:tgtEl>
                                        <p:attrNameLst>
                                          <p:attrName>ppt_x</p:attrName>
                                        </p:attrNameLst>
                                      </p:cBhvr>
                                      <p:tavLst>
                                        <p:tav tm="0">
                                          <p:val>
                                            <p:strVal val="#ppt_x"/>
                                          </p:val>
                                        </p:tav>
                                        <p:tav tm="100000">
                                          <p:val>
                                            <p:strVal val="#ppt_x"/>
                                          </p:val>
                                        </p:tav>
                                      </p:tavLst>
                                    </p:anim>
                                    <p:anim calcmode="lin" valueType="num">
                                      <p:cBhvr>
                                        <p:cTn id="9" dur="1000" fill="hold"/>
                                        <p:tgtEl>
                                          <p:spTgt spid="32771">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435935" y="266700"/>
            <a:ext cx="7886700" cy="528638"/>
          </a:xfrm>
        </p:spPr>
        <p:txBody>
          <a:bodyPr>
            <a:noAutofit/>
          </a:bodyPr>
          <a:lstStyle/>
          <a:p>
            <a:r>
              <a:rPr lang="en-US" sz="3200" b="0" dirty="0">
                <a:latin typeface="Cabin" panose="00000500000000000000" pitchFamily="2" charset="0"/>
              </a:rPr>
              <a:t>Clinical (Medical Necessity) Appeals</a:t>
            </a:r>
          </a:p>
        </p:txBody>
      </p:sp>
      <p:sp>
        <p:nvSpPr>
          <p:cNvPr id="4" name="TextBox 3"/>
          <p:cNvSpPr txBox="1"/>
          <p:nvPr/>
        </p:nvSpPr>
        <p:spPr>
          <a:xfrm>
            <a:off x="435935" y="923925"/>
            <a:ext cx="8346558" cy="5155257"/>
          </a:xfrm>
          <a:prstGeom prst="rect">
            <a:avLst/>
          </a:prstGeom>
          <a:noFill/>
        </p:spPr>
        <p:txBody>
          <a:bodyPr wrap="square" rtlCol="0">
            <a:spAutoFit/>
          </a:bodyPr>
          <a:lstStyle/>
          <a:p>
            <a:pPr>
              <a:spcAft>
                <a:spcPts val="600"/>
              </a:spcAft>
            </a:pPr>
            <a:r>
              <a:rPr lang="en-US" dirty="0">
                <a:latin typeface="Garamond" panose="02020404030301010803" pitchFamily="18" charset="0"/>
              </a:rPr>
              <a:t>When to file the appeal:</a:t>
            </a:r>
          </a:p>
          <a:p>
            <a:pPr marL="285750" lvl="0" indent="-285750">
              <a:buFont typeface="Arial" panose="020B0604020202020204" pitchFamily="34" charset="0"/>
              <a:buChar char="•"/>
            </a:pPr>
            <a:r>
              <a:rPr lang="en-US" b="1" dirty="0">
                <a:latin typeface="Garamond" panose="02020404030301010803" pitchFamily="18" charset="0"/>
              </a:rPr>
              <a:t>Medicaid</a:t>
            </a:r>
            <a:r>
              <a:rPr lang="en-US" dirty="0">
                <a:latin typeface="Garamond" panose="02020404030301010803" pitchFamily="18" charset="0"/>
              </a:rPr>
              <a:t> appeals must be filed within 60 days of receiving the Initial Denial. </a:t>
            </a:r>
          </a:p>
          <a:p>
            <a:pPr marL="285750" lvl="0" indent="-285750">
              <a:buFont typeface="Arial" panose="020B0604020202020204" pitchFamily="34" charset="0"/>
              <a:buChar char="•"/>
            </a:pPr>
            <a:r>
              <a:rPr lang="en-US" b="1" dirty="0">
                <a:latin typeface="Garamond" panose="02020404030301010803" pitchFamily="18" charset="0"/>
              </a:rPr>
              <a:t>Commercial/Exchange </a:t>
            </a:r>
            <a:r>
              <a:rPr lang="en-US" dirty="0">
                <a:latin typeface="Garamond" panose="02020404030301010803" pitchFamily="18" charset="0"/>
              </a:rPr>
              <a:t>appeals must be filed within 180 days of receiving the Initial Denial.</a:t>
            </a:r>
          </a:p>
          <a:p>
            <a:pPr marL="285750" lvl="0" indent="-285750">
              <a:buFont typeface="Arial" panose="020B0604020202020204" pitchFamily="34" charset="0"/>
              <a:buChar char="•"/>
            </a:pPr>
            <a:r>
              <a:rPr lang="en-US" b="1" dirty="0">
                <a:latin typeface="Garamond" panose="02020404030301010803" pitchFamily="18" charset="0"/>
              </a:rPr>
              <a:t>INTEGRITY </a:t>
            </a:r>
            <a:r>
              <a:rPr lang="en-US" dirty="0">
                <a:latin typeface="Garamond" panose="02020404030301010803" pitchFamily="18" charset="0"/>
              </a:rPr>
              <a:t>appeals must be filed within 60 days of receiving the Initial Denial/Organization Determination.</a:t>
            </a:r>
          </a:p>
          <a:p>
            <a:r>
              <a:rPr lang="en-US" dirty="0">
                <a:latin typeface="Garamond" panose="02020404030301010803" pitchFamily="18" charset="0"/>
              </a:rPr>
              <a:t> </a:t>
            </a:r>
          </a:p>
          <a:p>
            <a:r>
              <a:rPr lang="en-US" dirty="0">
                <a:latin typeface="Garamond" panose="02020404030301010803" pitchFamily="18" charset="0"/>
              </a:rPr>
              <a:t>Neighborhood’s Grievance and Appeals Unit logs each appeal and sends a written acknowledgement to the appellant within five (5) calendar days of receipt of the appeal. </a:t>
            </a:r>
          </a:p>
          <a:p>
            <a:endParaRPr lang="en-US" i="1" dirty="0"/>
          </a:p>
          <a:p>
            <a:r>
              <a:rPr lang="en-US" i="1" dirty="0"/>
              <a:t>Remember</a:t>
            </a:r>
            <a:r>
              <a:rPr lang="en-US" dirty="0"/>
              <a:t>: </a:t>
            </a:r>
          </a:p>
          <a:p>
            <a:pPr marL="285750" lvl="0" indent="-285750">
              <a:buFont typeface="Arial" panose="020B0604020202020204" pitchFamily="34" charset="0"/>
              <a:buChar char="•"/>
            </a:pPr>
            <a:r>
              <a:rPr lang="en-US" dirty="0">
                <a:latin typeface="Garamond" panose="02020404030301010803" pitchFamily="18" charset="0"/>
              </a:rPr>
              <a:t>Appeals for high-end radiology services must be filed directly with </a:t>
            </a:r>
            <a:r>
              <a:rPr lang="en-US" dirty="0" err="1">
                <a:latin typeface="Garamond" panose="02020404030301010803" pitchFamily="18" charset="0"/>
              </a:rPr>
              <a:t>eviCore</a:t>
            </a:r>
            <a:r>
              <a:rPr lang="en-US" dirty="0">
                <a:latin typeface="Garamond" panose="02020404030301010803" pitchFamily="18" charset="0"/>
              </a:rPr>
              <a:t>, following the instructions on the initial denial notification.</a:t>
            </a:r>
          </a:p>
          <a:p>
            <a:pPr marL="285750" lvl="0" indent="-285750">
              <a:buFont typeface="Arial" panose="020B0604020202020204" pitchFamily="34" charset="0"/>
              <a:buChar char="•"/>
            </a:pPr>
            <a:r>
              <a:rPr lang="en-US" dirty="0">
                <a:latin typeface="Garamond" panose="02020404030301010803" pitchFamily="18" charset="0"/>
              </a:rPr>
              <a:t>Appeals for Part D drugs must be filed directly with CVS Caremark, following the instructions on the adverse coverage determination notification.</a:t>
            </a:r>
          </a:p>
          <a:p>
            <a:endParaRPr lang="en-US" dirty="0"/>
          </a:p>
          <a:p>
            <a:endParaRPr lang="en-US" dirty="0"/>
          </a:p>
          <a:p>
            <a:endParaRPr lang="en-US" dirty="0"/>
          </a:p>
        </p:txBody>
      </p:sp>
      <p:pic>
        <p:nvPicPr>
          <p:cNvPr id="5" name="Picture 4"/>
          <p:cNvPicPr>
            <a:picLocks noChangeAspect="1"/>
          </p:cNvPicPr>
          <p:nvPr/>
        </p:nvPicPr>
        <p:blipFill>
          <a:blip r:embed="rId2"/>
          <a:stretch>
            <a:fillRect/>
          </a:stretch>
        </p:blipFill>
        <p:spPr>
          <a:xfrm>
            <a:off x="2505926" y="6425031"/>
            <a:ext cx="5782867" cy="277506"/>
          </a:xfrm>
          <a:prstGeom prst="rect">
            <a:avLst/>
          </a:prstGeom>
        </p:spPr>
      </p:pic>
    </p:spTree>
    <p:extLst>
      <p:ext uri="{BB962C8B-B14F-4D97-AF65-F5344CB8AC3E}">
        <p14:creationId xmlns:p14="http://schemas.microsoft.com/office/powerpoint/2010/main" val="111054997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435935" y="365125"/>
            <a:ext cx="7886700" cy="528638"/>
          </a:xfrm>
        </p:spPr>
        <p:txBody>
          <a:bodyPr>
            <a:noAutofit/>
          </a:bodyPr>
          <a:lstStyle/>
          <a:p>
            <a:pPr fontAlgn="base"/>
            <a:r>
              <a:rPr lang="en-US" sz="3200" b="0" dirty="0"/>
              <a:t>Clinical </a:t>
            </a:r>
            <a:r>
              <a:rPr lang="en-US" sz="3200" b="0" dirty="0">
                <a:latin typeface="Cabin" panose="00000500000000000000" pitchFamily="2" charset="0"/>
              </a:rPr>
              <a:t>Appeals</a:t>
            </a:r>
            <a:r>
              <a:rPr lang="en-US" sz="3200" b="0" dirty="0"/>
              <a:t> Description and Process</a:t>
            </a:r>
          </a:p>
        </p:txBody>
      </p:sp>
      <p:sp>
        <p:nvSpPr>
          <p:cNvPr id="4" name="TextBox 3"/>
          <p:cNvSpPr txBox="1"/>
          <p:nvPr/>
        </p:nvSpPr>
        <p:spPr>
          <a:xfrm>
            <a:off x="435935" y="1029529"/>
            <a:ext cx="8346558" cy="4047262"/>
          </a:xfrm>
          <a:prstGeom prst="rect">
            <a:avLst/>
          </a:prstGeom>
          <a:noFill/>
        </p:spPr>
        <p:txBody>
          <a:bodyPr wrap="square" rtlCol="0">
            <a:spAutoFit/>
          </a:bodyPr>
          <a:lstStyle/>
          <a:p>
            <a:pPr>
              <a:spcBef>
                <a:spcPts val="0"/>
              </a:spcBef>
              <a:spcAft>
                <a:spcPts val="600"/>
              </a:spcAft>
            </a:pPr>
            <a:r>
              <a:rPr lang="en-US" dirty="0">
                <a:latin typeface="Garamond" panose="02020404030301010803" pitchFamily="18" charset="0"/>
              </a:rPr>
              <a:t>A clinical appeal is a request for reconsideration of an initial adverse clinical determination. </a:t>
            </a:r>
          </a:p>
          <a:p>
            <a:pPr marL="285750" indent="-285750">
              <a:buFont typeface="Arial" panose="020B0604020202020204" pitchFamily="34" charset="0"/>
              <a:buChar char="•"/>
            </a:pPr>
            <a:r>
              <a:rPr lang="en-US" dirty="0">
                <a:latin typeface="Garamond" panose="02020404030301010803" pitchFamily="18" charset="0"/>
              </a:rPr>
              <a:t>Clinical appeals may be standard or expedited. </a:t>
            </a:r>
          </a:p>
          <a:p>
            <a:endParaRPr lang="en-US" dirty="0">
              <a:latin typeface="Garamond" panose="02020404030301010803" pitchFamily="18" charset="0"/>
            </a:endParaRPr>
          </a:p>
          <a:p>
            <a:pPr>
              <a:spcAft>
                <a:spcPts val="300"/>
              </a:spcAft>
            </a:pPr>
            <a:r>
              <a:rPr lang="en-US" dirty="0">
                <a:latin typeface="Garamond" panose="02020404030301010803" pitchFamily="18" charset="0"/>
              </a:rPr>
              <a:t>Appeals submitted by someone other than a member without written consent will be dismissed in writing by Neighborhood until written consent is received from the member or his/her Legal Representative. </a:t>
            </a:r>
          </a:p>
          <a:p>
            <a:pPr marL="285750" indent="-285750">
              <a:buFont typeface="Arial" panose="020B0604020202020204" pitchFamily="34" charset="0"/>
              <a:buChar char="•"/>
            </a:pPr>
            <a:r>
              <a:rPr lang="en-US" dirty="0">
                <a:latin typeface="Garamond" panose="02020404030301010803" pitchFamily="18" charset="0"/>
              </a:rPr>
              <a:t>A licensed practitioner with the same licensure status as the ordering physician reviews clinical appeals. No reviewer involved in prior reviews/direct care may participate in subsequent reviews.</a:t>
            </a:r>
          </a:p>
          <a:p>
            <a:endParaRPr lang="en-US" dirty="0">
              <a:latin typeface="Garamond" panose="02020404030301010803" pitchFamily="18" charset="0"/>
            </a:endParaRPr>
          </a:p>
          <a:p>
            <a:r>
              <a:rPr lang="en-US" dirty="0">
                <a:latin typeface="Garamond" panose="02020404030301010803" pitchFamily="18" charset="0"/>
              </a:rPr>
              <a:t>Consult Neighborhood’s Provider Manual on timelines for appeals, as well as, guidance for members or their treating providers who are not satisfied with the outcome of a clinical appeal.</a:t>
            </a:r>
          </a:p>
          <a:p>
            <a:endParaRPr lang="en-US" dirty="0"/>
          </a:p>
        </p:txBody>
      </p:sp>
      <p:pic>
        <p:nvPicPr>
          <p:cNvPr id="5" name="Picture 4"/>
          <p:cNvPicPr>
            <a:picLocks noChangeAspect="1"/>
          </p:cNvPicPr>
          <p:nvPr/>
        </p:nvPicPr>
        <p:blipFill>
          <a:blip r:embed="rId2"/>
          <a:stretch>
            <a:fillRect/>
          </a:stretch>
        </p:blipFill>
        <p:spPr>
          <a:xfrm>
            <a:off x="2505926" y="6425031"/>
            <a:ext cx="5782867" cy="277506"/>
          </a:xfrm>
          <a:prstGeom prst="rect">
            <a:avLst/>
          </a:prstGeom>
        </p:spPr>
      </p:pic>
    </p:spTree>
    <p:extLst>
      <p:ext uri="{BB962C8B-B14F-4D97-AF65-F5344CB8AC3E}">
        <p14:creationId xmlns:p14="http://schemas.microsoft.com/office/powerpoint/2010/main" val="226250690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412955" y="334941"/>
            <a:ext cx="7886700" cy="1325563"/>
          </a:xfrm>
        </p:spPr>
        <p:txBody>
          <a:bodyPr>
            <a:normAutofit/>
          </a:bodyPr>
          <a:lstStyle/>
          <a:p>
            <a:r>
              <a:rPr lang="en-US" sz="3100" b="0" dirty="0"/>
              <a:t>Administrative (non-clinical “benefit”) Appeals</a:t>
            </a:r>
            <a:br>
              <a:rPr lang="en-US" b="0" dirty="0"/>
            </a:br>
            <a:endParaRPr lang="en-US" b="0" dirty="0"/>
          </a:p>
        </p:txBody>
      </p:sp>
      <p:sp>
        <p:nvSpPr>
          <p:cNvPr id="4" name="TextBox 3"/>
          <p:cNvSpPr txBox="1"/>
          <p:nvPr/>
        </p:nvSpPr>
        <p:spPr>
          <a:xfrm>
            <a:off x="511278" y="997723"/>
            <a:ext cx="7983722" cy="4539704"/>
          </a:xfrm>
          <a:prstGeom prst="rect">
            <a:avLst/>
          </a:prstGeom>
          <a:noFill/>
        </p:spPr>
        <p:txBody>
          <a:bodyPr wrap="square" rtlCol="0">
            <a:spAutoFit/>
          </a:bodyPr>
          <a:lstStyle/>
          <a:p>
            <a:pPr>
              <a:spcAft>
                <a:spcPts val="600"/>
              </a:spcAft>
            </a:pPr>
            <a:r>
              <a:rPr lang="en-US" dirty="0">
                <a:latin typeface="Garamond" panose="02020404030301010803" pitchFamily="18" charset="0"/>
              </a:rPr>
              <a:t>An administrative appeal is a request by a member, a member’s authorized representative, or a member’s provider asking Neighborhood to reverse an administrative (non-clinical/non-utilization management) benefit limitation or adverse determination. </a:t>
            </a:r>
          </a:p>
          <a:p>
            <a:pPr marL="285750" indent="-285750">
              <a:buFont typeface="Arial" panose="020B0604020202020204" pitchFamily="34" charset="0"/>
              <a:buChar char="•"/>
            </a:pPr>
            <a:r>
              <a:rPr lang="en-US" u="sng" dirty="0">
                <a:latin typeface="Garamond" panose="02020404030301010803" pitchFamily="18" charset="0"/>
              </a:rPr>
              <a:t>Medicaid</a:t>
            </a:r>
            <a:r>
              <a:rPr lang="en-US" dirty="0">
                <a:latin typeface="Garamond" panose="02020404030301010803" pitchFamily="18" charset="0"/>
              </a:rPr>
              <a:t> members who are not satisfied with the outcome of an administrative appeal may request a State Fair Hearing with the Executive Office of Health and Human Services (EOHHS) within 120 days of Neighborhood’s internal appeal denial</a:t>
            </a:r>
          </a:p>
          <a:p>
            <a:pPr marL="285750" indent="-285750">
              <a:buFont typeface="Arial" panose="020B0604020202020204" pitchFamily="34" charset="0"/>
              <a:buChar char="•"/>
            </a:pPr>
            <a:r>
              <a:rPr lang="en-US" u="sng" dirty="0">
                <a:latin typeface="Garamond" panose="02020404030301010803" pitchFamily="18" charset="0"/>
              </a:rPr>
              <a:t>INTEGRITY</a:t>
            </a:r>
            <a:r>
              <a:rPr lang="en-US" dirty="0">
                <a:latin typeface="Garamond" panose="02020404030301010803" pitchFamily="18" charset="0"/>
              </a:rPr>
              <a:t> administrative appeal denials for pre-service decisions or post-service member payment appeals for services that </a:t>
            </a:r>
            <a:r>
              <a:rPr lang="en-US" i="1" dirty="0">
                <a:latin typeface="Garamond" panose="02020404030301010803" pitchFamily="18" charset="0"/>
              </a:rPr>
              <a:t>may</a:t>
            </a:r>
            <a:r>
              <a:rPr lang="en-US" dirty="0">
                <a:latin typeface="Garamond" panose="02020404030301010803" pitchFamily="18" charset="0"/>
              </a:rPr>
              <a:t> be considered for coverage under Medicare, will automatically be forwarded to MAXIMUS for second level appeal review in accordance with CMS requirements by Neighborhood’s Grievances and Appeals Unit. </a:t>
            </a:r>
          </a:p>
          <a:p>
            <a:endParaRPr lang="en-US" sz="1400" dirty="0">
              <a:latin typeface="Garamond" panose="02020404030301010803" pitchFamily="18" charset="0"/>
            </a:endParaRPr>
          </a:p>
          <a:p>
            <a:r>
              <a:rPr lang="en-US" dirty="0">
                <a:latin typeface="Garamond" panose="02020404030301010803" pitchFamily="18" charset="0"/>
              </a:rPr>
              <a:t>Reference Neighborhood’s Provider Manual for full details on administrative appeals.</a:t>
            </a:r>
          </a:p>
          <a:p>
            <a:endParaRPr lang="en-US" u="sng" dirty="0"/>
          </a:p>
        </p:txBody>
      </p:sp>
      <p:pic>
        <p:nvPicPr>
          <p:cNvPr id="5" name="Picture 4"/>
          <p:cNvPicPr>
            <a:picLocks noChangeAspect="1"/>
          </p:cNvPicPr>
          <p:nvPr/>
        </p:nvPicPr>
        <p:blipFill>
          <a:blip r:embed="rId2"/>
          <a:stretch>
            <a:fillRect/>
          </a:stretch>
        </p:blipFill>
        <p:spPr>
          <a:xfrm>
            <a:off x="2505926" y="6425031"/>
            <a:ext cx="5782867" cy="277506"/>
          </a:xfrm>
          <a:prstGeom prst="rect">
            <a:avLst/>
          </a:prstGeom>
        </p:spPr>
      </p:pic>
    </p:spTree>
    <p:extLst>
      <p:ext uri="{BB962C8B-B14F-4D97-AF65-F5344CB8AC3E}">
        <p14:creationId xmlns:p14="http://schemas.microsoft.com/office/powerpoint/2010/main" val="347380264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448137" y="237423"/>
            <a:ext cx="8558212" cy="1325563"/>
          </a:xfrm>
        </p:spPr>
        <p:txBody>
          <a:bodyPr>
            <a:noAutofit/>
          </a:bodyPr>
          <a:lstStyle/>
          <a:p>
            <a:r>
              <a:rPr lang="en-US" sz="3200" b="0" dirty="0"/>
              <a:t>Provider Claim Disputes </a:t>
            </a:r>
            <a:br>
              <a:rPr lang="en-US" sz="3200" b="0" dirty="0"/>
            </a:br>
            <a:r>
              <a:rPr lang="en-US" sz="2400" b="0" dirty="0"/>
              <a:t>(formerly known as Provider Claim Payment Appeals) </a:t>
            </a:r>
          </a:p>
        </p:txBody>
      </p:sp>
      <p:sp>
        <p:nvSpPr>
          <p:cNvPr id="4" name="TextBox 3"/>
          <p:cNvSpPr txBox="1"/>
          <p:nvPr/>
        </p:nvSpPr>
        <p:spPr>
          <a:xfrm>
            <a:off x="584791" y="1562986"/>
            <a:ext cx="7930559" cy="3216265"/>
          </a:xfrm>
          <a:prstGeom prst="rect">
            <a:avLst/>
          </a:prstGeom>
          <a:noFill/>
        </p:spPr>
        <p:txBody>
          <a:bodyPr wrap="square" rtlCol="0">
            <a:spAutoFit/>
          </a:bodyPr>
          <a:lstStyle/>
          <a:p>
            <a:pPr>
              <a:spcAft>
                <a:spcPts val="600"/>
              </a:spcAft>
            </a:pPr>
            <a:r>
              <a:rPr lang="en-US" dirty="0">
                <a:latin typeface="Garamond" panose="02020404030301010803" pitchFamily="18" charset="0"/>
              </a:rPr>
              <a:t>Requests that Neighborhood review and reverse a claim denial, adverse Reconsideration Request decision, and/or Adjustment Request decision are known as Provider Claim Disputes. </a:t>
            </a:r>
          </a:p>
          <a:p>
            <a:pPr marL="285750" indent="-285750">
              <a:buFont typeface="Arial" panose="020B0604020202020204" pitchFamily="34" charset="0"/>
              <a:buChar char="•"/>
            </a:pPr>
            <a:r>
              <a:rPr lang="en-US" dirty="0">
                <a:latin typeface="Garamond" panose="02020404030301010803" pitchFamily="18" charset="0"/>
              </a:rPr>
              <a:t>Dispute must be filed within 60 days from the date on the provider’s Neighborhood Remittance Advice. </a:t>
            </a:r>
          </a:p>
          <a:p>
            <a:endParaRPr lang="en-US" dirty="0">
              <a:latin typeface="Garamond" panose="02020404030301010803" pitchFamily="18" charset="0"/>
            </a:endParaRPr>
          </a:p>
          <a:p>
            <a:r>
              <a:rPr lang="en-US" dirty="0">
                <a:latin typeface="Garamond" panose="02020404030301010803" pitchFamily="18" charset="0"/>
              </a:rPr>
              <a:t>Neighborhood’s Grievances and Appeals Unit does not acknowledge these requests in writing. Typically, these disputes are resolved within 60 calendar days from the date the appeal was received unless additional time is needed. Approvals may result in a claim adjustment and, in some cases, written notification. Denials will result in written notification. </a:t>
            </a:r>
          </a:p>
        </p:txBody>
      </p:sp>
      <p:pic>
        <p:nvPicPr>
          <p:cNvPr id="5" name="Picture 4"/>
          <p:cNvPicPr>
            <a:picLocks noChangeAspect="1"/>
          </p:cNvPicPr>
          <p:nvPr/>
        </p:nvPicPr>
        <p:blipFill>
          <a:blip r:embed="rId2"/>
          <a:stretch>
            <a:fillRect/>
          </a:stretch>
        </p:blipFill>
        <p:spPr>
          <a:xfrm>
            <a:off x="2505926" y="6425031"/>
            <a:ext cx="5782867" cy="277506"/>
          </a:xfrm>
          <a:prstGeom prst="rect">
            <a:avLst/>
          </a:prstGeom>
        </p:spPr>
      </p:pic>
    </p:spTree>
    <p:extLst>
      <p:ext uri="{BB962C8B-B14F-4D97-AF65-F5344CB8AC3E}">
        <p14:creationId xmlns:p14="http://schemas.microsoft.com/office/powerpoint/2010/main" val="266166138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343215" y="174421"/>
            <a:ext cx="7886700" cy="1133384"/>
          </a:xfrm>
        </p:spPr>
        <p:txBody>
          <a:bodyPr>
            <a:normAutofit/>
          </a:bodyPr>
          <a:lstStyle/>
          <a:p>
            <a:r>
              <a:rPr lang="en-US" sz="3600" b="0" dirty="0"/>
              <a:t>Appeal Resolution Timeframe</a:t>
            </a:r>
          </a:p>
        </p:txBody>
      </p:sp>
      <p:sp>
        <p:nvSpPr>
          <p:cNvPr id="4" name="TextBox 3"/>
          <p:cNvSpPr txBox="1"/>
          <p:nvPr/>
        </p:nvSpPr>
        <p:spPr>
          <a:xfrm>
            <a:off x="343215" y="1130024"/>
            <a:ext cx="8466488" cy="4324261"/>
          </a:xfrm>
          <a:prstGeom prst="rect">
            <a:avLst/>
          </a:prstGeom>
          <a:noFill/>
        </p:spPr>
        <p:txBody>
          <a:bodyPr wrap="square" rtlCol="0">
            <a:spAutoFit/>
          </a:bodyPr>
          <a:lstStyle/>
          <a:p>
            <a:pPr>
              <a:spcAft>
                <a:spcPts val="600"/>
              </a:spcAft>
            </a:pPr>
            <a:r>
              <a:rPr lang="en-US" dirty="0">
                <a:latin typeface="Garamond" panose="02020404030301010803" pitchFamily="18" charset="0"/>
              </a:rPr>
              <a:t>For all lines of business, the appeal will be resolved according to the following timeframes:  </a:t>
            </a:r>
          </a:p>
          <a:p>
            <a:pPr marL="285750" indent="-285750">
              <a:buFont typeface="Arial" panose="020B0604020202020204" pitchFamily="34" charset="0"/>
              <a:buChar char="•"/>
            </a:pPr>
            <a:r>
              <a:rPr lang="en-US" u="sng" dirty="0">
                <a:latin typeface="Garamond" panose="02020404030301010803" pitchFamily="18" charset="0"/>
              </a:rPr>
              <a:t>Expedited appeals</a:t>
            </a:r>
            <a:r>
              <a:rPr lang="en-US" dirty="0">
                <a:latin typeface="Garamond" panose="02020404030301010803" pitchFamily="18" charset="0"/>
              </a:rPr>
              <a:t> are resolved within 24-72 hours of the date and time of receipt unless an extension is needed, and then an additional 14 days will be added to the turnaround timeframe. </a:t>
            </a:r>
            <a:endParaRPr lang="en-US" sz="1600" dirty="0">
              <a:latin typeface="Garamond" panose="02020404030301010803" pitchFamily="18" charset="0"/>
            </a:endParaRPr>
          </a:p>
          <a:p>
            <a:pPr marL="285750" indent="-285750">
              <a:buFont typeface="Arial" panose="020B0604020202020204" pitchFamily="34" charset="0"/>
              <a:buChar char="•"/>
            </a:pPr>
            <a:r>
              <a:rPr lang="en-US" u="sng" dirty="0">
                <a:latin typeface="Garamond" panose="02020404030301010803" pitchFamily="18" charset="0"/>
              </a:rPr>
              <a:t>Standard pre-service appeals</a:t>
            </a:r>
            <a:r>
              <a:rPr lang="en-US" dirty="0">
                <a:latin typeface="Garamond" panose="02020404030301010803" pitchFamily="18" charset="0"/>
              </a:rPr>
              <a:t> are resolved within 30 calendar days of receipt unless an extension is needed, and then an additional 14 days will be added to the turnaround timeframe.</a:t>
            </a:r>
            <a:endParaRPr lang="en-US" sz="1600" dirty="0">
              <a:latin typeface="Garamond" panose="02020404030301010803" pitchFamily="18" charset="0"/>
            </a:endParaRPr>
          </a:p>
          <a:p>
            <a:pPr marL="285750" indent="-285750">
              <a:buFont typeface="Arial" panose="020B0604020202020204" pitchFamily="34" charset="0"/>
              <a:buChar char="•"/>
            </a:pPr>
            <a:r>
              <a:rPr lang="en-US" u="sng" dirty="0">
                <a:latin typeface="Garamond" panose="02020404030301010803" pitchFamily="18" charset="0"/>
              </a:rPr>
              <a:t>Post-service or payment appeals</a:t>
            </a:r>
            <a:r>
              <a:rPr lang="en-US" dirty="0">
                <a:latin typeface="Garamond" panose="02020404030301010803" pitchFamily="18" charset="0"/>
              </a:rPr>
              <a:t> are resolved within 30-60 calendar days of receipt and are not eligible for expedited appeal timeframe or extensions.</a:t>
            </a:r>
            <a:endParaRPr lang="en-US" sz="1600" dirty="0">
              <a:latin typeface="Garamond" panose="02020404030301010803" pitchFamily="18" charset="0"/>
            </a:endParaRPr>
          </a:p>
          <a:p>
            <a:pPr lvl="0"/>
            <a:endParaRPr lang="en-US" dirty="0">
              <a:latin typeface="Garamond" panose="02020404030301010803" pitchFamily="18" charset="0"/>
            </a:endParaRPr>
          </a:p>
          <a:p>
            <a:pPr lvl="0"/>
            <a:r>
              <a:rPr lang="en-US" dirty="0">
                <a:latin typeface="Garamond" panose="02020404030301010803" pitchFamily="18" charset="0"/>
              </a:rPr>
              <a:t>INTEGRITY-specific:</a:t>
            </a:r>
            <a:endParaRPr lang="en-US" sz="1600" dirty="0">
              <a:latin typeface="Garamond" panose="02020404030301010803" pitchFamily="18" charset="0"/>
            </a:endParaRPr>
          </a:p>
          <a:p>
            <a:pPr lvl="1"/>
            <a:r>
              <a:rPr lang="en-US" dirty="0">
                <a:latin typeface="Garamond" panose="02020404030301010803" pitchFamily="18" charset="0"/>
              </a:rPr>
              <a:t>In addition to the timeframes above, effective January 1, 2020, </a:t>
            </a:r>
            <a:r>
              <a:rPr lang="en-US" u="sng" dirty="0">
                <a:latin typeface="Garamond" panose="02020404030301010803" pitchFamily="18" charset="0"/>
              </a:rPr>
              <a:t>INTEGRITY Part B Medication Appeals</a:t>
            </a:r>
            <a:r>
              <a:rPr lang="en-US" dirty="0">
                <a:latin typeface="Garamond" panose="02020404030301010803" pitchFamily="18" charset="0"/>
              </a:rPr>
              <a:t> must be resolved within 72 hours (expedited) or seven (7) calendar days (standard) and are not eligible for extensions. </a:t>
            </a:r>
            <a:endParaRPr lang="en-US" sz="1600" dirty="0">
              <a:latin typeface="Garamond" panose="02020404030301010803" pitchFamily="18" charset="0"/>
            </a:endParaRPr>
          </a:p>
          <a:p>
            <a:endParaRPr lang="en-US" dirty="0"/>
          </a:p>
        </p:txBody>
      </p:sp>
      <p:pic>
        <p:nvPicPr>
          <p:cNvPr id="5" name="Picture 4"/>
          <p:cNvPicPr>
            <a:picLocks noChangeAspect="1"/>
          </p:cNvPicPr>
          <p:nvPr/>
        </p:nvPicPr>
        <p:blipFill>
          <a:blip r:embed="rId2"/>
          <a:stretch>
            <a:fillRect/>
          </a:stretch>
        </p:blipFill>
        <p:spPr>
          <a:xfrm>
            <a:off x="2505926" y="6425031"/>
            <a:ext cx="5782867" cy="277506"/>
          </a:xfrm>
          <a:prstGeom prst="rect">
            <a:avLst/>
          </a:prstGeom>
        </p:spPr>
      </p:pic>
    </p:spTree>
    <p:extLst>
      <p:ext uri="{BB962C8B-B14F-4D97-AF65-F5344CB8AC3E}">
        <p14:creationId xmlns:p14="http://schemas.microsoft.com/office/powerpoint/2010/main" val="36904109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402093" y="142529"/>
            <a:ext cx="7886700" cy="1325562"/>
          </a:xfrm>
        </p:spPr>
        <p:txBody>
          <a:bodyPr>
            <a:normAutofit/>
          </a:bodyPr>
          <a:lstStyle/>
          <a:p>
            <a:pPr fontAlgn="base"/>
            <a:r>
              <a:rPr lang="en-US" b="0" dirty="0"/>
              <a:t>Compliance at Neighborhood</a:t>
            </a:r>
          </a:p>
        </p:txBody>
      </p:sp>
      <p:sp>
        <p:nvSpPr>
          <p:cNvPr id="4" name="TextBox 3"/>
          <p:cNvSpPr txBox="1"/>
          <p:nvPr/>
        </p:nvSpPr>
        <p:spPr>
          <a:xfrm>
            <a:off x="510363" y="1346677"/>
            <a:ext cx="8004987" cy="2554545"/>
          </a:xfrm>
          <a:prstGeom prst="rect">
            <a:avLst/>
          </a:prstGeom>
          <a:noFill/>
        </p:spPr>
        <p:txBody>
          <a:bodyPr wrap="square" rtlCol="0">
            <a:spAutoFit/>
          </a:bodyPr>
          <a:lstStyle/>
          <a:p>
            <a:r>
              <a:rPr lang="en-US" dirty="0">
                <a:latin typeface="Garamond" panose="02020404030301010803" pitchFamily="18" charset="0"/>
              </a:rPr>
              <a:t>Neighborhood requires compliance with all laws applicable to the organization’s business including compliance with all applicable federal and state laws dealing with fraud, waste and abuse. </a:t>
            </a:r>
          </a:p>
          <a:p>
            <a:endParaRPr lang="en-US" sz="1100" dirty="0">
              <a:latin typeface="Garamond" panose="02020404030301010803" pitchFamily="18" charset="0"/>
            </a:endParaRPr>
          </a:p>
          <a:p>
            <a:pPr>
              <a:spcAft>
                <a:spcPts val="600"/>
              </a:spcAft>
            </a:pPr>
            <a:r>
              <a:rPr lang="en-US" dirty="0">
                <a:latin typeface="Garamond" panose="02020404030301010803" pitchFamily="18" charset="0"/>
              </a:rPr>
              <a:t>It is Neighborhood’s policy aggressively to prevent, detect, and reduce fraud, waste and abuse in the delivery of covered healthcare services. </a:t>
            </a:r>
          </a:p>
          <a:p>
            <a:pPr marL="285750" indent="-285750">
              <a:buFont typeface="Arial" panose="020B0604020202020204" pitchFamily="34" charset="0"/>
              <a:buChar char="•"/>
            </a:pPr>
            <a:r>
              <a:rPr lang="en-US" b="1" dirty="0">
                <a:latin typeface="Garamond" panose="02020404030301010803" pitchFamily="18" charset="0"/>
              </a:rPr>
              <a:t>This is an obligation, a responsibility and a legal requirement for all Neighborhood employees, including contracted and non-contracted providers.</a:t>
            </a:r>
            <a:r>
              <a:rPr lang="en-US" dirty="0">
                <a:latin typeface="Garamond" panose="02020404030301010803" pitchFamily="18" charset="0"/>
              </a:rPr>
              <a:t> </a:t>
            </a:r>
          </a:p>
        </p:txBody>
      </p:sp>
      <p:sp>
        <p:nvSpPr>
          <p:cNvPr id="6" name="TextBox 5"/>
          <p:cNvSpPr txBox="1"/>
          <p:nvPr/>
        </p:nvSpPr>
        <p:spPr>
          <a:xfrm>
            <a:off x="510363" y="4220858"/>
            <a:ext cx="8183932" cy="923330"/>
          </a:xfrm>
          <a:prstGeom prst="rect">
            <a:avLst/>
          </a:prstGeom>
          <a:solidFill>
            <a:schemeClr val="accent6">
              <a:lumMod val="20000"/>
              <a:lumOff val="80000"/>
            </a:schemeClr>
          </a:solidFill>
        </p:spPr>
        <p:txBody>
          <a:bodyPr wrap="square" rtlCol="0">
            <a:spAutoFit/>
          </a:bodyPr>
          <a:lstStyle/>
          <a:p>
            <a:pPr algn="ctr"/>
            <a:r>
              <a:rPr lang="en-US" dirty="0">
                <a:latin typeface="Garamond" panose="02020404030301010803" pitchFamily="18" charset="0"/>
              </a:rPr>
              <a:t>Neighborhood employees, providers, contractors, consultants and agents may report issues of suspected fraud, waste and abuse to the Compliance Hotline at (888)-579-­1551. Such reports may be made anonymously.</a:t>
            </a:r>
          </a:p>
        </p:txBody>
      </p:sp>
      <p:pic>
        <p:nvPicPr>
          <p:cNvPr id="5" name="Picture 4"/>
          <p:cNvPicPr>
            <a:picLocks noChangeAspect="1"/>
          </p:cNvPicPr>
          <p:nvPr/>
        </p:nvPicPr>
        <p:blipFill>
          <a:blip r:embed="rId2"/>
          <a:stretch>
            <a:fillRect/>
          </a:stretch>
        </p:blipFill>
        <p:spPr>
          <a:xfrm>
            <a:off x="2505926" y="6425031"/>
            <a:ext cx="5782867" cy="277506"/>
          </a:xfrm>
          <a:prstGeom prst="rect">
            <a:avLst/>
          </a:prstGeom>
        </p:spPr>
      </p:pic>
    </p:spTree>
    <p:extLst>
      <p:ext uri="{BB962C8B-B14F-4D97-AF65-F5344CB8AC3E}">
        <p14:creationId xmlns:p14="http://schemas.microsoft.com/office/powerpoint/2010/main" val="163795232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510363" y="272895"/>
            <a:ext cx="7886700" cy="865188"/>
          </a:xfrm>
        </p:spPr>
        <p:txBody>
          <a:bodyPr>
            <a:normAutofit/>
          </a:bodyPr>
          <a:lstStyle/>
          <a:p>
            <a:r>
              <a:rPr lang="en-US" sz="4000" b="0" dirty="0"/>
              <a:t>Fraud, Waste, and Abuse (FWA) </a:t>
            </a:r>
            <a:endParaRPr lang="en-US" sz="3600" b="0" dirty="0"/>
          </a:p>
        </p:txBody>
      </p:sp>
      <p:sp>
        <p:nvSpPr>
          <p:cNvPr id="4" name="TextBox 3"/>
          <p:cNvSpPr txBox="1"/>
          <p:nvPr/>
        </p:nvSpPr>
        <p:spPr>
          <a:xfrm>
            <a:off x="510363" y="1263565"/>
            <a:ext cx="8004987" cy="1477328"/>
          </a:xfrm>
          <a:prstGeom prst="rect">
            <a:avLst/>
          </a:prstGeom>
          <a:noFill/>
        </p:spPr>
        <p:txBody>
          <a:bodyPr wrap="square" rtlCol="0">
            <a:spAutoFit/>
          </a:bodyPr>
          <a:lstStyle/>
          <a:p>
            <a:r>
              <a:rPr lang="en-US" b="1" dirty="0"/>
              <a:t>Fraud </a:t>
            </a:r>
            <a:r>
              <a:rPr lang="en-US" dirty="0"/>
              <a:t>is a crime that involves knowingly and willfully executing, or attempting to execute, a scheme or artifice to defraud any health care benefit program or to obtain (by means of false or fraudulent pretenses, representations, or promises) any of the money or property owned by, or under the custody or control of, any health care benefit program. 18 U.S.C. §1347. </a:t>
            </a:r>
          </a:p>
        </p:txBody>
      </p:sp>
      <p:sp>
        <p:nvSpPr>
          <p:cNvPr id="5" name="TextBox 4"/>
          <p:cNvSpPr txBox="1"/>
          <p:nvPr/>
        </p:nvSpPr>
        <p:spPr>
          <a:xfrm>
            <a:off x="510363" y="2820903"/>
            <a:ext cx="8200557" cy="1200329"/>
          </a:xfrm>
          <a:prstGeom prst="rect">
            <a:avLst/>
          </a:prstGeom>
          <a:noFill/>
        </p:spPr>
        <p:txBody>
          <a:bodyPr wrap="square" rtlCol="0">
            <a:spAutoFit/>
          </a:bodyPr>
          <a:lstStyle/>
          <a:p>
            <a:r>
              <a:rPr lang="en-US" b="1" dirty="0"/>
              <a:t>Waste </a:t>
            </a:r>
            <a:r>
              <a:rPr lang="en-US" dirty="0"/>
              <a:t>includes overutilization of services, or other practices that, directly or indirectly, result in unnecessary costs to a government healthcare program. Waste is generally not considered to be caused by criminally negligent actions but rather the misuse of resources. Waste can result in fines and other penalties.</a:t>
            </a:r>
          </a:p>
        </p:txBody>
      </p:sp>
      <p:sp>
        <p:nvSpPr>
          <p:cNvPr id="6" name="TextBox 5"/>
          <p:cNvSpPr txBox="1"/>
          <p:nvPr/>
        </p:nvSpPr>
        <p:spPr>
          <a:xfrm>
            <a:off x="510363" y="4272197"/>
            <a:ext cx="8200557" cy="1200329"/>
          </a:xfrm>
          <a:prstGeom prst="rect">
            <a:avLst/>
          </a:prstGeom>
          <a:noFill/>
        </p:spPr>
        <p:txBody>
          <a:bodyPr wrap="square" rtlCol="0">
            <a:spAutoFit/>
          </a:bodyPr>
          <a:lstStyle/>
          <a:p>
            <a:r>
              <a:rPr lang="en-US" b="1" dirty="0"/>
              <a:t>Abuse </a:t>
            </a:r>
            <a:r>
              <a:rPr lang="en-US" dirty="0"/>
              <a:t>includes actions that may, directly or indirectly, result in unnecessary costs to a government healthcare program. Abuse involves payment for items or services when there is not a legal entitlement to that payment and the provider has not knowingly and/or intentionally misrepresented facts to obtain payment. </a:t>
            </a:r>
          </a:p>
        </p:txBody>
      </p:sp>
      <p:pic>
        <p:nvPicPr>
          <p:cNvPr id="7" name="Picture 6"/>
          <p:cNvPicPr>
            <a:picLocks noChangeAspect="1"/>
          </p:cNvPicPr>
          <p:nvPr/>
        </p:nvPicPr>
        <p:blipFill>
          <a:blip r:embed="rId2"/>
          <a:stretch>
            <a:fillRect/>
          </a:stretch>
        </p:blipFill>
        <p:spPr>
          <a:xfrm>
            <a:off x="2505926" y="6425031"/>
            <a:ext cx="5782867" cy="277506"/>
          </a:xfrm>
          <a:prstGeom prst="rect">
            <a:avLst/>
          </a:prstGeom>
        </p:spPr>
      </p:pic>
    </p:spTree>
    <p:extLst>
      <p:ext uri="{BB962C8B-B14F-4D97-AF65-F5344CB8AC3E}">
        <p14:creationId xmlns:p14="http://schemas.microsoft.com/office/powerpoint/2010/main" val="346102305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285135" y="288312"/>
            <a:ext cx="7886700" cy="1011237"/>
          </a:xfrm>
        </p:spPr>
        <p:txBody>
          <a:bodyPr/>
          <a:lstStyle/>
          <a:p>
            <a:r>
              <a:rPr lang="en-US" b="0" dirty="0"/>
              <a:t>Training Overview</a:t>
            </a:r>
          </a:p>
        </p:txBody>
      </p:sp>
      <p:sp>
        <p:nvSpPr>
          <p:cNvPr id="5" name="TextBox 4"/>
          <p:cNvSpPr txBox="1"/>
          <p:nvPr/>
        </p:nvSpPr>
        <p:spPr>
          <a:xfrm>
            <a:off x="285135" y="1122568"/>
            <a:ext cx="8534400" cy="1200329"/>
          </a:xfrm>
          <a:prstGeom prst="rect">
            <a:avLst/>
          </a:prstGeom>
          <a:noFill/>
        </p:spPr>
        <p:txBody>
          <a:bodyPr wrap="square" rtlCol="0">
            <a:spAutoFit/>
          </a:bodyPr>
          <a:lstStyle/>
          <a:p>
            <a:r>
              <a:rPr lang="en-US" dirty="0">
                <a:latin typeface="Garamond" panose="02020404030301010803" pitchFamily="18" charset="0"/>
              </a:rPr>
              <a:t>Neighborhood Health Plan of Rhode Island (Neighborhood) developed this training to assure the quality and integration of services available to members.</a:t>
            </a:r>
            <a:r>
              <a:rPr lang="en-US" sz="500" dirty="0">
                <a:latin typeface="Garamond" panose="02020404030301010803" pitchFamily="18" charset="0"/>
              </a:rPr>
              <a:t>  </a:t>
            </a:r>
            <a:r>
              <a:rPr lang="en-US" dirty="0">
                <a:latin typeface="Garamond" panose="02020404030301010803" pitchFamily="18" charset="0"/>
              </a:rPr>
              <a:t>This curriculum is designed for all network providers and includes a focused training on Neighborhood’s Medicare-Medicaid Plan (MMP), INTEGRITY. </a:t>
            </a:r>
          </a:p>
        </p:txBody>
      </p:sp>
      <p:sp>
        <p:nvSpPr>
          <p:cNvPr id="6" name="TextBox 5"/>
          <p:cNvSpPr txBox="1"/>
          <p:nvPr/>
        </p:nvSpPr>
        <p:spPr>
          <a:xfrm>
            <a:off x="373011" y="2515930"/>
            <a:ext cx="8446524" cy="2108269"/>
          </a:xfrm>
          <a:prstGeom prst="rect">
            <a:avLst/>
          </a:prstGeom>
          <a:solidFill>
            <a:schemeClr val="accent6">
              <a:lumMod val="20000"/>
              <a:lumOff val="80000"/>
              <a:alpha val="34000"/>
            </a:schemeClr>
          </a:solidFill>
          <a:ln>
            <a:solidFill>
              <a:schemeClr val="tx1"/>
            </a:solidFill>
          </a:ln>
        </p:spPr>
        <p:txBody>
          <a:bodyPr wrap="square" rtlCol="0">
            <a:spAutoFit/>
          </a:bodyPr>
          <a:lstStyle/>
          <a:p>
            <a:r>
              <a:rPr lang="en-US" dirty="0">
                <a:latin typeface="Garamond" panose="02020404030301010803" pitchFamily="18" charset="0"/>
              </a:rPr>
              <a:t>Prior to treating members (or within 60-days of notification),  and annually thereafter, Neighborhood providers must complete this provider training requirement. </a:t>
            </a:r>
          </a:p>
          <a:p>
            <a:endParaRPr lang="en-US" sz="500" dirty="0">
              <a:latin typeface="Garamond" panose="02020404030301010803" pitchFamily="18" charset="0"/>
            </a:endParaRPr>
          </a:p>
          <a:p>
            <a:pPr marL="285750" indent="-285750">
              <a:buFont typeface="Arial" panose="020B0604020202020204" pitchFamily="34" charset="0"/>
              <a:buChar char="•"/>
            </a:pPr>
            <a:r>
              <a:rPr lang="en-US" b="1" dirty="0">
                <a:latin typeface="Garamond" panose="02020404030301010803" pitchFamily="18" charset="0"/>
              </a:rPr>
              <a:t>An authorized representative from each provider organization must complete the training and attest to having done so (link to attestation at the end of this training).  This authorized representative also attests that he/she will train his/her employees using Neighborhood’s training.  </a:t>
            </a:r>
          </a:p>
          <a:p>
            <a:endParaRPr lang="en-US" dirty="0"/>
          </a:p>
        </p:txBody>
      </p:sp>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914080" y="5039526"/>
            <a:ext cx="333364" cy="333364"/>
          </a:xfrm>
          <a:prstGeom prst="rect">
            <a:avLst/>
          </a:prstGeom>
        </p:spPr>
      </p:pic>
      <p:sp>
        <p:nvSpPr>
          <p:cNvPr id="8" name="TextBox 7"/>
          <p:cNvSpPr txBox="1"/>
          <p:nvPr/>
        </p:nvSpPr>
        <p:spPr>
          <a:xfrm>
            <a:off x="2388968" y="4944067"/>
            <a:ext cx="6325125" cy="646331"/>
          </a:xfrm>
          <a:prstGeom prst="rect">
            <a:avLst/>
          </a:prstGeom>
          <a:noFill/>
        </p:spPr>
        <p:txBody>
          <a:bodyPr wrap="square" rtlCol="0">
            <a:spAutoFit/>
          </a:bodyPr>
          <a:lstStyle/>
          <a:p>
            <a:r>
              <a:rPr lang="en-US" dirty="0"/>
              <a:t>Look for this symbol throughout this training, indicating content that is hyperlinked to Neighborhood's webpage.</a:t>
            </a:r>
          </a:p>
        </p:txBody>
      </p:sp>
      <p:pic>
        <p:nvPicPr>
          <p:cNvPr id="3" name="Picture 2"/>
          <p:cNvPicPr>
            <a:picLocks noChangeAspect="1"/>
          </p:cNvPicPr>
          <p:nvPr/>
        </p:nvPicPr>
        <p:blipFill>
          <a:blip r:embed="rId3"/>
          <a:stretch>
            <a:fillRect/>
          </a:stretch>
        </p:blipFill>
        <p:spPr>
          <a:xfrm>
            <a:off x="2505926" y="6425031"/>
            <a:ext cx="5782867" cy="277506"/>
          </a:xfrm>
          <a:prstGeom prst="rect">
            <a:avLst/>
          </a:prstGeom>
        </p:spPr>
      </p:pic>
    </p:spTree>
    <p:extLst>
      <p:ext uri="{BB962C8B-B14F-4D97-AF65-F5344CB8AC3E}">
        <p14:creationId xmlns:p14="http://schemas.microsoft.com/office/powerpoint/2010/main" val="118297179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209862" y="142057"/>
            <a:ext cx="7886700" cy="968375"/>
          </a:xfrm>
        </p:spPr>
        <p:txBody>
          <a:bodyPr>
            <a:normAutofit/>
          </a:bodyPr>
          <a:lstStyle/>
          <a:p>
            <a:r>
              <a:rPr lang="en-US" sz="4000" b="0" dirty="0"/>
              <a:t>FWA – Examples</a:t>
            </a:r>
            <a:endParaRPr lang="en-US" sz="3600" b="0" dirty="0"/>
          </a:p>
        </p:txBody>
      </p:sp>
      <p:sp>
        <p:nvSpPr>
          <p:cNvPr id="4" name="TextBox 3"/>
          <p:cNvSpPr txBox="1"/>
          <p:nvPr/>
        </p:nvSpPr>
        <p:spPr>
          <a:xfrm>
            <a:off x="209862" y="886741"/>
            <a:ext cx="8004987" cy="369332"/>
          </a:xfrm>
          <a:prstGeom prst="rect">
            <a:avLst/>
          </a:prstGeom>
          <a:noFill/>
        </p:spPr>
        <p:txBody>
          <a:bodyPr wrap="square" rtlCol="0">
            <a:spAutoFit/>
          </a:bodyPr>
          <a:lstStyle/>
          <a:p>
            <a:r>
              <a:rPr lang="en-US" dirty="0"/>
              <a:t>The following are common examples recognized as fraud and abuse by providers:</a:t>
            </a:r>
          </a:p>
        </p:txBody>
      </p:sp>
      <p:sp>
        <p:nvSpPr>
          <p:cNvPr id="6" name="TextBox 5"/>
          <p:cNvSpPr txBox="1"/>
          <p:nvPr/>
        </p:nvSpPr>
        <p:spPr>
          <a:xfrm>
            <a:off x="285750" y="1325881"/>
            <a:ext cx="4377128" cy="4016484"/>
          </a:xfrm>
          <a:prstGeom prst="rect">
            <a:avLst/>
          </a:prstGeom>
          <a:noFill/>
          <a:ln>
            <a:solidFill>
              <a:schemeClr val="accent1"/>
            </a:solidFill>
          </a:ln>
        </p:spPr>
        <p:txBody>
          <a:bodyPr wrap="square" rtlCol="0">
            <a:spAutoFit/>
          </a:bodyPr>
          <a:lstStyle/>
          <a:p>
            <a:pPr marL="285750" lvl="0" indent="-285750">
              <a:buFont typeface="Arial" panose="020B0604020202020204" pitchFamily="34" charset="0"/>
              <a:buChar char="•"/>
            </a:pPr>
            <a:r>
              <a:rPr lang="en-US" sz="1500" dirty="0"/>
              <a:t>Billing for services that were not rendered (e.g., billing for no-show appointments)</a:t>
            </a:r>
          </a:p>
          <a:p>
            <a:pPr marL="285750" lvl="0" indent="-285750">
              <a:buFont typeface="Arial" panose="020B0604020202020204" pitchFamily="34" charset="0"/>
              <a:buChar char="•"/>
            </a:pPr>
            <a:r>
              <a:rPr lang="en-US" sz="1500" dirty="0"/>
              <a:t>Misrepresentation of  a patient diagnosis to justify  services</a:t>
            </a:r>
          </a:p>
          <a:p>
            <a:pPr marL="285750" lvl="0" indent="-285750">
              <a:buFont typeface="Arial" panose="020B0604020202020204" pitchFamily="34" charset="0"/>
              <a:buChar char="•"/>
            </a:pPr>
            <a:r>
              <a:rPr lang="en-US" sz="1500" dirty="0"/>
              <a:t>Altering claims forms to receive a higher level of payment or circumvent a denial</a:t>
            </a:r>
          </a:p>
          <a:p>
            <a:pPr marL="285750" lvl="0" indent="-285750">
              <a:buFont typeface="Arial" panose="020B0604020202020204" pitchFamily="34" charset="0"/>
              <a:buChar char="•"/>
            </a:pPr>
            <a:r>
              <a:rPr lang="en-US" sz="1500" dirty="0"/>
              <a:t>Soliciting, offering, or receiving a kickback for referral of patients in exchange for other services</a:t>
            </a:r>
          </a:p>
          <a:p>
            <a:pPr marL="285750" lvl="0" indent="-285750">
              <a:buFont typeface="Arial" panose="020B0604020202020204" pitchFamily="34" charset="0"/>
              <a:buChar char="•"/>
            </a:pPr>
            <a:r>
              <a:rPr lang="en-US" sz="1500" dirty="0"/>
              <a:t>Concealing ownership of related companies (e.g.., the physician also owns the radiological service)</a:t>
            </a:r>
          </a:p>
          <a:p>
            <a:pPr marL="285750" lvl="0" indent="-285750">
              <a:buFont typeface="Arial" panose="020B0604020202020204" pitchFamily="34" charset="0"/>
              <a:buChar char="•"/>
            </a:pPr>
            <a:r>
              <a:rPr lang="en-US" sz="1500" dirty="0"/>
              <a:t>Deliberate duplicate billing (to  Neighborhood or another payer source)</a:t>
            </a:r>
          </a:p>
          <a:p>
            <a:pPr marL="285750" lvl="0" indent="-285750">
              <a:buFont typeface="Arial" panose="020B0604020202020204" pitchFamily="34" charset="0"/>
              <a:buChar char="•"/>
            </a:pPr>
            <a:r>
              <a:rPr lang="en-US" sz="1500" dirty="0"/>
              <a:t>Unbundled or exploded charges in which the provider bills for components of a procedure instead of using a comprehensive code.</a:t>
            </a:r>
          </a:p>
          <a:p>
            <a:pPr marL="285750" lvl="0" indent="-285750">
              <a:buFont typeface="Arial" panose="020B0604020202020204" pitchFamily="34" charset="0"/>
              <a:buChar char="•"/>
            </a:pPr>
            <a:r>
              <a:rPr lang="en-US" sz="1500" dirty="0"/>
              <a:t>Providing Certificates of Medical Necessity for members ineligible for services</a:t>
            </a:r>
          </a:p>
        </p:txBody>
      </p:sp>
      <p:sp>
        <p:nvSpPr>
          <p:cNvPr id="7" name="TextBox 6"/>
          <p:cNvSpPr txBox="1"/>
          <p:nvPr/>
        </p:nvSpPr>
        <p:spPr>
          <a:xfrm>
            <a:off x="4887730" y="1325881"/>
            <a:ext cx="3851536" cy="4016484"/>
          </a:xfrm>
          <a:prstGeom prst="rect">
            <a:avLst/>
          </a:prstGeom>
          <a:noFill/>
          <a:ln>
            <a:solidFill>
              <a:schemeClr val="accent1"/>
            </a:solidFill>
          </a:ln>
        </p:spPr>
        <p:txBody>
          <a:bodyPr wrap="square" rtlCol="0">
            <a:spAutoFit/>
          </a:bodyPr>
          <a:lstStyle/>
          <a:p>
            <a:pPr marL="285750" lvl="0" indent="-285750">
              <a:buFont typeface="Arial" panose="020B0604020202020204" pitchFamily="34" charset="0"/>
              <a:buChar char="•"/>
            </a:pPr>
            <a:r>
              <a:rPr lang="en-US" sz="1500" dirty="0"/>
              <a:t>Falsifying plans of treatment or medical records</a:t>
            </a:r>
          </a:p>
          <a:p>
            <a:pPr marL="285750" lvl="0" indent="-285750">
              <a:buFont typeface="Arial" panose="020B0604020202020204" pitchFamily="34" charset="0"/>
              <a:buChar char="•"/>
            </a:pPr>
            <a:r>
              <a:rPr lang="en-US" sz="1500" dirty="0"/>
              <a:t>Misrepresenting the services provided or the person receiving the  services</a:t>
            </a:r>
          </a:p>
          <a:p>
            <a:pPr marL="285750" lvl="0" indent="-285750">
              <a:buFont typeface="Arial" panose="020B0604020202020204" pitchFamily="34" charset="0"/>
              <a:buChar char="•"/>
            </a:pPr>
            <a:r>
              <a:rPr lang="en-US" sz="1500" dirty="0"/>
              <a:t>Billing for non-covered benefits by using a different procedure or diagnosis code</a:t>
            </a:r>
          </a:p>
          <a:p>
            <a:pPr marL="285750" lvl="0" indent="-285750">
              <a:buFont typeface="Arial" panose="020B0604020202020204" pitchFamily="34" charset="0"/>
              <a:buChar char="•"/>
            </a:pPr>
            <a:r>
              <a:rPr lang="en-US" sz="1500" dirty="0"/>
              <a:t>Gang visit billing at a skilled nursing facility or other group domicile for members that did not receive  care</a:t>
            </a:r>
          </a:p>
          <a:p>
            <a:pPr marL="285750" lvl="0" indent="-285750">
              <a:buFont typeface="Arial" panose="020B0604020202020204" pitchFamily="34" charset="0"/>
              <a:buChar char="•"/>
            </a:pPr>
            <a:r>
              <a:rPr lang="en-US" sz="1500" dirty="0"/>
              <a:t>Excessive charges for services or supplies</a:t>
            </a:r>
          </a:p>
          <a:p>
            <a:pPr marL="285750" lvl="0" indent="-285750">
              <a:buFont typeface="Arial" panose="020B0604020202020204" pitchFamily="34" charset="0"/>
              <a:buChar char="•"/>
            </a:pPr>
            <a:r>
              <a:rPr lang="en-US" sz="1500" dirty="0"/>
              <a:t>Claims for services that  were not medically necessary</a:t>
            </a:r>
          </a:p>
          <a:p>
            <a:pPr marL="285750" lvl="0" indent="-285750">
              <a:buFont typeface="Arial" panose="020B0604020202020204" pitchFamily="34" charset="0"/>
              <a:buChar char="•"/>
            </a:pPr>
            <a:r>
              <a:rPr lang="en-US" sz="1500" dirty="0"/>
              <a:t>Over-utilization of services</a:t>
            </a:r>
          </a:p>
          <a:p>
            <a:pPr marL="285750" lvl="0" indent="-285750">
              <a:buFont typeface="Arial" panose="020B0604020202020204" pitchFamily="34" charset="0"/>
              <a:buChar char="•"/>
            </a:pPr>
            <a:r>
              <a:rPr lang="en-US" sz="1500" dirty="0"/>
              <a:t>Underutilization of services</a:t>
            </a:r>
          </a:p>
          <a:p>
            <a:pPr marL="285750" lvl="0" indent="-285750">
              <a:buFont typeface="Arial" panose="020B0604020202020204" pitchFamily="34" charset="0"/>
              <a:buChar char="•"/>
            </a:pPr>
            <a:r>
              <a:rPr lang="en-US" sz="1500" dirty="0"/>
              <a:t>Solicitation for payment for covered services outside of co-payment, co-insurance, and/or deductible amount.</a:t>
            </a:r>
          </a:p>
        </p:txBody>
      </p:sp>
      <p:pic>
        <p:nvPicPr>
          <p:cNvPr id="8" name="Picture 7"/>
          <p:cNvPicPr>
            <a:picLocks noChangeAspect="1"/>
          </p:cNvPicPr>
          <p:nvPr/>
        </p:nvPicPr>
        <p:blipFill>
          <a:blip r:embed="rId2"/>
          <a:stretch>
            <a:fillRect/>
          </a:stretch>
        </p:blipFill>
        <p:spPr>
          <a:xfrm>
            <a:off x="2505926" y="6425031"/>
            <a:ext cx="5782867" cy="277506"/>
          </a:xfrm>
          <a:prstGeom prst="rect">
            <a:avLst/>
          </a:prstGeom>
        </p:spPr>
      </p:pic>
    </p:spTree>
    <p:extLst>
      <p:ext uri="{BB962C8B-B14F-4D97-AF65-F5344CB8AC3E}">
        <p14:creationId xmlns:p14="http://schemas.microsoft.com/office/powerpoint/2010/main" val="311272704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438790" y="260708"/>
            <a:ext cx="8346558" cy="1228947"/>
          </a:xfrm>
        </p:spPr>
        <p:txBody>
          <a:bodyPr>
            <a:noAutofit/>
          </a:bodyPr>
          <a:lstStyle/>
          <a:p>
            <a:r>
              <a:rPr lang="en-US" sz="3200" b="0" dirty="0"/>
              <a:t>Implementing a Compliance Program to </a:t>
            </a:r>
            <a:br>
              <a:rPr lang="en-US" sz="3200" b="0" dirty="0"/>
            </a:br>
            <a:r>
              <a:rPr lang="en-US" sz="3200" b="0" dirty="0"/>
              <a:t>Deter FWA</a:t>
            </a:r>
          </a:p>
        </p:txBody>
      </p:sp>
      <p:sp>
        <p:nvSpPr>
          <p:cNvPr id="6" name="TextBox 5"/>
          <p:cNvSpPr txBox="1"/>
          <p:nvPr/>
        </p:nvSpPr>
        <p:spPr>
          <a:xfrm>
            <a:off x="438790" y="1489655"/>
            <a:ext cx="8535089" cy="1477328"/>
          </a:xfrm>
          <a:prstGeom prst="rect">
            <a:avLst/>
          </a:prstGeom>
          <a:noFill/>
        </p:spPr>
        <p:txBody>
          <a:bodyPr wrap="square" rtlCol="0">
            <a:spAutoFit/>
          </a:bodyPr>
          <a:lstStyle/>
          <a:p>
            <a:r>
              <a:rPr lang="en-US" dirty="0">
                <a:latin typeface="Garamond" panose="02020404030301010803" pitchFamily="18" charset="0"/>
              </a:rPr>
              <a:t>Neighborhood strongly recommends that providers, their business associates and subcontractors develop their own compliance programs and regularly evaluate their effectiveness. Effective compliance programs can help create a work culture that prevents, detects, and resolves misconduct. Providers should take ongoing action to understand health insurance compliance requirements and meet them fully and consistently. </a:t>
            </a:r>
          </a:p>
        </p:txBody>
      </p:sp>
      <p:sp>
        <p:nvSpPr>
          <p:cNvPr id="7" name="TextBox 6"/>
          <p:cNvSpPr txBox="1"/>
          <p:nvPr/>
        </p:nvSpPr>
        <p:spPr>
          <a:xfrm>
            <a:off x="438790" y="3204800"/>
            <a:ext cx="8463517" cy="923330"/>
          </a:xfrm>
          <a:prstGeom prst="rect">
            <a:avLst/>
          </a:prstGeom>
          <a:noFill/>
        </p:spPr>
        <p:txBody>
          <a:bodyPr wrap="square" rtlCol="0">
            <a:spAutoFit/>
          </a:bodyPr>
          <a:lstStyle/>
          <a:p>
            <a:r>
              <a:rPr lang="en-US" dirty="0">
                <a:latin typeface="Garamond" panose="02020404030301010803" pitchFamily="18" charset="0"/>
              </a:rPr>
              <a:t>Neighborhood’s Provider Manual includes references/links for compliance guidance documents prepared by the U.S. Department of Health and Human Services (HHS) Office of Inspector General (OIG).</a:t>
            </a:r>
          </a:p>
        </p:txBody>
      </p:sp>
      <p:pic>
        <p:nvPicPr>
          <p:cNvPr id="5" name="Picture 4"/>
          <p:cNvPicPr>
            <a:picLocks noChangeAspect="1"/>
          </p:cNvPicPr>
          <p:nvPr/>
        </p:nvPicPr>
        <p:blipFill>
          <a:blip r:embed="rId2"/>
          <a:stretch>
            <a:fillRect/>
          </a:stretch>
        </p:blipFill>
        <p:spPr>
          <a:xfrm>
            <a:off x="2505926" y="6425031"/>
            <a:ext cx="5782867" cy="277506"/>
          </a:xfrm>
          <a:prstGeom prst="rect">
            <a:avLst/>
          </a:prstGeom>
        </p:spPr>
      </p:pic>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179354" y="4872844"/>
            <a:ext cx="333364" cy="333364"/>
          </a:xfrm>
          <a:prstGeom prst="rect">
            <a:avLst/>
          </a:prstGeom>
        </p:spPr>
      </p:pic>
      <p:sp>
        <p:nvSpPr>
          <p:cNvPr id="9" name="TextBox 8"/>
          <p:cNvSpPr txBox="1"/>
          <p:nvPr/>
        </p:nvSpPr>
        <p:spPr>
          <a:xfrm>
            <a:off x="3603936" y="4737119"/>
            <a:ext cx="5181412" cy="369332"/>
          </a:xfrm>
          <a:prstGeom prst="rect">
            <a:avLst/>
          </a:prstGeom>
          <a:noFill/>
          <a:ln w="19050">
            <a:solidFill>
              <a:srgbClr val="00742F"/>
            </a:solidFill>
          </a:ln>
        </p:spPr>
        <p:txBody>
          <a:bodyPr wrap="square" rtlCol="0">
            <a:spAutoFit/>
          </a:bodyPr>
          <a:lstStyle/>
          <a:p>
            <a:r>
              <a:rPr lang="en-US" dirty="0">
                <a:solidFill>
                  <a:srgbClr val="00742F"/>
                </a:solidFill>
                <a:latin typeface="Garamond" panose="02020404030301010803" pitchFamily="18" charset="0"/>
                <a:hlinkClick r:id="rId4"/>
              </a:rPr>
              <a:t>Click here to view Neighborhood’s Provider Manual</a:t>
            </a:r>
            <a:r>
              <a:rPr lang="en-US" dirty="0">
                <a:latin typeface="Garamond" panose="02020404030301010803" pitchFamily="18" charset="0"/>
              </a:rPr>
              <a:t>, </a:t>
            </a:r>
          </a:p>
        </p:txBody>
      </p:sp>
    </p:spTree>
    <p:extLst>
      <p:ext uri="{BB962C8B-B14F-4D97-AF65-F5344CB8AC3E}">
        <p14:creationId xmlns:p14="http://schemas.microsoft.com/office/powerpoint/2010/main" val="385481825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510363" y="391515"/>
            <a:ext cx="7886700" cy="865188"/>
          </a:xfrm>
        </p:spPr>
        <p:txBody>
          <a:bodyPr>
            <a:normAutofit/>
          </a:bodyPr>
          <a:lstStyle/>
          <a:p>
            <a:r>
              <a:rPr lang="en-US" sz="3600" b="0" dirty="0"/>
              <a:t>FWA Audits and Investigations</a:t>
            </a:r>
          </a:p>
        </p:txBody>
      </p:sp>
      <p:sp>
        <p:nvSpPr>
          <p:cNvPr id="4" name="TextBox 3"/>
          <p:cNvSpPr txBox="1"/>
          <p:nvPr/>
        </p:nvSpPr>
        <p:spPr>
          <a:xfrm>
            <a:off x="510363" y="1263565"/>
            <a:ext cx="8004987" cy="1200329"/>
          </a:xfrm>
          <a:prstGeom prst="rect">
            <a:avLst/>
          </a:prstGeom>
          <a:noFill/>
        </p:spPr>
        <p:txBody>
          <a:bodyPr wrap="square" rtlCol="0">
            <a:spAutoFit/>
          </a:bodyPr>
          <a:lstStyle/>
          <a:p>
            <a:r>
              <a:rPr lang="en-US" dirty="0">
                <a:latin typeface="Garamond" panose="02020404030301010803" pitchFamily="18" charset="0"/>
              </a:rPr>
              <a:t>Neighborhood, or its designees, utilize various review methods to audit and verify provider billing compliance including but not limited to, industry standard coding, adequate medical note documentation, contractual provisions and authentication of billed charges. FWA audits and investigations may be performed pre- or post-payment.</a:t>
            </a:r>
          </a:p>
        </p:txBody>
      </p:sp>
      <p:sp>
        <p:nvSpPr>
          <p:cNvPr id="5" name="TextBox 4"/>
          <p:cNvSpPr txBox="1"/>
          <p:nvPr/>
        </p:nvSpPr>
        <p:spPr>
          <a:xfrm>
            <a:off x="510363" y="2820903"/>
            <a:ext cx="8200557" cy="1200329"/>
          </a:xfrm>
          <a:prstGeom prst="rect">
            <a:avLst/>
          </a:prstGeom>
          <a:noFill/>
        </p:spPr>
        <p:txBody>
          <a:bodyPr wrap="square" rtlCol="0">
            <a:spAutoFit/>
          </a:bodyPr>
          <a:lstStyle/>
          <a:p>
            <a:r>
              <a:rPr lang="en-US" dirty="0">
                <a:latin typeface="Garamond" panose="02020404030301010803" pitchFamily="18" charset="0"/>
              </a:rPr>
              <a:t>FWA audits and investigation timeframes will not exceed six (6) years from the original  date of service, except where potential overpayments have been determined to be related to fraud, in which, there is an indefinite lookback period.  Results will be communicated, in writing, post review.</a:t>
            </a:r>
          </a:p>
        </p:txBody>
      </p:sp>
      <p:sp>
        <p:nvSpPr>
          <p:cNvPr id="6" name="TextBox 5"/>
          <p:cNvSpPr txBox="1"/>
          <p:nvPr/>
        </p:nvSpPr>
        <p:spPr>
          <a:xfrm>
            <a:off x="510363" y="4155400"/>
            <a:ext cx="8200557" cy="646331"/>
          </a:xfrm>
          <a:prstGeom prst="rect">
            <a:avLst/>
          </a:prstGeom>
          <a:noFill/>
        </p:spPr>
        <p:txBody>
          <a:bodyPr wrap="square" rtlCol="0">
            <a:spAutoFit/>
          </a:bodyPr>
          <a:lstStyle/>
          <a:p>
            <a:r>
              <a:rPr lang="en-US" b="1" dirty="0">
                <a:latin typeface="Garamond" panose="02020404030301010803" pitchFamily="18" charset="0"/>
              </a:rPr>
              <a:t>Neighborhood’s expectation is that all contractual obligations are fulfilled, as outlined in provider contracts. </a:t>
            </a:r>
          </a:p>
        </p:txBody>
      </p:sp>
      <p:pic>
        <p:nvPicPr>
          <p:cNvPr id="7" name="Picture 6"/>
          <p:cNvPicPr>
            <a:picLocks noChangeAspect="1"/>
          </p:cNvPicPr>
          <p:nvPr/>
        </p:nvPicPr>
        <p:blipFill>
          <a:blip r:embed="rId2"/>
          <a:stretch>
            <a:fillRect/>
          </a:stretch>
        </p:blipFill>
        <p:spPr>
          <a:xfrm>
            <a:off x="2505926" y="6425031"/>
            <a:ext cx="5782867" cy="277506"/>
          </a:xfrm>
          <a:prstGeom prst="rect">
            <a:avLst/>
          </a:prstGeom>
        </p:spPr>
      </p:pic>
    </p:spTree>
    <p:extLst>
      <p:ext uri="{BB962C8B-B14F-4D97-AF65-F5344CB8AC3E}">
        <p14:creationId xmlns:p14="http://schemas.microsoft.com/office/powerpoint/2010/main" val="388523229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465137" y="338471"/>
            <a:ext cx="8050213" cy="879475"/>
          </a:xfrm>
        </p:spPr>
        <p:txBody>
          <a:bodyPr>
            <a:normAutofit/>
          </a:bodyPr>
          <a:lstStyle/>
          <a:p>
            <a:r>
              <a:rPr lang="en-US" sz="3600" b="0" dirty="0"/>
              <a:t>Member Care</a:t>
            </a:r>
          </a:p>
        </p:txBody>
      </p:sp>
      <p:sp>
        <p:nvSpPr>
          <p:cNvPr id="4" name="TextBox 3"/>
          <p:cNvSpPr txBox="1"/>
          <p:nvPr/>
        </p:nvSpPr>
        <p:spPr>
          <a:xfrm>
            <a:off x="464695" y="1101575"/>
            <a:ext cx="8050655" cy="1292662"/>
          </a:xfrm>
          <a:prstGeom prst="rect">
            <a:avLst/>
          </a:prstGeom>
          <a:noFill/>
        </p:spPr>
        <p:txBody>
          <a:bodyPr wrap="square" rtlCol="0">
            <a:spAutoFit/>
          </a:bodyPr>
          <a:lstStyle/>
          <a:p>
            <a:r>
              <a:rPr lang="en-US" sz="2000" dirty="0"/>
              <a:t>Providers will abide by critical incident (preventing abuse, neglect, and/or exploitation of members, information on reporting fraud, waste and abuse) guidelines.</a:t>
            </a:r>
          </a:p>
          <a:p>
            <a:endParaRPr lang="en-US" dirty="0"/>
          </a:p>
        </p:txBody>
      </p:sp>
      <p:sp>
        <p:nvSpPr>
          <p:cNvPr id="7" name="TextBox 6"/>
          <p:cNvSpPr txBox="1"/>
          <p:nvPr/>
        </p:nvSpPr>
        <p:spPr>
          <a:xfrm>
            <a:off x="710502" y="2132472"/>
            <a:ext cx="7951717" cy="3462486"/>
          </a:xfrm>
          <a:prstGeom prst="rect">
            <a:avLst/>
          </a:prstGeom>
          <a:noFill/>
        </p:spPr>
        <p:txBody>
          <a:bodyPr wrap="square" rtlCol="0">
            <a:spAutoFit/>
          </a:bodyPr>
          <a:lstStyle/>
          <a:p>
            <a:r>
              <a:rPr lang="en-US" b="1" dirty="0">
                <a:latin typeface="Garamond" panose="02020404030301010803" pitchFamily="18" charset="0"/>
              </a:rPr>
              <a:t>Abuse: </a:t>
            </a:r>
            <a:r>
              <a:rPr lang="en-US" dirty="0">
                <a:latin typeface="Garamond" panose="02020404030301010803" pitchFamily="18" charset="0"/>
              </a:rPr>
              <a:t>Intentional mental, emotional, physical or sexual injury to a child with disabilities, or failure to prevent such injury. </a:t>
            </a:r>
          </a:p>
          <a:p>
            <a:endParaRPr lang="en-US" sz="1100" dirty="0">
              <a:latin typeface="Garamond" panose="02020404030301010803" pitchFamily="18" charset="0"/>
            </a:endParaRPr>
          </a:p>
          <a:p>
            <a:r>
              <a:rPr lang="en-US" b="1" dirty="0">
                <a:latin typeface="Garamond" panose="02020404030301010803" pitchFamily="18" charset="0"/>
              </a:rPr>
              <a:t>Neglect: </a:t>
            </a:r>
            <a:r>
              <a:rPr lang="en-US" dirty="0">
                <a:latin typeface="Garamond" panose="02020404030301010803" pitchFamily="18" charset="0"/>
              </a:rPr>
              <a:t>Failure to provide a child with food, clothing, shelter and/or medical care, and/or leaving a child in a situation where the child is at risk of harm. Children with disabilities results in starvation, dehydration, over-or under-medication, unsanitary living conditions, and lack of heat, running water, electricity, medical care and personal hygiene.</a:t>
            </a:r>
          </a:p>
          <a:p>
            <a:endParaRPr lang="en-US" sz="1000" dirty="0">
              <a:latin typeface="Garamond" panose="02020404030301010803" pitchFamily="18" charset="0"/>
            </a:endParaRPr>
          </a:p>
          <a:p>
            <a:r>
              <a:rPr lang="en-US" b="1" dirty="0">
                <a:latin typeface="Garamond" panose="02020404030301010803" pitchFamily="18" charset="0"/>
              </a:rPr>
              <a:t>Exploitation: </a:t>
            </a:r>
            <a:r>
              <a:rPr lang="en-US" dirty="0">
                <a:latin typeface="Garamond" panose="02020404030301010803" pitchFamily="18" charset="0"/>
              </a:rPr>
              <a:t>Misuse of a child with disabilities for personal or monetary benefit. This includes taking Social Security or SSI (Supplemental Security Income) checks, abusing a joint checking account, and taking property and other resources.</a:t>
            </a:r>
          </a:p>
          <a:p>
            <a:endParaRPr lang="en-US" dirty="0"/>
          </a:p>
        </p:txBody>
      </p:sp>
      <p:pic>
        <p:nvPicPr>
          <p:cNvPr id="5" name="Picture 4"/>
          <p:cNvPicPr>
            <a:picLocks noChangeAspect="1"/>
          </p:cNvPicPr>
          <p:nvPr/>
        </p:nvPicPr>
        <p:blipFill>
          <a:blip r:embed="rId2"/>
          <a:stretch>
            <a:fillRect/>
          </a:stretch>
        </p:blipFill>
        <p:spPr>
          <a:xfrm>
            <a:off x="2505926" y="6425031"/>
            <a:ext cx="5782867" cy="277506"/>
          </a:xfrm>
          <a:prstGeom prst="rect">
            <a:avLst/>
          </a:prstGeom>
        </p:spPr>
      </p:pic>
    </p:spTree>
    <p:extLst>
      <p:ext uri="{BB962C8B-B14F-4D97-AF65-F5344CB8AC3E}">
        <p14:creationId xmlns:p14="http://schemas.microsoft.com/office/powerpoint/2010/main" val="287356891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idx="4294967295"/>
          </p:nvPr>
        </p:nvSpPr>
        <p:spPr>
          <a:xfrm>
            <a:off x="432619" y="171251"/>
            <a:ext cx="7207045" cy="1143000"/>
          </a:xfrm>
        </p:spPr>
        <p:txBody>
          <a:bodyPr>
            <a:normAutofit/>
          </a:bodyPr>
          <a:lstStyle/>
          <a:p>
            <a:r>
              <a:rPr lang="en-US" sz="4000" b="0" dirty="0">
                <a:latin typeface="Cabin" panose="00000500000000000000" pitchFamily="2" charset="0"/>
                <a:cs typeface="Helvetica" panose="020B0604020202020204" pitchFamily="34" charset="0"/>
              </a:rPr>
              <a:t>Reporting Abuse</a:t>
            </a:r>
          </a:p>
        </p:txBody>
      </p:sp>
      <p:sp>
        <p:nvSpPr>
          <p:cNvPr id="6" name="Content Placeholder 5"/>
          <p:cNvSpPr>
            <a:spLocks noGrp="1"/>
          </p:cNvSpPr>
          <p:nvPr>
            <p:ph idx="4294967295"/>
          </p:nvPr>
        </p:nvSpPr>
        <p:spPr>
          <a:xfrm>
            <a:off x="432619" y="1146287"/>
            <a:ext cx="8229600" cy="685800"/>
          </a:xfrm>
        </p:spPr>
        <p:txBody>
          <a:bodyPr/>
          <a:lstStyle/>
          <a:p>
            <a:pPr marL="0" indent="0">
              <a:buNone/>
            </a:pPr>
            <a:r>
              <a:rPr lang="en-US" sz="2400" kern="0" dirty="0">
                <a:latin typeface="Calibri" panose="020F0502020204030204" pitchFamily="34" charset="0"/>
                <a:cs typeface="Calibri" panose="020F0502020204030204" pitchFamily="34" charset="0"/>
              </a:rPr>
              <a:t>If you suspect abuse…</a:t>
            </a:r>
          </a:p>
          <a:p>
            <a:pPr marL="0" indent="0">
              <a:buNone/>
            </a:pPr>
            <a:endParaRPr lang="en-US" dirty="0"/>
          </a:p>
          <a:p>
            <a:pPr marL="0" indent="0">
              <a:buNone/>
            </a:pPr>
            <a:endParaRPr lang="en-US" dirty="0"/>
          </a:p>
        </p:txBody>
      </p:sp>
      <p:sp>
        <p:nvSpPr>
          <p:cNvPr id="8" name="TextBox 7"/>
          <p:cNvSpPr txBox="1"/>
          <p:nvPr/>
        </p:nvSpPr>
        <p:spPr>
          <a:xfrm>
            <a:off x="2752778" y="1587102"/>
            <a:ext cx="2694294" cy="584775"/>
          </a:xfrm>
          <a:prstGeom prst="rect">
            <a:avLst/>
          </a:prstGeom>
          <a:solidFill>
            <a:schemeClr val="tx2"/>
          </a:solidFill>
        </p:spPr>
        <p:style>
          <a:lnRef idx="3">
            <a:schemeClr val="lt1"/>
          </a:lnRef>
          <a:fillRef idx="1">
            <a:schemeClr val="accent1"/>
          </a:fillRef>
          <a:effectRef idx="1">
            <a:schemeClr val="accent1"/>
          </a:effectRef>
          <a:fontRef idx="minor">
            <a:schemeClr val="lt1"/>
          </a:fontRef>
        </p:style>
        <p:txBody>
          <a:bodyPr wrap="square" rtlCol="0">
            <a:spAutoFit/>
          </a:bodyPr>
          <a:lstStyle/>
          <a:p>
            <a:r>
              <a:rPr lang="en-US" sz="2800" kern="0" dirty="0">
                <a:latin typeface="Helvetica" panose="020B0604020202020204" pitchFamily="34" charset="0"/>
              </a:rPr>
              <a:t>Tell Someone</a:t>
            </a:r>
            <a:r>
              <a:rPr lang="en-US" sz="3200" dirty="0">
                <a:latin typeface="Helvetica" panose="020B0604020202020204" pitchFamily="34" charset="0"/>
              </a:rPr>
              <a:t>.</a:t>
            </a:r>
          </a:p>
        </p:txBody>
      </p:sp>
      <p:sp>
        <p:nvSpPr>
          <p:cNvPr id="12" name="TextBox 11"/>
          <p:cNvSpPr txBox="1"/>
          <p:nvPr/>
        </p:nvSpPr>
        <p:spPr>
          <a:xfrm>
            <a:off x="299356" y="2473771"/>
            <a:ext cx="8215993" cy="2462213"/>
          </a:xfrm>
          <a:prstGeom prst="rect">
            <a:avLst/>
          </a:prstGeom>
          <a:noFill/>
        </p:spPr>
        <p:txBody>
          <a:bodyPr wrap="square" rtlCol="0">
            <a:spAutoFit/>
          </a:bodyPr>
          <a:lstStyle/>
          <a:p>
            <a:pPr marL="342900" indent="-342900">
              <a:buFont typeface="Arial" panose="020B0604020202020204" pitchFamily="34" charset="0"/>
              <a:buChar char="•"/>
            </a:pPr>
            <a:r>
              <a:rPr lang="en-US" kern="0" dirty="0">
                <a:latin typeface="Garamond" panose="02020404030301010803" pitchFamily="18" charset="0"/>
                <a:cs typeface="Calibri" panose="020F0502020204030204" pitchFamily="34" charset="0"/>
              </a:rPr>
              <a:t>Rhode Island law requires any person who has reasonable cause to suspect elder abuse to report it to the </a:t>
            </a:r>
            <a:r>
              <a:rPr lang="en-US" b="1" kern="0" dirty="0">
                <a:latin typeface="Garamond" panose="02020404030301010803" pitchFamily="18" charset="0"/>
                <a:cs typeface="Calibri" panose="020F0502020204030204" pitchFamily="34" charset="0"/>
              </a:rPr>
              <a:t>Division of Elderly Affairs</a:t>
            </a:r>
            <a:r>
              <a:rPr lang="en-US" kern="0" dirty="0">
                <a:latin typeface="Garamond" panose="02020404030301010803" pitchFamily="18" charset="0"/>
                <a:cs typeface="Calibri" panose="020F0502020204030204" pitchFamily="34" charset="0"/>
              </a:rPr>
              <a:t>. Call the DEA Protective Services Unit at (401) 462-0555.</a:t>
            </a:r>
            <a:br>
              <a:rPr lang="en-US" kern="0" dirty="0">
                <a:latin typeface="Garamond" panose="02020404030301010803" pitchFamily="18" charset="0"/>
                <a:cs typeface="Calibri" panose="020F0502020204030204" pitchFamily="34" charset="0"/>
              </a:rPr>
            </a:br>
            <a:endParaRPr lang="en-US" sz="1400" kern="0" dirty="0">
              <a:latin typeface="Garamond" panose="02020404030301010803" pitchFamily="18" charset="0"/>
              <a:cs typeface="Calibri" panose="020F0502020204030204" pitchFamily="34" charset="0"/>
            </a:endParaRPr>
          </a:p>
          <a:p>
            <a:pPr marL="342900" indent="-342900">
              <a:buFont typeface="Arial" panose="020B0604020202020204" pitchFamily="34" charset="0"/>
              <a:buChar char="•"/>
            </a:pPr>
            <a:r>
              <a:rPr lang="en-US" kern="0" dirty="0">
                <a:latin typeface="Garamond" panose="02020404030301010803" pitchFamily="18" charset="0"/>
                <a:cs typeface="Calibri" panose="020F0502020204030204" pitchFamily="34" charset="0"/>
              </a:rPr>
              <a:t>Suspected abuse of a person with a developmental disability must be reported to RI Department of </a:t>
            </a:r>
            <a:r>
              <a:rPr lang="en-US" b="1" kern="0" dirty="0">
                <a:latin typeface="Garamond" panose="02020404030301010803" pitchFamily="18" charset="0"/>
                <a:cs typeface="Calibri" panose="020F0502020204030204" pitchFamily="34" charset="0"/>
              </a:rPr>
              <a:t>Behavioral Healthcare, Developmental Disabilities and Hospitals (BHDDH). </a:t>
            </a:r>
            <a:r>
              <a:rPr lang="en-US" kern="0" dirty="0">
                <a:latin typeface="Garamond" panose="02020404030301010803" pitchFamily="18" charset="0"/>
                <a:cs typeface="Calibri" panose="020F0502020204030204" pitchFamily="34" charset="0"/>
              </a:rPr>
              <a:t>Call the QA hotline (401)462-2629</a:t>
            </a:r>
            <a:br>
              <a:rPr lang="en-US" kern="0" dirty="0">
                <a:latin typeface="Calibri" panose="020F0502020204030204" pitchFamily="34" charset="0"/>
                <a:cs typeface="Calibri" panose="020F0502020204030204" pitchFamily="34" charset="0"/>
              </a:rPr>
            </a:br>
            <a:endParaRPr lang="en-US" sz="1400" kern="0" dirty="0">
              <a:latin typeface="Calibri" panose="020F0502020204030204" pitchFamily="34" charset="0"/>
              <a:cs typeface="Calibri" panose="020F0502020204030204" pitchFamily="34" charset="0"/>
            </a:endParaRPr>
          </a:p>
          <a:p>
            <a:endParaRPr lang="en-US" dirty="0">
              <a:latin typeface="Helvetica" panose="020B0604020202020204" pitchFamily="34" charset="0"/>
            </a:endParaRPr>
          </a:p>
        </p:txBody>
      </p:sp>
      <p:sp>
        <p:nvSpPr>
          <p:cNvPr id="2" name="TextBox 1"/>
          <p:cNvSpPr txBox="1"/>
          <p:nvPr/>
        </p:nvSpPr>
        <p:spPr>
          <a:xfrm>
            <a:off x="3787511" y="4444082"/>
            <a:ext cx="5859088" cy="1523494"/>
          </a:xfrm>
          <a:prstGeom prst="rect">
            <a:avLst/>
          </a:prstGeom>
          <a:noFill/>
        </p:spPr>
        <p:txBody>
          <a:bodyPr wrap="square" rtlCol="0">
            <a:spAutoFit/>
          </a:bodyPr>
          <a:lstStyle/>
          <a:p>
            <a:pPr marL="0" indent="0">
              <a:buFont typeface="Arial" charset="0"/>
              <a:buNone/>
              <a:defRPr/>
            </a:pPr>
            <a:endParaRPr lang="en-US" altLang="en-US" dirty="0"/>
          </a:p>
          <a:p>
            <a:pPr marL="0" indent="0">
              <a:buNone/>
              <a:defRPr/>
            </a:pPr>
            <a:r>
              <a:rPr lang="en-US" altLang="en-US" sz="1600" dirty="0">
                <a:latin typeface="Calibri" panose="020F0502020204030204" pitchFamily="34" charset="0"/>
                <a:cs typeface="Calibri" panose="020F0502020204030204" pitchFamily="34" charset="0"/>
                <a:hlinkClick r:id="rId3"/>
              </a:rPr>
              <a:t>Rape, Abuse and Incest National Network (RAINN)</a:t>
            </a:r>
            <a:r>
              <a:rPr lang="en-US" altLang="en-US" sz="1600" dirty="0">
                <a:latin typeface="Calibri" panose="020F0502020204030204" pitchFamily="34" charset="0"/>
                <a:cs typeface="Calibri" panose="020F0502020204030204" pitchFamily="34" charset="0"/>
              </a:rPr>
              <a:t> </a:t>
            </a:r>
          </a:p>
          <a:p>
            <a:pPr marL="0" indent="0">
              <a:buNone/>
              <a:defRPr/>
            </a:pPr>
            <a:r>
              <a:rPr lang="en-US" altLang="en-US" sz="1600" dirty="0">
                <a:latin typeface="Calibri" panose="020F0502020204030204" pitchFamily="34" charset="0"/>
                <a:cs typeface="Calibri" panose="020F0502020204030204" pitchFamily="34" charset="0"/>
              </a:rPr>
              <a:t>National Sexual Assault Hotline 1-800-656-HOPE</a:t>
            </a:r>
          </a:p>
          <a:p>
            <a:pPr marL="0" indent="0">
              <a:buFont typeface="Arial" charset="0"/>
              <a:buNone/>
              <a:defRPr/>
            </a:pPr>
            <a:endParaRPr lang="en-US" altLang="en-US" sz="1600" dirty="0">
              <a:latin typeface="Calibri" panose="020F0502020204030204" pitchFamily="34" charset="0"/>
              <a:cs typeface="Calibri" panose="020F0502020204030204" pitchFamily="34" charset="0"/>
            </a:endParaRPr>
          </a:p>
          <a:p>
            <a:pPr>
              <a:defRPr/>
            </a:pPr>
            <a:r>
              <a:rPr lang="en-US" altLang="en-US" sz="1600" dirty="0">
                <a:latin typeface="Calibri" panose="020F0502020204030204" pitchFamily="34" charset="0"/>
                <a:cs typeface="Calibri" panose="020F0502020204030204" pitchFamily="34" charset="0"/>
              </a:rPr>
              <a:t>Rhode Island Department of Health: </a:t>
            </a:r>
            <a:r>
              <a:rPr lang="en-US" altLang="en-US" sz="1600" dirty="0">
                <a:latin typeface="Calibri" panose="020F0502020204030204" pitchFamily="34" charset="0"/>
                <a:cs typeface="Calibri" panose="020F0502020204030204" pitchFamily="34" charset="0"/>
                <a:hlinkClick r:id="rId4"/>
              </a:rPr>
              <a:t>https://health.ri.gov/</a:t>
            </a:r>
            <a:r>
              <a:rPr lang="en-US" altLang="en-US" sz="1600" dirty="0">
                <a:latin typeface="Calibri" panose="020F0502020204030204" pitchFamily="34" charset="0"/>
                <a:cs typeface="Calibri" panose="020F0502020204030204" pitchFamily="34" charset="0"/>
              </a:rPr>
              <a:t>  </a:t>
            </a:r>
          </a:p>
          <a:p>
            <a:pPr marL="0" indent="0">
              <a:buFont typeface="Arial" charset="0"/>
              <a:buNone/>
              <a:defRPr/>
            </a:pPr>
            <a:endParaRPr lang="en-US" altLang="en-US" sz="1100" dirty="0"/>
          </a:p>
        </p:txBody>
      </p:sp>
      <p:pic>
        <p:nvPicPr>
          <p:cNvPr id="7" name="Picture 6"/>
          <p:cNvPicPr>
            <a:picLocks noChangeAspect="1"/>
          </p:cNvPicPr>
          <p:nvPr/>
        </p:nvPicPr>
        <p:blipFill>
          <a:blip r:embed="rId5"/>
          <a:stretch>
            <a:fillRect/>
          </a:stretch>
        </p:blipFill>
        <p:spPr>
          <a:xfrm>
            <a:off x="2505926" y="6425031"/>
            <a:ext cx="5782867" cy="277506"/>
          </a:xfrm>
          <a:prstGeom prst="rect">
            <a:avLst/>
          </a:prstGeom>
        </p:spPr>
      </p:pic>
    </p:spTree>
    <p:extLst>
      <p:ext uri="{BB962C8B-B14F-4D97-AF65-F5344CB8AC3E}">
        <p14:creationId xmlns:p14="http://schemas.microsoft.com/office/powerpoint/2010/main" val="9092348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2">
                                            <p:txEl>
                                              <p:pRg st="0" end="0"/>
                                            </p:txEl>
                                          </p:spTgt>
                                        </p:tgtEl>
                                        <p:attrNameLst>
                                          <p:attrName>style.visibility</p:attrName>
                                        </p:attrNameLst>
                                      </p:cBhvr>
                                      <p:to>
                                        <p:strVal val="visible"/>
                                      </p:to>
                                    </p:set>
                                    <p:anim calcmode="lin" valueType="num">
                                      <p:cBhvr additive="base">
                                        <p:cTn id="7" dur="500" fill="hold"/>
                                        <p:tgtEl>
                                          <p:spTgt spid="12">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2">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2">
                                            <p:txEl>
                                              <p:pRg st="1" end="1"/>
                                            </p:txEl>
                                          </p:spTgt>
                                        </p:tgtEl>
                                        <p:attrNameLst>
                                          <p:attrName>style.visibility</p:attrName>
                                        </p:attrNameLst>
                                      </p:cBhvr>
                                      <p:to>
                                        <p:strVal val="visible"/>
                                      </p:to>
                                    </p:set>
                                    <p:anim calcmode="lin" valueType="num">
                                      <p:cBhvr additive="base">
                                        <p:cTn id="13" dur="500" fill="hold"/>
                                        <p:tgtEl>
                                          <p:spTgt spid="12">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2">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build="p"/>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465137" y="365125"/>
            <a:ext cx="8050213" cy="752475"/>
          </a:xfrm>
        </p:spPr>
        <p:txBody>
          <a:bodyPr>
            <a:normAutofit/>
          </a:bodyPr>
          <a:lstStyle/>
          <a:p>
            <a:r>
              <a:rPr lang="en-US" sz="4000" b="0" dirty="0"/>
              <a:t>ADA Compliance </a:t>
            </a:r>
          </a:p>
        </p:txBody>
      </p:sp>
      <p:sp>
        <p:nvSpPr>
          <p:cNvPr id="5" name="TextBox 4"/>
          <p:cNvSpPr txBox="1"/>
          <p:nvPr/>
        </p:nvSpPr>
        <p:spPr>
          <a:xfrm>
            <a:off x="464695" y="1117600"/>
            <a:ext cx="8050655" cy="3016210"/>
          </a:xfrm>
          <a:prstGeom prst="rect">
            <a:avLst/>
          </a:prstGeom>
          <a:noFill/>
        </p:spPr>
        <p:txBody>
          <a:bodyPr wrap="square" rtlCol="0">
            <a:spAutoFit/>
          </a:bodyPr>
          <a:lstStyle/>
          <a:p>
            <a:r>
              <a:rPr lang="en-US" dirty="0">
                <a:latin typeface="Garamond" panose="02020404030301010803" pitchFamily="18" charset="0"/>
              </a:rPr>
              <a:t>Providers must comply with the American with Disabilities Act (ADA) (28 C.F.R. § 35.130) and Section 504 of the Rehabilitation Act of 1973 (29 U.S.C. § 794) and maintain capacity to deliver services in a manner that accommodates the needs of its Enrollees.</a:t>
            </a:r>
          </a:p>
          <a:p>
            <a:endParaRPr lang="en-US" sz="600" kern="0" dirty="0">
              <a:latin typeface="Garamond" panose="02020404030301010803" pitchFamily="18" charset="0"/>
            </a:endParaRPr>
          </a:p>
          <a:p>
            <a:r>
              <a:rPr lang="en-US" kern="0" dirty="0">
                <a:latin typeface="Garamond" panose="02020404030301010803" pitchFamily="18" charset="0"/>
              </a:rPr>
              <a:t>Persons with disabilities must have:</a:t>
            </a:r>
          </a:p>
          <a:p>
            <a:pPr marL="800100" lvl="1" indent="-342900">
              <a:buFont typeface="Wingdings" panose="05000000000000000000" pitchFamily="2" charset="2"/>
              <a:buChar char="ü"/>
            </a:pPr>
            <a:r>
              <a:rPr lang="en-US" kern="0" dirty="0">
                <a:latin typeface="Garamond" panose="02020404030301010803" pitchFamily="18" charset="0"/>
              </a:rPr>
              <a:t>Access to programs</a:t>
            </a:r>
          </a:p>
          <a:p>
            <a:pPr marL="800100" lvl="1" indent="-342900">
              <a:buFont typeface="Wingdings" panose="05000000000000000000" pitchFamily="2" charset="2"/>
              <a:buChar char="ü"/>
            </a:pPr>
            <a:r>
              <a:rPr lang="en-US" kern="0" dirty="0">
                <a:latin typeface="Garamond" panose="02020404030301010803" pitchFamily="18" charset="0"/>
              </a:rPr>
              <a:t>Opportunities for effective communication</a:t>
            </a:r>
          </a:p>
          <a:p>
            <a:pPr marL="800100" lvl="1" indent="-342900">
              <a:buFont typeface="Wingdings" panose="05000000000000000000" pitchFamily="2" charset="2"/>
              <a:buChar char="ü"/>
            </a:pPr>
            <a:r>
              <a:rPr lang="en-US" kern="0" dirty="0">
                <a:latin typeface="Garamond" panose="02020404030301010803" pitchFamily="18" charset="0"/>
              </a:rPr>
              <a:t>Physical accessibility</a:t>
            </a:r>
          </a:p>
          <a:p>
            <a:endParaRPr lang="en-US" dirty="0">
              <a:latin typeface="Garamond" panose="02020404030301010803" pitchFamily="18" charset="0"/>
            </a:endParaRPr>
          </a:p>
          <a:p>
            <a:endParaRPr lang="en-US" dirty="0">
              <a:latin typeface="Garamond" panose="02020404030301010803" pitchFamily="18" charset="0"/>
            </a:endParaRPr>
          </a:p>
        </p:txBody>
      </p:sp>
      <p:graphicFrame>
        <p:nvGraphicFramePr>
          <p:cNvPr id="8" name="Diagram 7"/>
          <p:cNvGraphicFramePr/>
          <p:nvPr>
            <p:extLst>
              <p:ext uri="{D42A27DB-BD31-4B8C-83A1-F6EECF244321}">
                <p14:modId xmlns:p14="http://schemas.microsoft.com/office/powerpoint/2010/main" val="3532341382"/>
              </p:ext>
            </p:extLst>
          </p:nvPr>
        </p:nvGraphicFramePr>
        <p:xfrm>
          <a:off x="543589" y="3916203"/>
          <a:ext cx="8270802" cy="133628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6" name="Picture 5"/>
          <p:cNvPicPr>
            <a:picLocks noChangeAspect="1"/>
          </p:cNvPicPr>
          <p:nvPr/>
        </p:nvPicPr>
        <p:blipFill>
          <a:blip r:embed="rId7"/>
          <a:stretch>
            <a:fillRect/>
          </a:stretch>
        </p:blipFill>
        <p:spPr>
          <a:xfrm>
            <a:off x="2505926" y="6425031"/>
            <a:ext cx="5782867" cy="277506"/>
          </a:xfrm>
          <a:prstGeom prst="rect">
            <a:avLst/>
          </a:prstGeom>
        </p:spPr>
      </p:pic>
    </p:spTree>
    <p:extLst>
      <p:ext uri="{BB962C8B-B14F-4D97-AF65-F5344CB8AC3E}">
        <p14:creationId xmlns:p14="http://schemas.microsoft.com/office/powerpoint/2010/main" val="339028904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Title 1"/>
          <p:cNvSpPr>
            <a:spLocks noGrp="1"/>
          </p:cNvSpPr>
          <p:nvPr>
            <p:ph type="title" idx="4294967295"/>
          </p:nvPr>
        </p:nvSpPr>
        <p:spPr>
          <a:xfrm>
            <a:off x="412955" y="228754"/>
            <a:ext cx="7886700" cy="1325562"/>
          </a:xfrm>
        </p:spPr>
        <p:txBody>
          <a:bodyPr/>
          <a:lstStyle/>
          <a:p>
            <a:r>
              <a:rPr lang="en-US" altLang="en-US" sz="3600" b="0" dirty="0">
                <a:latin typeface="Cabin" panose="00000500000000000000" pitchFamily="2" charset="0"/>
                <a:ea typeface="ＭＳ Ｐゴシック" pitchFamily="34" charset="-128"/>
                <a:cs typeface="Helvetica" charset="0"/>
              </a:rPr>
              <a:t>Persons with Disabilities </a:t>
            </a:r>
          </a:p>
        </p:txBody>
      </p:sp>
      <p:sp>
        <p:nvSpPr>
          <p:cNvPr id="7" name="Rounded Rectangle 4"/>
          <p:cNvSpPr/>
          <p:nvPr/>
        </p:nvSpPr>
        <p:spPr bwMode="auto">
          <a:xfrm>
            <a:off x="520495" y="1319682"/>
            <a:ext cx="8299040" cy="4048731"/>
          </a:xfrm>
          <a:prstGeom prst="rect">
            <a:avLst/>
          </a:prstGeom>
        </p:spPr>
        <p:style>
          <a:lnRef idx="0">
            <a:scrgbClr r="0" g="0" b="0"/>
          </a:lnRef>
          <a:fillRef idx="0">
            <a:scrgbClr r="0" g="0" b="0"/>
          </a:fillRef>
          <a:effectRef idx="0">
            <a:scrgbClr r="0" g="0" b="0"/>
          </a:effectRef>
          <a:fontRef idx="minor">
            <a:schemeClr val="dk2">
              <a:hueOff val="0"/>
              <a:satOff val="0"/>
              <a:lumOff val="0"/>
              <a:alphaOff val="0"/>
            </a:schemeClr>
          </a:fontRef>
        </p:style>
        <p:txBody>
          <a:bodyPr lIns="68580" tIns="68580" rIns="68580" bIns="68580"/>
          <a:lstStyle>
            <a:lvl1pPr marL="514350" indent="-514350">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a:spcAft>
                <a:spcPts val="500"/>
              </a:spcAft>
            </a:pPr>
            <a:r>
              <a:rPr lang="en-US" sz="2000" dirty="0">
                <a:latin typeface="Garamond" panose="02020404030301010803" pitchFamily="18" charset="0"/>
              </a:rPr>
              <a:t>The Americans with Disabilities Act (ADA) defines a person with a disability as:</a:t>
            </a:r>
          </a:p>
          <a:p>
            <a:pPr marL="342900" indent="-342900">
              <a:spcAft>
                <a:spcPts val="500"/>
              </a:spcAft>
              <a:buFont typeface="Arial" panose="020B0604020202020204" pitchFamily="34" charset="0"/>
              <a:buChar char="•"/>
            </a:pPr>
            <a:r>
              <a:rPr lang="en-US" sz="2000" b="1" i="1" dirty="0">
                <a:latin typeface="Garamond" panose="02020404030301010803" pitchFamily="18" charset="0"/>
              </a:rPr>
              <a:t>A person who has a physical or mental impairment that  substantially limits one or more major life activities.</a:t>
            </a:r>
          </a:p>
          <a:p>
            <a:pPr marL="0" indent="0">
              <a:spcAft>
                <a:spcPts val="500"/>
              </a:spcAft>
            </a:pPr>
            <a:endParaRPr lang="en-US" sz="2000" b="1" i="1" dirty="0">
              <a:latin typeface="Garamond" panose="02020404030301010803" pitchFamily="18" charset="0"/>
            </a:endParaRPr>
          </a:p>
          <a:p>
            <a:pPr marL="0" indent="0"/>
            <a:r>
              <a:rPr lang="en-US" sz="2000" dirty="0">
                <a:latin typeface="Garamond" panose="02020404030301010803" pitchFamily="18" charset="0"/>
              </a:rPr>
              <a:t>This includes people who have a record of an impairment, even if they do not currently have a disability. It also includes individuals who do not have a disability, but are regarded as having a disability.</a:t>
            </a:r>
          </a:p>
          <a:p>
            <a:endParaRPr lang="en-US" dirty="0"/>
          </a:p>
          <a:p>
            <a:pPr marL="0" lvl="1"/>
            <a:endParaRPr lang="en-US" dirty="0"/>
          </a:p>
          <a:p>
            <a:pPr marL="0" lvl="1"/>
            <a:endParaRPr lang="en-US" dirty="0"/>
          </a:p>
          <a:p>
            <a:pPr marL="0" indent="0">
              <a:lnSpc>
                <a:spcPct val="90000"/>
              </a:lnSpc>
              <a:spcAft>
                <a:spcPct val="35000"/>
              </a:spcAft>
              <a:defRPr/>
            </a:pPr>
            <a:endParaRPr lang="en-US" altLang="en-US" sz="2800" dirty="0">
              <a:latin typeface="Helvetica" panose="020B0604020202020204" pitchFamily="34" charset="0"/>
            </a:endParaRPr>
          </a:p>
          <a:p>
            <a:pPr>
              <a:lnSpc>
                <a:spcPct val="90000"/>
              </a:lnSpc>
              <a:spcAft>
                <a:spcPct val="35000"/>
              </a:spcAft>
              <a:defRPr/>
            </a:pPr>
            <a:endParaRPr lang="en-US" altLang="en-US" sz="2800" dirty="0">
              <a:latin typeface="Helvetica" panose="020B0604020202020204" pitchFamily="34" charset="0"/>
              <a:cs typeface="Helvetica" panose="020B0604020202020204" pitchFamily="34" charset="0"/>
            </a:endParaRPr>
          </a:p>
        </p:txBody>
      </p:sp>
      <p:pic>
        <p:nvPicPr>
          <p:cNvPr id="4" name="Picture 3"/>
          <p:cNvPicPr>
            <a:picLocks noChangeAspect="1"/>
          </p:cNvPicPr>
          <p:nvPr/>
        </p:nvPicPr>
        <p:blipFill>
          <a:blip r:embed="rId3"/>
          <a:stretch>
            <a:fillRect/>
          </a:stretch>
        </p:blipFill>
        <p:spPr>
          <a:xfrm>
            <a:off x="2505926" y="6425031"/>
            <a:ext cx="5782867" cy="277506"/>
          </a:xfrm>
          <a:prstGeom prst="rect">
            <a:avLst/>
          </a:prstGeom>
        </p:spPr>
      </p:pic>
    </p:spTree>
    <p:extLst>
      <p:ext uri="{BB962C8B-B14F-4D97-AF65-F5344CB8AC3E}">
        <p14:creationId xmlns:p14="http://schemas.microsoft.com/office/powerpoint/2010/main" val="410230011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Title 1"/>
          <p:cNvSpPr>
            <a:spLocks noGrp="1"/>
          </p:cNvSpPr>
          <p:nvPr>
            <p:ph type="title" idx="4294967295"/>
          </p:nvPr>
        </p:nvSpPr>
        <p:spPr>
          <a:xfrm>
            <a:off x="176981" y="365125"/>
            <a:ext cx="8453438" cy="804863"/>
          </a:xfrm>
        </p:spPr>
        <p:txBody>
          <a:bodyPr>
            <a:normAutofit/>
          </a:bodyPr>
          <a:lstStyle/>
          <a:p>
            <a:r>
              <a:rPr lang="en-US" b="0" dirty="0"/>
              <a:t>Be Prepared–Know Your Patients!</a:t>
            </a:r>
            <a:endParaRPr lang="en-US" altLang="en-US" sz="3200" dirty="0">
              <a:latin typeface="Helvetica" charset="0"/>
              <a:ea typeface="ＭＳ Ｐゴシック" pitchFamily="34" charset="-128"/>
              <a:cs typeface="Helvetica" charset="0"/>
            </a:endParaRPr>
          </a:p>
        </p:txBody>
      </p:sp>
      <p:sp>
        <p:nvSpPr>
          <p:cNvPr id="7" name="Rounded Rectangle 4"/>
          <p:cNvSpPr/>
          <p:nvPr/>
        </p:nvSpPr>
        <p:spPr bwMode="auto">
          <a:xfrm>
            <a:off x="583679" y="987964"/>
            <a:ext cx="7886700" cy="4603367"/>
          </a:xfrm>
          <a:prstGeom prst="rect">
            <a:avLst/>
          </a:prstGeom>
        </p:spPr>
        <p:style>
          <a:lnRef idx="0">
            <a:scrgbClr r="0" g="0" b="0"/>
          </a:lnRef>
          <a:fillRef idx="0">
            <a:scrgbClr r="0" g="0" b="0"/>
          </a:fillRef>
          <a:effectRef idx="0">
            <a:scrgbClr r="0" g="0" b="0"/>
          </a:effectRef>
          <a:fontRef idx="minor">
            <a:schemeClr val="dk2">
              <a:hueOff val="0"/>
              <a:satOff val="0"/>
              <a:lumOff val="0"/>
              <a:alphaOff val="0"/>
            </a:schemeClr>
          </a:fontRef>
        </p:style>
        <p:txBody>
          <a:bodyPr lIns="68580" tIns="68580" rIns="68580" bIns="68580"/>
          <a:lstStyle>
            <a:lvl1pPr marL="514350" indent="-514350">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indent="0"/>
            <a:endParaRPr lang="en-US" dirty="0"/>
          </a:p>
          <a:p>
            <a:pPr marL="342900" indent="-342900">
              <a:buFont typeface="Arial" panose="020B0604020202020204" pitchFamily="34" charset="0"/>
              <a:buChar char="•"/>
            </a:pPr>
            <a:r>
              <a:rPr lang="en-US" dirty="0">
                <a:latin typeface="Garamond" panose="02020404030301010803" pitchFamily="18" charset="0"/>
              </a:rPr>
              <a:t>When scheduling the appointment, ask about accommodations - physical or otherwise -  that may be required.</a:t>
            </a:r>
          </a:p>
          <a:p>
            <a:pPr marL="342900" indent="-342900">
              <a:buFont typeface="Arial" panose="020B0604020202020204" pitchFamily="34" charset="0"/>
              <a:buChar char="•"/>
            </a:pPr>
            <a:endParaRPr lang="en-US" dirty="0">
              <a:latin typeface="Garamond" panose="02020404030301010803" pitchFamily="18" charset="0"/>
            </a:endParaRPr>
          </a:p>
          <a:p>
            <a:pPr marL="342900" indent="-342900">
              <a:buFont typeface="Arial" panose="020B0604020202020204" pitchFamily="34" charset="0"/>
              <a:buChar char="•"/>
            </a:pPr>
            <a:r>
              <a:rPr lang="en-US" dirty="0">
                <a:latin typeface="Garamond" panose="02020404030301010803" pitchFamily="18" charset="0"/>
              </a:rPr>
              <a:t>Record pertinent information in patient charts or electronic health records.</a:t>
            </a:r>
          </a:p>
          <a:p>
            <a:pPr marL="342900" indent="-342900">
              <a:buFont typeface="Arial" panose="020B0604020202020204" pitchFamily="34" charset="0"/>
              <a:buChar char="•"/>
            </a:pPr>
            <a:endParaRPr lang="en-US" dirty="0">
              <a:latin typeface="Garamond" panose="02020404030301010803" pitchFamily="18" charset="0"/>
            </a:endParaRPr>
          </a:p>
          <a:p>
            <a:pPr marL="342900" indent="-342900">
              <a:buFont typeface="Arial" panose="020B0604020202020204" pitchFamily="34" charset="0"/>
              <a:buChar char="•"/>
            </a:pPr>
            <a:r>
              <a:rPr lang="en-US" dirty="0">
                <a:latin typeface="Garamond" panose="02020404030301010803" pitchFamily="18" charset="0"/>
              </a:rPr>
              <a:t>If making referrals to other providers that the patient may not have previously seen, communicate with the receiving provider regarding the necessary accommodations.</a:t>
            </a:r>
          </a:p>
          <a:p>
            <a:endParaRPr lang="en-US" dirty="0"/>
          </a:p>
          <a:p>
            <a:pPr marL="0" lvl="1"/>
            <a:endParaRPr lang="en-US" dirty="0"/>
          </a:p>
          <a:p>
            <a:pPr marL="0" lvl="1"/>
            <a:endParaRPr lang="en-US" dirty="0"/>
          </a:p>
          <a:p>
            <a:pPr marL="0" indent="0">
              <a:lnSpc>
                <a:spcPct val="90000"/>
              </a:lnSpc>
              <a:spcAft>
                <a:spcPct val="35000"/>
              </a:spcAft>
              <a:defRPr/>
            </a:pPr>
            <a:endParaRPr lang="en-US" altLang="en-US" sz="2800" dirty="0">
              <a:latin typeface="Helvetica" panose="020B0604020202020204" pitchFamily="34" charset="0"/>
            </a:endParaRPr>
          </a:p>
          <a:p>
            <a:pPr>
              <a:lnSpc>
                <a:spcPct val="90000"/>
              </a:lnSpc>
              <a:spcAft>
                <a:spcPct val="35000"/>
              </a:spcAft>
              <a:defRPr/>
            </a:pPr>
            <a:endParaRPr lang="en-US" altLang="en-US" sz="2800" dirty="0">
              <a:latin typeface="Helvetica" panose="020B0604020202020204" pitchFamily="34" charset="0"/>
              <a:cs typeface="Helvetica" panose="020B0604020202020204" pitchFamily="34" charset="0"/>
            </a:endParaRPr>
          </a:p>
        </p:txBody>
      </p:sp>
      <p:pic>
        <p:nvPicPr>
          <p:cNvPr id="4" name="Picture 3"/>
          <p:cNvPicPr>
            <a:picLocks noChangeAspect="1"/>
          </p:cNvPicPr>
          <p:nvPr/>
        </p:nvPicPr>
        <p:blipFill>
          <a:blip r:embed="rId3"/>
          <a:stretch>
            <a:fillRect/>
          </a:stretch>
        </p:blipFill>
        <p:spPr>
          <a:xfrm>
            <a:off x="2505926" y="6425031"/>
            <a:ext cx="5782867" cy="277506"/>
          </a:xfrm>
          <a:prstGeom prst="rect">
            <a:avLst/>
          </a:prstGeom>
        </p:spPr>
      </p:pic>
    </p:spTree>
    <p:extLst>
      <p:ext uri="{BB962C8B-B14F-4D97-AF65-F5344CB8AC3E}">
        <p14:creationId xmlns:p14="http://schemas.microsoft.com/office/powerpoint/2010/main" val="407041104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Title 1"/>
          <p:cNvSpPr>
            <a:spLocks noGrp="1"/>
          </p:cNvSpPr>
          <p:nvPr>
            <p:ph type="title" idx="4294967295"/>
          </p:nvPr>
        </p:nvSpPr>
        <p:spPr>
          <a:xfrm>
            <a:off x="176981" y="256970"/>
            <a:ext cx="8453438" cy="804863"/>
          </a:xfrm>
        </p:spPr>
        <p:txBody>
          <a:bodyPr>
            <a:normAutofit/>
          </a:bodyPr>
          <a:lstStyle/>
          <a:p>
            <a:r>
              <a:rPr lang="en-US" altLang="en-US" sz="3200" b="0" dirty="0">
                <a:latin typeface="Cabin" panose="00000500000000000000" pitchFamily="2" charset="0"/>
                <a:ea typeface="ＭＳ Ｐゴシック" pitchFamily="34" charset="-128"/>
                <a:cs typeface="Helvetica" charset="0"/>
              </a:rPr>
              <a:t>Accommodating Persons with Disabilities </a:t>
            </a:r>
          </a:p>
        </p:txBody>
      </p:sp>
      <p:sp>
        <p:nvSpPr>
          <p:cNvPr id="7" name="Rounded Rectangle 4"/>
          <p:cNvSpPr/>
          <p:nvPr/>
        </p:nvSpPr>
        <p:spPr bwMode="auto">
          <a:xfrm>
            <a:off x="583679" y="987964"/>
            <a:ext cx="7886700" cy="4603367"/>
          </a:xfrm>
          <a:prstGeom prst="rect">
            <a:avLst/>
          </a:prstGeom>
        </p:spPr>
        <p:style>
          <a:lnRef idx="0">
            <a:scrgbClr r="0" g="0" b="0"/>
          </a:lnRef>
          <a:fillRef idx="0">
            <a:scrgbClr r="0" g="0" b="0"/>
          </a:fillRef>
          <a:effectRef idx="0">
            <a:scrgbClr r="0" g="0" b="0"/>
          </a:effectRef>
          <a:fontRef idx="minor">
            <a:schemeClr val="dk2">
              <a:hueOff val="0"/>
              <a:satOff val="0"/>
              <a:lumOff val="0"/>
              <a:alphaOff val="0"/>
            </a:schemeClr>
          </a:fontRef>
        </p:style>
        <p:txBody>
          <a:bodyPr lIns="68580" tIns="68580" rIns="68580" bIns="68580"/>
          <a:lstStyle>
            <a:lvl1pPr marL="514350" indent="-514350">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spcAft>
                <a:spcPts val="500"/>
              </a:spcAft>
            </a:pPr>
            <a:r>
              <a:rPr lang="en-US" b="1" dirty="0">
                <a:latin typeface="+mn-lt"/>
              </a:rPr>
              <a:t>Physical Accessibility Guidelines:</a:t>
            </a:r>
            <a:endParaRPr lang="en-US" dirty="0">
              <a:latin typeface="+mn-lt"/>
            </a:endParaRPr>
          </a:p>
          <a:p>
            <a:pPr>
              <a:buFont typeface="+mj-lt"/>
              <a:buAutoNum type="arabicPeriod"/>
            </a:pPr>
            <a:r>
              <a:rPr lang="en-US" sz="2200" dirty="0">
                <a:latin typeface="Garamond" panose="02020404030301010803" pitchFamily="18" charset="0"/>
              </a:rPr>
              <a:t>Parking: Adequate, marked accessible parking.</a:t>
            </a:r>
          </a:p>
          <a:p>
            <a:pPr>
              <a:buFont typeface="+mj-lt"/>
              <a:buAutoNum type="arabicPeriod"/>
            </a:pPr>
            <a:r>
              <a:rPr lang="en-US" sz="2200" dirty="0">
                <a:latin typeface="Garamond" panose="02020404030301010803" pitchFamily="18" charset="0"/>
              </a:rPr>
              <a:t>Route: Access into the facility is stable, firm and slip resistant.</a:t>
            </a:r>
          </a:p>
          <a:p>
            <a:pPr>
              <a:buFont typeface="+mj-lt"/>
              <a:buAutoNum type="arabicPeriod"/>
            </a:pPr>
            <a:r>
              <a:rPr lang="en-US" sz="2200" dirty="0">
                <a:latin typeface="Garamond" panose="02020404030301010803" pitchFamily="18" charset="0"/>
              </a:rPr>
              <a:t>Entry: Zero steps into the building/office, entry doors at least 34” wide, entry door with easy assist system, elevators located on the accessible route with Braille symbols and also audible signals for up and down directions.</a:t>
            </a:r>
          </a:p>
          <a:p>
            <a:pPr>
              <a:buFont typeface="+mj-lt"/>
              <a:buAutoNum type="arabicPeriod"/>
            </a:pPr>
            <a:r>
              <a:rPr lang="en-US" sz="2200" dirty="0">
                <a:latin typeface="Garamond" panose="02020404030301010803" pitchFamily="18" charset="0"/>
              </a:rPr>
              <a:t>Restrooms: Large enough to accommodate a person with a wheelchair/scooter, entry doors at least 36” wide and easy to open, grab bars behind and to the wall side of the toilet, soap and towel dispenses 48” or less from the floor.</a:t>
            </a:r>
          </a:p>
          <a:p>
            <a:pPr>
              <a:buFont typeface="+mj-lt"/>
              <a:buAutoNum type="arabicPeriod"/>
            </a:pPr>
            <a:r>
              <a:rPr lang="en-US" sz="2200" dirty="0">
                <a:latin typeface="Garamond" panose="02020404030301010803" pitchFamily="18" charset="0"/>
              </a:rPr>
              <a:t>Exam Room: On the accessible route with an entry door at least a 32” clear opening.</a:t>
            </a:r>
          </a:p>
          <a:p>
            <a:endParaRPr lang="en-US" dirty="0"/>
          </a:p>
          <a:p>
            <a:pPr marL="0" lvl="1"/>
            <a:endParaRPr lang="en-US" dirty="0"/>
          </a:p>
          <a:p>
            <a:pPr marL="0" lvl="1"/>
            <a:endParaRPr lang="en-US" dirty="0"/>
          </a:p>
          <a:p>
            <a:pPr marL="0" indent="0">
              <a:lnSpc>
                <a:spcPct val="90000"/>
              </a:lnSpc>
              <a:spcAft>
                <a:spcPct val="35000"/>
              </a:spcAft>
              <a:defRPr/>
            </a:pPr>
            <a:endParaRPr lang="en-US" altLang="en-US" sz="2800" dirty="0">
              <a:latin typeface="Helvetica" panose="020B0604020202020204" pitchFamily="34" charset="0"/>
            </a:endParaRPr>
          </a:p>
          <a:p>
            <a:pPr>
              <a:lnSpc>
                <a:spcPct val="90000"/>
              </a:lnSpc>
              <a:spcAft>
                <a:spcPct val="35000"/>
              </a:spcAft>
              <a:defRPr/>
            </a:pPr>
            <a:endParaRPr lang="en-US" altLang="en-US" sz="2800" dirty="0">
              <a:latin typeface="Helvetica" panose="020B0604020202020204" pitchFamily="34" charset="0"/>
              <a:cs typeface="Helvetica" panose="020B0604020202020204" pitchFamily="34" charset="0"/>
            </a:endParaRPr>
          </a:p>
        </p:txBody>
      </p:sp>
      <p:pic>
        <p:nvPicPr>
          <p:cNvPr id="4" name="Picture 3"/>
          <p:cNvPicPr>
            <a:picLocks noChangeAspect="1"/>
          </p:cNvPicPr>
          <p:nvPr/>
        </p:nvPicPr>
        <p:blipFill>
          <a:blip r:embed="rId3"/>
          <a:stretch>
            <a:fillRect/>
          </a:stretch>
        </p:blipFill>
        <p:spPr>
          <a:xfrm>
            <a:off x="2505926" y="6425031"/>
            <a:ext cx="5782867" cy="277506"/>
          </a:xfrm>
          <a:prstGeom prst="rect">
            <a:avLst/>
          </a:prstGeom>
        </p:spPr>
      </p:pic>
    </p:spTree>
    <p:extLst>
      <p:ext uri="{BB962C8B-B14F-4D97-AF65-F5344CB8AC3E}">
        <p14:creationId xmlns:p14="http://schemas.microsoft.com/office/powerpoint/2010/main" val="383452875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Title 1"/>
          <p:cNvSpPr>
            <a:spLocks noGrp="1"/>
          </p:cNvSpPr>
          <p:nvPr>
            <p:ph type="title" idx="4294967295"/>
          </p:nvPr>
        </p:nvSpPr>
        <p:spPr>
          <a:xfrm>
            <a:off x="452284" y="183102"/>
            <a:ext cx="8453438" cy="804862"/>
          </a:xfrm>
        </p:spPr>
        <p:txBody>
          <a:bodyPr>
            <a:normAutofit/>
          </a:bodyPr>
          <a:lstStyle/>
          <a:p>
            <a:r>
              <a:rPr lang="en-US" altLang="en-US" sz="3200" b="0" dirty="0">
                <a:latin typeface="Cabin" panose="00000500000000000000" pitchFamily="2" charset="0"/>
                <a:ea typeface="ＭＳ Ｐゴシック" pitchFamily="34" charset="-128"/>
                <a:cs typeface="Helvetica" charset="0"/>
              </a:rPr>
              <a:t>Accommodating Persons with Disabilities </a:t>
            </a:r>
          </a:p>
        </p:txBody>
      </p:sp>
      <p:sp>
        <p:nvSpPr>
          <p:cNvPr id="7" name="Rounded Rectangle 4"/>
          <p:cNvSpPr/>
          <p:nvPr/>
        </p:nvSpPr>
        <p:spPr bwMode="auto">
          <a:xfrm>
            <a:off x="583679" y="987964"/>
            <a:ext cx="7886700" cy="4603367"/>
          </a:xfrm>
          <a:prstGeom prst="rect">
            <a:avLst/>
          </a:prstGeom>
        </p:spPr>
        <p:style>
          <a:lnRef idx="0">
            <a:scrgbClr r="0" g="0" b="0"/>
          </a:lnRef>
          <a:fillRef idx="0">
            <a:scrgbClr r="0" g="0" b="0"/>
          </a:fillRef>
          <a:effectRef idx="0">
            <a:scrgbClr r="0" g="0" b="0"/>
          </a:effectRef>
          <a:fontRef idx="minor">
            <a:schemeClr val="dk2">
              <a:hueOff val="0"/>
              <a:satOff val="0"/>
              <a:lumOff val="0"/>
              <a:alphaOff val="0"/>
            </a:schemeClr>
          </a:fontRef>
        </p:style>
        <p:txBody>
          <a:bodyPr lIns="68580" tIns="68580" rIns="68580" bIns="68580"/>
          <a:lstStyle>
            <a:lvl1pPr marL="514350" indent="-514350">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r>
              <a:rPr lang="en-US" sz="2200" b="1" dirty="0">
                <a:latin typeface="Garamond" panose="02020404030301010803" pitchFamily="18" charset="0"/>
              </a:rPr>
              <a:t>Effective Communication:</a:t>
            </a:r>
            <a:endParaRPr lang="en-US" sz="2200" dirty="0">
              <a:latin typeface="Garamond" panose="02020404030301010803" pitchFamily="18" charset="0"/>
            </a:endParaRPr>
          </a:p>
          <a:p>
            <a:pPr>
              <a:buFont typeface="+mj-lt"/>
              <a:buAutoNum type="arabicPeriod"/>
            </a:pPr>
            <a:r>
              <a:rPr lang="en-US" sz="2200" dirty="0">
                <a:latin typeface="Garamond" panose="02020404030301010803" pitchFamily="18" charset="0"/>
              </a:rPr>
              <a:t>Use of auxiliary aids and services such as qualified readers and/or interpreters, audio recordings, relay service, Braille, assistive listening devices, large print, captioning.</a:t>
            </a:r>
          </a:p>
          <a:p>
            <a:endParaRPr lang="en-US" sz="2200" dirty="0">
              <a:latin typeface="Garamond" panose="02020404030301010803" pitchFamily="18" charset="0"/>
            </a:endParaRPr>
          </a:p>
          <a:p>
            <a:r>
              <a:rPr lang="en-US" sz="2200" b="1" dirty="0">
                <a:latin typeface="Garamond" panose="02020404030301010803" pitchFamily="18" charset="0"/>
              </a:rPr>
              <a:t>Accessible Medical Equipment:</a:t>
            </a:r>
            <a:endParaRPr lang="en-US" sz="2200" dirty="0">
              <a:latin typeface="Garamond" panose="02020404030301010803" pitchFamily="18" charset="0"/>
            </a:endParaRPr>
          </a:p>
          <a:p>
            <a:pPr>
              <a:buFont typeface="+mj-lt"/>
              <a:buAutoNum type="arabicPeriod"/>
            </a:pPr>
            <a:r>
              <a:rPr lang="en-US" sz="2200" dirty="0">
                <a:latin typeface="Garamond" panose="02020404030301010803" pitchFamily="18" charset="0"/>
              </a:rPr>
              <a:t>Height-adjustable exam tables.</a:t>
            </a:r>
          </a:p>
          <a:p>
            <a:pPr>
              <a:buFont typeface="+mj-lt"/>
              <a:buAutoNum type="arabicPeriod"/>
            </a:pPr>
            <a:r>
              <a:rPr lang="en-US" sz="2200" dirty="0">
                <a:latin typeface="Garamond" panose="02020404030301010803" pitchFamily="18" charset="0"/>
              </a:rPr>
              <a:t>Hoyer-type lift available to transfer a patient onto an exam table.</a:t>
            </a:r>
          </a:p>
          <a:p>
            <a:pPr>
              <a:buFont typeface="+mj-lt"/>
              <a:buAutoNum type="arabicPeriod"/>
            </a:pPr>
            <a:r>
              <a:rPr lang="en-US" sz="2200" dirty="0">
                <a:latin typeface="Garamond" panose="02020404030301010803" pitchFamily="18" charset="0"/>
              </a:rPr>
              <a:t>Wheelchair accessible weight scales.</a:t>
            </a:r>
          </a:p>
          <a:p>
            <a:pPr>
              <a:buFont typeface="+mj-lt"/>
              <a:buAutoNum type="arabicPeriod"/>
            </a:pPr>
            <a:r>
              <a:rPr lang="en-US" sz="2200" dirty="0">
                <a:latin typeface="Garamond" panose="02020404030301010803" pitchFamily="18" charset="0"/>
              </a:rPr>
              <a:t>Moveable exam chairs.</a:t>
            </a:r>
          </a:p>
          <a:p>
            <a:endParaRPr lang="en-US" dirty="0"/>
          </a:p>
          <a:p>
            <a:pPr marL="0" lvl="1"/>
            <a:endParaRPr lang="en-US" dirty="0"/>
          </a:p>
          <a:p>
            <a:pPr marL="0" lvl="1"/>
            <a:endParaRPr lang="en-US" dirty="0"/>
          </a:p>
          <a:p>
            <a:pPr marL="0" indent="0">
              <a:lnSpc>
                <a:spcPct val="90000"/>
              </a:lnSpc>
              <a:spcAft>
                <a:spcPct val="35000"/>
              </a:spcAft>
              <a:defRPr/>
            </a:pPr>
            <a:endParaRPr lang="en-US" altLang="en-US" sz="2800" dirty="0">
              <a:latin typeface="Helvetica" panose="020B0604020202020204" pitchFamily="34" charset="0"/>
            </a:endParaRPr>
          </a:p>
          <a:p>
            <a:pPr>
              <a:lnSpc>
                <a:spcPct val="90000"/>
              </a:lnSpc>
              <a:spcAft>
                <a:spcPct val="35000"/>
              </a:spcAft>
              <a:defRPr/>
            </a:pPr>
            <a:endParaRPr lang="en-US" altLang="en-US" sz="2800" dirty="0">
              <a:latin typeface="Helvetica" panose="020B0604020202020204" pitchFamily="34" charset="0"/>
              <a:cs typeface="Helvetica" panose="020B0604020202020204" pitchFamily="34" charset="0"/>
            </a:endParaRPr>
          </a:p>
        </p:txBody>
      </p:sp>
      <p:pic>
        <p:nvPicPr>
          <p:cNvPr id="4" name="Picture 3"/>
          <p:cNvPicPr>
            <a:picLocks noChangeAspect="1"/>
          </p:cNvPicPr>
          <p:nvPr/>
        </p:nvPicPr>
        <p:blipFill>
          <a:blip r:embed="rId3"/>
          <a:stretch>
            <a:fillRect/>
          </a:stretch>
        </p:blipFill>
        <p:spPr>
          <a:xfrm>
            <a:off x="2505926" y="6425031"/>
            <a:ext cx="5782867" cy="277506"/>
          </a:xfrm>
          <a:prstGeom prst="rect">
            <a:avLst/>
          </a:prstGeom>
        </p:spPr>
      </p:pic>
    </p:spTree>
    <p:extLst>
      <p:ext uri="{BB962C8B-B14F-4D97-AF65-F5344CB8AC3E}">
        <p14:creationId xmlns:p14="http://schemas.microsoft.com/office/powerpoint/2010/main" val="214694744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549992" y="402508"/>
            <a:ext cx="7886700" cy="900113"/>
          </a:xfrm>
        </p:spPr>
        <p:txBody>
          <a:bodyPr/>
          <a:lstStyle/>
          <a:p>
            <a:r>
              <a:rPr lang="en-US" b="0" dirty="0"/>
              <a:t>About Us</a:t>
            </a:r>
            <a:endParaRPr lang="en-US" dirty="0"/>
          </a:p>
        </p:txBody>
      </p:sp>
      <p:sp>
        <p:nvSpPr>
          <p:cNvPr id="4" name="TextBox 3"/>
          <p:cNvSpPr txBox="1"/>
          <p:nvPr/>
        </p:nvSpPr>
        <p:spPr>
          <a:xfrm>
            <a:off x="549992" y="1327283"/>
            <a:ext cx="7886700" cy="3416320"/>
          </a:xfrm>
          <a:prstGeom prst="rect">
            <a:avLst/>
          </a:prstGeom>
          <a:noFill/>
        </p:spPr>
        <p:txBody>
          <a:bodyPr wrap="square" rtlCol="0">
            <a:spAutoFit/>
          </a:bodyPr>
          <a:lstStyle/>
          <a:p>
            <a:r>
              <a:rPr lang="en-US" dirty="0">
                <a:latin typeface="Garamond" panose="02020404030301010803" pitchFamily="18" charset="0"/>
              </a:rPr>
              <a:t>Neighborhood Health Plan of Rhode Island (Neighborhood) is very pleased you and your staff have chosen to be part of our provider network. As an organization, Neighborhood continually strives to embody our mission:</a:t>
            </a:r>
          </a:p>
          <a:p>
            <a:endParaRPr lang="en-US" dirty="0">
              <a:latin typeface="Garamond" panose="02020404030301010803" pitchFamily="18" charset="0"/>
            </a:endParaRPr>
          </a:p>
          <a:p>
            <a:pPr marL="285750" indent="-285750">
              <a:buFont typeface="Arial" panose="020B0604020202020204" pitchFamily="34" charset="0"/>
              <a:buChar char="•"/>
            </a:pPr>
            <a:r>
              <a:rPr lang="en-US" dirty="0">
                <a:latin typeface="Garamond" panose="02020404030301010803" pitchFamily="18" charset="0"/>
              </a:rPr>
              <a:t>Neighborhood Health Plan of Rhode Island, an innovative health plan in partnership with the Community Health Centers, secures access to high quality, cost-effective health care for Rhode Island’s at-risk populations.</a:t>
            </a:r>
          </a:p>
          <a:p>
            <a:endParaRPr lang="en-US" dirty="0"/>
          </a:p>
          <a:p>
            <a:endParaRPr lang="en-US" dirty="0"/>
          </a:p>
          <a:p>
            <a:endParaRPr lang="en-US" dirty="0"/>
          </a:p>
          <a:p>
            <a:endParaRPr lang="en-US" dirty="0"/>
          </a:p>
          <a:p>
            <a:endParaRPr lang="en-US" dirty="0"/>
          </a:p>
        </p:txBody>
      </p:sp>
      <p:pic>
        <p:nvPicPr>
          <p:cNvPr id="5" name="Picture 4"/>
          <p:cNvPicPr>
            <a:picLocks noChangeAspect="1"/>
          </p:cNvPicPr>
          <p:nvPr/>
        </p:nvPicPr>
        <p:blipFill>
          <a:blip r:embed="rId2"/>
          <a:stretch>
            <a:fillRect/>
          </a:stretch>
        </p:blipFill>
        <p:spPr>
          <a:xfrm>
            <a:off x="2505926" y="6425031"/>
            <a:ext cx="5782867" cy="277506"/>
          </a:xfrm>
          <a:prstGeom prst="rect">
            <a:avLst/>
          </a:prstGeom>
        </p:spPr>
      </p:pic>
    </p:spTree>
    <p:extLst>
      <p:ext uri="{BB962C8B-B14F-4D97-AF65-F5344CB8AC3E}">
        <p14:creationId xmlns:p14="http://schemas.microsoft.com/office/powerpoint/2010/main" val="242271564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Title 1"/>
          <p:cNvSpPr>
            <a:spLocks noGrp="1"/>
          </p:cNvSpPr>
          <p:nvPr>
            <p:ph type="title" idx="4294967295"/>
          </p:nvPr>
        </p:nvSpPr>
        <p:spPr>
          <a:xfrm>
            <a:off x="512608" y="257996"/>
            <a:ext cx="8169275" cy="804863"/>
          </a:xfrm>
        </p:spPr>
        <p:txBody>
          <a:bodyPr>
            <a:normAutofit/>
          </a:bodyPr>
          <a:lstStyle/>
          <a:p>
            <a:r>
              <a:rPr lang="en-US" altLang="en-US" sz="3600" b="0" dirty="0">
                <a:latin typeface="Cabin" panose="00000500000000000000" pitchFamily="2" charset="0"/>
                <a:ea typeface="ＭＳ Ｐゴシック" pitchFamily="34" charset="-128"/>
                <a:cs typeface="Helvetica" charset="0"/>
              </a:rPr>
              <a:t>Accommodation Requirements</a:t>
            </a:r>
          </a:p>
        </p:txBody>
      </p:sp>
      <p:sp>
        <p:nvSpPr>
          <p:cNvPr id="7" name="Rounded Rectangle 4"/>
          <p:cNvSpPr/>
          <p:nvPr/>
        </p:nvSpPr>
        <p:spPr bwMode="auto">
          <a:xfrm>
            <a:off x="583679" y="1061528"/>
            <a:ext cx="7886700" cy="4603367"/>
          </a:xfrm>
          <a:prstGeom prst="rect">
            <a:avLst/>
          </a:prstGeom>
        </p:spPr>
        <p:style>
          <a:lnRef idx="0">
            <a:scrgbClr r="0" g="0" b="0"/>
          </a:lnRef>
          <a:fillRef idx="0">
            <a:scrgbClr r="0" g="0" b="0"/>
          </a:fillRef>
          <a:effectRef idx="0">
            <a:scrgbClr r="0" g="0" b="0"/>
          </a:effectRef>
          <a:fontRef idx="minor">
            <a:schemeClr val="dk2">
              <a:hueOff val="0"/>
              <a:satOff val="0"/>
              <a:lumOff val="0"/>
              <a:alphaOff val="0"/>
            </a:schemeClr>
          </a:fontRef>
        </p:style>
        <p:txBody>
          <a:bodyPr lIns="68580" tIns="68580" rIns="68580" bIns="68580"/>
          <a:lstStyle>
            <a:lvl1pPr marL="514350" indent="-514350">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indent="0">
              <a:spcAft>
                <a:spcPts val="200"/>
              </a:spcAft>
            </a:pPr>
            <a:r>
              <a:rPr lang="en-US" sz="2000" dirty="0">
                <a:latin typeface="Garamond" panose="02020404030301010803" pitchFamily="18" charset="0"/>
                <a:cs typeface="Calibri" panose="020F0502020204030204" pitchFamily="34" charset="0"/>
              </a:rPr>
              <a:t>Providers need to make reasonable accommodations for members, including but are not limited to: </a:t>
            </a:r>
          </a:p>
          <a:p>
            <a:pPr marL="342900" indent="-342900">
              <a:spcBef>
                <a:spcPts val="300"/>
              </a:spcBef>
              <a:spcAft>
                <a:spcPts val="200"/>
              </a:spcAft>
              <a:buFont typeface="Arial" panose="020B0604020202020204" pitchFamily="34" charset="0"/>
              <a:buChar char="•"/>
            </a:pPr>
            <a:r>
              <a:rPr lang="en-US" sz="1800" dirty="0">
                <a:latin typeface="Garamond" panose="02020404030301010803" pitchFamily="18" charset="0"/>
                <a:cs typeface="Calibri" panose="020F0502020204030204" pitchFamily="34" charset="0"/>
              </a:rPr>
              <a:t>Providing large print (at least 16-point font) versions of all written materials to individuals with visual impairments. </a:t>
            </a:r>
          </a:p>
          <a:p>
            <a:pPr marL="342900" indent="-342900">
              <a:spcBef>
                <a:spcPts val="300"/>
              </a:spcBef>
              <a:spcAft>
                <a:spcPts val="200"/>
              </a:spcAft>
              <a:buFont typeface="Arial" panose="020B0604020202020204" pitchFamily="34" charset="0"/>
              <a:buChar char="•"/>
            </a:pPr>
            <a:r>
              <a:rPr lang="en-US" sz="1800" dirty="0">
                <a:latin typeface="Garamond" panose="02020404030301010803" pitchFamily="18" charset="0"/>
                <a:cs typeface="Calibri" panose="020F0502020204030204" pitchFamily="34" charset="0"/>
              </a:rPr>
              <a:t>Ensuring that all written materials are available in formats compatible with optical recognition software.</a:t>
            </a:r>
          </a:p>
          <a:p>
            <a:pPr marL="342900" indent="-342900">
              <a:spcBef>
                <a:spcPts val="300"/>
              </a:spcBef>
              <a:spcAft>
                <a:spcPts val="200"/>
              </a:spcAft>
              <a:buFont typeface="Arial" panose="020B0604020202020204" pitchFamily="34" charset="0"/>
              <a:buChar char="•"/>
            </a:pPr>
            <a:r>
              <a:rPr lang="en-US" sz="1800" dirty="0">
                <a:latin typeface="Garamond" panose="02020404030301010803" pitchFamily="18" charset="0"/>
                <a:cs typeface="Calibri" panose="020F0502020204030204" pitchFamily="34" charset="0"/>
              </a:rPr>
              <a:t>Reading notices and other written materials to patients upon request.</a:t>
            </a:r>
          </a:p>
          <a:p>
            <a:pPr marL="342900" indent="-342900">
              <a:spcBef>
                <a:spcPts val="300"/>
              </a:spcBef>
              <a:spcAft>
                <a:spcPts val="200"/>
              </a:spcAft>
              <a:buFont typeface="Arial" panose="020B0604020202020204" pitchFamily="34" charset="0"/>
              <a:buChar char="•"/>
            </a:pPr>
            <a:r>
              <a:rPr lang="en-US" sz="1800" dirty="0">
                <a:latin typeface="Garamond" panose="02020404030301010803" pitchFamily="18" charset="0"/>
                <a:cs typeface="Calibri" panose="020F0502020204030204" pitchFamily="34" charset="0"/>
              </a:rPr>
              <a:t>Assisting patients with filling out forms over the telephone.</a:t>
            </a:r>
          </a:p>
          <a:p>
            <a:pPr marL="342900" indent="-342900">
              <a:spcBef>
                <a:spcPts val="300"/>
              </a:spcBef>
              <a:spcAft>
                <a:spcPts val="200"/>
              </a:spcAft>
              <a:buFont typeface="Arial" panose="020B0604020202020204" pitchFamily="34" charset="0"/>
              <a:buChar char="•"/>
            </a:pPr>
            <a:r>
              <a:rPr lang="en-US" sz="1800" dirty="0">
                <a:latin typeface="Garamond" panose="02020404030301010803" pitchFamily="18" charset="0"/>
                <a:cs typeface="Calibri" panose="020F0502020204030204" pitchFamily="34" charset="0"/>
              </a:rPr>
              <a:t>Ensuring effective communication to and from individuals with disabilities through email, telephone, personal assistance and other electronic means.</a:t>
            </a:r>
          </a:p>
          <a:p>
            <a:pPr marL="342900" indent="-342900">
              <a:spcBef>
                <a:spcPts val="300"/>
              </a:spcBef>
              <a:spcAft>
                <a:spcPts val="200"/>
              </a:spcAft>
              <a:buFont typeface="Arial" panose="020B0604020202020204" pitchFamily="34" charset="0"/>
              <a:buChar char="•"/>
            </a:pPr>
            <a:r>
              <a:rPr lang="en-US" sz="1800" dirty="0">
                <a:latin typeface="Garamond" panose="02020404030301010803" pitchFamily="18" charset="0"/>
                <a:cs typeface="Calibri" panose="020F0502020204030204" pitchFamily="34" charset="0"/>
              </a:rPr>
              <a:t>Providing TTY, computer-aided transcription services, telephone handset amplifiers, assistive listening systems, closed caption decoders, videotext displays and qualified interpreters for persons who are Deaf.</a:t>
            </a:r>
          </a:p>
          <a:p>
            <a:pPr marL="342900" indent="-342900">
              <a:spcBef>
                <a:spcPts val="300"/>
              </a:spcBef>
              <a:spcAft>
                <a:spcPts val="200"/>
              </a:spcAft>
              <a:buFont typeface="Arial" panose="020B0604020202020204" pitchFamily="34" charset="0"/>
              <a:buChar char="•"/>
            </a:pPr>
            <a:r>
              <a:rPr lang="en-US" sz="1800" dirty="0">
                <a:latin typeface="Garamond" panose="02020404030301010803" pitchFamily="18" charset="0"/>
                <a:cs typeface="Calibri" panose="020F0502020204030204" pitchFamily="34" charset="0"/>
              </a:rPr>
              <a:t>Providing individualized forms of assistance.</a:t>
            </a:r>
          </a:p>
          <a:p>
            <a:endParaRPr lang="en-US" dirty="0"/>
          </a:p>
          <a:p>
            <a:endParaRPr lang="en-US" dirty="0"/>
          </a:p>
          <a:p>
            <a:pPr marL="0" lvl="1"/>
            <a:endParaRPr lang="en-US" dirty="0"/>
          </a:p>
          <a:p>
            <a:pPr marL="0" lvl="1"/>
            <a:endParaRPr lang="en-US" dirty="0"/>
          </a:p>
          <a:p>
            <a:pPr marL="0" indent="0">
              <a:lnSpc>
                <a:spcPct val="90000"/>
              </a:lnSpc>
              <a:spcAft>
                <a:spcPct val="35000"/>
              </a:spcAft>
              <a:defRPr/>
            </a:pPr>
            <a:endParaRPr lang="en-US" altLang="en-US" sz="2800" dirty="0">
              <a:latin typeface="Helvetica" panose="020B0604020202020204" pitchFamily="34" charset="0"/>
            </a:endParaRPr>
          </a:p>
          <a:p>
            <a:pPr>
              <a:lnSpc>
                <a:spcPct val="90000"/>
              </a:lnSpc>
              <a:spcAft>
                <a:spcPct val="35000"/>
              </a:spcAft>
              <a:defRPr/>
            </a:pPr>
            <a:endParaRPr lang="en-US" altLang="en-US" sz="2800" dirty="0">
              <a:latin typeface="Helvetica" panose="020B0604020202020204" pitchFamily="34" charset="0"/>
              <a:cs typeface="Helvetica" panose="020B0604020202020204" pitchFamily="34" charset="0"/>
            </a:endParaRPr>
          </a:p>
        </p:txBody>
      </p:sp>
      <p:pic>
        <p:nvPicPr>
          <p:cNvPr id="4" name="Picture 3"/>
          <p:cNvPicPr>
            <a:picLocks noChangeAspect="1"/>
          </p:cNvPicPr>
          <p:nvPr/>
        </p:nvPicPr>
        <p:blipFill>
          <a:blip r:embed="rId3"/>
          <a:stretch>
            <a:fillRect/>
          </a:stretch>
        </p:blipFill>
        <p:spPr>
          <a:xfrm>
            <a:off x="2505926" y="6425031"/>
            <a:ext cx="5782867" cy="277506"/>
          </a:xfrm>
          <a:prstGeom prst="rect">
            <a:avLst/>
          </a:prstGeom>
        </p:spPr>
      </p:pic>
    </p:spTree>
    <p:extLst>
      <p:ext uri="{BB962C8B-B14F-4D97-AF65-F5344CB8AC3E}">
        <p14:creationId xmlns:p14="http://schemas.microsoft.com/office/powerpoint/2010/main" val="29408782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val 3"/>
          <p:cNvSpPr/>
          <p:nvPr/>
        </p:nvSpPr>
        <p:spPr>
          <a:xfrm>
            <a:off x="688258" y="1989543"/>
            <a:ext cx="7492181" cy="1568500"/>
          </a:xfrm>
          <a:prstGeom prst="ellipse">
            <a:avLst/>
          </a:prstGeom>
          <a:solidFill>
            <a:schemeClr val="tx2">
              <a:lumMod val="75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defRPr/>
            </a:pPr>
            <a:endParaRPr lang="en-US" altLang="en-US" kern="0" dirty="0">
              <a:solidFill>
                <a:schemeClr val="bg1"/>
              </a:solidFill>
              <a:latin typeface="Helvetica" panose="020B0604020202020204" pitchFamily="34" charset="0"/>
            </a:endParaRPr>
          </a:p>
        </p:txBody>
      </p:sp>
      <p:sp>
        <p:nvSpPr>
          <p:cNvPr id="20482" name="Title 1"/>
          <p:cNvSpPr>
            <a:spLocks noGrp="1"/>
          </p:cNvSpPr>
          <p:nvPr>
            <p:ph type="title" idx="4294967295"/>
          </p:nvPr>
        </p:nvSpPr>
        <p:spPr>
          <a:xfrm>
            <a:off x="167148" y="155286"/>
            <a:ext cx="7943850" cy="1034845"/>
          </a:xfrm>
        </p:spPr>
        <p:txBody>
          <a:bodyPr/>
          <a:lstStyle/>
          <a:p>
            <a:r>
              <a:rPr lang="en-US" altLang="en-US" sz="3600" b="0" dirty="0">
                <a:latin typeface="Cabin" panose="00000500000000000000" pitchFamily="2" charset="0"/>
                <a:ea typeface="ＭＳ Ｐゴシック" pitchFamily="34" charset="-128"/>
                <a:cs typeface="Helvetica" charset="0"/>
              </a:rPr>
              <a:t>Culturally Competent Member Care</a:t>
            </a:r>
          </a:p>
        </p:txBody>
      </p:sp>
      <p:sp>
        <p:nvSpPr>
          <p:cNvPr id="2" name="TextBox 1"/>
          <p:cNvSpPr txBox="1"/>
          <p:nvPr/>
        </p:nvSpPr>
        <p:spPr>
          <a:xfrm>
            <a:off x="167148" y="1091808"/>
            <a:ext cx="8888362" cy="1261884"/>
          </a:xfrm>
          <a:prstGeom prst="rect">
            <a:avLst/>
          </a:prstGeom>
          <a:noFill/>
        </p:spPr>
        <p:txBody>
          <a:bodyPr wrap="square" rtlCol="0">
            <a:spAutoFit/>
          </a:bodyPr>
          <a:lstStyle/>
          <a:p>
            <a:r>
              <a:rPr lang="en-US" sz="2000" b="1" kern="0" dirty="0">
                <a:solidFill>
                  <a:schemeClr val="tx2"/>
                </a:solidFill>
                <a:latin typeface="Garamond" panose="02020404030301010803" pitchFamily="18" charset="0"/>
                <a:cs typeface="Calibri" panose="020F0502020204030204" pitchFamily="34" charset="0"/>
              </a:rPr>
              <a:t>Culture -  </a:t>
            </a:r>
            <a:r>
              <a:rPr lang="en-US" sz="2000" kern="0" dirty="0">
                <a:latin typeface="Garamond" panose="02020404030301010803" pitchFamily="18" charset="0"/>
                <a:cs typeface="Calibri" panose="020F0502020204030204" pitchFamily="34" charset="0"/>
              </a:rPr>
              <a:t>The customary beliefs, social forms, and material traits of a racial, religious, or social group + </a:t>
            </a:r>
            <a:r>
              <a:rPr lang="en-US" sz="2000" b="1" kern="0" dirty="0">
                <a:solidFill>
                  <a:schemeClr val="tx2"/>
                </a:solidFill>
                <a:latin typeface="Garamond" panose="02020404030301010803" pitchFamily="18" charset="0"/>
                <a:cs typeface="Calibri" panose="020F0502020204030204" pitchFamily="34" charset="0"/>
              </a:rPr>
              <a:t>Competence –  </a:t>
            </a:r>
            <a:r>
              <a:rPr lang="en-US" sz="2000" kern="0" dirty="0">
                <a:latin typeface="Garamond" panose="02020404030301010803" pitchFamily="18" charset="0"/>
                <a:cs typeface="Calibri" panose="020F0502020204030204" pitchFamily="34" charset="0"/>
              </a:rPr>
              <a:t>The ability to do something successfully or efficiently</a:t>
            </a:r>
          </a:p>
          <a:p>
            <a:endParaRPr lang="en-US" kern="0" dirty="0">
              <a:latin typeface="Helvetica" panose="020B0604020202020204" pitchFamily="34" charset="0"/>
            </a:endParaRPr>
          </a:p>
          <a:p>
            <a:endParaRPr lang="en-US" kern="0" dirty="0">
              <a:latin typeface="Helvetica" panose="020B0604020202020204" pitchFamily="34" charset="0"/>
            </a:endParaRPr>
          </a:p>
        </p:txBody>
      </p:sp>
      <p:sp>
        <p:nvSpPr>
          <p:cNvPr id="3" name="TextBox 2"/>
          <p:cNvSpPr txBox="1"/>
          <p:nvPr/>
        </p:nvSpPr>
        <p:spPr>
          <a:xfrm>
            <a:off x="1023906" y="2122280"/>
            <a:ext cx="6781800" cy="1184940"/>
          </a:xfrm>
          <a:prstGeom prst="rect">
            <a:avLst/>
          </a:prstGeom>
          <a:noFill/>
        </p:spPr>
        <p:txBody>
          <a:bodyPr wrap="square" rtlCol="0">
            <a:spAutoFit/>
          </a:bodyPr>
          <a:lstStyle/>
          <a:p>
            <a:pPr algn="ctr"/>
            <a:r>
              <a:rPr lang="en-US" sz="2000" dirty="0">
                <a:solidFill>
                  <a:schemeClr val="bg1"/>
                </a:solidFill>
                <a:latin typeface="Garamond" panose="02020404030301010803" pitchFamily="18" charset="0"/>
                <a:cs typeface="Helvetica" panose="020B0604020202020204" pitchFamily="34" charset="0"/>
              </a:rPr>
              <a:t>What is cultural competence?</a:t>
            </a:r>
          </a:p>
          <a:p>
            <a:pPr algn="ctr"/>
            <a:endParaRPr lang="en-US" sz="1100" dirty="0">
              <a:solidFill>
                <a:schemeClr val="bg1"/>
              </a:solidFill>
              <a:latin typeface="Helvetica" panose="020B0604020202020204" pitchFamily="34" charset="0"/>
              <a:cs typeface="Helvetica" panose="020B0604020202020204" pitchFamily="34" charset="0"/>
            </a:endParaRPr>
          </a:p>
          <a:p>
            <a:pPr algn="ctr"/>
            <a:r>
              <a:rPr lang="en-US" sz="2000" dirty="0">
                <a:solidFill>
                  <a:schemeClr val="bg1"/>
                </a:solidFill>
                <a:latin typeface="Garamond" panose="02020404030301010803" pitchFamily="18" charset="0"/>
                <a:cs typeface="Helvetica" panose="020B0604020202020204" pitchFamily="34" charset="0"/>
              </a:rPr>
              <a:t>Integrating cultural knowledge into standards, policies, and practices leads to better quality of services and outcomes.</a:t>
            </a:r>
          </a:p>
        </p:txBody>
      </p:sp>
      <p:sp>
        <p:nvSpPr>
          <p:cNvPr id="6" name="TextBox 5"/>
          <p:cNvSpPr txBox="1"/>
          <p:nvPr/>
        </p:nvSpPr>
        <p:spPr>
          <a:xfrm>
            <a:off x="403122" y="3935858"/>
            <a:ext cx="8214360" cy="1200329"/>
          </a:xfrm>
          <a:prstGeom prst="rect">
            <a:avLst/>
          </a:prstGeom>
          <a:noFill/>
        </p:spPr>
        <p:txBody>
          <a:bodyPr wrap="square" rtlCol="0">
            <a:spAutoFit/>
          </a:bodyPr>
          <a:lstStyle/>
          <a:p>
            <a:r>
              <a:rPr lang="en-US" altLang="en-US" kern="0" dirty="0">
                <a:latin typeface="Garamond" panose="02020404030301010803" pitchFamily="18" charset="0"/>
                <a:cs typeface="Calibri" panose="020F0502020204030204" pitchFamily="34" charset="0"/>
              </a:rPr>
              <a:t>Cultural Competence enables providers to deliver services that are </a:t>
            </a:r>
            <a:r>
              <a:rPr lang="en-US" altLang="en-US" u="sng" kern="0" dirty="0">
                <a:latin typeface="Garamond" panose="02020404030301010803" pitchFamily="18" charset="0"/>
                <a:cs typeface="Calibri" panose="020F0502020204030204" pitchFamily="34" charset="0"/>
              </a:rPr>
              <a:t>respectful</a:t>
            </a:r>
            <a:r>
              <a:rPr lang="en-US" altLang="en-US" kern="0" dirty="0">
                <a:latin typeface="Garamond" panose="02020404030301010803" pitchFamily="18" charset="0"/>
                <a:cs typeface="Calibri" panose="020F0502020204030204" pitchFamily="34" charset="0"/>
              </a:rPr>
              <a:t> of and </a:t>
            </a:r>
            <a:r>
              <a:rPr lang="en-US" altLang="en-US" u="sng" kern="0" dirty="0">
                <a:latin typeface="Garamond" panose="02020404030301010803" pitchFamily="18" charset="0"/>
                <a:cs typeface="Calibri" panose="020F0502020204030204" pitchFamily="34" charset="0"/>
              </a:rPr>
              <a:t>responsive</a:t>
            </a:r>
            <a:r>
              <a:rPr lang="en-US" altLang="en-US" kern="0" dirty="0">
                <a:latin typeface="Garamond" panose="02020404030301010803" pitchFamily="18" charset="0"/>
                <a:cs typeface="Calibri" panose="020F0502020204030204" pitchFamily="34" charset="0"/>
              </a:rPr>
              <a:t> to the health beliefs, practices and cultural and linguistic needs of diverse patients.</a:t>
            </a:r>
          </a:p>
          <a:p>
            <a:endParaRPr lang="en-US" dirty="0"/>
          </a:p>
        </p:txBody>
      </p:sp>
      <p:sp>
        <p:nvSpPr>
          <p:cNvPr id="7" name="Rectangle 6"/>
          <p:cNvSpPr/>
          <p:nvPr/>
        </p:nvSpPr>
        <p:spPr>
          <a:xfrm>
            <a:off x="5506173" y="4920907"/>
            <a:ext cx="3432379" cy="954107"/>
          </a:xfrm>
          <a:prstGeom prst="rect">
            <a:avLst/>
          </a:prstGeom>
          <a:ln w="15875">
            <a:solidFill>
              <a:srgbClr val="00742F"/>
            </a:solidFill>
          </a:ln>
        </p:spPr>
        <p:txBody>
          <a:bodyPr wrap="square">
            <a:spAutoFit/>
          </a:bodyPr>
          <a:lstStyle/>
          <a:p>
            <a:r>
              <a:rPr lang="en-US" sz="1400" dirty="0">
                <a:solidFill>
                  <a:srgbClr val="208F44"/>
                </a:solidFill>
                <a:latin typeface="Garamond" panose="02020404030301010803" pitchFamily="18" charset="0"/>
                <a:hlinkClick r:id="rId3"/>
              </a:rPr>
              <a:t>Click here to view a list of health equity training opportunities</a:t>
            </a:r>
            <a:r>
              <a:rPr lang="en-US" sz="1400" dirty="0">
                <a:solidFill>
                  <a:srgbClr val="208F44"/>
                </a:solidFill>
                <a:latin typeface="Garamond" panose="02020404030301010803" pitchFamily="18" charset="0"/>
              </a:rPr>
              <a:t> </a:t>
            </a:r>
            <a:r>
              <a:rPr lang="en-US" sz="1400" dirty="0">
                <a:latin typeface="Garamond" panose="02020404030301010803" pitchFamily="18" charset="0"/>
              </a:rPr>
              <a:t>for providers and staff (published in the </a:t>
            </a:r>
            <a:r>
              <a:rPr lang="en-US" sz="1400" dirty="0">
                <a:solidFill>
                  <a:srgbClr val="208F44"/>
                </a:solidFill>
                <a:latin typeface="Garamond" panose="02020404030301010803" pitchFamily="18" charset="0"/>
                <a:hlinkClick r:id="rId4"/>
              </a:rPr>
              <a:t>January 2023 provider newsletter</a:t>
            </a:r>
            <a:r>
              <a:rPr lang="en-US" sz="1400" dirty="0">
                <a:latin typeface="Garamond" panose="02020404030301010803" pitchFamily="18" charset="0"/>
              </a:rPr>
              <a:t>, </a:t>
            </a:r>
            <a:r>
              <a:rPr lang="en-US" sz="1400" i="1" dirty="0">
                <a:latin typeface="Garamond" panose="02020404030301010803" pitchFamily="18" charset="0"/>
              </a:rPr>
              <a:t>Neighborhood News</a:t>
            </a:r>
            <a:r>
              <a:rPr lang="en-US" sz="1400" dirty="0">
                <a:latin typeface="Garamond" panose="02020404030301010803" pitchFamily="18" charset="0"/>
              </a:rPr>
              <a:t>).  </a:t>
            </a:r>
            <a:endParaRPr lang="en-US" sz="1400" b="0" i="0" dirty="0">
              <a:effectLst/>
              <a:latin typeface="Garamond" panose="02020404030301010803" pitchFamily="18" charset="0"/>
            </a:endParaRPr>
          </a:p>
        </p:txBody>
      </p:sp>
      <p:pic>
        <p:nvPicPr>
          <p:cNvPr id="8" name="Picture 7"/>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097828" y="5234157"/>
            <a:ext cx="333364" cy="333364"/>
          </a:xfrm>
          <a:prstGeom prst="rect">
            <a:avLst/>
          </a:prstGeom>
        </p:spPr>
      </p:pic>
      <p:pic>
        <p:nvPicPr>
          <p:cNvPr id="9" name="Picture 8"/>
          <p:cNvPicPr>
            <a:picLocks noChangeAspect="1"/>
          </p:cNvPicPr>
          <p:nvPr/>
        </p:nvPicPr>
        <p:blipFill>
          <a:blip r:embed="rId6"/>
          <a:stretch>
            <a:fillRect/>
          </a:stretch>
        </p:blipFill>
        <p:spPr>
          <a:xfrm>
            <a:off x="2505926" y="6425031"/>
            <a:ext cx="5782867" cy="277506"/>
          </a:xfrm>
          <a:prstGeom prst="rect">
            <a:avLst/>
          </a:prstGeom>
        </p:spPr>
      </p:pic>
    </p:spTree>
    <p:extLst>
      <p:ext uri="{BB962C8B-B14F-4D97-AF65-F5344CB8AC3E}">
        <p14:creationId xmlns:p14="http://schemas.microsoft.com/office/powerpoint/2010/main" val="16068088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2" grpId="0" build="p"/>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Title 1"/>
          <p:cNvSpPr>
            <a:spLocks noGrp="1"/>
          </p:cNvSpPr>
          <p:nvPr>
            <p:ph type="title" idx="4294967295"/>
          </p:nvPr>
        </p:nvSpPr>
        <p:spPr>
          <a:xfrm>
            <a:off x="324465" y="167148"/>
            <a:ext cx="8229600" cy="1143000"/>
          </a:xfrm>
        </p:spPr>
        <p:txBody>
          <a:bodyPr>
            <a:normAutofit/>
          </a:bodyPr>
          <a:lstStyle/>
          <a:p>
            <a:pPr algn="ctr"/>
            <a:r>
              <a:rPr lang="en-US" altLang="en-US" sz="3400" b="0" dirty="0">
                <a:latin typeface="Cabin" panose="00000500000000000000" pitchFamily="2" charset="0"/>
                <a:ea typeface="ＭＳ Ｐゴシック" pitchFamily="34" charset="-128"/>
                <a:cs typeface="Helvetica" charset="0"/>
              </a:rPr>
              <a:t>Becoming a Culturally Competent Provider</a:t>
            </a:r>
          </a:p>
        </p:txBody>
      </p:sp>
      <p:sp>
        <p:nvSpPr>
          <p:cNvPr id="3" name="Rectangle 2"/>
          <p:cNvSpPr/>
          <p:nvPr/>
        </p:nvSpPr>
        <p:spPr>
          <a:xfrm>
            <a:off x="539646" y="1144038"/>
            <a:ext cx="8184629" cy="5370701"/>
          </a:xfrm>
          <a:prstGeom prst="rect">
            <a:avLst/>
          </a:prstGeom>
        </p:spPr>
        <p:txBody>
          <a:bodyPr wrap="square">
            <a:spAutoFit/>
          </a:bodyPr>
          <a:lstStyle/>
          <a:p>
            <a:r>
              <a:rPr lang="en-US" sz="2000" b="1" dirty="0">
                <a:latin typeface="Garamond" panose="02020404030301010803" pitchFamily="18" charset="0"/>
              </a:rPr>
              <a:t>Value Diversity and Acceptance of Differences</a:t>
            </a:r>
          </a:p>
          <a:p>
            <a:pPr marL="285750" indent="-285750">
              <a:buFont typeface="Arial" panose="020B0604020202020204" pitchFamily="34" charset="0"/>
              <a:buChar char="•"/>
            </a:pPr>
            <a:r>
              <a:rPr lang="en-US" sz="2000" dirty="0">
                <a:latin typeface="Garamond" panose="02020404030301010803" pitchFamily="18" charset="0"/>
              </a:rPr>
              <a:t>How does the member define health and family? Consider each person as an individual, as well as a product of their country, religion, ethnic background, language and family system.</a:t>
            </a:r>
          </a:p>
          <a:p>
            <a:endParaRPr lang="en-US" sz="2000" dirty="0">
              <a:latin typeface="Garamond" panose="02020404030301010803" pitchFamily="18" charset="0"/>
            </a:endParaRPr>
          </a:p>
          <a:p>
            <a:r>
              <a:rPr lang="en-US" sz="2000" b="1" dirty="0">
                <a:latin typeface="Garamond" panose="02020404030301010803" pitchFamily="18" charset="0"/>
              </a:rPr>
              <a:t>Self-Awareness</a:t>
            </a:r>
          </a:p>
          <a:p>
            <a:pPr marL="285750" indent="-285750">
              <a:buFont typeface="Arial" panose="020B0604020202020204" pitchFamily="34" charset="0"/>
              <a:buChar char="•"/>
            </a:pPr>
            <a:r>
              <a:rPr lang="en-US" sz="2000" dirty="0">
                <a:latin typeface="Garamond" panose="02020404030301010803" pitchFamily="18" charset="0"/>
              </a:rPr>
              <a:t>How does our own culture influence how we act and think? </a:t>
            </a:r>
          </a:p>
          <a:p>
            <a:pPr marL="285750" indent="-285750">
              <a:buFont typeface="Arial" panose="020B0604020202020204" pitchFamily="34" charset="0"/>
              <a:buChar char="•"/>
            </a:pPr>
            <a:r>
              <a:rPr lang="en-US" sz="2000" dirty="0">
                <a:latin typeface="Garamond" panose="02020404030301010803" pitchFamily="18" charset="0"/>
              </a:rPr>
              <a:t>Do not place everyone in a particular ethnic group in the same category.</a:t>
            </a:r>
          </a:p>
          <a:p>
            <a:endParaRPr lang="en-US" sz="2000" dirty="0">
              <a:latin typeface="Garamond" panose="02020404030301010803" pitchFamily="18" charset="0"/>
            </a:endParaRPr>
          </a:p>
          <a:p>
            <a:r>
              <a:rPr lang="en-US" sz="2000" b="1" dirty="0">
                <a:latin typeface="Garamond" panose="02020404030301010803" pitchFamily="18" charset="0"/>
              </a:rPr>
              <a:t>Consciousness of the impact of culture when we interact</a:t>
            </a:r>
          </a:p>
          <a:p>
            <a:pPr marL="285750" indent="-285750">
              <a:buFont typeface="Arial" panose="020B0604020202020204" pitchFamily="34" charset="0"/>
              <a:buChar char="•"/>
            </a:pPr>
            <a:r>
              <a:rPr lang="en-US" sz="2000" dirty="0">
                <a:latin typeface="Garamond" panose="02020404030301010803" pitchFamily="18" charset="0"/>
              </a:rPr>
              <a:t>Respect cultural differences regarding physical distance and contact, eye contact, and rate and volume of voice. </a:t>
            </a:r>
          </a:p>
          <a:p>
            <a:pPr marL="285750" indent="-285750">
              <a:buFont typeface="Arial" panose="020B0604020202020204" pitchFamily="34" charset="0"/>
              <a:buChar char="•"/>
            </a:pPr>
            <a:r>
              <a:rPr lang="en-US" sz="2000" dirty="0">
                <a:latin typeface="Garamond" panose="02020404030301010803" pitchFamily="18" charset="0"/>
              </a:rPr>
              <a:t>Misinterpretations or misjudgments may occur.</a:t>
            </a:r>
          </a:p>
          <a:p>
            <a:endParaRPr lang="en-US" sz="1100" dirty="0">
              <a:latin typeface="+mn-lt"/>
            </a:endParaRPr>
          </a:p>
          <a:p>
            <a:endParaRPr lang="en-US" dirty="0"/>
          </a:p>
          <a:p>
            <a:endParaRPr lang="en-US" dirty="0"/>
          </a:p>
          <a:p>
            <a:pPr marL="285750" indent="-285750">
              <a:buFont typeface="Arial" panose="020B0604020202020204" pitchFamily="34" charset="0"/>
              <a:buChar char="•"/>
            </a:pPr>
            <a:endParaRPr lang="en-US" dirty="0">
              <a:solidFill>
                <a:srgbClr val="000000"/>
              </a:solidFill>
              <a:latin typeface="Arial" panose="020B0604020202020204" pitchFamily="34" charset="0"/>
            </a:endParaRPr>
          </a:p>
          <a:p>
            <a:endParaRPr lang="en-US" dirty="0">
              <a:solidFill>
                <a:srgbClr val="000000"/>
              </a:solidFill>
              <a:latin typeface="Arial" panose="020B0604020202020204" pitchFamily="34" charset="0"/>
            </a:endParaRPr>
          </a:p>
        </p:txBody>
      </p:sp>
      <p:pic>
        <p:nvPicPr>
          <p:cNvPr id="4" name="Picture 3"/>
          <p:cNvPicPr>
            <a:picLocks noChangeAspect="1"/>
          </p:cNvPicPr>
          <p:nvPr/>
        </p:nvPicPr>
        <p:blipFill>
          <a:blip r:embed="rId3"/>
          <a:stretch>
            <a:fillRect/>
          </a:stretch>
        </p:blipFill>
        <p:spPr>
          <a:xfrm>
            <a:off x="2505926" y="6425031"/>
            <a:ext cx="5782867" cy="277506"/>
          </a:xfrm>
          <a:prstGeom prst="rect">
            <a:avLst/>
          </a:prstGeom>
        </p:spPr>
      </p:pic>
    </p:spTree>
    <p:extLst>
      <p:ext uri="{BB962C8B-B14F-4D97-AF65-F5344CB8AC3E}">
        <p14:creationId xmlns:p14="http://schemas.microsoft.com/office/powerpoint/2010/main" val="416962877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Title 1"/>
          <p:cNvSpPr>
            <a:spLocks noGrp="1"/>
          </p:cNvSpPr>
          <p:nvPr>
            <p:ph type="title" idx="4294967295"/>
          </p:nvPr>
        </p:nvSpPr>
        <p:spPr>
          <a:xfrm>
            <a:off x="0" y="198438"/>
            <a:ext cx="8229600" cy="957262"/>
          </a:xfrm>
        </p:spPr>
        <p:txBody>
          <a:bodyPr>
            <a:noAutofit/>
          </a:bodyPr>
          <a:lstStyle/>
          <a:p>
            <a:pPr algn="ctr"/>
            <a:r>
              <a:rPr lang="en-US" altLang="en-US" sz="3400" b="0" dirty="0">
                <a:latin typeface="Cabin" panose="00000500000000000000" pitchFamily="2" charset="0"/>
                <a:ea typeface="ＭＳ Ｐゴシック" pitchFamily="34" charset="-128"/>
                <a:cs typeface="Helvetica" charset="0"/>
              </a:rPr>
              <a:t>Becoming a Culturally Competent Provider</a:t>
            </a:r>
          </a:p>
        </p:txBody>
      </p:sp>
      <p:sp>
        <p:nvSpPr>
          <p:cNvPr id="3" name="Rectangle 2"/>
          <p:cNvSpPr/>
          <p:nvPr/>
        </p:nvSpPr>
        <p:spPr>
          <a:xfrm>
            <a:off x="539646" y="1144038"/>
            <a:ext cx="8184629" cy="3677930"/>
          </a:xfrm>
          <a:prstGeom prst="rect">
            <a:avLst/>
          </a:prstGeom>
        </p:spPr>
        <p:txBody>
          <a:bodyPr wrap="square">
            <a:spAutoFit/>
          </a:bodyPr>
          <a:lstStyle/>
          <a:p>
            <a:r>
              <a:rPr lang="en-US" b="1" dirty="0">
                <a:latin typeface="Garamond" panose="02020404030301010803" pitchFamily="18" charset="0"/>
              </a:rPr>
              <a:t>Knowledge of member’s culture</a:t>
            </a:r>
          </a:p>
          <a:p>
            <a:pPr marL="285750" indent="-285750">
              <a:spcAft>
                <a:spcPts val="200"/>
              </a:spcAft>
              <a:buFont typeface="Arial" panose="020B0604020202020204" pitchFamily="34" charset="0"/>
              <a:buChar char="•"/>
            </a:pPr>
            <a:r>
              <a:rPr lang="en-US" sz="1600" dirty="0">
                <a:latin typeface="Garamond" panose="02020404030301010803" pitchFamily="18" charset="0"/>
              </a:rPr>
              <a:t>Become familiar with aspects of culture.  Understand the linguistic, economic and social barriers that members from different cultures face which may prevent access to healthcare and social services.  </a:t>
            </a:r>
          </a:p>
          <a:p>
            <a:pPr marL="285750" indent="-285750">
              <a:spcAft>
                <a:spcPts val="200"/>
              </a:spcAft>
              <a:buFont typeface="Arial" panose="020B0604020202020204" pitchFamily="34" charset="0"/>
              <a:buChar char="•"/>
            </a:pPr>
            <a:r>
              <a:rPr lang="en-US" sz="1600" dirty="0">
                <a:latin typeface="Garamond" panose="02020404030301010803" pitchFamily="18" charset="0"/>
              </a:rPr>
              <a:t>Make reasonable attempts to collect race-and language-specific member information.</a:t>
            </a:r>
          </a:p>
          <a:p>
            <a:endParaRPr lang="en-US" sz="1100" dirty="0">
              <a:latin typeface="Garamond" panose="02020404030301010803" pitchFamily="18" charset="0"/>
            </a:endParaRPr>
          </a:p>
          <a:p>
            <a:r>
              <a:rPr lang="en-US" b="1" dirty="0">
                <a:latin typeface="Garamond" panose="02020404030301010803" pitchFamily="18" charset="0"/>
              </a:rPr>
              <a:t>Adaptation of Skills</a:t>
            </a:r>
          </a:p>
          <a:p>
            <a:pPr marL="285750" indent="-285750">
              <a:spcAft>
                <a:spcPts val="200"/>
              </a:spcAft>
              <a:buFont typeface="Arial" panose="020B0604020202020204" pitchFamily="34" charset="0"/>
              <a:buChar char="•"/>
            </a:pPr>
            <a:r>
              <a:rPr lang="en-US" sz="1600" dirty="0">
                <a:latin typeface="Garamond" panose="02020404030301010803" pitchFamily="18" charset="0"/>
              </a:rPr>
              <a:t>Provide services that reflect an understanding of diversity between and within cultures.</a:t>
            </a:r>
          </a:p>
          <a:p>
            <a:pPr marL="285750" indent="-285750">
              <a:spcAft>
                <a:spcPts val="200"/>
              </a:spcAft>
              <a:buFont typeface="Arial" panose="020B0604020202020204" pitchFamily="34" charset="0"/>
              <a:buChar char="•"/>
            </a:pPr>
            <a:r>
              <a:rPr lang="en-US" sz="1600" dirty="0">
                <a:latin typeface="Garamond" panose="02020404030301010803" pitchFamily="18" charset="0"/>
              </a:rPr>
              <a:t>Understand that members from different cultures consider and use alternatives to Western health care.</a:t>
            </a:r>
          </a:p>
          <a:p>
            <a:pPr marL="285750" indent="-285750">
              <a:spcAft>
                <a:spcPts val="200"/>
              </a:spcAft>
              <a:buFont typeface="Arial" panose="020B0604020202020204" pitchFamily="34" charset="0"/>
              <a:buChar char="•"/>
            </a:pPr>
            <a:r>
              <a:rPr lang="en-US" sz="1600" dirty="0">
                <a:latin typeface="Garamond" panose="02020404030301010803" pitchFamily="18" charset="0"/>
              </a:rPr>
              <a:t>Consider the member and their family’s background in determining what services are appropriate.</a:t>
            </a:r>
          </a:p>
          <a:p>
            <a:pPr marL="285750" indent="-285750">
              <a:spcAft>
                <a:spcPts val="200"/>
              </a:spcAft>
              <a:buFont typeface="Arial" panose="020B0604020202020204" pitchFamily="34" charset="0"/>
              <a:buChar char="•"/>
            </a:pPr>
            <a:r>
              <a:rPr lang="en-US" sz="1600" dirty="0">
                <a:latin typeface="Garamond" panose="02020404030301010803" pitchFamily="18" charset="0"/>
              </a:rPr>
              <a:t>Consider the member and their family’s perception of aging and caring for the elderly.</a:t>
            </a:r>
          </a:p>
          <a:p>
            <a:pPr marL="285750" indent="-285750">
              <a:spcAft>
                <a:spcPts val="200"/>
              </a:spcAft>
              <a:buFont typeface="Arial" panose="020B0604020202020204" pitchFamily="34" charset="0"/>
              <a:buChar char="•"/>
            </a:pPr>
            <a:r>
              <a:rPr lang="en-US" sz="1600" dirty="0">
                <a:latin typeface="Garamond" panose="02020404030301010803" pitchFamily="18" charset="0"/>
              </a:rPr>
              <a:t>Treatment plans are developed with consideration of the member’s race, country or origin, native language, social class, religion, mental or physical abilities, age, gender and/or sexual orientation.</a:t>
            </a:r>
            <a:endParaRPr lang="en-US" dirty="0">
              <a:solidFill>
                <a:srgbClr val="000000"/>
              </a:solidFill>
              <a:latin typeface="Garamond" panose="02020404030301010803" pitchFamily="18" charset="0"/>
            </a:endParaRPr>
          </a:p>
        </p:txBody>
      </p:sp>
      <p:pic>
        <p:nvPicPr>
          <p:cNvPr id="4" name="Picture 3"/>
          <p:cNvPicPr>
            <a:picLocks noChangeAspect="1"/>
          </p:cNvPicPr>
          <p:nvPr/>
        </p:nvPicPr>
        <p:blipFill>
          <a:blip r:embed="rId3"/>
          <a:stretch>
            <a:fillRect/>
          </a:stretch>
        </p:blipFill>
        <p:spPr>
          <a:xfrm>
            <a:off x="2505926" y="6425031"/>
            <a:ext cx="5782867" cy="277506"/>
          </a:xfrm>
          <a:prstGeom prst="rect">
            <a:avLst/>
          </a:prstGeom>
        </p:spPr>
      </p:pic>
    </p:spTree>
    <p:extLst>
      <p:ext uri="{BB962C8B-B14F-4D97-AF65-F5344CB8AC3E}">
        <p14:creationId xmlns:p14="http://schemas.microsoft.com/office/powerpoint/2010/main" val="168433160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Title 1"/>
          <p:cNvSpPr>
            <a:spLocks noGrp="1"/>
          </p:cNvSpPr>
          <p:nvPr>
            <p:ph type="title" idx="4294967295"/>
          </p:nvPr>
        </p:nvSpPr>
        <p:spPr>
          <a:xfrm>
            <a:off x="262706" y="217641"/>
            <a:ext cx="8753475" cy="1125538"/>
          </a:xfrm>
        </p:spPr>
        <p:txBody>
          <a:bodyPr>
            <a:normAutofit/>
          </a:bodyPr>
          <a:lstStyle/>
          <a:p>
            <a:r>
              <a:rPr lang="en-US" sz="3200" b="0" dirty="0">
                <a:latin typeface="Cabin" panose="00000500000000000000" pitchFamily="2" charset="0"/>
                <a:cs typeface="Helvetica" panose="020B0604020202020204" pitchFamily="34" charset="0"/>
              </a:rPr>
              <a:t>Tips for Successful Cross-Cultural Communication</a:t>
            </a:r>
            <a:endParaRPr lang="en-US" altLang="en-US" sz="3200" b="0" dirty="0">
              <a:latin typeface="Cabin" panose="00000500000000000000" pitchFamily="2" charset="0"/>
              <a:ea typeface="ＭＳ Ｐゴシック" pitchFamily="34" charset="-128"/>
              <a:cs typeface="Helvetica" panose="020B0604020202020204" pitchFamily="34" charset="0"/>
            </a:endParaRPr>
          </a:p>
        </p:txBody>
      </p:sp>
      <p:sp>
        <p:nvSpPr>
          <p:cNvPr id="3" name="TextBox 2"/>
          <p:cNvSpPr txBox="1"/>
          <p:nvPr/>
        </p:nvSpPr>
        <p:spPr>
          <a:xfrm>
            <a:off x="585908" y="1208366"/>
            <a:ext cx="7772400" cy="4093428"/>
          </a:xfrm>
          <a:prstGeom prst="rect">
            <a:avLst/>
          </a:prstGeom>
          <a:ln>
            <a:solidFill>
              <a:schemeClr val="bg1"/>
            </a:solidFill>
          </a:ln>
        </p:spPr>
        <p:style>
          <a:lnRef idx="2">
            <a:schemeClr val="accent5"/>
          </a:lnRef>
          <a:fillRef idx="1">
            <a:schemeClr val="lt1"/>
          </a:fillRef>
          <a:effectRef idx="0">
            <a:schemeClr val="accent5"/>
          </a:effectRef>
          <a:fontRef idx="minor">
            <a:schemeClr val="dk1"/>
          </a:fontRef>
        </p:style>
        <p:txBody>
          <a:bodyPr wrap="square" rtlCol="0">
            <a:spAutoFit/>
          </a:bodyPr>
          <a:lstStyle/>
          <a:p>
            <a:pPr marL="285750" indent="-285750">
              <a:buFont typeface="Arial" panose="020B0604020202020204" pitchFamily="34" charset="0"/>
              <a:buChar char="•"/>
            </a:pPr>
            <a:r>
              <a:rPr lang="en-US" sz="2000" dirty="0">
                <a:latin typeface="Garamond" panose="02020404030301010803" pitchFamily="18" charset="0"/>
              </a:rPr>
              <a:t>Let the person see your lips as you speak.</a:t>
            </a:r>
          </a:p>
          <a:p>
            <a:pPr marL="285750" indent="-285750">
              <a:buFont typeface="Arial" panose="020B0604020202020204" pitchFamily="34" charset="0"/>
              <a:buChar char="•"/>
            </a:pPr>
            <a:r>
              <a:rPr lang="en-US" sz="2000" dirty="0">
                <a:latin typeface="Garamond" panose="02020404030301010803" pitchFamily="18" charset="0"/>
              </a:rPr>
              <a:t>Be careful with your pronunciation.</a:t>
            </a:r>
          </a:p>
          <a:p>
            <a:pPr marL="285750" indent="-285750">
              <a:buFont typeface="Arial" panose="020B0604020202020204" pitchFamily="34" charset="0"/>
              <a:buChar char="•"/>
            </a:pPr>
            <a:r>
              <a:rPr lang="en-US" sz="2000" dirty="0">
                <a:latin typeface="Garamond" panose="02020404030301010803" pitchFamily="18" charset="0"/>
              </a:rPr>
              <a:t>Project a friendly demeanor/attitude.</a:t>
            </a:r>
          </a:p>
          <a:p>
            <a:pPr marL="285750" indent="-285750">
              <a:buFont typeface="Arial" panose="020B0604020202020204" pitchFamily="34" charset="0"/>
              <a:buChar char="•"/>
            </a:pPr>
            <a:r>
              <a:rPr lang="en-US" sz="2000" dirty="0">
                <a:latin typeface="Garamond" panose="02020404030301010803" pitchFamily="18" charset="0"/>
              </a:rPr>
              <a:t>Stick to the main point.</a:t>
            </a:r>
          </a:p>
          <a:p>
            <a:pPr marL="285750" indent="-285750">
              <a:buFont typeface="Arial" panose="020B0604020202020204" pitchFamily="34" charset="0"/>
              <a:buChar char="•"/>
            </a:pPr>
            <a:r>
              <a:rPr lang="en-US" sz="2000" dirty="0">
                <a:latin typeface="Garamond" panose="02020404030301010803" pitchFamily="18" charset="0"/>
              </a:rPr>
              <a:t>Be aware of your assumptions.</a:t>
            </a:r>
          </a:p>
          <a:p>
            <a:pPr marL="285750" indent="-285750">
              <a:buFont typeface="Arial" panose="020B0604020202020204" pitchFamily="34" charset="0"/>
              <a:buChar char="•"/>
            </a:pPr>
            <a:r>
              <a:rPr lang="en-US" sz="2000" dirty="0">
                <a:latin typeface="Garamond" panose="02020404030301010803" pitchFamily="18" charset="0"/>
              </a:rPr>
              <a:t>Emphasize or repeat key words.</a:t>
            </a:r>
          </a:p>
          <a:p>
            <a:pPr marL="285750" indent="-285750">
              <a:buFont typeface="Arial" panose="020B0604020202020204" pitchFamily="34" charset="0"/>
              <a:buChar char="•"/>
            </a:pPr>
            <a:r>
              <a:rPr lang="en-US" sz="2000" dirty="0">
                <a:latin typeface="Garamond" panose="02020404030301010803" pitchFamily="18" charset="0"/>
              </a:rPr>
              <a:t>Don’t rush the person.</a:t>
            </a:r>
          </a:p>
          <a:p>
            <a:pPr marL="285750" indent="-285750">
              <a:buFont typeface="Arial" panose="020B0604020202020204" pitchFamily="34" charset="0"/>
              <a:buChar char="•"/>
            </a:pPr>
            <a:r>
              <a:rPr lang="en-US" sz="2000" dirty="0">
                <a:latin typeface="Garamond" panose="02020404030301010803" pitchFamily="18" charset="0"/>
              </a:rPr>
              <a:t>Control your vocabulary; avoid jargon, slang, and difficult words.</a:t>
            </a:r>
          </a:p>
          <a:p>
            <a:pPr marL="285750" indent="-285750">
              <a:buFont typeface="Arial" panose="020B0604020202020204" pitchFamily="34" charset="0"/>
              <a:buChar char="•"/>
            </a:pPr>
            <a:r>
              <a:rPr lang="en-US" sz="2000" dirty="0">
                <a:latin typeface="Garamond" panose="02020404030301010803" pitchFamily="18" charset="0"/>
              </a:rPr>
              <a:t>Listen carefully.</a:t>
            </a:r>
          </a:p>
          <a:p>
            <a:pPr marL="285750" indent="-285750">
              <a:buFont typeface="Arial" panose="020B0604020202020204" pitchFamily="34" charset="0"/>
              <a:buChar char="•"/>
            </a:pPr>
            <a:r>
              <a:rPr lang="en-US" sz="2000" dirty="0">
                <a:latin typeface="Garamond" panose="02020404030301010803" pitchFamily="18" charset="0"/>
              </a:rPr>
              <a:t>Make your statement in a variety of ways to increase the chance of getting the thought across.</a:t>
            </a:r>
          </a:p>
          <a:p>
            <a:pPr marL="285750" indent="-285750">
              <a:buFont typeface="Arial" panose="020B0604020202020204" pitchFamily="34" charset="0"/>
              <a:buChar char="•"/>
            </a:pPr>
            <a:r>
              <a:rPr lang="en-US" sz="2000" dirty="0">
                <a:latin typeface="Garamond" panose="02020404030301010803" pitchFamily="18" charset="0"/>
              </a:rPr>
              <a:t>Speak clearly but not more loudly.</a:t>
            </a:r>
          </a:p>
          <a:p>
            <a:pPr marL="285750" indent="-285750">
              <a:buFont typeface="Arial" panose="020B0604020202020204" pitchFamily="34" charset="0"/>
              <a:buChar char="•"/>
            </a:pPr>
            <a:r>
              <a:rPr lang="en-US" sz="2000" dirty="0">
                <a:latin typeface="Garamond" panose="02020404030301010803" pitchFamily="18" charset="0"/>
              </a:rPr>
              <a:t>Write down key information for him or her to refer to later.</a:t>
            </a:r>
          </a:p>
        </p:txBody>
      </p:sp>
      <p:pic>
        <p:nvPicPr>
          <p:cNvPr id="4" name="Picture 3"/>
          <p:cNvPicPr>
            <a:picLocks noChangeAspect="1"/>
          </p:cNvPicPr>
          <p:nvPr/>
        </p:nvPicPr>
        <p:blipFill>
          <a:blip r:embed="rId3"/>
          <a:stretch>
            <a:fillRect/>
          </a:stretch>
        </p:blipFill>
        <p:spPr>
          <a:xfrm>
            <a:off x="2505926" y="6425031"/>
            <a:ext cx="5782867" cy="277506"/>
          </a:xfrm>
          <a:prstGeom prst="rect">
            <a:avLst/>
          </a:prstGeom>
        </p:spPr>
      </p:pic>
    </p:spTree>
    <p:extLst>
      <p:ext uri="{BB962C8B-B14F-4D97-AF65-F5344CB8AC3E}">
        <p14:creationId xmlns:p14="http://schemas.microsoft.com/office/powerpoint/2010/main" val="392708209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Title 1"/>
          <p:cNvSpPr>
            <a:spLocks noGrp="1"/>
          </p:cNvSpPr>
          <p:nvPr>
            <p:ph type="title" idx="4294967295"/>
          </p:nvPr>
        </p:nvSpPr>
        <p:spPr>
          <a:xfrm>
            <a:off x="0" y="102265"/>
            <a:ext cx="7886700" cy="1325563"/>
          </a:xfrm>
        </p:spPr>
        <p:txBody>
          <a:bodyPr/>
          <a:lstStyle/>
          <a:p>
            <a:pPr algn="ctr"/>
            <a:r>
              <a:rPr lang="en-US" altLang="en-US" sz="3600" b="0" dirty="0">
                <a:latin typeface="Cabin" panose="00000500000000000000" pitchFamily="2" charset="0"/>
                <a:ea typeface="ＭＳ Ｐゴシック" pitchFamily="34" charset="-128"/>
                <a:cs typeface="Helvetica" charset="0"/>
              </a:rPr>
              <a:t>Cultural Competency and Quality </a:t>
            </a:r>
          </a:p>
        </p:txBody>
      </p:sp>
      <p:graphicFrame>
        <p:nvGraphicFramePr>
          <p:cNvPr id="4" name="Diagram 3"/>
          <p:cNvGraphicFramePr/>
          <p:nvPr/>
        </p:nvGraphicFramePr>
        <p:xfrm>
          <a:off x="903027" y="1397000"/>
          <a:ext cx="7772400" cy="4064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5" name="Picture 4"/>
          <p:cNvPicPr>
            <a:picLocks noChangeAspect="1"/>
          </p:cNvPicPr>
          <p:nvPr/>
        </p:nvPicPr>
        <p:blipFill>
          <a:blip r:embed="rId8"/>
          <a:stretch>
            <a:fillRect/>
          </a:stretch>
        </p:blipFill>
        <p:spPr>
          <a:xfrm>
            <a:off x="2505926" y="6425031"/>
            <a:ext cx="5782867" cy="277506"/>
          </a:xfrm>
          <a:prstGeom prst="rect">
            <a:avLst/>
          </a:prstGeom>
        </p:spPr>
      </p:pic>
    </p:spTree>
    <p:extLst>
      <p:ext uri="{BB962C8B-B14F-4D97-AF65-F5344CB8AC3E}">
        <p14:creationId xmlns:p14="http://schemas.microsoft.com/office/powerpoint/2010/main" val="31499381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graphicEl>
                                              <a:dgm id="{9454D322-9A1C-4382-89CC-C516B1E647B3}"/>
                                            </p:graphicEl>
                                          </p:spTgt>
                                        </p:tgtEl>
                                        <p:attrNameLst>
                                          <p:attrName>style.visibility</p:attrName>
                                        </p:attrNameLst>
                                      </p:cBhvr>
                                      <p:to>
                                        <p:strVal val="visible"/>
                                      </p:to>
                                    </p:set>
                                    <p:anim calcmode="lin" valueType="num">
                                      <p:cBhvr additive="base">
                                        <p:cTn id="7" dur="500" fill="hold"/>
                                        <p:tgtEl>
                                          <p:spTgt spid="4">
                                            <p:graphicEl>
                                              <a:dgm id="{9454D322-9A1C-4382-89CC-C516B1E647B3}"/>
                                            </p:graphicEl>
                                          </p:spTgt>
                                        </p:tgtEl>
                                        <p:attrNameLst>
                                          <p:attrName>ppt_x</p:attrName>
                                        </p:attrNameLst>
                                      </p:cBhvr>
                                      <p:tavLst>
                                        <p:tav tm="0">
                                          <p:val>
                                            <p:strVal val="#ppt_x"/>
                                          </p:val>
                                        </p:tav>
                                        <p:tav tm="100000">
                                          <p:val>
                                            <p:strVal val="#ppt_x"/>
                                          </p:val>
                                        </p:tav>
                                      </p:tavLst>
                                    </p:anim>
                                    <p:anim calcmode="lin" valueType="num">
                                      <p:cBhvr additive="base">
                                        <p:cTn id="8" dur="500" fill="hold"/>
                                        <p:tgtEl>
                                          <p:spTgt spid="4">
                                            <p:graphicEl>
                                              <a:dgm id="{9454D322-9A1C-4382-89CC-C516B1E647B3}"/>
                                            </p:graphicEl>
                                          </p:spTgt>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4">
                                            <p:graphicEl>
                                              <a:dgm id="{BEBF20F1-1A33-46B3-BF76-242707E5CCB5}"/>
                                            </p:graphicEl>
                                          </p:spTgt>
                                        </p:tgtEl>
                                        <p:attrNameLst>
                                          <p:attrName>style.visibility</p:attrName>
                                        </p:attrNameLst>
                                      </p:cBhvr>
                                      <p:to>
                                        <p:strVal val="visible"/>
                                      </p:to>
                                    </p:set>
                                    <p:anim calcmode="lin" valueType="num">
                                      <p:cBhvr additive="base">
                                        <p:cTn id="11" dur="500" fill="hold"/>
                                        <p:tgtEl>
                                          <p:spTgt spid="4">
                                            <p:graphicEl>
                                              <a:dgm id="{BEBF20F1-1A33-46B3-BF76-242707E5CCB5}"/>
                                            </p:graphicEl>
                                          </p:spTgt>
                                        </p:tgtEl>
                                        <p:attrNameLst>
                                          <p:attrName>ppt_x</p:attrName>
                                        </p:attrNameLst>
                                      </p:cBhvr>
                                      <p:tavLst>
                                        <p:tav tm="0">
                                          <p:val>
                                            <p:strVal val="#ppt_x"/>
                                          </p:val>
                                        </p:tav>
                                        <p:tav tm="100000">
                                          <p:val>
                                            <p:strVal val="#ppt_x"/>
                                          </p:val>
                                        </p:tav>
                                      </p:tavLst>
                                    </p:anim>
                                    <p:anim calcmode="lin" valueType="num">
                                      <p:cBhvr additive="base">
                                        <p:cTn id="12" dur="500" fill="hold"/>
                                        <p:tgtEl>
                                          <p:spTgt spid="4">
                                            <p:graphicEl>
                                              <a:dgm id="{BEBF20F1-1A33-46B3-BF76-242707E5CCB5}"/>
                                            </p:graphicEl>
                                          </p:spTgt>
                                        </p:tgtEl>
                                        <p:attrNameLst>
                                          <p:attrName>ppt_y</p:attrName>
                                        </p:attrNameLst>
                                      </p:cBhvr>
                                      <p:tavLst>
                                        <p:tav tm="0">
                                          <p:val>
                                            <p:strVal val="1+#ppt_h/2"/>
                                          </p:val>
                                        </p:tav>
                                        <p:tav tm="100000">
                                          <p:val>
                                            <p:strVal val="#ppt_y"/>
                                          </p:val>
                                        </p:tav>
                                      </p:tavLst>
                                    </p:anim>
                                  </p:childTnLst>
                                </p:cTn>
                              </p:par>
                            </p:childTnLst>
                          </p:cTn>
                        </p:par>
                        <p:par>
                          <p:cTn id="13" fill="hold">
                            <p:stCondLst>
                              <p:cond delay="500"/>
                            </p:stCondLst>
                            <p:childTnLst>
                              <p:par>
                                <p:cTn id="14" presetID="2" presetClass="entr" presetSubtype="1" fill="hold" grpId="0" nodeType="afterEffect">
                                  <p:stCondLst>
                                    <p:cond delay="0"/>
                                  </p:stCondLst>
                                  <p:childTnLst>
                                    <p:set>
                                      <p:cBhvr>
                                        <p:cTn id="15" dur="1" fill="hold">
                                          <p:stCondLst>
                                            <p:cond delay="0"/>
                                          </p:stCondLst>
                                        </p:cTn>
                                        <p:tgtEl>
                                          <p:spTgt spid="4">
                                            <p:graphicEl>
                                              <a:dgm id="{8BC9941A-FF2B-4308-BD41-94DDD43B9246}"/>
                                            </p:graphicEl>
                                          </p:spTgt>
                                        </p:tgtEl>
                                        <p:attrNameLst>
                                          <p:attrName>style.visibility</p:attrName>
                                        </p:attrNameLst>
                                      </p:cBhvr>
                                      <p:to>
                                        <p:strVal val="visible"/>
                                      </p:to>
                                    </p:set>
                                    <p:anim calcmode="lin" valueType="num">
                                      <p:cBhvr additive="base">
                                        <p:cTn id="16" dur="500" fill="hold"/>
                                        <p:tgtEl>
                                          <p:spTgt spid="4">
                                            <p:graphicEl>
                                              <a:dgm id="{8BC9941A-FF2B-4308-BD41-94DDD43B9246}"/>
                                            </p:graphicEl>
                                          </p:spTgt>
                                        </p:tgtEl>
                                        <p:attrNameLst>
                                          <p:attrName>ppt_x</p:attrName>
                                        </p:attrNameLst>
                                      </p:cBhvr>
                                      <p:tavLst>
                                        <p:tav tm="0">
                                          <p:val>
                                            <p:strVal val="#ppt_x"/>
                                          </p:val>
                                        </p:tav>
                                        <p:tav tm="100000">
                                          <p:val>
                                            <p:strVal val="#ppt_x"/>
                                          </p:val>
                                        </p:tav>
                                      </p:tavLst>
                                    </p:anim>
                                    <p:anim calcmode="lin" valueType="num">
                                      <p:cBhvr additive="base">
                                        <p:cTn id="17" dur="500" fill="hold"/>
                                        <p:tgtEl>
                                          <p:spTgt spid="4">
                                            <p:graphicEl>
                                              <a:dgm id="{8BC9941A-FF2B-4308-BD41-94DDD43B9246}"/>
                                            </p:graphicEl>
                                          </p:spTgt>
                                        </p:tgtEl>
                                        <p:attrNameLst>
                                          <p:attrName>ppt_y</p:attrName>
                                        </p:attrNameLst>
                                      </p:cBhvr>
                                      <p:tavLst>
                                        <p:tav tm="0">
                                          <p:val>
                                            <p:strVal val="0-#ppt_h/2"/>
                                          </p:val>
                                        </p:tav>
                                        <p:tav tm="100000">
                                          <p:val>
                                            <p:strVal val="#ppt_y"/>
                                          </p:val>
                                        </p:tav>
                                      </p:tavLst>
                                    </p:anim>
                                  </p:childTnLst>
                                </p:cTn>
                              </p:par>
                              <p:par>
                                <p:cTn id="18" presetID="2" presetClass="entr" presetSubtype="1" fill="hold" grpId="0" nodeType="withEffect">
                                  <p:stCondLst>
                                    <p:cond delay="0"/>
                                  </p:stCondLst>
                                  <p:childTnLst>
                                    <p:set>
                                      <p:cBhvr>
                                        <p:cTn id="19" dur="1" fill="hold">
                                          <p:stCondLst>
                                            <p:cond delay="0"/>
                                          </p:stCondLst>
                                        </p:cTn>
                                        <p:tgtEl>
                                          <p:spTgt spid="4">
                                            <p:graphicEl>
                                              <a:dgm id="{00604A5A-D7DD-4729-9993-D502EBFA1188}"/>
                                            </p:graphicEl>
                                          </p:spTgt>
                                        </p:tgtEl>
                                        <p:attrNameLst>
                                          <p:attrName>style.visibility</p:attrName>
                                        </p:attrNameLst>
                                      </p:cBhvr>
                                      <p:to>
                                        <p:strVal val="visible"/>
                                      </p:to>
                                    </p:set>
                                    <p:anim calcmode="lin" valueType="num">
                                      <p:cBhvr additive="base">
                                        <p:cTn id="20" dur="500" fill="hold"/>
                                        <p:tgtEl>
                                          <p:spTgt spid="4">
                                            <p:graphicEl>
                                              <a:dgm id="{00604A5A-D7DD-4729-9993-D502EBFA1188}"/>
                                            </p:graphicEl>
                                          </p:spTgt>
                                        </p:tgtEl>
                                        <p:attrNameLst>
                                          <p:attrName>ppt_x</p:attrName>
                                        </p:attrNameLst>
                                      </p:cBhvr>
                                      <p:tavLst>
                                        <p:tav tm="0">
                                          <p:val>
                                            <p:strVal val="#ppt_x"/>
                                          </p:val>
                                        </p:tav>
                                        <p:tav tm="100000">
                                          <p:val>
                                            <p:strVal val="#ppt_x"/>
                                          </p:val>
                                        </p:tav>
                                      </p:tavLst>
                                    </p:anim>
                                    <p:anim calcmode="lin" valueType="num">
                                      <p:cBhvr additive="base">
                                        <p:cTn id="21" dur="500" fill="hold"/>
                                        <p:tgtEl>
                                          <p:spTgt spid="4">
                                            <p:graphicEl>
                                              <a:dgm id="{00604A5A-D7DD-4729-9993-D502EBFA1188}"/>
                                            </p:graphicEl>
                                          </p:spTgt>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Sub>
          <a:bldDgm bld="one"/>
        </p:bldSub>
      </p:bldGraphic>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737420" y="1706563"/>
            <a:ext cx="7886700" cy="985837"/>
          </a:xfrm>
        </p:spPr>
        <p:txBody>
          <a:bodyPr/>
          <a:lstStyle/>
          <a:p>
            <a:r>
              <a:rPr lang="en-US" b="0" dirty="0"/>
              <a:t>INTEGRITY Overview </a:t>
            </a:r>
          </a:p>
        </p:txBody>
      </p:sp>
      <p:pic>
        <p:nvPicPr>
          <p:cNvPr id="3" name="Picture 2"/>
          <p:cNvPicPr>
            <a:picLocks noChangeAspect="1"/>
          </p:cNvPicPr>
          <p:nvPr/>
        </p:nvPicPr>
        <p:blipFill>
          <a:blip r:embed="rId2"/>
          <a:stretch>
            <a:fillRect/>
          </a:stretch>
        </p:blipFill>
        <p:spPr>
          <a:xfrm>
            <a:off x="2505926" y="6425031"/>
            <a:ext cx="5782867" cy="277506"/>
          </a:xfrm>
          <a:prstGeom prst="rect">
            <a:avLst/>
          </a:prstGeom>
        </p:spPr>
      </p:pic>
    </p:spTree>
    <p:extLst>
      <p:ext uri="{BB962C8B-B14F-4D97-AF65-F5344CB8AC3E}">
        <p14:creationId xmlns:p14="http://schemas.microsoft.com/office/powerpoint/2010/main" val="2892297312"/>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le 1"/>
          <p:cNvSpPr>
            <a:spLocks noGrp="1"/>
          </p:cNvSpPr>
          <p:nvPr>
            <p:ph type="title" idx="4294967295"/>
          </p:nvPr>
        </p:nvSpPr>
        <p:spPr>
          <a:xfrm>
            <a:off x="442452" y="227473"/>
            <a:ext cx="7886700" cy="1325563"/>
          </a:xfrm>
        </p:spPr>
        <p:txBody>
          <a:bodyPr>
            <a:normAutofit/>
          </a:bodyPr>
          <a:lstStyle/>
          <a:p>
            <a:pPr algn="ctr"/>
            <a:r>
              <a:rPr lang="en-US" altLang="en-US" sz="3600" b="0" dirty="0">
                <a:latin typeface="Cabin" panose="00000500000000000000" pitchFamily="2" charset="0"/>
                <a:cs typeface="Helvetica" charset="0"/>
              </a:rPr>
              <a:t>What is INTEGRITY?</a:t>
            </a:r>
            <a:br>
              <a:rPr lang="en-US" altLang="en-US" sz="3600" b="0" dirty="0">
                <a:latin typeface="Cabin" panose="00000500000000000000" pitchFamily="2" charset="0"/>
                <a:cs typeface="Helvetica" charset="0"/>
              </a:rPr>
            </a:br>
            <a:endParaRPr lang="en-US" altLang="en-US" sz="3600" b="0" dirty="0">
              <a:solidFill>
                <a:schemeClr val="tx1"/>
              </a:solidFill>
              <a:latin typeface="Cabin" panose="00000500000000000000" pitchFamily="2" charset="0"/>
              <a:cs typeface="Helvetica" charset="0"/>
            </a:endParaRPr>
          </a:p>
        </p:txBody>
      </p:sp>
      <p:graphicFrame>
        <p:nvGraphicFramePr>
          <p:cNvPr id="4" name="Diagram 3"/>
          <p:cNvGraphicFramePr/>
          <p:nvPr>
            <p:extLst>
              <p:ext uri="{D42A27DB-BD31-4B8C-83A1-F6EECF244321}">
                <p14:modId xmlns:p14="http://schemas.microsoft.com/office/powerpoint/2010/main" val="386119706"/>
              </p:ext>
            </p:extLst>
          </p:nvPr>
        </p:nvGraphicFramePr>
        <p:xfrm>
          <a:off x="304800" y="675745"/>
          <a:ext cx="8534400" cy="51054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Slide Number Placeholder 1"/>
          <p:cNvSpPr txBox="1">
            <a:spLocks/>
          </p:cNvSpPr>
          <p:nvPr/>
        </p:nvSpPr>
        <p:spPr>
          <a:xfrm>
            <a:off x="6553200" y="6356350"/>
            <a:ext cx="2133600" cy="365125"/>
          </a:xfrm>
          <a:prstGeom prst="rect">
            <a:avLst/>
          </a:prstGeom>
        </p:spPr>
        <p:txBody>
          <a:bodyPr/>
          <a:lstStyle>
            <a:defPPr>
              <a:defRPr lang="en-US"/>
            </a:defPPr>
            <a:lvl1pPr algn="l" defTabSz="457200" rtl="0" eaLnBrk="0" fontAlgn="base" hangingPunct="0">
              <a:spcBef>
                <a:spcPct val="0"/>
              </a:spcBef>
              <a:spcAft>
                <a:spcPct val="0"/>
              </a:spcAft>
              <a:defRPr sz="2400" kern="1200">
                <a:solidFill>
                  <a:schemeClr val="tx1"/>
                </a:solidFill>
                <a:latin typeface="Arial" charset="0"/>
                <a:ea typeface="ＭＳ Ｐゴシック" pitchFamily="34" charset="-128"/>
                <a:cs typeface="+mn-cs"/>
              </a:defRPr>
            </a:lvl1pPr>
            <a:lvl2pPr marL="457200" algn="l" defTabSz="457200" rtl="0" eaLnBrk="0" fontAlgn="base" hangingPunct="0">
              <a:spcBef>
                <a:spcPct val="0"/>
              </a:spcBef>
              <a:spcAft>
                <a:spcPct val="0"/>
              </a:spcAft>
              <a:defRPr sz="2400" kern="1200">
                <a:solidFill>
                  <a:schemeClr val="tx1"/>
                </a:solidFill>
                <a:latin typeface="Arial" charset="0"/>
                <a:ea typeface="ＭＳ Ｐゴシック" pitchFamily="34" charset="-128"/>
                <a:cs typeface="+mn-cs"/>
              </a:defRPr>
            </a:lvl2pPr>
            <a:lvl3pPr marL="914400" algn="l" defTabSz="457200" rtl="0" eaLnBrk="0" fontAlgn="base" hangingPunct="0">
              <a:spcBef>
                <a:spcPct val="0"/>
              </a:spcBef>
              <a:spcAft>
                <a:spcPct val="0"/>
              </a:spcAft>
              <a:defRPr sz="2400" kern="1200">
                <a:solidFill>
                  <a:schemeClr val="tx1"/>
                </a:solidFill>
                <a:latin typeface="Arial" charset="0"/>
                <a:ea typeface="ＭＳ Ｐゴシック" pitchFamily="34" charset="-128"/>
                <a:cs typeface="+mn-cs"/>
              </a:defRPr>
            </a:lvl3pPr>
            <a:lvl4pPr marL="1371600" algn="l" defTabSz="457200" rtl="0" eaLnBrk="0" fontAlgn="base" hangingPunct="0">
              <a:spcBef>
                <a:spcPct val="0"/>
              </a:spcBef>
              <a:spcAft>
                <a:spcPct val="0"/>
              </a:spcAft>
              <a:defRPr sz="2400" kern="1200">
                <a:solidFill>
                  <a:schemeClr val="tx1"/>
                </a:solidFill>
                <a:latin typeface="Arial" charset="0"/>
                <a:ea typeface="ＭＳ Ｐゴシック" pitchFamily="34" charset="-128"/>
                <a:cs typeface="+mn-cs"/>
              </a:defRPr>
            </a:lvl4pPr>
            <a:lvl5pPr marL="1828800" algn="l" defTabSz="457200" rtl="0" eaLnBrk="0" fontAlgn="base" hangingPunct="0">
              <a:spcBef>
                <a:spcPct val="0"/>
              </a:spcBef>
              <a:spcAft>
                <a:spcPct val="0"/>
              </a:spcAft>
              <a:defRPr sz="2400" kern="1200">
                <a:solidFill>
                  <a:schemeClr val="tx1"/>
                </a:solidFill>
                <a:latin typeface="Arial" charset="0"/>
                <a:ea typeface="ＭＳ Ｐゴシック" pitchFamily="34" charset="-128"/>
                <a:cs typeface="+mn-cs"/>
              </a:defRPr>
            </a:lvl5pPr>
            <a:lvl6pPr marL="2286000" algn="l" defTabSz="914400" rtl="0" eaLnBrk="1" latinLnBrk="0" hangingPunct="1">
              <a:defRPr sz="2400" kern="1200">
                <a:solidFill>
                  <a:schemeClr val="tx1"/>
                </a:solidFill>
                <a:latin typeface="Arial" charset="0"/>
                <a:ea typeface="ＭＳ Ｐゴシック" pitchFamily="34" charset="-128"/>
                <a:cs typeface="+mn-cs"/>
              </a:defRPr>
            </a:lvl6pPr>
            <a:lvl7pPr marL="2743200" algn="l" defTabSz="914400" rtl="0" eaLnBrk="1" latinLnBrk="0" hangingPunct="1">
              <a:defRPr sz="2400" kern="1200">
                <a:solidFill>
                  <a:schemeClr val="tx1"/>
                </a:solidFill>
                <a:latin typeface="Arial" charset="0"/>
                <a:ea typeface="ＭＳ Ｐゴシック" pitchFamily="34" charset="-128"/>
                <a:cs typeface="+mn-cs"/>
              </a:defRPr>
            </a:lvl7pPr>
            <a:lvl8pPr marL="3200400" algn="l" defTabSz="914400" rtl="0" eaLnBrk="1" latinLnBrk="0" hangingPunct="1">
              <a:defRPr sz="2400" kern="1200">
                <a:solidFill>
                  <a:schemeClr val="tx1"/>
                </a:solidFill>
                <a:latin typeface="Arial" charset="0"/>
                <a:ea typeface="ＭＳ Ｐゴシック" pitchFamily="34" charset="-128"/>
                <a:cs typeface="+mn-cs"/>
              </a:defRPr>
            </a:lvl8pPr>
            <a:lvl9pPr marL="3657600" algn="l" defTabSz="914400" rtl="0" eaLnBrk="1" latinLnBrk="0" hangingPunct="1">
              <a:defRPr sz="2400" kern="1200">
                <a:solidFill>
                  <a:schemeClr val="tx1"/>
                </a:solidFill>
                <a:latin typeface="Arial" charset="0"/>
                <a:ea typeface="ＭＳ Ｐゴシック" pitchFamily="34" charset="-128"/>
                <a:cs typeface="+mn-cs"/>
              </a:defRPr>
            </a:lvl9pPr>
          </a:lstStyle>
          <a:p>
            <a:pPr algn="r" eaLnBrk="1" hangingPunct="1"/>
            <a:endParaRPr lang="en-US" sz="1200" dirty="0">
              <a:solidFill>
                <a:prstClr val="black"/>
              </a:solidFill>
              <a:ea typeface="ＭＳ Ｐゴシック" charset="0"/>
            </a:endParaRPr>
          </a:p>
        </p:txBody>
      </p:sp>
      <p:sp>
        <p:nvSpPr>
          <p:cNvPr id="6" name="Oval 5"/>
          <p:cNvSpPr/>
          <p:nvPr/>
        </p:nvSpPr>
        <p:spPr>
          <a:xfrm>
            <a:off x="1130709" y="4589090"/>
            <a:ext cx="6666271" cy="1192056"/>
          </a:xfrm>
          <a:prstGeom prst="ellipse">
            <a:avLst/>
          </a:prstGeom>
          <a:solidFill>
            <a:schemeClr val="accent6">
              <a:lumMod val="40000"/>
              <a:lumOff val="60000"/>
            </a:schemeClr>
          </a:solidFill>
        </p:spPr>
        <p:style>
          <a:lnRef idx="1">
            <a:schemeClr val="accent1"/>
          </a:lnRef>
          <a:fillRef idx="3">
            <a:schemeClr val="accent1"/>
          </a:fillRef>
          <a:effectRef idx="2">
            <a:schemeClr val="accent1"/>
          </a:effectRef>
          <a:fontRef idx="minor">
            <a:schemeClr val="lt1"/>
          </a:fontRef>
        </p:style>
        <p:txBody>
          <a:bodyPr anchor="ctr"/>
          <a:lstStyle/>
          <a:p>
            <a:pPr algn="ctr">
              <a:defRPr/>
            </a:pPr>
            <a:r>
              <a:rPr lang="en-US" sz="1600" b="1" dirty="0">
                <a:solidFill>
                  <a:schemeClr val="tx1"/>
                </a:solidFill>
                <a:latin typeface="Calibri" panose="020F0502020204030204" pitchFamily="34" charset="0"/>
                <a:cs typeface="Calibri" panose="020F0502020204030204" pitchFamily="34" charset="0"/>
              </a:rPr>
              <a:t>Neighborhood  is the </a:t>
            </a:r>
            <a:r>
              <a:rPr lang="en-US" sz="1600" b="1" i="1" dirty="0">
                <a:solidFill>
                  <a:schemeClr val="tx1"/>
                </a:solidFill>
                <a:latin typeface="Calibri" panose="020F0502020204030204" pitchFamily="34" charset="0"/>
                <a:cs typeface="Calibri" panose="020F0502020204030204" pitchFamily="34" charset="0"/>
              </a:rPr>
              <a:t>only</a:t>
            </a:r>
            <a:r>
              <a:rPr lang="en-US" sz="1600" b="1" dirty="0">
                <a:solidFill>
                  <a:schemeClr val="tx1"/>
                </a:solidFill>
                <a:latin typeface="Calibri" panose="020F0502020204030204" pitchFamily="34" charset="0"/>
                <a:cs typeface="Calibri" panose="020F0502020204030204" pitchFamily="34" charset="0"/>
              </a:rPr>
              <a:t> health plan in Rhode Island to participate in the Duals Demonstration Program</a:t>
            </a:r>
          </a:p>
        </p:txBody>
      </p:sp>
      <p:pic>
        <p:nvPicPr>
          <p:cNvPr id="7" name="Picture 6"/>
          <p:cNvPicPr>
            <a:picLocks noChangeAspect="1"/>
          </p:cNvPicPr>
          <p:nvPr/>
        </p:nvPicPr>
        <p:blipFill>
          <a:blip r:embed="rId8"/>
          <a:stretch>
            <a:fillRect/>
          </a:stretch>
        </p:blipFill>
        <p:spPr>
          <a:xfrm>
            <a:off x="2505926" y="6425031"/>
            <a:ext cx="5782867" cy="277506"/>
          </a:xfrm>
          <a:prstGeom prst="rect">
            <a:avLst/>
          </a:prstGeom>
        </p:spPr>
      </p:pic>
    </p:spTree>
    <p:extLst>
      <p:ext uri="{BB962C8B-B14F-4D97-AF65-F5344CB8AC3E}">
        <p14:creationId xmlns:p14="http://schemas.microsoft.com/office/powerpoint/2010/main" val="42029891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AsOne/>
      </p:bldGraphic>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442451" y="286466"/>
            <a:ext cx="7886700" cy="1325563"/>
          </a:xfrm>
        </p:spPr>
        <p:txBody>
          <a:bodyPr>
            <a:normAutofit/>
          </a:bodyPr>
          <a:lstStyle/>
          <a:p>
            <a:r>
              <a:rPr lang="en-US" sz="4000" b="0" dirty="0"/>
              <a:t>Goals of INTEGRITY</a:t>
            </a:r>
          </a:p>
        </p:txBody>
      </p:sp>
      <p:sp>
        <p:nvSpPr>
          <p:cNvPr id="4" name="TextBox 3"/>
          <p:cNvSpPr txBox="1"/>
          <p:nvPr/>
        </p:nvSpPr>
        <p:spPr>
          <a:xfrm>
            <a:off x="539177" y="1435855"/>
            <a:ext cx="8065645" cy="4162678"/>
          </a:xfrm>
          <a:prstGeom prst="rect">
            <a:avLst/>
          </a:prstGeom>
          <a:noFill/>
        </p:spPr>
        <p:txBody>
          <a:bodyPr wrap="square" rtlCol="0">
            <a:spAutoFit/>
          </a:bodyPr>
          <a:lstStyle/>
          <a:p>
            <a:pPr marL="342900" lvl="0" indent="-342900">
              <a:spcAft>
                <a:spcPts val="300"/>
              </a:spcAft>
              <a:buFont typeface="+mj-lt"/>
              <a:buAutoNum type="arabicPeriod"/>
            </a:pPr>
            <a:r>
              <a:rPr lang="en-US" dirty="0">
                <a:latin typeface="Garamond" panose="02020404030301010803" pitchFamily="18" charset="0"/>
              </a:rPr>
              <a:t>Offer quality primary and preventive care, integrated across the full continuum of care that builds and enhances the role of the Patient-Centered Medical Home (PCMH) and primary care practices;</a:t>
            </a:r>
          </a:p>
          <a:p>
            <a:pPr marL="342900" lvl="0" indent="-342900">
              <a:spcAft>
                <a:spcPts val="300"/>
              </a:spcAft>
              <a:buFont typeface="+mj-lt"/>
              <a:buAutoNum type="arabicPeriod"/>
            </a:pPr>
            <a:r>
              <a:rPr lang="en-US" dirty="0">
                <a:latin typeface="Garamond" panose="02020404030301010803" pitchFamily="18" charset="0"/>
              </a:rPr>
              <a:t>Integrate the full continuum of Medicare and Medicaid benefits through collaborative relationships among Neighborhood’s care management staff and with medical, behavioral and other community-based partners;</a:t>
            </a:r>
          </a:p>
          <a:p>
            <a:pPr marL="342900" lvl="0" indent="-342900">
              <a:spcAft>
                <a:spcPts val="300"/>
              </a:spcAft>
              <a:buFont typeface="+mj-lt"/>
              <a:buAutoNum type="arabicPeriod"/>
            </a:pPr>
            <a:r>
              <a:rPr lang="en-US" dirty="0">
                <a:latin typeface="Garamond" panose="02020404030301010803" pitchFamily="18" charset="0"/>
              </a:rPr>
              <a:t>Facilitate informed member- and family-centric decision-making that meets the self-defined and varied needs of members, in collaboration with the informal supports and Neighborhood;</a:t>
            </a:r>
          </a:p>
          <a:p>
            <a:pPr marL="342900" lvl="0" indent="-342900">
              <a:spcAft>
                <a:spcPts val="300"/>
              </a:spcAft>
              <a:buFont typeface="+mj-lt"/>
              <a:buAutoNum type="arabicPeriod"/>
            </a:pPr>
            <a:r>
              <a:rPr lang="en-US" dirty="0">
                <a:latin typeface="Garamond" panose="02020404030301010803" pitchFamily="18" charset="0"/>
              </a:rPr>
              <a:t>Improve members’ health outcomes by coordinating care efficiently across the plan and with medical, behavioral and non-medical social supports and providers; and</a:t>
            </a:r>
          </a:p>
          <a:p>
            <a:pPr marL="342900" lvl="0" indent="-342900">
              <a:spcAft>
                <a:spcPts val="300"/>
              </a:spcAft>
              <a:buFont typeface="+mj-lt"/>
              <a:buAutoNum type="arabicPeriod"/>
            </a:pPr>
            <a:r>
              <a:rPr lang="en-US" dirty="0">
                <a:latin typeface="Garamond" panose="02020404030301010803" pitchFamily="18" charset="0"/>
              </a:rPr>
              <a:t>Develop effective, efficient operations that leverage strong interpersonal and technical communications to deliver high-quality clinical and non-clinical care.</a:t>
            </a:r>
          </a:p>
          <a:p>
            <a:endParaRPr lang="en-US" dirty="0"/>
          </a:p>
        </p:txBody>
      </p:sp>
      <p:pic>
        <p:nvPicPr>
          <p:cNvPr id="5" name="Picture 4"/>
          <p:cNvPicPr>
            <a:picLocks noChangeAspect="1"/>
          </p:cNvPicPr>
          <p:nvPr/>
        </p:nvPicPr>
        <p:blipFill>
          <a:blip r:embed="rId2"/>
          <a:stretch>
            <a:fillRect/>
          </a:stretch>
        </p:blipFill>
        <p:spPr>
          <a:xfrm>
            <a:off x="2505926" y="6425031"/>
            <a:ext cx="5782867" cy="277506"/>
          </a:xfrm>
          <a:prstGeom prst="rect">
            <a:avLst/>
          </a:prstGeom>
        </p:spPr>
      </p:pic>
    </p:spTree>
    <p:extLst>
      <p:ext uri="{BB962C8B-B14F-4D97-AF65-F5344CB8AC3E}">
        <p14:creationId xmlns:p14="http://schemas.microsoft.com/office/powerpoint/2010/main" val="352086492"/>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393290" y="233363"/>
            <a:ext cx="6832600" cy="1158875"/>
          </a:xfrm>
        </p:spPr>
        <p:txBody>
          <a:bodyPr>
            <a:normAutofit/>
          </a:bodyPr>
          <a:lstStyle/>
          <a:p>
            <a:r>
              <a:rPr lang="en-US" sz="3200" b="0" dirty="0">
                <a:latin typeface="Cabin" panose="00000500000000000000" pitchFamily="2" charset="0"/>
              </a:rPr>
              <a:t>Comprehensive Coverage</a:t>
            </a:r>
          </a:p>
        </p:txBody>
      </p:sp>
      <p:graphicFrame>
        <p:nvGraphicFramePr>
          <p:cNvPr id="5" name="Content Placeholder 4"/>
          <p:cNvGraphicFramePr>
            <a:graphicFrameLocks noGrp="1"/>
          </p:cNvGraphicFramePr>
          <p:nvPr>
            <p:ph idx="4294967295"/>
          </p:nvPr>
        </p:nvGraphicFramePr>
        <p:xfrm>
          <a:off x="0" y="1392238"/>
          <a:ext cx="7886700" cy="435133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4" name="Picture 3"/>
          <p:cNvPicPr>
            <a:picLocks noChangeAspect="1"/>
          </p:cNvPicPr>
          <p:nvPr/>
        </p:nvPicPr>
        <p:blipFill>
          <a:blip r:embed="rId8"/>
          <a:stretch>
            <a:fillRect/>
          </a:stretch>
        </p:blipFill>
        <p:spPr>
          <a:xfrm>
            <a:off x="2505926" y="6425031"/>
            <a:ext cx="5782867" cy="277506"/>
          </a:xfrm>
          <a:prstGeom prst="rect">
            <a:avLst/>
          </a:prstGeom>
        </p:spPr>
      </p:pic>
    </p:spTree>
    <p:extLst>
      <p:ext uri="{BB962C8B-B14F-4D97-AF65-F5344CB8AC3E}">
        <p14:creationId xmlns:p14="http://schemas.microsoft.com/office/powerpoint/2010/main" val="313482318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314631" y="281714"/>
            <a:ext cx="7886700" cy="866950"/>
          </a:xfrm>
        </p:spPr>
        <p:txBody>
          <a:bodyPr/>
          <a:lstStyle/>
          <a:p>
            <a:r>
              <a:rPr lang="en-US" b="0" dirty="0"/>
              <a:t>Neighborhood Members</a:t>
            </a:r>
            <a:endParaRPr lang="en-US" dirty="0"/>
          </a:p>
        </p:txBody>
      </p:sp>
      <p:sp>
        <p:nvSpPr>
          <p:cNvPr id="4" name="TextBox 3"/>
          <p:cNvSpPr txBox="1"/>
          <p:nvPr/>
        </p:nvSpPr>
        <p:spPr>
          <a:xfrm>
            <a:off x="314631" y="1148664"/>
            <a:ext cx="8465575" cy="4785926"/>
          </a:xfrm>
          <a:prstGeom prst="rect">
            <a:avLst/>
          </a:prstGeom>
          <a:noFill/>
        </p:spPr>
        <p:txBody>
          <a:bodyPr wrap="square" rtlCol="0">
            <a:spAutoFit/>
          </a:bodyPr>
          <a:lstStyle/>
          <a:p>
            <a:pPr>
              <a:spcAft>
                <a:spcPts val="600"/>
              </a:spcAft>
            </a:pPr>
            <a:r>
              <a:rPr lang="en-US" b="1" dirty="0">
                <a:latin typeface="Garamond" panose="02020404030301010803" pitchFamily="18" charset="0"/>
              </a:rPr>
              <a:t>Neighborhood insures about serves one out of every five Rhode Islanders with approximately 225,000 members. </a:t>
            </a:r>
          </a:p>
          <a:p>
            <a:pPr marL="285750" indent="-285750">
              <a:buFont typeface="Arial" panose="020B0604020202020204" pitchFamily="34" charset="0"/>
              <a:buChar char="•"/>
            </a:pPr>
            <a:r>
              <a:rPr lang="en-US" dirty="0">
                <a:latin typeface="Garamond" panose="02020404030301010803" pitchFamily="18" charset="0"/>
              </a:rPr>
              <a:t>Approximately 83% of our membership is Medicaid eligible</a:t>
            </a:r>
          </a:p>
          <a:p>
            <a:pPr marL="285750" indent="-285750">
              <a:buFont typeface="Arial" panose="020B0604020202020204" pitchFamily="34" charset="0"/>
              <a:buChar char="•"/>
            </a:pPr>
            <a:r>
              <a:rPr lang="en-US" dirty="0">
                <a:latin typeface="Garamond" panose="02020404030301010803" pitchFamily="18" charset="0"/>
              </a:rPr>
              <a:t>About 6% are enrolled in Neighborhood’s INTEGRITY (Medicare-Medicaid Plan)</a:t>
            </a:r>
          </a:p>
          <a:p>
            <a:pPr marL="285750" indent="-285750">
              <a:buFont typeface="Arial" panose="020B0604020202020204" pitchFamily="34" charset="0"/>
              <a:buChar char="•"/>
            </a:pPr>
            <a:r>
              <a:rPr lang="en-US" dirty="0">
                <a:latin typeface="Garamond" panose="02020404030301010803" pitchFamily="18" charset="0"/>
              </a:rPr>
              <a:t>About 11% of our members are individuals, families and small businesses who select one of Neighborhood’s Commercial plans available through Rhode Island’s health insurance exchange, </a:t>
            </a:r>
            <a:r>
              <a:rPr lang="en-US" dirty="0" err="1">
                <a:latin typeface="Garamond" panose="02020404030301010803" pitchFamily="18" charset="0"/>
              </a:rPr>
              <a:t>HealthSource</a:t>
            </a:r>
            <a:r>
              <a:rPr lang="en-US" dirty="0">
                <a:latin typeface="Garamond" panose="02020404030301010803" pitchFamily="18" charset="0"/>
              </a:rPr>
              <a:t> RI. </a:t>
            </a:r>
          </a:p>
          <a:p>
            <a:pPr marL="742950" lvl="1" indent="-285750">
              <a:buFont typeface="Arial" panose="020B0604020202020204" pitchFamily="34" charset="0"/>
              <a:buChar char="•"/>
            </a:pPr>
            <a:r>
              <a:rPr lang="en-US" dirty="0">
                <a:latin typeface="Garamond" panose="02020404030301010803" pitchFamily="18" charset="0"/>
              </a:rPr>
              <a:t>Of these members with our Commercial/Exchange plans, about 85% qualify for federal subsidies to cover a portion of their costs. Neighborhood’s Commercial/Exchange plans are consistently the most affordable, high-quality plans available through Rhode Island’s health insurance exchange.</a:t>
            </a:r>
            <a:endParaRPr lang="en-US" dirty="0"/>
          </a:p>
          <a:p>
            <a:endParaRPr lang="en-US" dirty="0"/>
          </a:p>
          <a:p>
            <a:r>
              <a:rPr lang="en-US" sz="1600" b="1" dirty="0">
                <a:solidFill>
                  <a:srgbClr val="00742F"/>
                </a:solidFill>
                <a:latin typeface="Cabin" panose="00000500000000000000" pitchFamily="2" charset="0"/>
              </a:rPr>
              <a:t>Neighborhood is committed to a culture of caring and ensuring our members have access to the medical treatment and community services necessary within a culturally and linguistically appropriate setting to achieve health and wellbeing.</a:t>
            </a:r>
          </a:p>
          <a:p>
            <a:r>
              <a:rPr lang="en-US" dirty="0"/>
              <a:t> </a:t>
            </a:r>
          </a:p>
          <a:p>
            <a:endParaRPr lang="en-US" dirty="0"/>
          </a:p>
        </p:txBody>
      </p:sp>
      <p:pic>
        <p:nvPicPr>
          <p:cNvPr id="5" name="Picture 4"/>
          <p:cNvPicPr>
            <a:picLocks noChangeAspect="1"/>
          </p:cNvPicPr>
          <p:nvPr/>
        </p:nvPicPr>
        <p:blipFill>
          <a:blip r:embed="rId2"/>
          <a:stretch>
            <a:fillRect/>
          </a:stretch>
        </p:blipFill>
        <p:spPr>
          <a:xfrm>
            <a:off x="2505926" y="6425031"/>
            <a:ext cx="5782867" cy="277506"/>
          </a:xfrm>
          <a:prstGeom prst="rect">
            <a:avLst/>
          </a:prstGeom>
        </p:spPr>
      </p:pic>
    </p:spTree>
    <p:extLst>
      <p:ext uri="{BB962C8B-B14F-4D97-AF65-F5344CB8AC3E}">
        <p14:creationId xmlns:p14="http://schemas.microsoft.com/office/powerpoint/2010/main" val="3334944169"/>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265471" y="600075"/>
            <a:ext cx="7886700" cy="985838"/>
          </a:xfrm>
        </p:spPr>
        <p:txBody>
          <a:bodyPr>
            <a:normAutofit/>
          </a:bodyPr>
          <a:lstStyle/>
          <a:p>
            <a:r>
              <a:rPr lang="en-US" sz="3600" b="0" dirty="0"/>
              <a:t>INTEGRITY Enrollee Benefits</a:t>
            </a:r>
          </a:p>
        </p:txBody>
      </p:sp>
      <p:sp>
        <p:nvSpPr>
          <p:cNvPr id="3" name="Content Placeholder 2"/>
          <p:cNvSpPr>
            <a:spLocks noGrp="1"/>
          </p:cNvSpPr>
          <p:nvPr>
            <p:ph idx="4294967295"/>
          </p:nvPr>
        </p:nvSpPr>
        <p:spPr>
          <a:xfrm>
            <a:off x="265471" y="1585913"/>
            <a:ext cx="8416925" cy="2786062"/>
          </a:xfrm>
        </p:spPr>
        <p:txBody>
          <a:bodyPr>
            <a:normAutofit/>
          </a:bodyPr>
          <a:lstStyle/>
          <a:p>
            <a:pPr marL="0" indent="0" fontAlgn="base">
              <a:buNone/>
            </a:pPr>
            <a:r>
              <a:rPr lang="en-US" sz="2400" b="1" dirty="0">
                <a:latin typeface="Calibri" panose="020F0502020204030204" pitchFamily="34" charset="0"/>
                <a:cs typeface="Calibri" panose="020F0502020204030204" pitchFamily="34" charset="0"/>
              </a:rPr>
              <a:t>Medical, Behavioral Health and Long Term Services and Supports</a:t>
            </a:r>
          </a:p>
          <a:p>
            <a:pPr fontAlgn="base"/>
            <a:r>
              <a:rPr lang="en-US" sz="2400" dirty="0">
                <a:cs typeface="Calibri" panose="020F0502020204030204" pitchFamily="34" charset="0"/>
              </a:rPr>
              <a:t>INTEGRITY MMP benefits include comprehensive medical, behavioral health and long term services and supports. In addition, Neighborhood will provide Medicare Part D and over-the-counter drug benefits, through the INTEGRITY formulary.</a:t>
            </a:r>
          </a:p>
          <a:p>
            <a:pPr marL="0" indent="0" fontAlgn="base">
              <a:buNone/>
            </a:pPr>
            <a:endParaRPr lang="en-US" dirty="0"/>
          </a:p>
          <a:p>
            <a:endParaRPr lang="en-US" dirty="0"/>
          </a:p>
        </p:txBody>
      </p:sp>
      <p:pic>
        <p:nvPicPr>
          <p:cNvPr id="4" name="Picture 3"/>
          <p:cNvPicPr>
            <a:picLocks noChangeAspect="1"/>
          </p:cNvPicPr>
          <p:nvPr/>
        </p:nvPicPr>
        <p:blipFill>
          <a:blip r:embed="rId2"/>
          <a:stretch>
            <a:fillRect/>
          </a:stretch>
        </p:blipFill>
        <p:spPr>
          <a:xfrm>
            <a:off x="2505926" y="6425031"/>
            <a:ext cx="5782867" cy="277506"/>
          </a:xfrm>
          <a:prstGeom prst="rect">
            <a:avLst/>
          </a:prstGeom>
        </p:spPr>
      </p:pic>
    </p:spTree>
    <p:extLst>
      <p:ext uri="{BB962C8B-B14F-4D97-AF65-F5344CB8AC3E}">
        <p14:creationId xmlns:p14="http://schemas.microsoft.com/office/powerpoint/2010/main" val="3811165173"/>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18976" y="318977"/>
            <a:ext cx="7985052" cy="584775"/>
          </a:xfrm>
          <a:prstGeom prst="rect">
            <a:avLst/>
          </a:prstGeom>
          <a:noFill/>
        </p:spPr>
        <p:txBody>
          <a:bodyPr wrap="square" rtlCol="0">
            <a:spAutoFit/>
          </a:bodyPr>
          <a:lstStyle/>
          <a:p>
            <a:r>
              <a:rPr lang="en-US" sz="3200" dirty="0">
                <a:solidFill>
                  <a:srgbClr val="00742F"/>
                </a:solidFill>
                <a:latin typeface="Cabin" panose="00000500000000000000" pitchFamily="2" charset="0"/>
              </a:rPr>
              <a:t>Medical Benefits for 2023</a:t>
            </a:r>
          </a:p>
        </p:txBody>
      </p:sp>
      <p:graphicFrame>
        <p:nvGraphicFramePr>
          <p:cNvPr id="3" name="Table 2"/>
          <p:cNvGraphicFramePr>
            <a:graphicFrameLocks noGrp="1"/>
          </p:cNvGraphicFramePr>
          <p:nvPr>
            <p:extLst>
              <p:ext uri="{D42A27DB-BD31-4B8C-83A1-F6EECF244321}">
                <p14:modId xmlns:p14="http://schemas.microsoft.com/office/powerpoint/2010/main" val="1232188972"/>
              </p:ext>
            </p:extLst>
          </p:nvPr>
        </p:nvGraphicFramePr>
        <p:xfrm>
          <a:off x="479129" y="1018471"/>
          <a:ext cx="7474024" cy="3955320"/>
        </p:xfrm>
        <a:graphic>
          <a:graphicData uri="http://schemas.openxmlformats.org/drawingml/2006/table">
            <a:tbl>
              <a:tblPr firstRow="1" firstCol="1" bandRow="1">
                <a:tableStyleId>{5C22544A-7EE6-4342-B048-85BDC9FD1C3A}</a:tableStyleId>
              </a:tblPr>
              <a:tblGrid>
                <a:gridCol w="6027439">
                  <a:extLst>
                    <a:ext uri="{9D8B030D-6E8A-4147-A177-3AD203B41FA5}">
                      <a16:colId xmlns:a16="http://schemas.microsoft.com/office/drawing/2014/main" val="4089814248"/>
                    </a:ext>
                  </a:extLst>
                </a:gridCol>
                <a:gridCol w="1446585">
                  <a:extLst>
                    <a:ext uri="{9D8B030D-6E8A-4147-A177-3AD203B41FA5}">
                      <a16:colId xmlns:a16="http://schemas.microsoft.com/office/drawing/2014/main" val="472166155"/>
                    </a:ext>
                  </a:extLst>
                </a:gridCol>
              </a:tblGrid>
              <a:tr h="219740">
                <a:tc>
                  <a:txBody>
                    <a:bodyPr/>
                    <a:lstStyle/>
                    <a:p>
                      <a:pPr marL="0" marR="0">
                        <a:lnSpc>
                          <a:spcPct val="107000"/>
                        </a:lnSpc>
                        <a:spcBef>
                          <a:spcPts val="0"/>
                        </a:spcBef>
                        <a:spcAft>
                          <a:spcPts val="0"/>
                        </a:spcAft>
                      </a:pPr>
                      <a:r>
                        <a:rPr lang="en-US" sz="1200">
                          <a:effectLst/>
                        </a:rPr>
                        <a:t>Medical Benefits</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marL="0" marR="0">
                        <a:lnSpc>
                          <a:spcPct val="107000"/>
                        </a:lnSpc>
                        <a:spcBef>
                          <a:spcPts val="0"/>
                        </a:spcBef>
                        <a:spcAft>
                          <a:spcPts val="0"/>
                        </a:spcAft>
                      </a:pPr>
                      <a:r>
                        <a:rPr lang="en-US" sz="1200">
                          <a:effectLst/>
                        </a:rPr>
                        <a:t>Member Copay</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extLst>
                  <a:ext uri="{0D108BD9-81ED-4DB2-BD59-A6C34878D82A}">
                    <a16:rowId xmlns:a16="http://schemas.microsoft.com/office/drawing/2014/main" val="2708426259"/>
                  </a:ext>
                </a:extLst>
              </a:tr>
              <a:tr h="219740">
                <a:tc>
                  <a:txBody>
                    <a:bodyPr/>
                    <a:lstStyle/>
                    <a:p>
                      <a:pPr marL="0" marR="0">
                        <a:lnSpc>
                          <a:spcPct val="107000"/>
                        </a:lnSpc>
                        <a:spcBef>
                          <a:spcPts val="0"/>
                        </a:spcBef>
                        <a:spcAft>
                          <a:spcPts val="0"/>
                        </a:spcAft>
                      </a:pPr>
                      <a:r>
                        <a:rPr lang="en-US" sz="1200">
                          <a:effectLst/>
                        </a:rPr>
                        <a:t>  Hospitalization – medical and behavioral health*</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marL="0" marR="0">
                        <a:lnSpc>
                          <a:spcPct val="107000"/>
                        </a:lnSpc>
                        <a:spcBef>
                          <a:spcPts val="0"/>
                        </a:spcBef>
                        <a:spcAft>
                          <a:spcPts val="0"/>
                        </a:spcAft>
                      </a:pPr>
                      <a:r>
                        <a:rPr lang="en-US" sz="1200">
                          <a:effectLst/>
                        </a:rPr>
                        <a:t> $0</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extLst>
                  <a:ext uri="{0D108BD9-81ED-4DB2-BD59-A6C34878D82A}">
                    <a16:rowId xmlns:a16="http://schemas.microsoft.com/office/drawing/2014/main" val="2199921945"/>
                  </a:ext>
                </a:extLst>
              </a:tr>
              <a:tr h="219740">
                <a:tc>
                  <a:txBody>
                    <a:bodyPr/>
                    <a:lstStyle/>
                    <a:p>
                      <a:pPr marL="0" marR="0">
                        <a:lnSpc>
                          <a:spcPct val="107000"/>
                        </a:lnSpc>
                        <a:spcBef>
                          <a:spcPts val="0"/>
                        </a:spcBef>
                        <a:spcAft>
                          <a:spcPts val="0"/>
                        </a:spcAft>
                      </a:pPr>
                      <a:r>
                        <a:rPr lang="en-US" sz="1200">
                          <a:effectLst/>
                        </a:rPr>
                        <a:t>  Skilled Nursing Facility  – 3 day hospitalization stay not required*</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marL="0" marR="0">
                        <a:lnSpc>
                          <a:spcPct val="107000"/>
                        </a:lnSpc>
                        <a:spcBef>
                          <a:spcPts val="0"/>
                        </a:spcBef>
                        <a:spcAft>
                          <a:spcPts val="0"/>
                        </a:spcAft>
                      </a:pPr>
                      <a:r>
                        <a:rPr lang="en-US" sz="1200">
                          <a:effectLst/>
                        </a:rPr>
                        <a:t> $0</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extLst>
                  <a:ext uri="{0D108BD9-81ED-4DB2-BD59-A6C34878D82A}">
                    <a16:rowId xmlns:a16="http://schemas.microsoft.com/office/drawing/2014/main" val="1564913889"/>
                  </a:ext>
                </a:extLst>
              </a:tr>
              <a:tr h="219740">
                <a:tc>
                  <a:txBody>
                    <a:bodyPr/>
                    <a:lstStyle/>
                    <a:p>
                      <a:pPr marL="0" marR="0">
                        <a:lnSpc>
                          <a:spcPct val="107000"/>
                        </a:lnSpc>
                        <a:spcBef>
                          <a:spcPts val="0"/>
                        </a:spcBef>
                        <a:spcAft>
                          <a:spcPts val="0"/>
                        </a:spcAft>
                      </a:pPr>
                      <a:r>
                        <a:rPr lang="en-US" sz="1200">
                          <a:effectLst/>
                        </a:rPr>
                        <a:t>  Emergency Care in the US and its territories</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marL="0" marR="0">
                        <a:lnSpc>
                          <a:spcPct val="107000"/>
                        </a:lnSpc>
                        <a:spcBef>
                          <a:spcPts val="0"/>
                        </a:spcBef>
                        <a:spcAft>
                          <a:spcPts val="0"/>
                        </a:spcAft>
                      </a:pPr>
                      <a:r>
                        <a:rPr lang="en-US" sz="1200">
                          <a:effectLst/>
                        </a:rPr>
                        <a:t> $0</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extLst>
                  <a:ext uri="{0D108BD9-81ED-4DB2-BD59-A6C34878D82A}">
                    <a16:rowId xmlns:a16="http://schemas.microsoft.com/office/drawing/2014/main" val="2525764812"/>
                  </a:ext>
                </a:extLst>
              </a:tr>
              <a:tr h="219740">
                <a:tc>
                  <a:txBody>
                    <a:bodyPr/>
                    <a:lstStyle/>
                    <a:p>
                      <a:pPr marL="0" marR="0">
                        <a:lnSpc>
                          <a:spcPct val="107000"/>
                        </a:lnSpc>
                        <a:spcBef>
                          <a:spcPts val="0"/>
                        </a:spcBef>
                        <a:spcAft>
                          <a:spcPts val="0"/>
                        </a:spcAft>
                      </a:pPr>
                      <a:r>
                        <a:rPr lang="en-US" sz="1200">
                          <a:effectLst/>
                        </a:rPr>
                        <a:t>  Provider’s Visits</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marL="0" marR="0">
                        <a:lnSpc>
                          <a:spcPct val="107000"/>
                        </a:lnSpc>
                        <a:spcBef>
                          <a:spcPts val="0"/>
                        </a:spcBef>
                        <a:spcAft>
                          <a:spcPts val="0"/>
                        </a:spcAft>
                      </a:pPr>
                      <a:r>
                        <a:rPr lang="en-US" sz="1200">
                          <a:effectLst/>
                        </a:rPr>
                        <a:t> $0</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extLst>
                  <a:ext uri="{0D108BD9-81ED-4DB2-BD59-A6C34878D82A}">
                    <a16:rowId xmlns:a16="http://schemas.microsoft.com/office/drawing/2014/main" val="884965303"/>
                  </a:ext>
                </a:extLst>
              </a:tr>
              <a:tr h="219740">
                <a:tc>
                  <a:txBody>
                    <a:bodyPr/>
                    <a:lstStyle/>
                    <a:p>
                      <a:pPr marL="0" marR="0">
                        <a:lnSpc>
                          <a:spcPct val="107000"/>
                        </a:lnSpc>
                        <a:spcBef>
                          <a:spcPts val="0"/>
                        </a:spcBef>
                        <a:spcAft>
                          <a:spcPts val="0"/>
                        </a:spcAft>
                      </a:pPr>
                      <a:r>
                        <a:rPr lang="en-US" sz="1200">
                          <a:effectLst/>
                        </a:rPr>
                        <a:t>  Annual Physical</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marL="0" marR="0">
                        <a:lnSpc>
                          <a:spcPct val="107000"/>
                        </a:lnSpc>
                        <a:spcBef>
                          <a:spcPts val="0"/>
                        </a:spcBef>
                        <a:spcAft>
                          <a:spcPts val="0"/>
                        </a:spcAft>
                      </a:pPr>
                      <a:r>
                        <a:rPr lang="en-US" sz="1200">
                          <a:effectLst/>
                        </a:rPr>
                        <a:t> $0</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extLst>
                  <a:ext uri="{0D108BD9-81ED-4DB2-BD59-A6C34878D82A}">
                    <a16:rowId xmlns:a16="http://schemas.microsoft.com/office/drawing/2014/main" val="834700047"/>
                  </a:ext>
                </a:extLst>
              </a:tr>
              <a:tr h="219740">
                <a:tc>
                  <a:txBody>
                    <a:bodyPr/>
                    <a:lstStyle/>
                    <a:p>
                      <a:pPr marL="0" marR="0">
                        <a:lnSpc>
                          <a:spcPct val="107000"/>
                        </a:lnSpc>
                        <a:spcBef>
                          <a:spcPts val="0"/>
                        </a:spcBef>
                        <a:spcAft>
                          <a:spcPts val="0"/>
                        </a:spcAft>
                      </a:pPr>
                      <a:r>
                        <a:rPr lang="en-US" sz="1200">
                          <a:effectLst/>
                        </a:rPr>
                        <a:t>  Urgent Care in the US and its territories</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marL="0" marR="0">
                        <a:lnSpc>
                          <a:spcPct val="107000"/>
                        </a:lnSpc>
                        <a:spcBef>
                          <a:spcPts val="0"/>
                        </a:spcBef>
                        <a:spcAft>
                          <a:spcPts val="0"/>
                        </a:spcAft>
                      </a:pPr>
                      <a:r>
                        <a:rPr lang="en-US" sz="1200">
                          <a:effectLst/>
                        </a:rPr>
                        <a:t> $0</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extLst>
                  <a:ext uri="{0D108BD9-81ED-4DB2-BD59-A6C34878D82A}">
                    <a16:rowId xmlns:a16="http://schemas.microsoft.com/office/drawing/2014/main" val="2193570249"/>
                  </a:ext>
                </a:extLst>
              </a:tr>
              <a:tr h="219740">
                <a:tc>
                  <a:txBody>
                    <a:bodyPr/>
                    <a:lstStyle/>
                    <a:p>
                      <a:pPr marL="0" marR="0">
                        <a:lnSpc>
                          <a:spcPct val="107000"/>
                        </a:lnSpc>
                        <a:spcBef>
                          <a:spcPts val="0"/>
                        </a:spcBef>
                        <a:spcAft>
                          <a:spcPts val="0"/>
                        </a:spcAft>
                      </a:pPr>
                      <a:r>
                        <a:rPr lang="en-US" sz="1200">
                          <a:effectLst/>
                        </a:rPr>
                        <a:t>  MRI, CT Scans, Labs**</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marL="0" marR="0">
                        <a:lnSpc>
                          <a:spcPct val="107000"/>
                        </a:lnSpc>
                        <a:spcBef>
                          <a:spcPts val="0"/>
                        </a:spcBef>
                        <a:spcAft>
                          <a:spcPts val="0"/>
                        </a:spcAft>
                      </a:pPr>
                      <a:r>
                        <a:rPr lang="en-US" sz="1200">
                          <a:effectLst/>
                        </a:rPr>
                        <a:t> $0</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extLst>
                  <a:ext uri="{0D108BD9-81ED-4DB2-BD59-A6C34878D82A}">
                    <a16:rowId xmlns:a16="http://schemas.microsoft.com/office/drawing/2014/main" val="1209248324"/>
                  </a:ext>
                </a:extLst>
              </a:tr>
              <a:tr h="219740">
                <a:tc>
                  <a:txBody>
                    <a:bodyPr/>
                    <a:lstStyle/>
                    <a:p>
                      <a:pPr marL="0" marR="0">
                        <a:lnSpc>
                          <a:spcPct val="107000"/>
                        </a:lnSpc>
                        <a:spcBef>
                          <a:spcPts val="0"/>
                        </a:spcBef>
                        <a:spcAft>
                          <a:spcPts val="0"/>
                        </a:spcAft>
                      </a:pPr>
                      <a:r>
                        <a:rPr lang="en-US" sz="1200">
                          <a:effectLst/>
                        </a:rPr>
                        <a:t>  Durable Medical Equipment**</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marL="0" marR="0">
                        <a:lnSpc>
                          <a:spcPct val="107000"/>
                        </a:lnSpc>
                        <a:spcBef>
                          <a:spcPts val="0"/>
                        </a:spcBef>
                        <a:spcAft>
                          <a:spcPts val="0"/>
                        </a:spcAft>
                      </a:pPr>
                      <a:r>
                        <a:rPr lang="en-US" sz="1200">
                          <a:effectLst/>
                        </a:rPr>
                        <a:t> $0</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extLst>
                  <a:ext uri="{0D108BD9-81ED-4DB2-BD59-A6C34878D82A}">
                    <a16:rowId xmlns:a16="http://schemas.microsoft.com/office/drawing/2014/main" val="1820482290"/>
                  </a:ext>
                </a:extLst>
              </a:tr>
              <a:tr h="219740">
                <a:tc>
                  <a:txBody>
                    <a:bodyPr/>
                    <a:lstStyle/>
                    <a:p>
                      <a:pPr marL="0" marR="0">
                        <a:lnSpc>
                          <a:spcPct val="107000"/>
                        </a:lnSpc>
                        <a:spcBef>
                          <a:spcPts val="0"/>
                        </a:spcBef>
                        <a:spcAft>
                          <a:spcPts val="0"/>
                        </a:spcAft>
                      </a:pPr>
                      <a:r>
                        <a:rPr lang="en-US" sz="1200">
                          <a:effectLst/>
                        </a:rPr>
                        <a:t>  Outpatient Behavioral Health Services**</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marL="0" marR="0">
                        <a:lnSpc>
                          <a:spcPct val="107000"/>
                        </a:lnSpc>
                        <a:spcBef>
                          <a:spcPts val="0"/>
                        </a:spcBef>
                        <a:spcAft>
                          <a:spcPts val="0"/>
                        </a:spcAft>
                      </a:pPr>
                      <a:r>
                        <a:rPr lang="en-US" sz="1200">
                          <a:effectLst/>
                        </a:rPr>
                        <a:t> $0</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extLst>
                  <a:ext uri="{0D108BD9-81ED-4DB2-BD59-A6C34878D82A}">
                    <a16:rowId xmlns:a16="http://schemas.microsoft.com/office/drawing/2014/main" val="3002755354"/>
                  </a:ext>
                </a:extLst>
              </a:tr>
              <a:tr h="219740">
                <a:tc>
                  <a:txBody>
                    <a:bodyPr/>
                    <a:lstStyle/>
                    <a:p>
                      <a:pPr marL="0" marR="0">
                        <a:lnSpc>
                          <a:spcPct val="107000"/>
                        </a:lnSpc>
                        <a:spcBef>
                          <a:spcPts val="0"/>
                        </a:spcBef>
                        <a:spcAft>
                          <a:spcPts val="0"/>
                        </a:spcAft>
                      </a:pPr>
                      <a:r>
                        <a:rPr lang="en-US" sz="1200">
                          <a:effectLst/>
                        </a:rPr>
                        <a:t>  Medicare Part B Drugs*</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marL="0" marR="0">
                        <a:lnSpc>
                          <a:spcPct val="107000"/>
                        </a:lnSpc>
                        <a:spcBef>
                          <a:spcPts val="0"/>
                        </a:spcBef>
                        <a:spcAft>
                          <a:spcPts val="0"/>
                        </a:spcAft>
                      </a:pPr>
                      <a:r>
                        <a:rPr lang="en-US" sz="1200">
                          <a:effectLst/>
                        </a:rPr>
                        <a:t> $0</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extLst>
                  <a:ext uri="{0D108BD9-81ED-4DB2-BD59-A6C34878D82A}">
                    <a16:rowId xmlns:a16="http://schemas.microsoft.com/office/drawing/2014/main" val="3529007407"/>
                  </a:ext>
                </a:extLst>
              </a:tr>
              <a:tr h="219740">
                <a:tc>
                  <a:txBody>
                    <a:bodyPr/>
                    <a:lstStyle/>
                    <a:p>
                      <a:pPr marL="0" marR="0">
                        <a:lnSpc>
                          <a:spcPct val="107000"/>
                        </a:lnSpc>
                        <a:spcBef>
                          <a:spcPts val="0"/>
                        </a:spcBef>
                        <a:spcAft>
                          <a:spcPts val="0"/>
                        </a:spcAft>
                      </a:pPr>
                      <a:r>
                        <a:rPr lang="en-US" sz="1200">
                          <a:effectLst/>
                        </a:rPr>
                        <a:t>  Preventive Services</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marL="0" marR="0">
                        <a:lnSpc>
                          <a:spcPct val="107000"/>
                        </a:lnSpc>
                        <a:spcBef>
                          <a:spcPts val="0"/>
                        </a:spcBef>
                        <a:spcAft>
                          <a:spcPts val="0"/>
                        </a:spcAft>
                      </a:pPr>
                      <a:r>
                        <a:rPr lang="en-US" sz="1200">
                          <a:effectLst/>
                        </a:rPr>
                        <a:t> $0</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extLst>
                  <a:ext uri="{0D108BD9-81ED-4DB2-BD59-A6C34878D82A}">
                    <a16:rowId xmlns:a16="http://schemas.microsoft.com/office/drawing/2014/main" val="2332079800"/>
                  </a:ext>
                </a:extLst>
              </a:tr>
              <a:tr h="219740">
                <a:tc>
                  <a:txBody>
                    <a:bodyPr/>
                    <a:lstStyle/>
                    <a:p>
                      <a:pPr marL="0" marR="0">
                        <a:lnSpc>
                          <a:spcPct val="107000"/>
                        </a:lnSpc>
                        <a:spcBef>
                          <a:spcPts val="0"/>
                        </a:spcBef>
                        <a:spcAft>
                          <a:spcPts val="0"/>
                        </a:spcAft>
                      </a:pPr>
                      <a:r>
                        <a:rPr lang="en-US" sz="1200">
                          <a:effectLst/>
                        </a:rPr>
                        <a:t>  Adult Day Health Programs**</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marL="0" marR="0">
                        <a:lnSpc>
                          <a:spcPct val="107000"/>
                        </a:lnSpc>
                        <a:spcBef>
                          <a:spcPts val="0"/>
                        </a:spcBef>
                        <a:spcAft>
                          <a:spcPts val="0"/>
                        </a:spcAft>
                      </a:pPr>
                      <a:r>
                        <a:rPr lang="en-US" sz="1200">
                          <a:effectLst/>
                        </a:rPr>
                        <a:t> $0</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extLst>
                  <a:ext uri="{0D108BD9-81ED-4DB2-BD59-A6C34878D82A}">
                    <a16:rowId xmlns:a16="http://schemas.microsoft.com/office/drawing/2014/main" val="1164291197"/>
                  </a:ext>
                </a:extLst>
              </a:tr>
              <a:tr h="219740">
                <a:tc>
                  <a:txBody>
                    <a:bodyPr/>
                    <a:lstStyle/>
                    <a:p>
                      <a:pPr marL="0" marR="0">
                        <a:lnSpc>
                          <a:spcPct val="107000"/>
                        </a:lnSpc>
                        <a:spcBef>
                          <a:spcPts val="0"/>
                        </a:spcBef>
                        <a:spcAft>
                          <a:spcPts val="0"/>
                        </a:spcAft>
                      </a:pPr>
                      <a:r>
                        <a:rPr lang="en-US" sz="1200">
                          <a:effectLst/>
                        </a:rPr>
                        <a:t>  Respite Services</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marL="0" marR="0">
                        <a:lnSpc>
                          <a:spcPct val="107000"/>
                        </a:lnSpc>
                        <a:spcBef>
                          <a:spcPts val="0"/>
                        </a:spcBef>
                        <a:spcAft>
                          <a:spcPts val="0"/>
                        </a:spcAft>
                      </a:pPr>
                      <a:r>
                        <a:rPr lang="en-US" sz="1200">
                          <a:effectLst/>
                        </a:rPr>
                        <a:t> $0</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extLst>
                  <a:ext uri="{0D108BD9-81ED-4DB2-BD59-A6C34878D82A}">
                    <a16:rowId xmlns:a16="http://schemas.microsoft.com/office/drawing/2014/main" val="4012507216"/>
                  </a:ext>
                </a:extLst>
              </a:tr>
              <a:tr h="219740">
                <a:tc>
                  <a:txBody>
                    <a:bodyPr/>
                    <a:lstStyle/>
                    <a:p>
                      <a:pPr marL="0" marR="0">
                        <a:lnSpc>
                          <a:spcPct val="107000"/>
                        </a:lnSpc>
                        <a:spcBef>
                          <a:spcPts val="0"/>
                        </a:spcBef>
                        <a:spcAft>
                          <a:spcPts val="0"/>
                        </a:spcAft>
                      </a:pPr>
                      <a:r>
                        <a:rPr lang="en-US" sz="1200">
                          <a:effectLst/>
                        </a:rPr>
                        <a:t>  Homemaker*</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marL="0" marR="0">
                        <a:lnSpc>
                          <a:spcPct val="107000"/>
                        </a:lnSpc>
                        <a:spcBef>
                          <a:spcPts val="0"/>
                        </a:spcBef>
                        <a:spcAft>
                          <a:spcPts val="0"/>
                        </a:spcAft>
                      </a:pPr>
                      <a:r>
                        <a:rPr lang="en-US" sz="1200">
                          <a:effectLst/>
                        </a:rPr>
                        <a:t> $0</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extLst>
                  <a:ext uri="{0D108BD9-81ED-4DB2-BD59-A6C34878D82A}">
                    <a16:rowId xmlns:a16="http://schemas.microsoft.com/office/drawing/2014/main" val="3586133478"/>
                  </a:ext>
                </a:extLst>
              </a:tr>
              <a:tr h="219740">
                <a:tc>
                  <a:txBody>
                    <a:bodyPr/>
                    <a:lstStyle/>
                    <a:p>
                      <a:pPr marL="0" marR="0">
                        <a:lnSpc>
                          <a:spcPct val="107000"/>
                        </a:lnSpc>
                        <a:spcBef>
                          <a:spcPts val="0"/>
                        </a:spcBef>
                        <a:spcAft>
                          <a:spcPts val="0"/>
                        </a:spcAft>
                      </a:pPr>
                      <a:r>
                        <a:rPr lang="en-US" sz="1200">
                          <a:effectLst/>
                        </a:rPr>
                        <a:t>  Physical Therapy Evaluation &amp; Services**</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marL="0" marR="0">
                        <a:lnSpc>
                          <a:spcPct val="107000"/>
                        </a:lnSpc>
                        <a:spcBef>
                          <a:spcPts val="0"/>
                        </a:spcBef>
                        <a:spcAft>
                          <a:spcPts val="0"/>
                        </a:spcAft>
                      </a:pPr>
                      <a:r>
                        <a:rPr lang="en-US" sz="1200">
                          <a:effectLst/>
                        </a:rPr>
                        <a:t> $0</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extLst>
                  <a:ext uri="{0D108BD9-81ED-4DB2-BD59-A6C34878D82A}">
                    <a16:rowId xmlns:a16="http://schemas.microsoft.com/office/drawing/2014/main" val="3095852440"/>
                  </a:ext>
                </a:extLst>
              </a:tr>
              <a:tr h="219740">
                <a:tc>
                  <a:txBody>
                    <a:bodyPr/>
                    <a:lstStyle/>
                    <a:p>
                      <a:pPr marL="0" marR="0">
                        <a:lnSpc>
                          <a:spcPct val="107000"/>
                        </a:lnSpc>
                        <a:spcBef>
                          <a:spcPts val="0"/>
                        </a:spcBef>
                        <a:spcAft>
                          <a:spcPts val="0"/>
                        </a:spcAft>
                      </a:pPr>
                      <a:r>
                        <a:rPr lang="en-US" sz="1200">
                          <a:effectLst/>
                        </a:rPr>
                        <a:t>  Environmental Modification, e.g. shower chair*</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marL="0" marR="0">
                        <a:lnSpc>
                          <a:spcPct val="107000"/>
                        </a:lnSpc>
                        <a:spcBef>
                          <a:spcPts val="0"/>
                        </a:spcBef>
                        <a:spcAft>
                          <a:spcPts val="0"/>
                        </a:spcAft>
                      </a:pPr>
                      <a:r>
                        <a:rPr lang="en-US" sz="1200">
                          <a:effectLst/>
                        </a:rPr>
                        <a:t> $0</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extLst>
                  <a:ext uri="{0D108BD9-81ED-4DB2-BD59-A6C34878D82A}">
                    <a16:rowId xmlns:a16="http://schemas.microsoft.com/office/drawing/2014/main" val="681542028"/>
                  </a:ext>
                </a:extLst>
              </a:tr>
              <a:tr h="219740">
                <a:tc>
                  <a:txBody>
                    <a:bodyPr/>
                    <a:lstStyle/>
                    <a:p>
                      <a:pPr marL="0" marR="0">
                        <a:lnSpc>
                          <a:spcPct val="107000"/>
                        </a:lnSpc>
                        <a:spcBef>
                          <a:spcPts val="0"/>
                        </a:spcBef>
                        <a:spcAft>
                          <a:spcPts val="0"/>
                        </a:spcAft>
                      </a:pPr>
                      <a:r>
                        <a:rPr lang="en-US" sz="1200">
                          <a:effectLst/>
                        </a:rPr>
                        <a:t>  Part D and Over the Counter Drugs (Retail &amp; Mail Order)**</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marL="0" marR="0">
                        <a:lnSpc>
                          <a:spcPct val="107000"/>
                        </a:lnSpc>
                        <a:spcBef>
                          <a:spcPts val="0"/>
                        </a:spcBef>
                        <a:spcAft>
                          <a:spcPts val="0"/>
                        </a:spcAft>
                      </a:pPr>
                      <a:r>
                        <a:rPr lang="en-US" sz="1200" dirty="0">
                          <a:effectLst/>
                        </a:rPr>
                        <a:t>$0</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extLst>
                  <a:ext uri="{0D108BD9-81ED-4DB2-BD59-A6C34878D82A}">
                    <a16:rowId xmlns:a16="http://schemas.microsoft.com/office/drawing/2014/main" val="1736620129"/>
                  </a:ext>
                </a:extLst>
              </a:tr>
            </a:tbl>
          </a:graphicData>
        </a:graphic>
      </p:graphicFrame>
      <p:sp>
        <p:nvSpPr>
          <p:cNvPr id="6" name="Rectangle 1"/>
          <p:cNvSpPr>
            <a:spLocks noChangeArrowheads="1"/>
          </p:cNvSpPr>
          <p:nvPr/>
        </p:nvSpPr>
        <p:spPr bwMode="auto">
          <a:xfrm>
            <a:off x="1563651" y="5260707"/>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100" b="0" i="1" u="none" strike="noStrike" cap="none" normalizeH="0" baseline="0" dirty="0">
                <a:ln>
                  <a:noFill/>
                </a:ln>
                <a:solidFill>
                  <a:srgbClr val="212529"/>
                </a:solidFill>
                <a:effectLst/>
                <a:latin typeface="Calibri" panose="020F0502020204030204" pitchFamily="34" charset="0"/>
                <a:ea typeface="Times New Roman" panose="02020603050405020304" pitchFamily="18" charset="0"/>
                <a:cs typeface="Calibri" panose="020F0502020204030204" pitchFamily="34" charset="0"/>
              </a:rPr>
              <a:t>*Prior authorization rules apply</a:t>
            </a:r>
            <a:br>
              <a:rPr kumimoji="0" lang="en-US" altLang="en-US" sz="1100" b="0" i="1" u="none" strike="noStrike" cap="none" normalizeH="0" baseline="0" dirty="0">
                <a:ln>
                  <a:noFill/>
                </a:ln>
                <a:solidFill>
                  <a:srgbClr val="212529"/>
                </a:solidFill>
                <a:effectLst/>
                <a:latin typeface="Calibri" panose="020F0502020204030204" pitchFamily="34" charset="0"/>
                <a:ea typeface="Times New Roman" panose="02020603050405020304" pitchFamily="18" charset="0"/>
                <a:cs typeface="Calibri" panose="020F0502020204030204" pitchFamily="34" charset="0"/>
              </a:rPr>
            </a:br>
            <a:r>
              <a:rPr kumimoji="0" lang="en-US" altLang="en-US" sz="1100" b="0" i="1" u="none" strike="noStrike" cap="none" normalizeH="0" baseline="0" dirty="0">
                <a:ln>
                  <a:noFill/>
                </a:ln>
                <a:solidFill>
                  <a:srgbClr val="212529"/>
                </a:solidFill>
                <a:effectLst/>
                <a:latin typeface="Calibri" panose="020F0502020204030204" pitchFamily="34" charset="0"/>
                <a:ea typeface="Times New Roman" panose="02020603050405020304" pitchFamily="18" charset="0"/>
                <a:cs typeface="Calibri" panose="020F0502020204030204" pitchFamily="34" charset="0"/>
              </a:rPr>
              <a:t>**Prior authorization rules may apply</a:t>
            </a:r>
            <a:endParaRPr kumimoji="0" lang="en-US" altLang="en-US" sz="6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dirty="0">
                <a:ln>
                  <a:noFill/>
                </a:ln>
                <a:solidFill>
                  <a:srgbClr val="212529"/>
                </a:solidFill>
                <a:effectLst/>
                <a:latin typeface="Calibri" panose="020F0502020204030204" pitchFamily="34" charset="0"/>
                <a:ea typeface="Times New Roman" panose="02020603050405020304" pitchFamily="18" charset="0"/>
                <a:cs typeface="Calibri" panose="020F0502020204030204" pitchFamily="34" charset="0"/>
              </a:rPr>
              <a:t>Non-emergency medical transportation will be provided through Medical Transportation Management, Inc.</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pic>
        <p:nvPicPr>
          <p:cNvPr id="8" name="Picture 7"/>
          <p:cNvPicPr>
            <a:picLocks noChangeAspect="1"/>
          </p:cNvPicPr>
          <p:nvPr/>
        </p:nvPicPr>
        <p:blipFill>
          <a:blip r:embed="rId3"/>
          <a:stretch>
            <a:fillRect/>
          </a:stretch>
        </p:blipFill>
        <p:spPr>
          <a:xfrm>
            <a:off x="2505926" y="6425031"/>
            <a:ext cx="5782867" cy="277506"/>
          </a:xfrm>
          <a:prstGeom prst="rect">
            <a:avLst/>
          </a:prstGeom>
        </p:spPr>
      </p:pic>
    </p:spTree>
    <p:extLst>
      <p:ext uri="{BB962C8B-B14F-4D97-AF65-F5344CB8AC3E}">
        <p14:creationId xmlns:p14="http://schemas.microsoft.com/office/powerpoint/2010/main" val="1877440171"/>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91386" y="361507"/>
            <a:ext cx="8718698" cy="800219"/>
          </a:xfrm>
          <a:prstGeom prst="rect">
            <a:avLst/>
          </a:prstGeom>
          <a:noFill/>
        </p:spPr>
        <p:txBody>
          <a:bodyPr wrap="square" rtlCol="0">
            <a:spAutoFit/>
          </a:bodyPr>
          <a:lstStyle/>
          <a:p>
            <a:r>
              <a:rPr lang="en-US" sz="2800" dirty="0">
                <a:solidFill>
                  <a:srgbClr val="00742F"/>
                </a:solidFill>
                <a:latin typeface="Cabin" panose="00000500000000000000" pitchFamily="2" charset="0"/>
              </a:rPr>
              <a:t>Behavioral Health &amp; Substance Use Treatment Services</a:t>
            </a:r>
          </a:p>
          <a:p>
            <a:endParaRPr lang="en-US" dirty="0"/>
          </a:p>
        </p:txBody>
      </p:sp>
      <p:sp>
        <p:nvSpPr>
          <p:cNvPr id="3" name="Rectangle 2"/>
          <p:cNvSpPr/>
          <p:nvPr/>
        </p:nvSpPr>
        <p:spPr>
          <a:xfrm>
            <a:off x="191386" y="970663"/>
            <a:ext cx="8803758" cy="4667753"/>
          </a:xfrm>
          <a:prstGeom prst="rect">
            <a:avLst/>
          </a:prstGeom>
        </p:spPr>
        <p:txBody>
          <a:bodyPr wrap="square">
            <a:spAutoFit/>
          </a:bodyPr>
          <a:lstStyle/>
          <a:p>
            <a:pPr>
              <a:lnSpc>
                <a:spcPct val="107000"/>
              </a:lnSpc>
              <a:spcBef>
                <a:spcPts val="0"/>
              </a:spcBef>
              <a:spcAft>
                <a:spcPts val="600"/>
              </a:spcAft>
            </a:pPr>
            <a:r>
              <a:rPr lang="en-US" sz="1600" dirty="0">
                <a:solidFill>
                  <a:srgbClr val="212529"/>
                </a:solidFill>
                <a:latin typeface="+mn-lt"/>
                <a:ea typeface="Times New Roman" panose="02020603050405020304" pitchFamily="18" charset="0"/>
                <a:cs typeface="Times New Roman" panose="02020603050405020304" pitchFamily="18" charset="0"/>
              </a:rPr>
              <a:t>Neighborhood INTEGRITY benefits include behavioral health and substance use services. </a:t>
            </a:r>
          </a:p>
          <a:p>
            <a:pPr>
              <a:lnSpc>
                <a:spcPct val="107000"/>
              </a:lnSpc>
              <a:spcBef>
                <a:spcPts val="0"/>
              </a:spcBef>
              <a:spcAft>
                <a:spcPts val="1875"/>
              </a:spcAft>
            </a:pPr>
            <a:r>
              <a:rPr lang="en-US" sz="1600" b="1" dirty="0">
                <a:solidFill>
                  <a:srgbClr val="212529"/>
                </a:solidFill>
                <a:latin typeface="+mn-lt"/>
                <a:ea typeface="Times New Roman" panose="02020603050405020304" pitchFamily="18" charset="0"/>
                <a:cs typeface="Times New Roman" panose="02020603050405020304" pitchFamily="18" charset="0"/>
              </a:rPr>
              <a:t>Covered benefits have a $0 copay, coinsurance or deductible.</a:t>
            </a:r>
            <a:r>
              <a:rPr lang="en-US" sz="1600" b="1" dirty="0">
                <a:latin typeface="+mn-lt"/>
                <a:ea typeface="Times New Roman" panose="02020603050405020304" pitchFamily="18" charset="0"/>
                <a:cs typeface="Times New Roman" panose="02020603050405020304" pitchFamily="18" charset="0"/>
              </a:rPr>
              <a:t>   </a:t>
            </a:r>
          </a:p>
          <a:p>
            <a:pPr marL="182880" lvl="0" indent="-182880">
              <a:lnSpc>
                <a:spcPct val="107000"/>
              </a:lnSpc>
              <a:spcBef>
                <a:spcPts val="0"/>
              </a:spcBef>
              <a:spcAft>
                <a:spcPts val="0"/>
              </a:spcAft>
              <a:buSzPts val="1000"/>
              <a:buFont typeface="Arial" panose="020B0604020202020204" pitchFamily="34" charset="0"/>
              <a:buChar char="•"/>
              <a:tabLst>
                <a:tab pos="457200" algn="l"/>
              </a:tabLst>
            </a:pPr>
            <a:r>
              <a:rPr lang="en-US" sz="1600" dirty="0">
                <a:solidFill>
                  <a:srgbClr val="212529"/>
                </a:solidFill>
                <a:latin typeface="+mn-lt"/>
                <a:ea typeface="Times New Roman" panose="02020603050405020304" pitchFamily="18" charset="0"/>
                <a:cs typeface="Times New Roman" panose="02020603050405020304" pitchFamily="18" charset="0"/>
              </a:rPr>
              <a:t>Day treatment**</a:t>
            </a:r>
            <a:endParaRPr lang="en-US" sz="1600" dirty="0">
              <a:latin typeface="+mn-lt"/>
              <a:ea typeface="Calibri" panose="020F0502020204030204" pitchFamily="34" charset="0"/>
              <a:cs typeface="Times New Roman" panose="02020603050405020304" pitchFamily="18" charset="0"/>
            </a:endParaRPr>
          </a:p>
          <a:p>
            <a:pPr marL="182880" lvl="0" indent="-182880">
              <a:lnSpc>
                <a:spcPct val="107000"/>
              </a:lnSpc>
              <a:spcBef>
                <a:spcPts val="0"/>
              </a:spcBef>
              <a:spcAft>
                <a:spcPts val="0"/>
              </a:spcAft>
              <a:buSzPts val="1000"/>
              <a:buFont typeface="Arial" panose="020B0604020202020204" pitchFamily="34" charset="0"/>
              <a:buChar char="•"/>
              <a:tabLst>
                <a:tab pos="457200" algn="l"/>
              </a:tabLst>
            </a:pPr>
            <a:r>
              <a:rPr lang="en-US" sz="1600" dirty="0">
                <a:solidFill>
                  <a:srgbClr val="212529"/>
                </a:solidFill>
                <a:latin typeface="+mn-lt"/>
                <a:ea typeface="Times New Roman" panose="02020603050405020304" pitchFamily="18" charset="0"/>
                <a:cs typeface="Times New Roman" panose="02020603050405020304" pitchFamily="18" charset="0"/>
              </a:rPr>
              <a:t>Intensive outpatient services**</a:t>
            </a:r>
            <a:endParaRPr lang="en-US" sz="1600" dirty="0">
              <a:latin typeface="+mn-lt"/>
              <a:ea typeface="Calibri" panose="020F0502020204030204" pitchFamily="34" charset="0"/>
              <a:cs typeface="Times New Roman" panose="02020603050405020304" pitchFamily="18" charset="0"/>
            </a:endParaRPr>
          </a:p>
          <a:p>
            <a:pPr marL="182880" lvl="0" indent="-182880">
              <a:lnSpc>
                <a:spcPct val="107000"/>
              </a:lnSpc>
              <a:spcBef>
                <a:spcPts val="0"/>
              </a:spcBef>
              <a:spcAft>
                <a:spcPts val="0"/>
              </a:spcAft>
              <a:buSzPts val="1000"/>
              <a:buFont typeface="Arial" panose="020B0604020202020204" pitchFamily="34" charset="0"/>
              <a:buChar char="•"/>
              <a:tabLst>
                <a:tab pos="457200" algn="l"/>
              </a:tabLst>
            </a:pPr>
            <a:r>
              <a:rPr lang="en-US" sz="1600" dirty="0">
                <a:solidFill>
                  <a:srgbClr val="212529"/>
                </a:solidFill>
                <a:latin typeface="+mn-lt"/>
                <a:ea typeface="Times New Roman" panose="02020603050405020304" pitchFamily="18" charset="0"/>
                <a:cs typeface="Times New Roman" panose="02020603050405020304" pitchFamily="18" charset="0"/>
              </a:rPr>
              <a:t>Methadone maintenance</a:t>
            </a:r>
            <a:endParaRPr lang="en-US" sz="1600" dirty="0">
              <a:latin typeface="+mn-lt"/>
              <a:ea typeface="Calibri" panose="020F0502020204030204" pitchFamily="34" charset="0"/>
              <a:cs typeface="Times New Roman" panose="02020603050405020304" pitchFamily="18" charset="0"/>
            </a:endParaRPr>
          </a:p>
          <a:p>
            <a:pPr marL="182880" lvl="0" indent="-182880">
              <a:lnSpc>
                <a:spcPct val="107000"/>
              </a:lnSpc>
              <a:spcBef>
                <a:spcPts val="0"/>
              </a:spcBef>
              <a:spcAft>
                <a:spcPts val="0"/>
              </a:spcAft>
              <a:buSzPts val="1000"/>
              <a:buFont typeface="Arial" panose="020B0604020202020204" pitchFamily="34" charset="0"/>
              <a:buChar char="•"/>
              <a:tabLst>
                <a:tab pos="457200" algn="l"/>
              </a:tabLst>
            </a:pPr>
            <a:r>
              <a:rPr lang="en-US" sz="1600" dirty="0">
                <a:solidFill>
                  <a:srgbClr val="212529"/>
                </a:solidFill>
                <a:latin typeface="+mn-lt"/>
                <a:ea typeface="Times New Roman" panose="02020603050405020304" pitchFamily="18" charset="0"/>
                <a:cs typeface="Times New Roman" panose="02020603050405020304" pitchFamily="18" charset="0"/>
              </a:rPr>
              <a:t>Integrated Health Homes (IHH)**</a:t>
            </a:r>
            <a:endParaRPr lang="en-US" sz="1600" dirty="0">
              <a:latin typeface="+mn-lt"/>
              <a:ea typeface="Calibri" panose="020F0502020204030204" pitchFamily="34" charset="0"/>
              <a:cs typeface="Times New Roman" panose="02020603050405020304" pitchFamily="18" charset="0"/>
            </a:endParaRPr>
          </a:p>
          <a:p>
            <a:pPr marL="182880" lvl="0" indent="-182880">
              <a:lnSpc>
                <a:spcPct val="107000"/>
              </a:lnSpc>
              <a:spcBef>
                <a:spcPts val="0"/>
              </a:spcBef>
              <a:spcAft>
                <a:spcPts val="0"/>
              </a:spcAft>
              <a:buSzPts val="1000"/>
              <a:buFont typeface="Arial" panose="020B0604020202020204" pitchFamily="34" charset="0"/>
              <a:buChar char="•"/>
              <a:tabLst>
                <a:tab pos="457200" algn="l"/>
              </a:tabLst>
            </a:pPr>
            <a:r>
              <a:rPr lang="en-US" sz="1600" dirty="0">
                <a:solidFill>
                  <a:srgbClr val="212529"/>
                </a:solidFill>
                <a:latin typeface="+mn-lt"/>
                <a:ea typeface="Times New Roman" panose="02020603050405020304" pitchFamily="18" charset="0"/>
                <a:cs typeface="Times New Roman" panose="02020603050405020304" pitchFamily="18" charset="0"/>
              </a:rPr>
              <a:t>Partial Hospitalization*</a:t>
            </a:r>
            <a:endParaRPr lang="en-US" sz="1600" dirty="0">
              <a:latin typeface="+mn-lt"/>
              <a:ea typeface="Calibri" panose="020F0502020204030204" pitchFamily="34" charset="0"/>
              <a:cs typeface="Times New Roman" panose="02020603050405020304" pitchFamily="18" charset="0"/>
            </a:endParaRPr>
          </a:p>
          <a:p>
            <a:pPr>
              <a:lnSpc>
                <a:spcPct val="107000"/>
              </a:lnSpc>
              <a:spcBef>
                <a:spcPts val="0"/>
              </a:spcBef>
              <a:spcAft>
                <a:spcPts val="1875"/>
              </a:spcAft>
            </a:pPr>
            <a:endParaRPr lang="en-US" sz="1100" dirty="0">
              <a:solidFill>
                <a:srgbClr val="212529"/>
              </a:solidFill>
              <a:latin typeface="+mn-lt"/>
              <a:ea typeface="Times New Roman" panose="02020603050405020304" pitchFamily="18" charset="0"/>
              <a:cs typeface="Times New Roman" panose="02020603050405020304" pitchFamily="18" charset="0"/>
            </a:endParaRPr>
          </a:p>
          <a:p>
            <a:pPr>
              <a:lnSpc>
                <a:spcPct val="107000"/>
              </a:lnSpc>
              <a:spcBef>
                <a:spcPts val="0"/>
              </a:spcBef>
              <a:spcAft>
                <a:spcPts val="1875"/>
              </a:spcAft>
            </a:pPr>
            <a:r>
              <a:rPr lang="en-US" sz="1400" dirty="0">
                <a:solidFill>
                  <a:srgbClr val="212529"/>
                </a:solidFill>
                <a:latin typeface="+mn-lt"/>
                <a:ea typeface="Times New Roman" panose="02020603050405020304" pitchFamily="18" charset="0"/>
                <a:cs typeface="Times New Roman" panose="02020603050405020304" pitchFamily="18" charset="0"/>
              </a:rPr>
              <a:t>The above covered services are managed by our partner </a:t>
            </a:r>
            <a:r>
              <a:rPr lang="en-US" sz="1400" dirty="0" err="1">
                <a:solidFill>
                  <a:srgbClr val="212529"/>
                </a:solidFill>
                <a:latin typeface="+mn-lt"/>
                <a:ea typeface="Times New Roman" panose="02020603050405020304" pitchFamily="18" charset="0"/>
                <a:cs typeface="Times New Roman" panose="02020603050405020304" pitchFamily="18" charset="0"/>
              </a:rPr>
              <a:t>Optum</a:t>
            </a:r>
            <a:r>
              <a:rPr lang="en-US" sz="1400" dirty="0">
                <a:solidFill>
                  <a:srgbClr val="212529"/>
                </a:solidFill>
                <a:latin typeface="+mn-lt"/>
                <a:ea typeface="Times New Roman" panose="02020603050405020304" pitchFamily="18" charset="0"/>
                <a:cs typeface="Times New Roman" panose="02020603050405020304" pitchFamily="18" charset="0"/>
              </a:rPr>
              <a:t>®. Our shared goal is to assist you in being as healthy as you can be, both mentally and physically. We cover both inpatient* and outpatient mental health and substance abuse programs designed to help diagnose and treat your condition.</a:t>
            </a:r>
            <a:r>
              <a:rPr lang="en-US" sz="1400" dirty="0">
                <a:latin typeface="+mn-lt"/>
                <a:ea typeface="Times New Roman" panose="02020603050405020304" pitchFamily="18" charset="0"/>
                <a:cs typeface="Times New Roman" panose="02020603050405020304" pitchFamily="18" charset="0"/>
              </a:rPr>
              <a:t>  </a:t>
            </a:r>
          </a:p>
          <a:p>
            <a:pPr>
              <a:lnSpc>
                <a:spcPct val="107000"/>
              </a:lnSpc>
              <a:spcBef>
                <a:spcPts val="0"/>
              </a:spcBef>
              <a:spcAft>
                <a:spcPts val="1875"/>
              </a:spcAft>
            </a:pPr>
            <a:r>
              <a:rPr lang="en-US" sz="1600" b="1" dirty="0">
                <a:solidFill>
                  <a:srgbClr val="212529"/>
                </a:solidFill>
                <a:latin typeface="+mn-lt"/>
                <a:ea typeface="Times New Roman" panose="02020603050405020304" pitchFamily="18" charset="0"/>
                <a:cs typeface="Times New Roman" panose="02020603050405020304" pitchFamily="18" charset="0"/>
              </a:rPr>
              <a:t>Please contact </a:t>
            </a:r>
            <a:r>
              <a:rPr lang="en-US" sz="1600" b="1" dirty="0" err="1">
                <a:solidFill>
                  <a:srgbClr val="212529"/>
                </a:solidFill>
                <a:latin typeface="+mn-lt"/>
                <a:ea typeface="Times New Roman" panose="02020603050405020304" pitchFamily="18" charset="0"/>
                <a:cs typeface="Times New Roman" panose="02020603050405020304" pitchFamily="18" charset="0"/>
              </a:rPr>
              <a:t>Optum</a:t>
            </a:r>
            <a:r>
              <a:rPr lang="en-US" sz="1600" b="1" dirty="0">
                <a:solidFill>
                  <a:srgbClr val="212529"/>
                </a:solidFill>
                <a:latin typeface="+mn-lt"/>
                <a:ea typeface="Times New Roman" panose="02020603050405020304" pitchFamily="18" charset="0"/>
                <a:cs typeface="Times New Roman" panose="02020603050405020304" pitchFamily="18" charset="0"/>
              </a:rPr>
              <a:t>® directly at 1-401-443-5995 (TTY 711) for more information on these services.</a:t>
            </a:r>
            <a:endParaRPr lang="en-US" sz="1600" b="1" dirty="0">
              <a:latin typeface="+mn-lt"/>
              <a:ea typeface="Calibri" panose="020F0502020204030204" pitchFamily="34" charset="0"/>
              <a:cs typeface="Times New Roman" panose="02020603050405020304" pitchFamily="18" charset="0"/>
            </a:endParaRPr>
          </a:p>
          <a:p>
            <a:pPr>
              <a:lnSpc>
                <a:spcPct val="107000"/>
              </a:lnSpc>
              <a:spcBef>
                <a:spcPts val="0"/>
              </a:spcBef>
              <a:spcAft>
                <a:spcPts val="0"/>
              </a:spcAft>
            </a:pPr>
            <a:r>
              <a:rPr lang="en-US" sz="1100" i="1" dirty="0">
                <a:solidFill>
                  <a:srgbClr val="212529"/>
                </a:solidFill>
                <a:latin typeface="+mn-lt"/>
                <a:ea typeface="Times New Roman" panose="02020603050405020304" pitchFamily="18" charset="0"/>
                <a:cs typeface="Times New Roman" panose="02020603050405020304" pitchFamily="18" charset="0"/>
              </a:rPr>
              <a:t>*Prior authorization rules apply</a:t>
            </a:r>
            <a:br>
              <a:rPr lang="en-US" sz="1100" i="1" dirty="0">
                <a:solidFill>
                  <a:srgbClr val="212529"/>
                </a:solidFill>
                <a:latin typeface="+mn-lt"/>
                <a:ea typeface="Times New Roman" panose="02020603050405020304" pitchFamily="18" charset="0"/>
                <a:cs typeface="Times New Roman" panose="02020603050405020304" pitchFamily="18" charset="0"/>
              </a:rPr>
            </a:br>
            <a:r>
              <a:rPr lang="en-US" sz="1100" i="1" dirty="0">
                <a:solidFill>
                  <a:srgbClr val="212529"/>
                </a:solidFill>
                <a:latin typeface="+mn-lt"/>
                <a:ea typeface="Times New Roman" panose="02020603050405020304" pitchFamily="18" charset="0"/>
                <a:cs typeface="Times New Roman" panose="02020603050405020304" pitchFamily="18" charset="0"/>
              </a:rPr>
              <a:t>**Prior authorization rules may apply</a:t>
            </a:r>
          </a:p>
          <a:p>
            <a:pPr>
              <a:lnSpc>
                <a:spcPct val="107000"/>
              </a:lnSpc>
              <a:spcBef>
                <a:spcPts val="0"/>
              </a:spcBef>
              <a:spcAft>
                <a:spcPts val="0"/>
              </a:spcAft>
            </a:pPr>
            <a:endParaRPr lang="en-US" sz="1100" i="1" dirty="0">
              <a:solidFill>
                <a:srgbClr val="212529"/>
              </a:solidFill>
              <a:latin typeface="+mn-lt"/>
              <a:ea typeface="Times New Roman" panose="02020603050405020304" pitchFamily="18" charset="0"/>
              <a:cs typeface="Times New Roman" panose="02020603050405020304" pitchFamily="18" charset="0"/>
            </a:endParaRPr>
          </a:p>
        </p:txBody>
      </p:sp>
      <p:sp>
        <p:nvSpPr>
          <p:cNvPr id="6" name="TextBox 5"/>
          <p:cNvSpPr txBox="1"/>
          <p:nvPr/>
        </p:nvSpPr>
        <p:spPr>
          <a:xfrm>
            <a:off x="3444950" y="1803455"/>
            <a:ext cx="5465134" cy="1409681"/>
          </a:xfrm>
          <a:prstGeom prst="rect">
            <a:avLst/>
          </a:prstGeom>
          <a:noFill/>
        </p:spPr>
        <p:txBody>
          <a:bodyPr wrap="square" rtlCol="0">
            <a:spAutoFit/>
          </a:bodyPr>
          <a:lstStyle/>
          <a:p>
            <a:pPr marL="182880" lvl="0" indent="-182880">
              <a:lnSpc>
                <a:spcPct val="107000"/>
              </a:lnSpc>
              <a:spcBef>
                <a:spcPts val="0"/>
              </a:spcBef>
              <a:spcAft>
                <a:spcPts val="0"/>
              </a:spcAft>
              <a:buSzPts val="1000"/>
              <a:buFont typeface="Arial" panose="020B0604020202020204" pitchFamily="34" charset="0"/>
              <a:buChar char="•"/>
              <a:tabLst>
                <a:tab pos="457200" algn="l"/>
              </a:tabLst>
            </a:pPr>
            <a:r>
              <a:rPr lang="en-US" sz="1600" dirty="0">
                <a:solidFill>
                  <a:srgbClr val="212529"/>
                </a:solidFill>
                <a:ea typeface="Times New Roman" panose="02020603050405020304" pitchFamily="18" charset="0"/>
                <a:cs typeface="Times New Roman" panose="02020603050405020304" pitchFamily="18" charset="0"/>
              </a:rPr>
              <a:t>Mental Health Psychiatric Rehabilitation Residence </a:t>
            </a:r>
            <a:r>
              <a:rPr lang="en-US" sz="1400" dirty="0">
                <a:solidFill>
                  <a:srgbClr val="212529"/>
                </a:solidFill>
                <a:ea typeface="Times New Roman" panose="02020603050405020304" pitchFamily="18" charset="0"/>
                <a:cs typeface="Times New Roman" panose="02020603050405020304" pitchFamily="18" charset="0"/>
              </a:rPr>
              <a:t>(MHPRR)**</a:t>
            </a:r>
          </a:p>
          <a:p>
            <a:pPr marL="182880" indent="-182880">
              <a:lnSpc>
                <a:spcPct val="107000"/>
              </a:lnSpc>
              <a:spcBef>
                <a:spcPts val="0"/>
              </a:spcBef>
              <a:spcAft>
                <a:spcPts val="0"/>
              </a:spcAft>
              <a:buSzPts val="1000"/>
              <a:buFont typeface="Arial" panose="020B0604020202020204" pitchFamily="34" charset="0"/>
              <a:buChar char="•"/>
              <a:tabLst>
                <a:tab pos="457200" algn="l"/>
              </a:tabLst>
            </a:pPr>
            <a:r>
              <a:rPr lang="en-US" sz="1600" dirty="0">
                <a:solidFill>
                  <a:srgbClr val="212529"/>
                </a:solidFill>
                <a:ea typeface="Times New Roman" panose="02020603050405020304" pitchFamily="18" charset="0"/>
                <a:cs typeface="Times New Roman" panose="02020603050405020304" pitchFamily="18" charset="0"/>
              </a:rPr>
              <a:t>Opioid Treatment Program (OTP)**</a:t>
            </a:r>
          </a:p>
          <a:p>
            <a:pPr marL="182880" lvl="0" indent="-182880">
              <a:lnSpc>
                <a:spcPct val="107000"/>
              </a:lnSpc>
              <a:spcBef>
                <a:spcPts val="0"/>
              </a:spcBef>
              <a:spcAft>
                <a:spcPts val="0"/>
              </a:spcAft>
              <a:buSzPts val="1000"/>
              <a:buFont typeface="Arial" panose="020B0604020202020204" pitchFamily="34" charset="0"/>
              <a:buChar char="•"/>
              <a:tabLst>
                <a:tab pos="457200" algn="l"/>
              </a:tabLst>
            </a:pPr>
            <a:r>
              <a:rPr lang="en-US" sz="1600" dirty="0">
                <a:solidFill>
                  <a:srgbClr val="212529"/>
                </a:solidFill>
                <a:ea typeface="Times New Roman" panose="02020603050405020304" pitchFamily="18" charset="0"/>
                <a:cs typeface="Times New Roman" panose="02020603050405020304" pitchFamily="18" charset="0"/>
              </a:rPr>
              <a:t>Assertive Community Treatment (ACT)**</a:t>
            </a:r>
            <a:endParaRPr lang="en-US" sz="1600" dirty="0">
              <a:ea typeface="Calibri" panose="020F0502020204030204" pitchFamily="34" charset="0"/>
              <a:cs typeface="Times New Roman" panose="02020603050405020304" pitchFamily="18" charset="0"/>
            </a:endParaRPr>
          </a:p>
          <a:p>
            <a:pPr marL="182880" lvl="0" indent="-182880">
              <a:lnSpc>
                <a:spcPct val="107000"/>
              </a:lnSpc>
              <a:spcBef>
                <a:spcPts val="0"/>
              </a:spcBef>
              <a:spcAft>
                <a:spcPts val="0"/>
              </a:spcAft>
              <a:buSzPts val="1000"/>
              <a:buFont typeface="Arial" panose="020B0604020202020204" pitchFamily="34" charset="0"/>
              <a:buChar char="•"/>
              <a:tabLst>
                <a:tab pos="457200" algn="l"/>
              </a:tabLst>
            </a:pPr>
            <a:r>
              <a:rPr lang="en-US" sz="1600" dirty="0">
                <a:solidFill>
                  <a:srgbClr val="212529"/>
                </a:solidFill>
                <a:ea typeface="Times New Roman" panose="02020603050405020304" pitchFamily="18" charset="0"/>
                <a:cs typeface="Times New Roman" panose="02020603050405020304" pitchFamily="18" charset="0"/>
              </a:rPr>
              <a:t>Psychiatric rehabilitation day programs**</a:t>
            </a:r>
          </a:p>
          <a:p>
            <a:pPr marL="182880" indent="-182880">
              <a:lnSpc>
                <a:spcPct val="107000"/>
              </a:lnSpc>
              <a:spcBef>
                <a:spcPts val="0"/>
              </a:spcBef>
              <a:spcAft>
                <a:spcPts val="0"/>
              </a:spcAft>
              <a:buSzPts val="1000"/>
              <a:buFont typeface="Arial" panose="020B0604020202020204" pitchFamily="34" charset="0"/>
              <a:buChar char="•"/>
              <a:tabLst>
                <a:tab pos="457200" algn="l"/>
              </a:tabLst>
            </a:pPr>
            <a:r>
              <a:rPr lang="en-US" sz="1600" dirty="0">
                <a:solidFill>
                  <a:srgbClr val="212529"/>
                </a:solidFill>
                <a:ea typeface="Times New Roman" panose="02020603050405020304" pitchFamily="18" charset="0"/>
                <a:cs typeface="Times New Roman" panose="02020603050405020304" pitchFamily="18" charset="0"/>
              </a:rPr>
              <a:t>Substance abuse residential treatment*</a:t>
            </a:r>
            <a:endParaRPr lang="en-US" dirty="0">
              <a:ea typeface="Calibri" panose="020F0502020204030204" pitchFamily="34" charset="0"/>
              <a:cs typeface="Times New Roman" panose="02020603050405020304" pitchFamily="18" charset="0"/>
            </a:endParaRPr>
          </a:p>
        </p:txBody>
      </p:sp>
      <p:pic>
        <p:nvPicPr>
          <p:cNvPr id="7" name="Picture 6"/>
          <p:cNvPicPr>
            <a:picLocks noChangeAspect="1"/>
          </p:cNvPicPr>
          <p:nvPr/>
        </p:nvPicPr>
        <p:blipFill>
          <a:blip r:embed="rId2"/>
          <a:stretch>
            <a:fillRect/>
          </a:stretch>
        </p:blipFill>
        <p:spPr>
          <a:xfrm>
            <a:off x="2505926" y="6425031"/>
            <a:ext cx="5782867" cy="277506"/>
          </a:xfrm>
          <a:prstGeom prst="rect">
            <a:avLst/>
          </a:prstGeom>
        </p:spPr>
      </p:pic>
    </p:spTree>
    <p:extLst>
      <p:ext uri="{BB962C8B-B14F-4D97-AF65-F5344CB8AC3E}">
        <p14:creationId xmlns:p14="http://schemas.microsoft.com/office/powerpoint/2010/main" val="1699898162"/>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33914" y="340732"/>
            <a:ext cx="8612373" cy="4511876"/>
          </a:xfrm>
          <a:prstGeom prst="rect">
            <a:avLst/>
          </a:prstGeom>
        </p:spPr>
        <p:txBody>
          <a:bodyPr wrap="square">
            <a:spAutoFit/>
          </a:bodyPr>
          <a:lstStyle/>
          <a:p>
            <a:pPr>
              <a:lnSpc>
                <a:spcPct val="107000"/>
              </a:lnSpc>
              <a:spcBef>
                <a:spcPts val="1200"/>
              </a:spcBef>
              <a:spcAft>
                <a:spcPts val="1875"/>
              </a:spcAft>
            </a:pPr>
            <a:r>
              <a:rPr lang="en-US" sz="3200" dirty="0">
                <a:solidFill>
                  <a:srgbClr val="056839"/>
                </a:solidFill>
                <a:latin typeface="Cabin" panose="00000500000000000000" pitchFamily="2" charset="0"/>
                <a:ea typeface="Times New Roman" panose="02020603050405020304" pitchFamily="18" charset="0"/>
                <a:cs typeface="Times New Roman" panose="02020603050405020304" pitchFamily="18" charset="0"/>
              </a:rPr>
              <a:t>Long-Term Services and Supports (LTSS)</a:t>
            </a:r>
            <a:endParaRPr lang="en-US" sz="3200" dirty="0">
              <a:latin typeface="Cabin" panose="00000500000000000000" pitchFamily="2" charset="0"/>
              <a:ea typeface="Calibri" panose="020F0502020204030204" pitchFamily="34" charset="0"/>
              <a:cs typeface="Times New Roman" panose="02020603050405020304" pitchFamily="18" charset="0"/>
            </a:endParaRPr>
          </a:p>
          <a:p>
            <a:pPr>
              <a:lnSpc>
                <a:spcPct val="107000"/>
              </a:lnSpc>
              <a:spcBef>
                <a:spcPts val="0"/>
              </a:spcBef>
              <a:spcAft>
                <a:spcPts val="1875"/>
              </a:spcAft>
            </a:pPr>
            <a:r>
              <a:rPr lang="en-US" sz="1600" dirty="0">
                <a:solidFill>
                  <a:srgbClr val="212529"/>
                </a:solidFill>
                <a:latin typeface="+mn-lt"/>
                <a:ea typeface="Times New Roman" panose="02020603050405020304" pitchFamily="18" charset="0"/>
                <a:cs typeface="Times New Roman" panose="02020603050405020304" pitchFamily="18" charset="0"/>
              </a:rPr>
              <a:t>If eligible for Long-Term Services and Supports***, Neighborhood INTEGRITY provides coverage for:</a:t>
            </a:r>
            <a:endParaRPr lang="en-US" sz="1600" dirty="0">
              <a:latin typeface="+mn-lt"/>
              <a:ea typeface="Calibri" panose="020F0502020204030204" pitchFamily="34" charset="0"/>
              <a:cs typeface="Times New Roman" panose="02020603050405020304" pitchFamily="18" charset="0"/>
            </a:endParaRPr>
          </a:p>
          <a:p>
            <a:pPr marL="342900" lvl="0" indent="-342900">
              <a:lnSpc>
                <a:spcPct val="107000"/>
              </a:lnSpc>
              <a:spcBef>
                <a:spcPts val="0"/>
              </a:spcBef>
              <a:spcAft>
                <a:spcPts val="0"/>
              </a:spcAft>
              <a:buSzPts val="1000"/>
              <a:buFont typeface="Symbol" panose="05050102010706020507" pitchFamily="18" charset="2"/>
              <a:buChar char=""/>
              <a:tabLst>
                <a:tab pos="457200" algn="l"/>
              </a:tabLst>
            </a:pPr>
            <a:r>
              <a:rPr lang="en-US" sz="1600" dirty="0">
                <a:solidFill>
                  <a:srgbClr val="212529"/>
                </a:solidFill>
                <a:latin typeface="+mn-lt"/>
                <a:ea typeface="Times New Roman" panose="02020603050405020304" pitchFamily="18" charset="0"/>
                <a:cs typeface="Times New Roman" panose="02020603050405020304" pitchFamily="18" charset="0"/>
              </a:rPr>
              <a:t>Skilled nursing services**</a:t>
            </a:r>
            <a:endParaRPr lang="en-US" sz="1600" dirty="0">
              <a:latin typeface="+mn-lt"/>
              <a:ea typeface="Calibri" panose="020F0502020204030204" pitchFamily="34" charset="0"/>
              <a:cs typeface="Times New Roman" panose="02020603050405020304" pitchFamily="18" charset="0"/>
            </a:endParaRPr>
          </a:p>
          <a:p>
            <a:pPr marL="342900" lvl="0" indent="-342900">
              <a:lnSpc>
                <a:spcPct val="107000"/>
              </a:lnSpc>
              <a:spcBef>
                <a:spcPts val="0"/>
              </a:spcBef>
              <a:spcAft>
                <a:spcPts val="0"/>
              </a:spcAft>
              <a:buSzPts val="1000"/>
              <a:buFont typeface="Symbol" panose="05050102010706020507" pitchFamily="18" charset="2"/>
              <a:buChar char=""/>
              <a:tabLst>
                <a:tab pos="457200" algn="l"/>
              </a:tabLst>
            </a:pPr>
            <a:r>
              <a:rPr lang="en-US" sz="1600" dirty="0">
                <a:solidFill>
                  <a:srgbClr val="212529"/>
                </a:solidFill>
                <a:latin typeface="+mn-lt"/>
                <a:ea typeface="Times New Roman" panose="02020603050405020304" pitchFamily="18" charset="0"/>
                <a:cs typeface="Times New Roman" panose="02020603050405020304" pitchFamily="18" charset="0"/>
              </a:rPr>
              <a:t>Meals on Wheels</a:t>
            </a:r>
            <a:endParaRPr lang="en-US" sz="1600" dirty="0">
              <a:latin typeface="+mn-lt"/>
              <a:ea typeface="Calibri" panose="020F0502020204030204" pitchFamily="34" charset="0"/>
              <a:cs typeface="Times New Roman" panose="02020603050405020304" pitchFamily="18" charset="0"/>
            </a:endParaRPr>
          </a:p>
          <a:p>
            <a:pPr marL="342900" lvl="0" indent="-342900">
              <a:lnSpc>
                <a:spcPct val="107000"/>
              </a:lnSpc>
              <a:spcBef>
                <a:spcPts val="0"/>
              </a:spcBef>
              <a:spcAft>
                <a:spcPts val="0"/>
              </a:spcAft>
              <a:buSzPts val="1000"/>
              <a:buFont typeface="Symbol" panose="05050102010706020507" pitchFamily="18" charset="2"/>
              <a:buChar char=""/>
              <a:tabLst>
                <a:tab pos="457200" algn="l"/>
              </a:tabLst>
            </a:pPr>
            <a:r>
              <a:rPr lang="en-US" sz="1600" dirty="0">
                <a:solidFill>
                  <a:srgbClr val="212529"/>
                </a:solidFill>
                <a:latin typeface="+mn-lt"/>
                <a:ea typeface="Times New Roman" panose="02020603050405020304" pitchFamily="18" charset="0"/>
                <a:cs typeface="Times New Roman" panose="02020603050405020304" pitchFamily="18" charset="0"/>
              </a:rPr>
              <a:t>Assisted Living Facility*</a:t>
            </a:r>
            <a:endParaRPr lang="en-US" sz="1600" dirty="0">
              <a:latin typeface="+mn-lt"/>
              <a:ea typeface="Calibri" panose="020F0502020204030204" pitchFamily="34" charset="0"/>
              <a:cs typeface="Times New Roman" panose="02020603050405020304" pitchFamily="18" charset="0"/>
            </a:endParaRPr>
          </a:p>
          <a:p>
            <a:pPr marL="342900" lvl="0" indent="-342900">
              <a:lnSpc>
                <a:spcPct val="107000"/>
              </a:lnSpc>
              <a:spcBef>
                <a:spcPts val="0"/>
              </a:spcBef>
              <a:spcAft>
                <a:spcPts val="0"/>
              </a:spcAft>
              <a:buSzPts val="1000"/>
              <a:buFont typeface="Symbol" panose="05050102010706020507" pitchFamily="18" charset="2"/>
              <a:buChar char=""/>
              <a:tabLst>
                <a:tab pos="457200" algn="l"/>
              </a:tabLst>
            </a:pPr>
            <a:r>
              <a:rPr lang="en-US" sz="1600" dirty="0" err="1">
                <a:solidFill>
                  <a:srgbClr val="212529"/>
                </a:solidFill>
                <a:latin typeface="+mn-lt"/>
                <a:ea typeface="Times New Roman" panose="02020603050405020304" pitchFamily="18" charset="0"/>
                <a:cs typeface="Times New Roman" panose="02020603050405020304" pitchFamily="18" charset="0"/>
              </a:rPr>
              <a:t>RIte@Home</a:t>
            </a:r>
            <a:r>
              <a:rPr lang="en-US" sz="1600" dirty="0">
                <a:solidFill>
                  <a:srgbClr val="212529"/>
                </a:solidFill>
                <a:latin typeface="+mn-lt"/>
                <a:ea typeface="Times New Roman" panose="02020603050405020304" pitchFamily="18" charset="0"/>
                <a:cs typeface="Times New Roman" panose="02020603050405020304" pitchFamily="18" charset="0"/>
              </a:rPr>
              <a:t> shared living</a:t>
            </a:r>
            <a:endParaRPr lang="en-US" sz="1600" dirty="0">
              <a:latin typeface="+mn-lt"/>
              <a:ea typeface="Calibri" panose="020F0502020204030204" pitchFamily="34" charset="0"/>
              <a:cs typeface="Times New Roman" panose="02020603050405020304" pitchFamily="18" charset="0"/>
            </a:endParaRPr>
          </a:p>
          <a:p>
            <a:pPr marL="342900" lvl="0" indent="-342900">
              <a:lnSpc>
                <a:spcPct val="107000"/>
              </a:lnSpc>
              <a:spcBef>
                <a:spcPts val="0"/>
              </a:spcBef>
              <a:spcAft>
                <a:spcPts val="0"/>
              </a:spcAft>
              <a:buSzPts val="1000"/>
              <a:buFont typeface="Symbol" panose="05050102010706020507" pitchFamily="18" charset="2"/>
              <a:buChar char=""/>
              <a:tabLst>
                <a:tab pos="457200" algn="l"/>
              </a:tabLst>
            </a:pPr>
            <a:r>
              <a:rPr lang="en-US" sz="1600" dirty="0">
                <a:solidFill>
                  <a:srgbClr val="212529"/>
                </a:solidFill>
                <a:latin typeface="+mn-lt"/>
                <a:ea typeface="Times New Roman" panose="02020603050405020304" pitchFamily="18" charset="0"/>
                <a:cs typeface="Times New Roman" panose="02020603050405020304" pitchFamily="18" charset="0"/>
              </a:rPr>
              <a:t>Nursing Home Care*</a:t>
            </a:r>
          </a:p>
          <a:p>
            <a:pPr marL="342900" lvl="0" indent="-342900">
              <a:lnSpc>
                <a:spcPct val="107000"/>
              </a:lnSpc>
              <a:spcBef>
                <a:spcPts val="0"/>
              </a:spcBef>
              <a:spcAft>
                <a:spcPts val="0"/>
              </a:spcAft>
              <a:buSzPts val="1000"/>
              <a:buFont typeface="Symbol" panose="05050102010706020507" pitchFamily="18" charset="2"/>
              <a:buChar char=""/>
              <a:tabLst>
                <a:tab pos="457200" algn="l"/>
              </a:tabLst>
            </a:pPr>
            <a:endParaRPr lang="en-US" sz="1600" dirty="0">
              <a:latin typeface="+mn-lt"/>
              <a:ea typeface="Calibri" panose="020F0502020204030204" pitchFamily="34" charset="0"/>
              <a:cs typeface="Times New Roman" panose="02020603050405020304" pitchFamily="18" charset="0"/>
            </a:endParaRPr>
          </a:p>
          <a:p>
            <a:pPr>
              <a:lnSpc>
                <a:spcPct val="107000"/>
              </a:lnSpc>
              <a:spcBef>
                <a:spcPts val="0"/>
              </a:spcBef>
              <a:spcAft>
                <a:spcPts val="1875"/>
              </a:spcAft>
            </a:pPr>
            <a:r>
              <a:rPr lang="en-US" sz="1600" dirty="0">
                <a:solidFill>
                  <a:srgbClr val="212529"/>
                </a:solidFill>
                <a:latin typeface="+mn-lt"/>
                <a:ea typeface="Times New Roman" panose="02020603050405020304" pitchFamily="18" charset="0"/>
                <a:cs typeface="Times New Roman" panose="02020603050405020304" pitchFamily="18" charset="0"/>
              </a:rPr>
              <a:t>MMP members can also access Neighborhood’s Personal Choice Program, that allows members to be part of the hiring process for their personal care assistants* to help them stay at home or in the community.</a:t>
            </a:r>
            <a:endParaRPr lang="en-US" sz="1600" dirty="0">
              <a:latin typeface="+mn-lt"/>
              <a:ea typeface="Calibri" panose="020F0502020204030204" pitchFamily="34" charset="0"/>
              <a:cs typeface="Times New Roman" panose="02020603050405020304" pitchFamily="18" charset="0"/>
            </a:endParaRPr>
          </a:p>
          <a:p>
            <a:pPr>
              <a:lnSpc>
                <a:spcPct val="107000"/>
              </a:lnSpc>
              <a:spcBef>
                <a:spcPts val="0"/>
              </a:spcBef>
              <a:spcAft>
                <a:spcPts val="0"/>
              </a:spcAft>
            </a:pPr>
            <a:r>
              <a:rPr lang="en-US" sz="1600" i="1" dirty="0">
                <a:solidFill>
                  <a:srgbClr val="212529"/>
                </a:solidFill>
                <a:latin typeface="+mn-lt"/>
                <a:ea typeface="Times New Roman" panose="02020603050405020304" pitchFamily="18" charset="0"/>
                <a:cs typeface="Times New Roman" panose="02020603050405020304" pitchFamily="18" charset="0"/>
              </a:rPr>
              <a:t>*Prior authorization rules apply</a:t>
            </a:r>
            <a:br>
              <a:rPr lang="en-US" sz="1600" i="1" dirty="0">
                <a:solidFill>
                  <a:srgbClr val="212529"/>
                </a:solidFill>
                <a:latin typeface="+mn-lt"/>
                <a:ea typeface="Times New Roman" panose="02020603050405020304" pitchFamily="18" charset="0"/>
                <a:cs typeface="Times New Roman" panose="02020603050405020304" pitchFamily="18" charset="0"/>
              </a:rPr>
            </a:br>
            <a:r>
              <a:rPr lang="en-US" sz="1600" i="1" dirty="0">
                <a:solidFill>
                  <a:srgbClr val="212529"/>
                </a:solidFill>
                <a:latin typeface="+mn-lt"/>
                <a:ea typeface="Times New Roman" panose="02020603050405020304" pitchFamily="18" charset="0"/>
                <a:cs typeface="Times New Roman" panose="02020603050405020304" pitchFamily="18" charset="0"/>
              </a:rPr>
              <a:t>**Prior authorization rules may apply</a:t>
            </a:r>
            <a:endParaRPr lang="en-US" sz="1600" dirty="0">
              <a:effectLst/>
              <a:latin typeface="+mn-lt"/>
              <a:ea typeface="Calibri" panose="020F0502020204030204" pitchFamily="34" charset="0"/>
              <a:cs typeface="Times New Roman" panose="02020603050405020304" pitchFamily="18" charset="0"/>
            </a:endParaRPr>
          </a:p>
        </p:txBody>
      </p:sp>
      <p:pic>
        <p:nvPicPr>
          <p:cNvPr id="3" name="Picture 2"/>
          <p:cNvPicPr>
            <a:picLocks noChangeAspect="1"/>
          </p:cNvPicPr>
          <p:nvPr/>
        </p:nvPicPr>
        <p:blipFill>
          <a:blip r:embed="rId2"/>
          <a:stretch>
            <a:fillRect/>
          </a:stretch>
        </p:blipFill>
        <p:spPr>
          <a:xfrm>
            <a:off x="2505926" y="6425031"/>
            <a:ext cx="5782867" cy="277506"/>
          </a:xfrm>
          <a:prstGeom prst="rect">
            <a:avLst/>
          </a:prstGeom>
        </p:spPr>
      </p:pic>
    </p:spTree>
    <p:extLst>
      <p:ext uri="{BB962C8B-B14F-4D97-AF65-F5344CB8AC3E}">
        <p14:creationId xmlns:p14="http://schemas.microsoft.com/office/powerpoint/2010/main" val="2650910844"/>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79277" y="801503"/>
            <a:ext cx="8506046" cy="1080296"/>
          </a:xfrm>
          <a:prstGeom prst="rect">
            <a:avLst/>
          </a:prstGeom>
        </p:spPr>
        <p:txBody>
          <a:bodyPr wrap="square">
            <a:spAutoFit/>
          </a:bodyPr>
          <a:lstStyle/>
          <a:p>
            <a:pPr>
              <a:lnSpc>
                <a:spcPct val="107000"/>
              </a:lnSpc>
              <a:spcBef>
                <a:spcPts val="0"/>
              </a:spcBef>
              <a:spcAft>
                <a:spcPts val="0"/>
              </a:spcAft>
            </a:pPr>
            <a:r>
              <a:rPr lang="en-US" sz="1600" dirty="0"/>
              <a:t>Neighborhood is excited to offer the following benefits and services for healthy living at no extra cost for our MMP members:</a:t>
            </a:r>
          </a:p>
          <a:p>
            <a:pPr>
              <a:lnSpc>
                <a:spcPct val="107000"/>
              </a:lnSpc>
              <a:spcBef>
                <a:spcPts val="0"/>
              </a:spcBef>
              <a:spcAft>
                <a:spcPts val="0"/>
              </a:spcAft>
            </a:pPr>
            <a:endParaRPr lang="en-US" sz="1400" b="1" dirty="0">
              <a:solidFill>
                <a:srgbClr val="212529"/>
              </a:solidFill>
              <a:latin typeface="+mn-lt"/>
              <a:ea typeface="Times New Roman" panose="02020603050405020304" pitchFamily="18" charset="0"/>
              <a:cs typeface="Open Sans"/>
            </a:endParaRPr>
          </a:p>
          <a:p>
            <a:pPr>
              <a:lnSpc>
                <a:spcPct val="107000"/>
              </a:lnSpc>
              <a:spcBef>
                <a:spcPts val="0"/>
              </a:spcBef>
              <a:spcAft>
                <a:spcPts val="600"/>
              </a:spcAft>
            </a:pPr>
            <a:endParaRPr lang="en-US" sz="1400" dirty="0">
              <a:latin typeface="+mn-lt"/>
              <a:ea typeface="Calibri" panose="020F0502020204030204" pitchFamily="34" charset="0"/>
              <a:cs typeface="Times New Roman" panose="02020603050405020304" pitchFamily="18" charset="0"/>
            </a:endParaRPr>
          </a:p>
        </p:txBody>
      </p:sp>
      <p:sp>
        <p:nvSpPr>
          <p:cNvPr id="3" name="Rectangle 2"/>
          <p:cNvSpPr/>
          <p:nvPr/>
        </p:nvSpPr>
        <p:spPr>
          <a:xfrm>
            <a:off x="160080" y="182231"/>
            <a:ext cx="7967246" cy="619272"/>
          </a:xfrm>
          <a:prstGeom prst="rect">
            <a:avLst/>
          </a:prstGeom>
        </p:spPr>
        <p:txBody>
          <a:bodyPr wrap="none">
            <a:spAutoFit/>
          </a:bodyPr>
          <a:lstStyle/>
          <a:p>
            <a:pPr>
              <a:lnSpc>
                <a:spcPct val="107000"/>
              </a:lnSpc>
              <a:spcBef>
                <a:spcPts val="1200"/>
              </a:spcBef>
              <a:spcAft>
                <a:spcPts val="1875"/>
              </a:spcAft>
            </a:pPr>
            <a:r>
              <a:rPr lang="en-US" sz="3200" dirty="0">
                <a:solidFill>
                  <a:srgbClr val="056839"/>
                </a:solidFill>
                <a:latin typeface="Cabin" panose="00000500000000000000" pitchFamily="2" charset="0"/>
                <a:ea typeface="Times New Roman" panose="02020603050405020304" pitchFamily="18" charset="0"/>
                <a:cs typeface="Times New Roman" panose="02020603050405020304" pitchFamily="18" charset="0"/>
              </a:rPr>
              <a:t>No Cost Extra Benefits and Services for 2023</a:t>
            </a:r>
            <a:endParaRPr lang="en-US" sz="3200" dirty="0">
              <a:latin typeface="Cabin" panose="00000500000000000000" pitchFamily="2" charset="0"/>
              <a:ea typeface="Calibri" panose="020F0502020204030204" pitchFamily="34" charset="0"/>
              <a:cs typeface="Times New Roman" panose="02020603050405020304" pitchFamily="18" charset="0"/>
            </a:endParaRPr>
          </a:p>
        </p:txBody>
      </p:sp>
      <p:sp>
        <p:nvSpPr>
          <p:cNvPr id="4" name="Rectangle 3"/>
          <p:cNvSpPr/>
          <p:nvPr/>
        </p:nvSpPr>
        <p:spPr>
          <a:xfrm>
            <a:off x="179277" y="1403388"/>
            <a:ext cx="4145220" cy="3748270"/>
          </a:xfrm>
          <a:prstGeom prst="rect">
            <a:avLst/>
          </a:prstGeom>
        </p:spPr>
        <p:txBody>
          <a:bodyPr wrap="square">
            <a:spAutoFit/>
          </a:bodyPr>
          <a:lstStyle/>
          <a:p>
            <a:pPr>
              <a:lnSpc>
                <a:spcPct val="107000"/>
              </a:lnSpc>
              <a:spcBef>
                <a:spcPts val="0"/>
              </a:spcBef>
              <a:spcAft>
                <a:spcPts val="200"/>
              </a:spcAft>
            </a:pPr>
            <a:r>
              <a:rPr lang="en-US" sz="1600" b="1" dirty="0">
                <a:solidFill>
                  <a:srgbClr val="212529"/>
                </a:solidFill>
                <a:ea typeface="Times New Roman" panose="02020603050405020304" pitchFamily="18" charset="0"/>
                <a:cs typeface="Open Sans"/>
              </a:rPr>
              <a:t>In-Home Support Services</a:t>
            </a:r>
            <a:r>
              <a:rPr lang="en-US" sz="1600" dirty="0">
                <a:solidFill>
                  <a:srgbClr val="212529"/>
                </a:solidFill>
                <a:ea typeface="Times New Roman" panose="02020603050405020304" pitchFamily="18" charset="0"/>
                <a:cs typeface="Times New Roman" panose="02020603050405020304" pitchFamily="18" charset="0"/>
              </a:rPr>
              <a:t> </a:t>
            </a:r>
          </a:p>
          <a:p>
            <a:pPr marL="285750" indent="-285750">
              <a:lnSpc>
                <a:spcPct val="107000"/>
              </a:lnSpc>
              <a:spcBef>
                <a:spcPts val="0"/>
              </a:spcBef>
              <a:spcAft>
                <a:spcPts val="600"/>
              </a:spcAft>
              <a:buFont typeface="Arial" panose="020B0604020202020204" pitchFamily="34" charset="0"/>
              <a:buChar char="•"/>
            </a:pPr>
            <a:r>
              <a:rPr lang="en-US" sz="1600" dirty="0"/>
              <a:t>A companion program that provides help with everyday tasks, transportation needs, and more. With </a:t>
            </a:r>
            <a:r>
              <a:rPr lang="en-US" sz="1600" u="sng" dirty="0">
                <a:hlinkClick r:id="rId2"/>
              </a:rPr>
              <a:t>Papa Pals</a:t>
            </a:r>
            <a:r>
              <a:rPr lang="en-US" sz="1600" dirty="0"/>
              <a:t>, a trained companion will help you based on your needs. </a:t>
            </a:r>
            <a:r>
              <a:rPr lang="en-US" sz="1600" dirty="0">
                <a:solidFill>
                  <a:srgbClr val="212529"/>
                </a:solidFill>
                <a:ea typeface="Times New Roman" panose="02020603050405020304" pitchFamily="18" charset="0"/>
                <a:cs typeface="Times New Roman" panose="02020603050405020304" pitchFamily="18" charset="0"/>
              </a:rPr>
              <a:t>Coverage includes up to 120 hours per year of companion care.</a:t>
            </a:r>
            <a:endParaRPr lang="en-US" sz="1600" dirty="0">
              <a:ea typeface="Times New Roman" panose="02020603050405020304" pitchFamily="18" charset="0"/>
              <a:cs typeface="Times New Roman" panose="02020603050405020304" pitchFamily="18" charset="0"/>
            </a:endParaRPr>
          </a:p>
          <a:p>
            <a:pPr>
              <a:lnSpc>
                <a:spcPct val="107000"/>
              </a:lnSpc>
              <a:spcBef>
                <a:spcPts val="0"/>
              </a:spcBef>
              <a:spcAft>
                <a:spcPts val="600"/>
              </a:spcAft>
            </a:pPr>
            <a:r>
              <a:rPr lang="en-US" sz="1600" b="1" dirty="0">
                <a:solidFill>
                  <a:srgbClr val="212529"/>
                </a:solidFill>
                <a:ea typeface="Times New Roman" panose="02020603050405020304" pitchFamily="18" charset="0"/>
                <a:cs typeface="Open Sans"/>
              </a:rPr>
              <a:t>Healthy Food and Nutrition Benefit </a:t>
            </a:r>
          </a:p>
          <a:p>
            <a:pPr marL="285750" indent="-285750">
              <a:lnSpc>
                <a:spcPct val="107000"/>
              </a:lnSpc>
              <a:spcBef>
                <a:spcPts val="0"/>
              </a:spcBef>
              <a:spcAft>
                <a:spcPts val="600"/>
              </a:spcAft>
              <a:buFont typeface="Arial" panose="020B0604020202020204" pitchFamily="34" charset="0"/>
              <a:buChar char="•"/>
            </a:pPr>
            <a:r>
              <a:rPr lang="en-US" sz="1600" dirty="0"/>
              <a:t>A healthy food savings card through </a:t>
            </a:r>
            <a:r>
              <a:rPr lang="en-US" sz="1600" i="1" u="sng" dirty="0">
                <a:hlinkClick r:id="rId3"/>
              </a:rPr>
              <a:t>healthy benefits</a:t>
            </a:r>
            <a:r>
              <a:rPr lang="en-US" sz="1600" i="1" dirty="0"/>
              <a:t>.</a:t>
            </a:r>
            <a:r>
              <a:rPr lang="en-US" sz="1600" dirty="0"/>
              <a:t> With this card, MMP members receive a </a:t>
            </a:r>
            <a:r>
              <a:rPr lang="en-US" sz="1600" dirty="0">
                <a:solidFill>
                  <a:srgbClr val="212529"/>
                </a:solidFill>
                <a:ea typeface="Times New Roman" panose="02020603050405020304" pitchFamily="18" charset="0"/>
                <a:cs typeface="Times New Roman" panose="02020603050405020304" pitchFamily="18" charset="0"/>
              </a:rPr>
              <a:t>$25 monthly savings card that can be used to purchase healthy and nutritious groceries.</a:t>
            </a:r>
          </a:p>
        </p:txBody>
      </p:sp>
      <p:sp>
        <p:nvSpPr>
          <p:cNvPr id="5" name="Rectangle 4"/>
          <p:cNvSpPr/>
          <p:nvPr/>
        </p:nvSpPr>
        <p:spPr>
          <a:xfrm>
            <a:off x="4324497" y="1289088"/>
            <a:ext cx="4572000" cy="3561744"/>
          </a:xfrm>
          <a:prstGeom prst="rect">
            <a:avLst/>
          </a:prstGeom>
        </p:spPr>
        <p:txBody>
          <a:bodyPr>
            <a:spAutoFit/>
          </a:bodyPr>
          <a:lstStyle/>
          <a:p>
            <a:pPr>
              <a:lnSpc>
                <a:spcPct val="107000"/>
              </a:lnSpc>
              <a:spcBef>
                <a:spcPts val="0"/>
              </a:spcBef>
              <a:spcAft>
                <a:spcPts val="600"/>
              </a:spcAft>
            </a:pPr>
            <a:r>
              <a:rPr lang="en-US" sz="1600" b="1" dirty="0">
                <a:solidFill>
                  <a:srgbClr val="212529"/>
                </a:solidFill>
                <a:ea typeface="Times New Roman" panose="02020603050405020304" pitchFamily="18" charset="0"/>
                <a:cs typeface="Open Sans"/>
              </a:rPr>
              <a:t>Fitness benefit</a:t>
            </a:r>
          </a:p>
          <a:p>
            <a:pPr marL="285750" indent="-285750">
              <a:lnSpc>
                <a:spcPct val="107000"/>
              </a:lnSpc>
              <a:spcBef>
                <a:spcPts val="0"/>
              </a:spcBef>
              <a:spcAft>
                <a:spcPts val="600"/>
              </a:spcAft>
              <a:buFont typeface="Arial" panose="020B0604020202020204" pitchFamily="34" charset="0"/>
              <a:buChar char="•"/>
            </a:pPr>
            <a:r>
              <a:rPr lang="en-US" sz="1600" dirty="0">
                <a:solidFill>
                  <a:srgbClr val="212529"/>
                </a:solidFill>
                <a:ea typeface="Times New Roman" panose="02020603050405020304" pitchFamily="18" charset="0"/>
                <a:cs typeface="Times New Roman" panose="02020603050405020304" pitchFamily="18" charset="0"/>
              </a:rPr>
              <a:t>Coverage includes membership to the </a:t>
            </a:r>
            <a:r>
              <a:rPr lang="en-US" sz="1600" u="sng" dirty="0">
                <a:hlinkClick r:id="rId4"/>
              </a:rPr>
              <a:t>YMCA of Greater Providence</a:t>
            </a:r>
            <a:r>
              <a:rPr lang="en-US" sz="1600" dirty="0"/>
              <a:t> and includes a fitness tracker.</a:t>
            </a:r>
          </a:p>
          <a:p>
            <a:pPr>
              <a:lnSpc>
                <a:spcPct val="107000"/>
              </a:lnSpc>
              <a:spcBef>
                <a:spcPts val="0"/>
              </a:spcBef>
              <a:spcAft>
                <a:spcPts val="600"/>
              </a:spcAft>
            </a:pPr>
            <a:endParaRPr lang="en-US" sz="800" b="1" dirty="0">
              <a:solidFill>
                <a:srgbClr val="212529"/>
              </a:solidFill>
              <a:ea typeface="Times New Roman" panose="02020603050405020304" pitchFamily="18" charset="0"/>
              <a:cs typeface="Open Sans"/>
            </a:endParaRPr>
          </a:p>
          <a:p>
            <a:pPr>
              <a:lnSpc>
                <a:spcPct val="107000"/>
              </a:lnSpc>
              <a:spcBef>
                <a:spcPts val="0"/>
              </a:spcBef>
              <a:spcAft>
                <a:spcPts val="600"/>
              </a:spcAft>
            </a:pPr>
            <a:r>
              <a:rPr lang="en-US" sz="1600" b="1" dirty="0">
                <a:solidFill>
                  <a:srgbClr val="212529"/>
                </a:solidFill>
                <a:ea typeface="Times New Roman" panose="02020603050405020304" pitchFamily="18" charset="0"/>
                <a:cs typeface="Open Sans"/>
              </a:rPr>
              <a:t>Home Delivered Meals</a:t>
            </a:r>
            <a:r>
              <a:rPr lang="en-US" sz="1600" dirty="0">
                <a:solidFill>
                  <a:srgbClr val="212529"/>
                </a:solidFill>
                <a:ea typeface="Times New Roman" panose="02020603050405020304" pitchFamily="18" charset="0"/>
                <a:cs typeface="Times New Roman" panose="02020603050405020304" pitchFamily="18" charset="0"/>
              </a:rPr>
              <a:t> (</a:t>
            </a:r>
            <a:r>
              <a:rPr lang="en-US" sz="1600" i="1" dirty="0">
                <a:solidFill>
                  <a:srgbClr val="212529"/>
                </a:solidFill>
                <a:ea typeface="Times New Roman" panose="02020603050405020304" pitchFamily="18" charset="0"/>
                <a:cs typeface="Open Sans"/>
              </a:rPr>
              <a:t>after inpatient surgery or hospitalization</a:t>
            </a:r>
            <a:r>
              <a:rPr lang="en-US" sz="1600" dirty="0">
                <a:solidFill>
                  <a:srgbClr val="212529"/>
                </a:solidFill>
                <a:ea typeface="Times New Roman" panose="02020603050405020304" pitchFamily="18" charset="0"/>
                <a:cs typeface="Times New Roman" panose="02020603050405020304" pitchFamily="18" charset="0"/>
              </a:rPr>
              <a:t>)</a:t>
            </a:r>
          </a:p>
          <a:p>
            <a:pPr marL="285750" indent="-285750">
              <a:lnSpc>
                <a:spcPct val="107000"/>
              </a:lnSpc>
              <a:spcBef>
                <a:spcPts val="0"/>
              </a:spcBef>
              <a:spcAft>
                <a:spcPts val="600"/>
              </a:spcAft>
              <a:buFont typeface="Arial" panose="020B0604020202020204" pitchFamily="34" charset="0"/>
              <a:buChar char="•"/>
            </a:pPr>
            <a:r>
              <a:rPr lang="en-US" sz="1600" dirty="0"/>
              <a:t>Meal delivery service with </a:t>
            </a:r>
            <a:r>
              <a:rPr lang="en-US" sz="1600" u="sng" dirty="0">
                <a:hlinkClick r:id="rId5"/>
              </a:rPr>
              <a:t>Mom’s Meals</a:t>
            </a:r>
            <a:r>
              <a:rPr lang="en-US" sz="1600" dirty="0"/>
              <a:t> </a:t>
            </a:r>
            <a:r>
              <a:rPr lang="en-US" sz="1600" dirty="0">
                <a:solidFill>
                  <a:srgbClr val="212529"/>
                </a:solidFill>
                <a:ea typeface="Times New Roman" panose="02020603050405020304" pitchFamily="18" charset="0"/>
                <a:cs typeface="Times New Roman" panose="02020603050405020304" pitchFamily="18" charset="0"/>
              </a:rPr>
              <a:t>includes home-delivered meals after discharge from an inpatient hospitalization or surgery. This benefit covers fourteen (14) meals for two weeks and limited to twice (2) per year for a total of twenty-eight (28) meals is covered.</a:t>
            </a:r>
          </a:p>
        </p:txBody>
      </p:sp>
      <p:sp>
        <p:nvSpPr>
          <p:cNvPr id="7" name="Rectangle 6"/>
          <p:cNvSpPr/>
          <p:nvPr/>
        </p:nvSpPr>
        <p:spPr>
          <a:xfrm>
            <a:off x="2279493" y="5004401"/>
            <a:ext cx="6750207" cy="882742"/>
          </a:xfrm>
          <a:prstGeom prst="rect">
            <a:avLst/>
          </a:prstGeom>
        </p:spPr>
        <p:txBody>
          <a:bodyPr wrap="square">
            <a:spAutoFit/>
          </a:bodyPr>
          <a:lstStyle/>
          <a:p>
            <a:pPr>
              <a:lnSpc>
                <a:spcPct val="107000"/>
              </a:lnSpc>
              <a:spcBef>
                <a:spcPts val="0"/>
              </a:spcBef>
              <a:spcAft>
                <a:spcPts val="600"/>
              </a:spcAft>
            </a:pPr>
            <a:r>
              <a:rPr lang="en-US" sz="1600" i="1" dirty="0"/>
              <a:t>Please note, some restrictions may apply.   For more information, please call Neighborhood Member Services at 1-844-812-6896 (TTY 711), Monday -Friday, 8 a.m. – 8 p.m.; Saturday, 8 a.m. – noon. </a:t>
            </a:r>
            <a:endParaRPr lang="en-US" sz="1600" i="1" dirty="0">
              <a:solidFill>
                <a:srgbClr val="212529"/>
              </a:solidFill>
              <a:ea typeface="Times New Roman" panose="02020603050405020304" pitchFamily="18" charset="0"/>
              <a:cs typeface="Times New Roman" panose="02020603050405020304" pitchFamily="18" charset="0"/>
            </a:endParaRPr>
          </a:p>
        </p:txBody>
      </p:sp>
      <p:pic>
        <p:nvPicPr>
          <p:cNvPr id="8" name="Picture 7"/>
          <p:cNvPicPr>
            <a:picLocks noChangeAspect="1"/>
          </p:cNvPicPr>
          <p:nvPr/>
        </p:nvPicPr>
        <p:blipFill>
          <a:blip r:embed="rId6"/>
          <a:stretch>
            <a:fillRect/>
          </a:stretch>
        </p:blipFill>
        <p:spPr>
          <a:xfrm>
            <a:off x="2505926" y="6425031"/>
            <a:ext cx="5782867" cy="277506"/>
          </a:xfrm>
          <a:prstGeom prst="rect">
            <a:avLst/>
          </a:prstGeom>
        </p:spPr>
      </p:pic>
    </p:spTree>
    <p:extLst>
      <p:ext uri="{BB962C8B-B14F-4D97-AF65-F5344CB8AC3E}">
        <p14:creationId xmlns:p14="http://schemas.microsoft.com/office/powerpoint/2010/main" val="1010785120"/>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352425" y="349557"/>
            <a:ext cx="7886700" cy="985838"/>
          </a:xfrm>
        </p:spPr>
        <p:txBody>
          <a:bodyPr>
            <a:normAutofit/>
          </a:bodyPr>
          <a:lstStyle/>
          <a:p>
            <a:r>
              <a:rPr lang="en-US" b="0" dirty="0"/>
              <a:t>INTEGRITY - Pharmacy Benefits</a:t>
            </a:r>
          </a:p>
        </p:txBody>
      </p:sp>
      <p:sp>
        <p:nvSpPr>
          <p:cNvPr id="3" name="Content Placeholder 2"/>
          <p:cNvSpPr>
            <a:spLocks noGrp="1"/>
          </p:cNvSpPr>
          <p:nvPr>
            <p:ph idx="4294967295"/>
          </p:nvPr>
        </p:nvSpPr>
        <p:spPr>
          <a:xfrm>
            <a:off x="432619" y="1359925"/>
            <a:ext cx="8239125" cy="3895725"/>
          </a:xfrm>
        </p:spPr>
        <p:txBody>
          <a:bodyPr>
            <a:normAutofit fontScale="32500" lnSpcReduction="20000"/>
          </a:bodyPr>
          <a:lstStyle/>
          <a:p>
            <a:pPr marL="0" indent="0" fontAlgn="base">
              <a:buNone/>
            </a:pPr>
            <a:r>
              <a:rPr lang="en-US" sz="4900" b="1" u="sng" dirty="0">
                <a:latin typeface="Calibri" panose="020F0502020204030204" pitchFamily="34" charset="0"/>
                <a:cs typeface="Calibri" panose="020F0502020204030204" pitchFamily="34" charset="0"/>
              </a:rPr>
              <a:t>MMP Pharmacy Program</a:t>
            </a:r>
            <a:endParaRPr lang="en-US" sz="4900" b="1" dirty="0">
              <a:latin typeface="Calibri" panose="020F0502020204030204" pitchFamily="34" charset="0"/>
              <a:cs typeface="Calibri" panose="020F0502020204030204" pitchFamily="34" charset="0"/>
            </a:endParaRPr>
          </a:p>
          <a:p>
            <a:pPr fontAlgn="base">
              <a:spcAft>
                <a:spcPts val="400"/>
              </a:spcAft>
            </a:pPr>
            <a:r>
              <a:rPr lang="en-US" sz="6200" dirty="0">
                <a:latin typeface="Calibri" panose="020F0502020204030204" pitchFamily="34" charset="0"/>
                <a:cs typeface="Calibri" panose="020F0502020204030204" pitchFamily="34" charset="0"/>
              </a:rPr>
              <a:t>As part of the contract providers must comply with all CMS regulations that govern the MMP product including all Medicare Part D requirements. This section outlines INTEGRITY MMP pharmacy program, including general information on our formulary and utilization management programs. Also included is a description of Neighborhood’s Step Therapy program and Medication Therapy Management program (MTM).</a:t>
            </a:r>
          </a:p>
          <a:p>
            <a:pPr fontAlgn="base">
              <a:spcAft>
                <a:spcPts val="400"/>
              </a:spcAft>
            </a:pPr>
            <a:r>
              <a:rPr lang="en-US" sz="6200" dirty="0">
                <a:latin typeface="Calibri" panose="020F0502020204030204" pitchFamily="34" charset="0"/>
                <a:cs typeface="Calibri" panose="020F0502020204030204" pitchFamily="34" charset="0"/>
              </a:rPr>
              <a:t>Neighborhood contracted with CVS/Caremark, a national pharmacy benefits management company, to administer the Medicare Part D pharmacy benefit provided to INTEGRITY members. In addition to many smaller independent pharmacies, Neighborhood’s pharmacy network includes CVS, Rite Aid, Walgreens, Walmart and many others. A complete list of contracted pharmacies is available on our web site,</a:t>
            </a:r>
            <a:r>
              <a:rPr lang="en-US" sz="6200" u="sng" dirty="0">
                <a:latin typeface="Calibri" panose="020F0502020204030204" pitchFamily="34" charset="0"/>
                <a:cs typeface="Calibri" panose="020F0502020204030204" pitchFamily="34" charset="0"/>
              </a:rPr>
              <a:t> </a:t>
            </a:r>
            <a:r>
              <a:rPr lang="en-US" sz="6200" u="sng" dirty="0">
                <a:latin typeface="Calibri" panose="020F0502020204030204" pitchFamily="34" charset="0"/>
                <a:cs typeface="Calibri" panose="020F0502020204030204" pitchFamily="34" charset="0"/>
                <a:hlinkClick r:id="rId2"/>
              </a:rPr>
              <a:t>www.nhpri.org</a:t>
            </a:r>
            <a:endParaRPr lang="en-US" sz="6200" dirty="0">
              <a:latin typeface="Calibri" panose="020F0502020204030204" pitchFamily="34" charset="0"/>
              <a:cs typeface="Calibri" panose="020F0502020204030204" pitchFamily="34" charset="0"/>
            </a:endParaRPr>
          </a:p>
          <a:p>
            <a:pPr marL="0" indent="0" fontAlgn="base">
              <a:buNone/>
            </a:pPr>
            <a:r>
              <a:rPr lang="en-US" u="sng" dirty="0"/>
              <a:t>.</a:t>
            </a:r>
            <a:endParaRPr lang="en-US" dirty="0"/>
          </a:p>
          <a:p>
            <a:endParaRPr lang="en-US" dirty="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919204" y="5194625"/>
            <a:ext cx="333364" cy="333364"/>
          </a:xfrm>
          <a:prstGeom prst="rect">
            <a:avLst/>
          </a:prstGeom>
        </p:spPr>
      </p:pic>
      <p:sp>
        <p:nvSpPr>
          <p:cNvPr id="5" name="TextBox 4"/>
          <p:cNvSpPr txBox="1"/>
          <p:nvPr/>
        </p:nvSpPr>
        <p:spPr>
          <a:xfrm>
            <a:off x="3252568" y="5020127"/>
            <a:ext cx="5608857" cy="646331"/>
          </a:xfrm>
          <a:prstGeom prst="rect">
            <a:avLst/>
          </a:prstGeom>
          <a:noFill/>
          <a:ln w="15875">
            <a:solidFill>
              <a:srgbClr val="00742F"/>
            </a:solidFill>
          </a:ln>
        </p:spPr>
        <p:txBody>
          <a:bodyPr wrap="square" rtlCol="0">
            <a:spAutoFit/>
          </a:bodyPr>
          <a:lstStyle/>
          <a:p>
            <a:r>
              <a:rPr lang="en-US" dirty="0">
                <a:solidFill>
                  <a:srgbClr val="00742F"/>
                </a:solidFill>
                <a:latin typeface="Garamond" panose="02020404030301010803" pitchFamily="18" charset="0"/>
                <a:hlinkClick r:id="rId4"/>
              </a:rPr>
              <a:t>Click here to visit the 2023 MMP Pharmacy Benefits webpage</a:t>
            </a:r>
            <a:r>
              <a:rPr lang="en-US" dirty="0">
                <a:latin typeface="Garamond" panose="02020404030301010803" pitchFamily="18" charset="0"/>
              </a:rPr>
              <a:t> for more information on MMP pharmacy benefits.  </a:t>
            </a:r>
          </a:p>
        </p:txBody>
      </p:sp>
      <p:pic>
        <p:nvPicPr>
          <p:cNvPr id="6" name="Picture 5"/>
          <p:cNvPicPr>
            <a:picLocks noChangeAspect="1"/>
          </p:cNvPicPr>
          <p:nvPr/>
        </p:nvPicPr>
        <p:blipFill>
          <a:blip r:embed="rId5"/>
          <a:stretch>
            <a:fillRect/>
          </a:stretch>
        </p:blipFill>
        <p:spPr>
          <a:xfrm>
            <a:off x="2505926" y="6425031"/>
            <a:ext cx="5782867" cy="277506"/>
          </a:xfrm>
          <a:prstGeom prst="rect">
            <a:avLst/>
          </a:prstGeom>
        </p:spPr>
      </p:pic>
    </p:spTree>
    <p:extLst>
      <p:ext uri="{BB962C8B-B14F-4D97-AF65-F5344CB8AC3E}">
        <p14:creationId xmlns:p14="http://schemas.microsoft.com/office/powerpoint/2010/main" val="867255308"/>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698090" y="376289"/>
            <a:ext cx="8172450" cy="1325563"/>
          </a:xfrm>
        </p:spPr>
        <p:txBody>
          <a:bodyPr>
            <a:normAutofit/>
          </a:bodyPr>
          <a:lstStyle/>
          <a:p>
            <a:r>
              <a:rPr lang="en-US" sz="3200" b="0" dirty="0">
                <a:latin typeface="Cabin" panose="00000500000000000000" pitchFamily="2" charset="0"/>
              </a:rPr>
              <a:t>Benefits Covered Outside of INTEGRITY </a:t>
            </a:r>
            <a:br>
              <a:rPr lang="en-US" sz="3200" dirty="0">
                <a:latin typeface="Garamond" panose="02020404030301010803" pitchFamily="18" charset="0"/>
              </a:rPr>
            </a:br>
            <a:endParaRPr lang="en-US" sz="3200" dirty="0">
              <a:latin typeface="Garamond" panose="02020404030301010803" pitchFamily="18" charset="0"/>
            </a:endParaRPr>
          </a:p>
        </p:txBody>
      </p:sp>
      <p:graphicFrame>
        <p:nvGraphicFramePr>
          <p:cNvPr id="4" name="Diagram 3"/>
          <p:cNvGraphicFramePr/>
          <p:nvPr/>
        </p:nvGraphicFramePr>
        <p:xfrm>
          <a:off x="1524000" y="1660956"/>
          <a:ext cx="6096000" cy="404226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6" name="Diagram 5"/>
          <p:cNvGraphicFramePr/>
          <p:nvPr/>
        </p:nvGraphicFramePr>
        <p:xfrm>
          <a:off x="914400" y="1397000"/>
          <a:ext cx="7154944" cy="4064000"/>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graphicFrame>
        <p:nvGraphicFramePr>
          <p:cNvPr id="5" name="Diagram 4"/>
          <p:cNvGraphicFramePr/>
          <p:nvPr>
            <p:extLst>
              <p:ext uri="{D42A27DB-BD31-4B8C-83A1-F6EECF244321}">
                <p14:modId xmlns:p14="http://schemas.microsoft.com/office/powerpoint/2010/main" val="1405037820"/>
              </p:ext>
            </p:extLst>
          </p:nvPr>
        </p:nvGraphicFramePr>
        <p:xfrm>
          <a:off x="914400" y="1660956"/>
          <a:ext cx="7154944" cy="3914344"/>
        </p:xfrm>
        <a:graphic>
          <a:graphicData uri="http://schemas.openxmlformats.org/drawingml/2006/diagram">
            <dgm:relIds xmlns:dgm="http://schemas.openxmlformats.org/drawingml/2006/diagram" xmlns:r="http://schemas.openxmlformats.org/officeDocument/2006/relationships" r:dm="rId13" r:lo="rId14" r:qs="rId15" r:cs="rId16"/>
          </a:graphicData>
        </a:graphic>
      </p:graphicFrame>
      <p:pic>
        <p:nvPicPr>
          <p:cNvPr id="7" name="Picture 6"/>
          <p:cNvPicPr>
            <a:picLocks noChangeAspect="1"/>
          </p:cNvPicPr>
          <p:nvPr/>
        </p:nvPicPr>
        <p:blipFill>
          <a:blip r:embed="rId18"/>
          <a:stretch>
            <a:fillRect/>
          </a:stretch>
        </p:blipFill>
        <p:spPr>
          <a:xfrm>
            <a:off x="2505926" y="6425031"/>
            <a:ext cx="5782867" cy="277506"/>
          </a:xfrm>
          <a:prstGeom prst="rect">
            <a:avLst/>
          </a:prstGeom>
        </p:spPr>
      </p:pic>
    </p:spTree>
    <p:extLst>
      <p:ext uri="{BB962C8B-B14F-4D97-AF65-F5344CB8AC3E}">
        <p14:creationId xmlns:p14="http://schemas.microsoft.com/office/powerpoint/2010/main" val="2393358341"/>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628650" y="405785"/>
            <a:ext cx="7886700" cy="1325563"/>
          </a:xfrm>
        </p:spPr>
        <p:txBody>
          <a:bodyPr>
            <a:normAutofit/>
          </a:bodyPr>
          <a:lstStyle/>
          <a:p>
            <a:r>
              <a:rPr lang="en-US" sz="3200" b="0" dirty="0">
                <a:latin typeface="Cabin" panose="00000500000000000000" pitchFamily="2" charset="0"/>
              </a:rPr>
              <a:t>Non-Covered Services for INTEGRITY</a:t>
            </a:r>
          </a:p>
        </p:txBody>
      </p:sp>
      <p:graphicFrame>
        <p:nvGraphicFramePr>
          <p:cNvPr id="4" name="Diagram 3"/>
          <p:cNvGraphicFramePr/>
          <p:nvPr/>
        </p:nvGraphicFramePr>
        <p:xfrm>
          <a:off x="1524000" y="1660956"/>
          <a:ext cx="6096000" cy="404226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5" name="Picture 4"/>
          <p:cNvPicPr>
            <a:picLocks noChangeAspect="1"/>
          </p:cNvPicPr>
          <p:nvPr/>
        </p:nvPicPr>
        <p:blipFill>
          <a:blip r:embed="rId8"/>
          <a:stretch>
            <a:fillRect/>
          </a:stretch>
        </p:blipFill>
        <p:spPr>
          <a:xfrm>
            <a:off x="2505926" y="6425031"/>
            <a:ext cx="5782867" cy="277506"/>
          </a:xfrm>
          <a:prstGeom prst="rect">
            <a:avLst/>
          </a:prstGeom>
        </p:spPr>
      </p:pic>
    </p:spTree>
    <p:extLst>
      <p:ext uri="{BB962C8B-B14F-4D97-AF65-F5344CB8AC3E}">
        <p14:creationId xmlns:p14="http://schemas.microsoft.com/office/powerpoint/2010/main" val="3480586641"/>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402093" y="272424"/>
            <a:ext cx="7886700" cy="1020763"/>
          </a:xfrm>
        </p:spPr>
        <p:txBody>
          <a:bodyPr>
            <a:normAutofit/>
          </a:bodyPr>
          <a:lstStyle/>
          <a:p>
            <a:r>
              <a:rPr lang="en-US" sz="4000" b="0" dirty="0"/>
              <a:t>Transition Policy</a:t>
            </a:r>
          </a:p>
        </p:txBody>
      </p:sp>
      <p:sp>
        <p:nvSpPr>
          <p:cNvPr id="4" name="Rectangle 3"/>
          <p:cNvSpPr/>
          <p:nvPr/>
        </p:nvSpPr>
        <p:spPr>
          <a:xfrm>
            <a:off x="402093" y="1103710"/>
            <a:ext cx="8245527" cy="4765407"/>
          </a:xfrm>
          <a:prstGeom prst="rect">
            <a:avLst/>
          </a:prstGeom>
        </p:spPr>
        <p:txBody>
          <a:bodyPr wrap="square">
            <a:spAutoFit/>
          </a:bodyPr>
          <a:lstStyle/>
          <a:p>
            <a:pPr>
              <a:spcAft>
                <a:spcPts val="600"/>
              </a:spcAft>
            </a:pPr>
            <a:r>
              <a:rPr lang="en-US" sz="1700" dirty="0">
                <a:latin typeface="Garamond" panose="02020404030301010803" pitchFamily="18" charset="0"/>
              </a:rPr>
              <a:t>Neighborhood will provide an appropriate transition process applicable to  with regard to:</a:t>
            </a:r>
          </a:p>
          <a:p>
            <a:pPr marL="285750" lvl="0" indent="-285750">
              <a:buFont typeface="Arial" panose="020B0604020202020204" pitchFamily="34" charset="0"/>
              <a:buChar char="•"/>
            </a:pPr>
            <a:r>
              <a:rPr lang="en-US" sz="1700" dirty="0">
                <a:latin typeface="Garamond" panose="02020404030301010803" pitchFamily="18" charset="0"/>
              </a:rPr>
              <a:t>The transition of new enrollees into prescription drug plans at the beginning of a contract year;</a:t>
            </a:r>
          </a:p>
          <a:p>
            <a:pPr marL="285750" lvl="0" indent="-285750">
              <a:buFont typeface="Arial" panose="020B0604020202020204" pitchFamily="34" charset="0"/>
              <a:buChar char="•"/>
            </a:pPr>
            <a:r>
              <a:rPr lang="en-US" sz="1700" dirty="0">
                <a:latin typeface="Garamond" panose="02020404030301010803" pitchFamily="18" charset="0"/>
              </a:rPr>
              <a:t>The transition of newly eligible Medicare beneficiaries from other coverage at the beginning of a contract year;</a:t>
            </a:r>
          </a:p>
          <a:p>
            <a:pPr marL="285750" lvl="0" indent="-285750">
              <a:buFont typeface="Arial" panose="020B0604020202020204" pitchFamily="34" charset="0"/>
              <a:buChar char="•"/>
            </a:pPr>
            <a:r>
              <a:rPr lang="en-US" sz="1700" dirty="0">
                <a:latin typeface="Garamond" panose="02020404030301010803" pitchFamily="18" charset="0"/>
              </a:rPr>
              <a:t>The transition of individuals who switch from one plan to another after the start of the contract year;</a:t>
            </a:r>
          </a:p>
          <a:p>
            <a:pPr marL="285750" lvl="0" indent="-285750">
              <a:buFont typeface="Arial" panose="020B0604020202020204" pitchFamily="34" charset="0"/>
              <a:buChar char="•"/>
            </a:pPr>
            <a:r>
              <a:rPr lang="en-US" sz="1700" dirty="0">
                <a:latin typeface="Garamond" panose="02020404030301010803" pitchFamily="18" charset="0"/>
              </a:rPr>
              <a:t>Enrollees residing in long term care facilities;</a:t>
            </a:r>
          </a:p>
          <a:p>
            <a:pPr marL="285750" lvl="0" indent="-285750">
              <a:buFont typeface="Arial" panose="020B0604020202020204" pitchFamily="34" charset="0"/>
              <a:buChar char="•"/>
            </a:pPr>
            <a:r>
              <a:rPr lang="en-US" sz="1700" dirty="0">
                <a:latin typeface="Garamond" panose="02020404030301010803" pitchFamily="18" charset="0"/>
              </a:rPr>
              <a:t>Enrollees who change treatment setting due to changes in level of care;</a:t>
            </a:r>
          </a:p>
          <a:p>
            <a:pPr marL="285750" lvl="0" indent="-285750">
              <a:spcAft>
                <a:spcPts val="600"/>
              </a:spcAft>
              <a:buFont typeface="Arial" panose="020B0604020202020204" pitchFamily="34" charset="0"/>
              <a:buChar char="•"/>
            </a:pPr>
            <a:r>
              <a:rPr lang="en-US" sz="1700" dirty="0">
                <a:latin typeface="Garamond" panose="02020404030301010803" pitchFamily="18" charset="0"/>
              </a:rPr>
              <a:t>In some cases, current enrollees affected by formulary changes from one contract year to the next, consistent with the requirements set forth in CMS guidance for participation in the Medicare Part D Drug Program. CVS/Caremark also provides an appropriate transition process that meets the criteria above and any other criteria established by the state and CMS.</a:t>
            </a:r>
          </a:p>
          <a:p>
            <a:r>
              <a:rPr lang="en-US" sz="1700" dirty="0">
                <a:latin typeface="Garamond" panose="02020404030301010803" pitchFamily="18" charset="0"/>
              </a:rPr>
              <a:t>This transition process is applicable to medications that require Prior Authorization (PA) edits (except edits required for safety); Step Therapy (ST) edit; Quantity Limit (QL) edit;  or not on the formulary.</a:t>
            </a:r>
          </a:p>
          <a:p>
            <a:pPr marL="91440">
              <a:lnSpc>
                <a:spcPts val="1450"/>
              </a:lnSpc>
              <a:spcBef>
                <a:spcPts val="1140"/>
              </a:spcBef>
              <a:spcAft>
                <a:spcPts val="0"/>
              </a:spcAft>
            </a:pPr>
            <a:endParaRPr lang="en-US" sz="1600" u="none" strike="noStrike" spc="0" dirty="0">
              <a:effectLst/>
              <a:latin typeface="Symbol" panose="05050102010706020507" pitchFamily="18" charset="2"/>
              <a:ea typeface="Symbol" panose="05050102010706020507" pitchFamily="18" charset="2"/>
            </a:endParaRPr>
          </a:p>
        </p:txBody>
      </p:sp>
      <p:pic>
        <p:nvPicPr>
          <p:cNvPr id="5" name="Picture 4"/>
          <p:cNvPicPr>
            <a:picLocks noChangeAspect="1"/>
          </p:cNvPicPr>
          <p:nvPr/>
        </p:nvPicPr>
        <p:blipFill>
          <a:blip r:embed="rId3"/>
          <a:stretch>
            <a:fillRect/>
          </a:stretch>
        </p:blipFill>
        <p:spPr>
          <a:xfrm>
            <a:off x="2505926" y="6425031"/>
            <a:ext cx="5782867" cy="277506"/>
          </a:xfrm>
          <a:prstGeom prst="rect">
            <a:avLst/>
          </a:prstGeom>
        </p:spPr>
      </p:pic>
    </p:spTree>
    <p:extLst>
      <p:ext uri="{BB962C8B-B14F-4D97-AF65-F5344CB8AC3E}">
        <p14:creationId xmlns:p14="http://schemas.microsoft.com/office/powerpoint/2010/main" val="4013910455"/>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Title 1"/>
          <p:cNvSpPr>
            <a:spLocks noGrp="1"/>
          </p:cNvSpPr>
          <p:nvPr>
            <p:ph type="title" idx="4294967295"/>
          </p:nvPr>
        </p:nvSpPr>
        <p:spPr>
          <a:xfrm>
            <a:off x="432619" y="148816"/>
            <a:ext cx="7886700" cy="1325563"/>
          </a:xfrm>
        </p:spPr>
        <p:txBody>
          <a:bodyPr>
            <a:normAutofit/>
          </a:bodyPr>
          <a:lstStyle/>
          <a:p>
            <a:r>
              <a:rPr lang="en-US" altLang="en-US" sz="3200" b="0" dirty="0">
                <a:latin typeface="Cabin" panose="00000500000000000000" pitchFamily="2" charset="0"/>
                <a:cs typeface="Helvetica" charset="0"/>
              </a:rPr>
              <a:t>Continuity of Care Policies</a:t>
            </a:r>
            <a:br>
              <a:rPr lang="en-US" altLang="en-US" sz="3200" b="0" dirty="0">
                <a:latin typeface="Cabin" panose="00000500000000000000" pitchFamily="2" charset="0"/>
                <a:cs typeface="Helvetica" charset="0"/>
              </a:rPr>
            </a:br>
            <a:endParaRPr lang="en-US" altLang="en-US" sz="3200" b="0" dirty="0">
              <a:latin typeface="Cabin" panose="00000500000000000000" pitchFamily="2" charset="0"/>
              <a:cs typeface="Helvetica" charset="0"/>
            </a:endParaRPr>
          </a:p>
        </p:txBody>
      </p:sp>
      <p:sp>
        <p:nvSpPr>
          <p:cNvPr id="100355" name="Content Placeholder 2"/>
          <p:cNvSpPr>
            <a:spLocks noGrp="1"/>
          </p:cNvSpPr>
          <p:nvPr>
            <p:ph sz="half" idx="4294967295"/>
          </p:nvPr>
        </p:nvSpPr>
        <p:spPr>
          <a:xfrm>
            <a:off x="432619" y="928942"/>
            <a:ext cx="8170607" cy="4682716"/>
          </a:xfrm>
          <a:ln>
            <a:noFill/>
            <a:miter lim="800000"/>
            <a:headEnd/>
            <a:tailEnd/>
          </a:ln>
        </p:spPr>
        <p:txBody>
          <a:bodyPr>
            <a:normAutofit fontScale="70000" lnSpcReduction="20000"/>
          </a:bodyPr>
          <a:lstStyle/>
          <a:p>
            <a:pPr marL="0" indent="0" algn="ctr">
              <a:buFont typeface="Arial" pitchFamily="34" charset="0"/>
              <a:buNone/>
              <a:defRPr/>
            </a:pPr>
            <a:r>
              <a:rPr lang="en-US" altLang="en-US" sz="2100" b="1" u="sng" kern="0" dirty="0">
                <a:latin typeface="+mn-lt"/>
                <a:cs typeface="Helvetica" panose="020B0604020202020204" pitchFamily="34" charset="0"/>
              </a:rPr>
              <a:t>Access to Providers &amp; Services </a:t>
            </a:r>
            <a:br>
              <a:rPr lang="en-US" altLang="en-US" sz="1600" b="1" u="sng" kern="0" dirty="0">
                <a:latin typeface="+mn-lt"/>
                <a:cs typeface="Helvetica" panose="020B0604020202020204" pitchFamily="34" charset="0"/>
              </a:rPr>
            </a:br>
            <a:endParaRPr lang="en-US" altLang="en-US" sz="2100" b="1" u="sng" kern="0" dirty="0">
              <a:cs typeface="Helvetica" panose="020B0604020202020204" pitchFamily="34" charset="0"/>
            </a:endParaRPr>
          </a:p>
          <a:p>
            <a:pPr marL="0" indent="0">
              <a:buNone/>
              <a:defRPr/>
            </a:pPr>
            <a:r>
              <a:rPr lang="en-US" sz="2100" kern="0" dirty="0"/>
              <a:t>Enrollees are allowed to maintain their current providers and service levels at the time of enrollment until the later of:</a:t>
            </a:r>
          </a:p>
          <a:p>
            <a:pPr>
              <a:defRPr/>
            </a:pPr>
            <a:r>
              <a:rPr lang="en-US" sz="2100" kern="0" dirty="0"/>
              <a:t>Six months after enrollment; </a:t>
            </a:r>
            <a:r>
              <a:rPr lang="en-US" sz="2100" i="1" kern="0" dirty="0"/>
              <a:t>or</a:t>
            </a:r>
          </a:p>
          <a:p>
            <a:pPr>
              <a:defRPr/>
            </a:pPr>
            <a:r>
              <a:rPr lang="en-US" sz="2100" kern="0" dirty="0"/>
              <a:t>For enrollees determined to be low or moderate risk, when an Initial Health Screen (IHS) has been completed by the MMP; </a:t>
            </a:r>
            <a:r>
              <a:rPr lang="en-US" sz="2100" i="1" kern="0" dirty="0"/>
              <a:t>or</a:t>
            </a:r>
          </a:p>
          <a:p>
            <a:pPr>
              <a:defRPr/>
            </a:pPr>
            <a:r>
              <a:rPr lang="en-US" sz="2100" kern="0" dirty="0"/>
              <a:t>For enrollees determined to be high risk, when a Comprehensive Functional Needs Assessment (CFNA) and an ICP have been completed by the MMP.</a:t>
            </a:r>
          </a:p>
          <a:p>
            <a:pPr marL="0" indent="0">
              <a:buNone/>
              <a:defRPr/>
            </a:pPr>
            <a:r>
              <a:rPr lang="en-US" sz="2100" dirty="0"/>
              <a:t>The above applies to all items and services other than nursing facility services and non-Part D prescription drugs, including non-preferred diabetic testing supplies.</a:t>
            </a:r>
            <a:r>
              <a:rPr lang="en-US" sz="2100" kern="0" dirty="0"/>
              <a:t> </a:t>
            </a:r>
            <a:r>
              <a:rPr lang="en-US" altLang="en-US" sz="2100" kern="0" dirty="0">
                <a:cs typeface="Helvetica" panose="020B0604020202020204" pitchFamily="34" charset="0"/>
              </a:rPr>
              <a:t>Members residing in a nursing home during the enrollment period may remain there as long as EOHHS criteria is met.</a:t>
            </a:r>
            <a:r>
              <a:rPr lang="en-US" altLang="en-US" sz="2100" b="1" u="sng" kern="0" dirty="0">
                <a:cs typeface="Helvetica" panose="020B0604020202020204" pitchFamily="34" charset="0"/>
              </a:rPr>
              <a:t> </a:t>
            </a:r>
          </a:p>
          <a:p>
            <a:pPr marL="0" indent="0" algn="ctr">
              <a:buFont typeface="Arial" pitchFamily="34" charset="0"/>
              <a:buNone/>
              <a:defRPr/>
            </a:pPr>
            <a:r>
              <a:rPr lang="en-US" sz="2400" b="1" u="sng" kern="0" dirty="0">
                <a:latin typeface="Calibri" panose="020F0502020204030204" pitchFamily="34" charset="0"/>
                <a:cs typeface="Calibri" panose="020F0502020204030204" pitchFamily="34" charset="0"/>
              </a:rPr>
              <a:t>Change in Provider </a:t>
            </a:r>
            <a:br>
              <a:rPr lang="en-US" sz="2000" b="1" u="sng" kern="0" dirty="0">
                <a:latin typeface="Calibri" panose="020F0502020204030204" pitchFamily="34" charset="0"/>
                <a:cs typeface="Calibri" panose="020F0502020204030204" pitchFamily="34" charset="0"/>
              </a:rPr>
            </a:br>
            <a:endParaRPr lang="en-US" sz="2000" b="1" u="sng" kern="0" dirty="0">
              <a:latin typeface="Calibri" panose="020F0502020204030204" pitchFamily="34" charset="0"/>
              <a:cs typeface="Calibri" panose="020F0502020204030204" pitchFamily="34" charset="0"/>
            </a:endParaRPr>
          </a:p>
          <a:p>
            <a:pPr marL="0" indent="0">
              <a:buFont typeface="Arial" pitchFamily="34" charset="0"/>
              <a:buNone/>
              <a:defRPr/>
            </a:pPr>
            <a:r>
              <a:rPr lang="en-US" sz="2000" kern="0" dirty="0">
                <a:cs typeface="Calibri" panose="020F0502020204030204" pitchFamily="34" charset="0"/>
              </a:rPr>
              <a:t>During the transition period, Neighborhood may change a member’s provider when: </a:t>
            </a:r>
            <a:endParaRPr lang="en-US" sz="2000" b="1" kern="0" dirty="0">
              <a:cs typeface="Calibri" panose="020F0502020204030204" pitchFamily="34" charset="0"/>
            </a:endParaRPr>
          </a:p>
          <a:p>
            <a:pPr>
              <a:defRPr/>
            </a:pPr>
            <a:r>
              <a:rPr lang="en-US" sz="2000" kern="0" dirty="0">
                <a:cs typeface="Calibri" panose="020F0502020204030204" pitchFamily="34" charset="0"/>
              </a:rPr>
              <a:t>Member requests a change in provider, or</a:t>
            </a:r>
          </a:p>
          <a:p>
            <a:pPr>
              <a:defRPr/>
            </a:pPr>
            <a:r>
              <a:rPr lang="en-US" sz="2000" kern="0" dirty="0">
                <a:cs typeface="Calibri" panose="020F0502020204030204" pitchFamily="34" charset="0"/>
              </a:rPr>
              <a:t>The IHS and CFNA are complete and the member agrees to a change in provider, or</a:t>
            </a:r>
          </a:p>
          <a:p>
            <a:pPr>
              <a:defRPr/>
            </a:pPr>
            <a:r>
              <a:rPr lang="en-US" sz="2000" kern="0" dirty="0">
                <a:cs typeface="Calibri" panose="020F0502020204030204" pitchFamily="34" charset="0"/>
              </a:rPr>
              <a:t>The provider discontinues treating the member, or</a:t>
            </a:r>
          </a:p>
          <a:p>
            <a:pPr>
              <a:defRPr/>
            </a:pPr>
            <a:r>
              <a:rPr lang="en-US" sz="2000" kern="0" dirty="0">
                <a:cs typeface="Calibri" panose="020F0502020204030204" pitchFamily="34" charset="0"/>
              </a:rPr>
              <a:t>Identified performance issues with the provider that affect a member’s health and well being.</a:t>
            </a:r>
          </a:p>
          <a:p>
            <a:pPr>
              <a:defRPr/>
            </a:pPr>
            <a:endParaRPr lang="en-US" altLang="en-US" sz="1900" b="1" u="sng" kern="0" dirty="0">
              <a:latin typeface="+mn-lt"/>
              <a:cs typeface="Helvetica" panose="020B0604020202020204" pitchFamily="34" charset="0"/>
            </a:endParaRPr>
          </a:p>
        </p:txBody>
      </p:sp>
      <p:pic>
        <p:nvPicPr>
          <p:cNvPr id="4" name="Picture 3"/>
          <p:cNvPicPr>
            <a:picLocks noChangeAspect="1"/>
          </p:cNvPicPr>
          <p:nvPr/>
        </p:nvPicPr>
        <p:blipFill>
          <a:blip r:embed="rId3"/>
          <a:stretch>
            <a:fillRect/>
          </a:stretch>
        </p:blipFill>
        <p:spPr>
          <a:xfrm>
            <a:off x="2505926" y="6425031"/>
            <a:ext cx="5782867" cy="277506"/>
          </a:xfrm>
          <a:prstGeom prst="rect">
            <a:avLst/>
          </a:prstGeom>
        </p:spPr>
      </p:pic>
    </p:spTree>
    <p:extLst>
      <p:ext uri="{BB962C8B-B14F-4D97-AF65-F5344CB8AC3E}">
        <p14:creationId xmlns:p14="http://schemas.microsoft.com/office/powerpoint/2010/main" val="14524395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00355">
                                            <p:txEl>
                                              <p:pRg st="0" end="0"/>
                                            </p:txEl>
                                          </p:spTgt>
                                        </p:tgtEl>
                                        <p:attrNameLst>
                                          <p:attrName>style.visibility</p:attrName>
                                        </p:attrNameLst>
                                      </p:cBhvr>
                                      <p:to>
                                        <p:strVal val="visible"/>
                                      </p:to>
                                    </p:set>
                                    <p:anim calcmode="lin" valueType="num">
                                      <p:cBhvr additive="base">
                                        <p:cTn id="7" dur="500" fill="hold"/>
                                        <p:tgtEl>
                                          <p:spTgt spid="100355">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00355">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100355">
                                            <p:txEl>
                                              <p:pRg st="1" end="1"/>
                                            </p:txEl>
                                          </p:spTgt>
                                        </p:tgtEl>
                                        <p:attrNameLst>
                                          <p:attrName>style.visibility</p:attrName>
                                        </p:attrNameLst>
                                      </p:cBhvr>
                                      <p:to>
                                        <p:strVal val="visible"/>
                                      </p:to>
                                    </p:set>
                                    <p:anim calcmode="lin" valueType="num">
                                      <p:cBhvr additive="base">
                                        <p:cTn id="11" dur="500" fill="hold"/>
                                        <p:tgtEl>
                                          <p:spTgt spid="100355">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100355">
                                            <p:txEl>
                                              <p:pRg st="1" end="1"/>
                                            </p:txEl>
                                          </p:spTgt>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00355">
                                            <p:txEl>
                                              <p:pRg st="2" end="2"/>
                                            </p:txEl>
                                          </p:spTgt>
                                        </p:tgtEl>
                                        <p:attrNameLst>
                                          <p:attrName>style.visibility</p:attrName>
                                        </p:attrNameLst>
                                      </p:cBhvr>
                                      <p:to>
                                        <p:strVal val="visible"/>
                                      </p:to>
                                    </p:set>
                                    <p:anim calcmode="lin" valueType="num">
                                      <p:cBhvr additive="base">
                                        <p:cTn id="15" dur="500" fill="hold"/>
                                        <p:tgtEl>
                                          <p:spTgt spid="100355">
                                            <p:txEl>
                                              <p:pRg st="2" end="2"/>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100355">
                                            <p:txEl>
                                              <p:pRg st="2" end="2"/>
                                            </p:txEl>
                                          </p:spTgt>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00355">
                                            <p:txEl>
                                              <p:pRg st="3" end="3"/>
                                            </p:txEl>
                                          </p:spTgt>
                                        </p:tgtEl>
                                        <p:attrNameLst>
                                          <p:attrName>style.visibility</p:attrName>
                                        </p:attrNameLst>
                                      </p:cBhvr>
                                      <p:to>
                                        <p:strVal val="visible"/>
                                      </p:to>
                                    </p:set>
                                    <p:anim calcmode="lin" valueType="num">
                                      <p:cBhvr additive="base">
                                        <p:cTn id="19" dur="500" fill="hold"/>
                                        <p:tgtEl>
                                          <p:spTgt spid="100355">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100355">
                                            <p:txEl>
                                              <p:pRg st="3" end="3"/>
                                            </p:txEl>
                                          </p:spTgt>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00355">
                                            <p:txEl>
                                              <p:pRg st="4" end="4"/>
                                            </p:txEl>
                                          </p:spTgt>
                                        </p:tgtEl>
                                        <p:attrNameLst>
                                          <p:attrName>style.visibility</p:attrName>
                                        </p:attrNameLst>
                                      </p:cBhvr>
                                      <p:to>
                                        <p:strVal val="visible"/>
                                      </p:to>
                                    </p:set>
                                    <p:anim calcmode="lin" valueType="num">
                                      <p:cBhvr additive="base">
                                        <p:cTn id="23" dur="500" fill="hold"/>
                                        <p:tgtEl>
                                          <p:spTgt spid="100355">
                                            <p:txEl>
                                              <p:pRg st="4" end="4"/>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100355">
                                            <p:txEl>
                                              <p:pRg st="4" end="4"/>
                                            </p:txEl>
                                          </p:spTgt>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00355">
                                            <p:txEl>
                                              <p:pRg st="5" end="5"/>
                                            </p:txEl>
                                          </p:spTgt>
                                        </p:tgtEl>
                                        <p:attrNameLst>
                                          <p:attrName>style.visibility</p:attrName>
                                        </p:attrNameLst>
                                      </p:cBhvr>
                                      <p:to>
                                        <p:strVal val="visible"/>
                                      </p:to>
                                    </p:set>
                                    <p:anim calcmode="lin" valueType="num">
                                      <p:cBhvr additive="base">
                                        <p:cTn id="27" dur="500" fill="hold"/>
                                        <p:tgtEl>
                                          <p:spTgt spid="100355">
                                            <p:txEl>
                                              <p:pRg st="5" end="5"/>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100355">
                                            <p:txEl>
                                              <p:pRg st="5" end="5"/>
                                            </p:txEl>
                                          </p:spTgt>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00355">
                                            <p:txEl>
                                              <p:pRg st="6" end="6"/>
                                            </p:txEl>
                                          </p:spTgt>
                                        </p:tgtEl>
                                        <p:attrNameLst>
                                          <p:attrName>style.visibility</p:attrName>
                                        </p:attrNameLst>
                                      </p:cBhvr>
                                      <p:to>
                                        <p:strVal val="visible"/>
                                      </p:to>
                                    </p:set>
                                    <p:anim calcmode="lin" valueType="num">
                                      <p:cBhvr additive="base">
                                        <p:cTn id="31" dur="500" fill="hold"/>
                                        <p:tgtEl>
                                          <p:spTgt spid="100355">
                                            <p:txEl>
                                              <p:pRg st="6" end="6"/>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100355">
                                            <p:txEl>
                                              <p:pRg st="6" end="6"/>
                                            </p:txEl>
                                          </p:spTgt>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00355">
                                            <p:txEl>
                                              <p:pRg st="7" end="7"/>
                                            </p:txEl>
                                          </p:spTgt>
                                        </p:tgtEl>
                                        <p:attrNameLst>
                                          <p:attrName>style.visibility</p:attrName>
                                        </p:attrNameLst>
                                      </p:cBhvr>
                                      <p:to>
                                        <p:strVal val="visible"/>
                                      </p:to>
                                    </p:set>
                                    <p:anim calcmode="lin" valueType="num">
                                      <p:cBhvr additive="base">
                                        <p:cTn id="35" dur="500" fill="hold"/>
                                        <p:tgtEl>
                                          <p:spTgt spid="100355">
                                            <p:txEl>
                                              <p:pRg st="7" end="7"/>
                                            </p:txEl>
                                          </p:spTgt>
                                        </p:tgtEl>
                                        <p:attrNameLst>
                                          <p:attrName>ppt_x</p:attrName>
                                        </p:attrNameLst>
                                      </p:cBhvr>
                                      <p:tavLst>
                                        <p:tav tm="0">
                                          <p:val>
                                            <p:strVal val="#ppt_x"/>
                                          </p:val>
                                        </p:tav>
                                        <p:tav tm="100000">
                                          <p:val>
                                            <p:strVal val="#ppt_x"/>
                                          </p:val>
                                        </p:tav>
                                      </p:tavLst>
                                    </p:anim>
                                    <p:anim calcmode="lin" valueType="num">
                                      <p:cBhvr additive="base">
                                        <p:cTn id="36" dur="500" fill="hold"/>
                                        <p:tgtEl>
                                          <p:spTgt spid="100355">
                                            <p:txEl>
                                              <p:pRg st="7" end="7"/>
                                            </p:txEl>
                                          </p:spTgt>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00355">
                                            <p:txEl>
                                              <p:pRg st="8" end="8"/>
                                            </p:txEl>
                                          </p:spTgt>
                                        </p:tgtEl>
                                        <p:attrNameLst>
                                          <p:attrName>style.visibility</p:attrName>
                                        </p:attrNameLst>
                                      </p:cBhvr>
                                      <p:to>
                                        <p:strVal val="visible"/>
                                      </p:to>
                                    </p:set>
                                    <p:anim calcmode="lin" valueType="num">
                                      <p:cBhvr additive="base">
                                        <p:cTn id="39" dur="500" fill="hold"/>
                                        <p:tgtEl>
                                          <p:spTgt spid="100355">
                                            <p:txEl>
                                              <p:pRg st="8" end="8"/>
                                            </p:txEl>
                                          </p:spTgt>
                                        </p:tgtEl>
                                        <p:attrNameLst>
                                          <p:attrName>ppt_x</p:attrName>
                                        </p:attrNameLst>
                                      </p:cBhvr>
                                      <p:tavLst>
                                        <p:tav tm="0">
                                          <p:val>
                                            <p:strVal val="#ppt_x"/>
                                          </p:val>
                                        </p:tav>
                                        <p:tav tm="100000">
                                          <p:val>
                                            <p:strVal val="#ppt_x"/>
                                          </p:val>
                                        </p:tav>
                                      </p:tavLst>
                                    </p:anim>
                                    <p:anim calcmode="lin" valueType="num">
                                      <p:cBhvr additive="base">
                                        <p:cTn id="40" dur="500" fill="hold"/>
                                        <p:tgtEl>
                                          <p:spTgt spid="100355">
                                            <p:txEl>
                                              <p:pRg st="8" end="8"/>
                                            </p:txEl>
                                          </p:spTgt>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00355">
                                            <p:txEl>
                                              <p:pRg st="9" end="9"/>
                                            </p:txEl>
                                          </p:spTgt>
                                        </p:tgtEl>
                                        <p:attrNameLst>
                                          <p:attrName>style.visibility</p:attrName>
                                        </p:attrNameLst>
                                      </p:cBhvr>
                                      <p:to>
                                        <p:strVal val="visible"/>
                                      </p:to>
                                    </p:set>
                                    <p:anim calcmode="lin" valueType="num">
                                      <p:cBhvr additive="base">
                                        <p:cTn id="43" dur="500" fill="hold"/>
                                        <p:tgtEl>
                                          <p:spTgt spid="100355">
                                            <p:txEl>
                                              <p:pRg st="9" end="9"/>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100355">
                                            <p:txEl>
                                              <p:pRg st="9" end="9"/>
                                            </p:txEl>
                                          </p:spTgt>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100355">
                                            <p:txEl>
                                              <p:pRg st="10" end="10"/>
                                            </p:txEl>
                                          </p:spTgt>
                                        </p:tgtEl>
                                        <p:attrNameLst>
                                          <p:attrName>style.visibility</p:attrName>
                                        </p:attrNameLst>
                                      </p:cBhvr>
                                      <p:to>
                                        <p:strVal val="visible"/>
                                      </p:to>
                                    </p:set>
                                    <p:anim calcmode="lin" valueType="num">
                                      <p:cBhvr additive="base">
                                        <p:cTn id="47" dur="500" fill="hold"/>
                                        <p:tgtEl>
                                          <p:spTgt spid="100355">
                                            <p:txEl>
                                              <p:pRg st="10" end="10"/>
                                            </p:txEl>
                                          </p:spTgt>
                                        </p:tgtEl>
                                        <p:attrNameLst>
                                          <p:attrName>ppt_x</p:attrName>
                                        </p:attrNameLst>
                                      </p:cBhvr>
                                      <p:tavLst>
                                        <p:tav tm="0">
                                          <p:val>
                                            <p:strVal val="#ppt_x"/>
                                          </p:val>
                                        </p:tav>
                                        <p:tav tm="100000">
                                          <p:val>
                                            <p:strVal val="#ppt_x"/>
                                          </p:val>
                                        </p:tav>
                                      </p:tavLst>
                                    </p:anim>
                                    <p:anim calcmode="lin" valueType="num">
                                      <p:cBhvr additive="base">
                                        <p:cTn id="48" dur="500" fill="hold"/>
                                        <p:tgtEl>
                                          <p:spTgt spid="100355">
                                            <p:txEl>
                                              <p:pRg st="10" end="10"/>
                                            </p:txEl>
                                          </p:spTgt>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100355">
                                            <p:txEl>
                                              <p:pRg st="11" end="11"/>
                                            </p:txEl>
                                          </p:spTgt>
                                        </p:tgtEl>
                                        <p:attrNameLst>
                                          <p:attrName>style.visibility</p:attrName>
                                        </p:attrNameLst>
                                      </p:cBhvr>
                                      <p:to>
                                        <p:strVal val="visible"/>
                                      </p:to>
                                    </p:set>
                                    <p:anim calcmode="lin" valueType="num">
                                      <p:cBhvr additive="base">
                                        <p:cTn id="51" dur="500" fill="hold"/>
                                        <p:tgtEl>
                                          <p:spTgt spid="100355">
                                            <p:txEl>
                                              <p:pRg st="11" end="11"/>
                                            </p:txEl>
                                          </p:spTgt>
                                        </p:tgtEl>
                                        <p:attrNameLst>
                                          <p:attrName>ppt_x</p:attrName>
                                        </p:attrNameLst>
                                      </p:cBhvr>
                                      <p:tavLst>
                                        <p:tav tm="0">
                                          <p:val>
                                            <p:strVal val="#ppt_x"/>
                                          </p:val>
                                        </p:tav>
                                        <p:tav tm="100000">
                                          <p:val>
                                            <p:strVal val="#ppt_x"/>
                                          </p:val>
                                        </p:tav>
                                      </p:tavLst>
                                    </p:anim>
                                    <p:anim calcmode="lin" valueType="num">
                                      <p:cBhvr additive="base">
                                        <p:cTn id="52" dur="500" fill="hold"/>
                                        <p:tgtEl>
                                          <p:spTgt spid="100355">
                                            <p:txEl>
                                              <p:pRg st="11" end="1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0355" grpId="0" build="allAtOnce"/>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412955" y="297631"/>
            <a:ext cx="7886700" cy="939800"/>
          </a:xfrm>
        </p:spPr>
        <p:txBody>
          <a:bodyPr/>
          <a:lstStyle/>
          <a:p>
            <a:r>
              <a:rPr lang="en-US" b="0" dirty="0"/>
              <a:t>Member Plans</a:t>
            </a:r>
            <a:endParaRPr lang="en-US" dirty="0"/>
          </a:p>
        </p:txBody>
      </p:sp>
      <p:sp>
        <p:nvSpPr>
          <p:cNvPr id="4" name="TextBox 3"/>
          <p:cNvSpPr txBox="1"/>
          <p:nvPr/>
        </p:nvSpPr>
        <p:spPr>
          <a:xfrm>
            <a:off x="500830" y="1244396"/>
            <a:ext cx="7886700" cy="5493812"/>
          </a:xfrm>
          <a:prstGeom prst="rect">
            <a:avLst/>
          </a:prstGeom>
          <a:noFill/>
        </p:spPr>
        <p:txBody>
          <a:bodyPr wrap="square" rtlCol="0">
            <a:spAutoFit/>
          </a:bodyPr>
          <a:lstStyle/>
          <a:p>
            <a:pPr>
              <a:spcBef>
                <a:spcPts val="600"/>
              </a:spcBef>
              <a:spcAft>
                <a:spcPts val="0"/>
              </a:spcAft>
            </a:pPr>
            <a:r>
              <a:rPr lang="en-US" b="1" dirty="0">
                <a:latin typeface="Garamond" panose="02020404030301010803" pitchFamily="18" charset="0"/>
              </a:rPr>
              <a:t>Medicaid </a:t>
            </a:r>
          </a:p>
          <a:p>
            <a:pPr marL="285750" indent="-285750">
              <a:spcBef>
                <a:spcPts val="0"/>
              </a:spcBef>
              <a:spcAft>
                <a:spcPts val="600"/>
              </a:spcAft>
              <a:buFont typeface="Arial" panose="020B0604020202020204" pitchFamily="34" charset="0"/>
              <a:buChar char="•"/>
            </a:pPr>
            <a:r>
              <a:rPr lang="en-US" dirty="0">
                <a:latin typeface="Garamond" panose="02020404030301010803" pitchFamily="18" charset="0"/>
              </a:rPr>
              <a:t>High-quality plans for children, families, pregnant women and adults who are eligible for Medicaid through the State of Rhode Island</a:t>
            </a:r>
          </a:p>
          <a:p>
            <a:pPr>
              <a:spcBef>
                <a:spcPts val="600"/>
              </a:spcBef>
              <a:spcAft>
                <a:spcPts val="0"/>
              </a:spcAft>
            </a:pPr>
            <a:r>
              <a:rPr lang="en-US" b="1" dirty="0">
                <a:latin typeface="Garamond" panose="02020404030301010803" pitchFamily="18" charset="0"/>
              </a:rPr>
              <a:t>Commercial plans for individuals and families</a:t>
            </a:r>
          </a:p>
          <a:p>
            <a:pPr marL="285750" indent="-285750">
              <a:spcBef>
                <a:spcPts val="0"/>
              </a:spcBef>
              <a:spcAft>
                <a:spcPts val="600"/>
              </a:spcAft>
              <a:buFont typeface="Arial" panose="020B0604020202020204" pitchFamily="34" charset="0"/>
              <a:buChar char="•"/>
            </a:pPr>
            <a:r>
              <a:rPr lang="en-US" dirty="0">
                <a:latin typeface="Garamond" panose="02020404030301010803" pitchFamily="18" charset="0"/>
              </a:rPr>
              <a:t>Commercial plans for individuals and families cover all of the essential health benefits at an affordable price. Some members may qualify for tax-credits to help cover some of the cost of their premium. </a:t>
            </a:r>
          </a:p>
          <a:p>
            <a:pPr>
              <a:spcBef>
                <a:spcPts val="600"/>
              </a:spcBef>
              <a:spcAft>
                <a:spcPts val="0"/>
              </a:spcAft>
            </a:pPr>
            <a:r>
              <a:rPr lang="en-US" b="1" dirty="0">
                <a:latin typeface="Garamond" panose="02020404030301010803" pitchFamily="18" charset="0"/>
              </a:rPr>
              <a:t>Commercial Plans for Small Businesses</a:t>
            </a:r>
          </a:p>
          <a:p>
            <a:pPr marL="285750" indent="-285750">
              <a:spcBef>
                <a:spcPts val="0"/>
              </a:spcBef>
              <a:spcAft>
                <a:spcPts val="600"/>
              </a:spcAft>
              <a:buFont typeface="Arial" panose="020B0604020202020204" pitchFamily="34" charset="0"/>
              <a:buChar char="•"/>
            </a:pPr>
            <a:r>
              <a:rPr lang="en-US" dirty="0">
                <a:latin typeface="Garamond" panose="02020404030301010803" pitchFamily="18" charset="0"/>
              </a:rPr>
              <a:t>Neighborhood offers a variety of plans for small businesses (2-50 employees)</a:t>
            </a:r>
          </a:p>
          <a:p>
            <a:pPr>
              <a:spcBef>
                <a:spcPts val="600"/>
              </a:spcBef>
              <a:spcAft>
                <a:spcPts val="0"/>
              </a:spcAft>
            </a:pPr>
            <a:r>
              <a:rPr lang="en-US" b="1" dirty="0">
                <a:latin typeface="Garamond" panose="02020404030301010803" pitchFamily="18" charset="0"/>
              </a:rPr>
              <a:t>Neighborhood INTEGRITY (Medicare-Medicaid Plan)</a:t>
            </a:r>
          </a:p>
          <a:p>
            <a:pPr marL="285750" indent="-285750">
              <a:spcBef>
                <a:spcPts val="0"/>
              </a:spcBef>
              <a:spcAft>
                <a:spcPts val="600"/>
              </a:spcAft>
              <a:buFont typeface="Arial" panose="020B0604020202020204" pitchFamily="34" charset="0"/>
              <a:buChar char="•"/>
            </a:pPr>
            <a:r>
              <a:rPr lang="en-US" dirty="0">
                <a:latin typeface="Garamond" panose="02020404030301010803" pitchFamily="18" charset="0"/>
              </a:rPr>
              <a:t>A high-quality plan for individuals who are eligible for full benefit Medicare and Medicaid.</a:t>
            </a:r>
          </a:p>
          <a:p>
            <a:endParaRPr lang="en-US" dirty="0"/>
          </a:p>
          <a:p>
            <a:pPr eaLnBrk="1" fontAlgn="auto" hangingPunct="1"/>
            <a:endParaRPr lang="en-US" dirty="0"/>
          </a:p>
          <a:p>
            <a:endParaRPr lang="en-US" dirty="0"/>
          </a:p>
          <a:p>
            <a:endParaRPr lang="en-US" dirty="0"/>
          </a:p>
          <a:p>
            <a:endParaRPr lang="en-US" dirty="0"/>
          </a:p>
        </p:txBody>
      </p:sp>
      <p:sp>
        <p:nvSpPr>
          <p:cNvPr id="5" name="Rectangle 4"/>
          <p:cNvSpPr/>
          <p:nvPr/>
        </p:nvSpPr>
        <p:spPr>
          <a:xfrm>
            <a:off x="5539346" y="5136187"/>
            <a:ext cx="2994351" cy="523220"/>
          </a:xfrm>
          <a:prstGeom prst="rect">
            <a:avLst/>
          </a:prstGeom>
          <a:ln w="15875">
            <a:solidFill>
              <a:srgbClr val="00742F"/>
            </a:solidFill>
          </a:ln>
        </p:spPr>
        <p:txBody>
          <a:bodyPr wrap="square">
            <a:spAutoFit/>
          </a:bodyPr>
          <a:lstStyle/>
          <a:p>
            <a:r>
              <a:rPr lang="en-US" sz="1400" u="sng" dirty="0">
                <a:solidFill>
                  <a:srgbClr val="1B8F44"/>
                </a:solidFill>
                <a:latin typeface="Garamond" panose="02020404030301010803" pitchFamily="18" charset="0"/>
                <a:hlinkClick r:id="rId2"/>
              </a:rPr>
              <a:t>Our Offerings</a:t>
            </a:r>
            <a:r>
              <a:rPr lang="en-US" sz="1400" dirty="0">
                <a:solidFill>
                  <a:srgbClr val="212529"/>
                </a:solidFill>
                <a:latin typeface="Garamond" panose="02020404030301010803" pitchFamily="18" charset="0"/>
              </a:rPr>
              <a:t> is a guide for information on all Neighborhood plans.</a:t>
            </a:r>
            <a:endParaRPr lang="en-US" sz="1400" b="0" i="0" dirty="0">
              <a:solidFill>
                <a:srgbClr val="212529"/>
              </a:solidFill>
              <a:effectLst/>
              <a:latin typeface="Garamond" panose="02020404030301010803" pitchFamily="18" charset="0"/>
            </a:endParaRPr>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097828" y="5234157"/>
            <a:ext cx="333364" cy="333364"/>
          </a:xfrm>
          <a:prstGeom prst="rect">
            <a:avLst/>
          </a:prstGeom>
        </p:spPr>
      </p:pic>
      <p:pic>
        <p:nvPicPr>
          <p:cNvPr id="7" name="Picture 6"/>
          <p:cNvPicPr>
            <a:picLocks noChangeAspect="1"/>
          </p:cNvPicPr>
          <p:nvPr/>
        </p:nvPicPr>
        <p:blipFill>
          <a:blip r:embed="rId4"/>
          <a:stretch>
            <a:fillRect/>
          </a:stretch>
        </p:blipFill>
        <p:spPr>
          <a:xfrm>
            <a:off x="2505926" y="6425031"/>
            <a:ext cx="5782867" cy="277506"/>
          </a:xfrm>
          <a:prstGeom prst="rect">
            <a:avLst/>
          </a:prstGeom>
        </p:spPr>
      </p:pic>
    </p:spTree>
    <p:extLst>
      <p:ext uri="{BB962C8B-B14F-4D97-AF65-F5344CB8AC3E}">
        <p14:creationId xmlns:p14="http://schemas.microsoft.com/office/powerpoint/2010/main" val="2847619587"/>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Title 1"/>
          <p:cNvSpPr>
            <a:spLocks noGrp="1"/>
          </p:cNvSpPr>
          <p:nvPr>
            <p:ph type="title" idx="4294967295"/>
          </p:nvPr>
        </p:nvSpPr>
        <p:spPr>
          <a:xfrm>
            <a:off x="554635" y="587479"/>
            <a:ext cx="7688826" cy="1143000"/>
          </a:xfrm>
        </p:spPr>
        <p:txBody>
          <a:bodyPr>
            <a:normAutofit/>
          </a:bodyPr>
          <a:lstStyle/>
          <a:p>
            <a:r>
              <a:rPr lang="en-US" altLang="en-US" sz="4000" b="0" dirty="0">
                <a:latin typeface="Cabin" panose="00000500000000000000" pitchFamily="2" charset="0"/>
                <a:cs typeface="Helvetica" panose="020B0604020202020204" pitchFamily="34" charset="0"/>
              </a:rPr>
              <a:t>The MMP Enrollment Process</a:t>
            </a:r>
          </a:p>
        </p:txBody>
      </p:sp>
      <p:sp>
        <p:nvSpPr>
          <p:cNvPr id="12" name="Rounded Rectangle 4"/>
          <p:cNvSpPr/>
          <p:nvPr/>
        </p:nvSpPr>
        <p:spPr bwMode="auto">
          <a:xfrm>
            <a:off x="554635" y="1524001"/>
            <a:ext cx="8349521" cy="3750474"/>
          </a:xfrm>
          <a:prstGeom prst="rect">
            <a:avLst/>
          </a:prstGeom>
        </p:spPr>
        <p:style>
          <a:lnRef idx="0">
            <a:scrgbClr r="0" g="0" b="0"/>
          </a:lnRef>
          <a:fillRef idx="0">
            <a:scrgbClr r="0" g="0" b="0"/>
          </a:fillRef>
          <a:effectRef idx="0">
            <a:scrgbClr r="0" g="0" b="0"/>
          </a:effectRef>
          <a:fontRef idx="minor">
            <a:schemeClr val="dk2">
              <a:hueOff val="0"/>
              <a:satOff val="0"/>
              <a:lumOff val="0"/>
              <a:alphaOff val="0"/>
            </a:schemeClr>
          </a:fontRef>
        </p:style>
        <p:txBody>
          <a:bodyPr lIns="68580" tIns="68580" rIns="68580" bIns="68580" anchor="ctr" anchorCtr="1"/>
          <a:lstStyle>
            <a:lvl1pPr marL="514350" indent="-514350">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buFont typeface="Wingdings" panose="05000000000000000000" pitchFamily="2" charset="2"/>
              <a:buChar char="Ø"/>
              <a:defRPr/>
            </a:pPr>
            <a:endParaRPr lang="en-US" altLang="en-US" sz="2800" dirty="0">
              <a:latin typeface="Helvetica" panose="020B0604020202020204" pitchFamily="34" charset="0"/>
              <a:cs typeface="Helvetica" panose="020B0604020202020204" pitchFamily="34" charset="0"/>
            </a:endParaRPr>
          </a:p>
          <a:p>
            <a:pPr>
              <a:buFont typeface="Wingdings" panose="05000000000000000000" pitchFamily="2" charset="2"/>
              <a:buChar char="Ø"/>
              <a:defRPr/>
            </a:pPr>
            <a:r>
              <a:rPr lang="en-US" altLang="en-US" kern="0" dirty="0">
                <a:latin typeface="Calibri" panose="020F0502020204030204" pitchFamily="34" charset="0"/>
                <a:cs typeface="Calibri" panose="020F0502020204030204" pitchFamily="34" charset="0"/>
              </a:rPr>
              <a:t>Individuals eligible for Medicaid and Medicare may enroll into INTEGRITY at any time</a:t>
            </a:r>
          </a:p>
          <a:p>
            <a:pPr marL="0" indent="0">
              <a:defRPr/>
            </a:pPr>
            <a:endParaRPr lang="en-US" altLang="en-US" kern="0" dirty="0">
              <a:latin typeface="Calibri" panose="020F0502020204030204" pitchFamily="34" charset="0"/>
              <a:cs typeface="Calibri" panose="020F0502020204030204" pitchFamily="34" charset="0"/>
            </a:endParaRPr>
          </a:p>
          <a:p>
            <a:pPr>
              <a:buFont typeface="Wingdings" panose="05000000000000000000" pitchFamily="2" charset="2"/>
              <a:buChar char="Ø"/>
              <a:defRPr/>
            </a:pPr>
            <a:r>
              <a:rPr lang="en-US" altLang="en-US" kern="0" dirty="0">
                <a:latin typeface="Calibri" panose="020F0502020204030204" pitchFamily="34" charset="0"/>
                <a:cs typeface="Calibri" panose="020F0502020204030204" pitchFamily="34" charset="0"/>
              </a:rPr>
              <a:t>The State of Rhode Island has continuous open enrollment for most dual eligible individuals</a:t>
            </a:r>
          </a:p>
          <a:p>
            <a:pPr marL="0" indent="0">
              <a:defRPr/>
            </a:pPr>
            <a:endParaRPr lang="en-US" altLang="en-US" sz="1400" kern="0" dirty="0">
              <a:latin typeface="Calibri" panose="020F0502020204030204" pitchFamily="34" charset="0"/>
              <a:cs typeface="Calibri" panose="020F0502020204030204" pitchFamily="34" charset="0"/>
            </a:endParaRPr>
          </a:p>
          <a:p>
            <a:pPr>
              <a:buFont typeface="Wingdings" panose="05000000000000000000" pitchFamily="2" charset="2"/>
              <a:buChar char="Ø"/>
              <a:defRPr/>
            </a:pPr>
            <a:r>
              <a:rPr lang="en-US" altLang="en-US" kern="0" dirty="0">
                <a:latin typeface="Calibri" panose="020F0502020204030204" pitchFamily="34" charset="0"/>
                <a:cs typeface="Calibri" panose="020F0502020204030204" pitchFamily="34" charset="0"/>
              </a:rPr>
              <a:t>Most individuals may opt out of INTEGRITY at any time.</a:t>
            </a:r>
          </a:p>
          <a:p>
            <a:pPr>
              <a:buFont typeface="Wingdings" panose="05000000000000000000" pitchFamily="2" charset="2"/>
              <a:buChar char="Ø"/>
              <a:defRPr/>
            </a:pPr>
            <a:endParaRPr lang="en-US" altLang="en-US" sz="2800" dirty="0">
              <a:solidFill>
                <a:srgbClr val="FF0000"/>
              </a:solidFill>
              <a:latin typeface="Helvetica" panose="020B0604020202020204" pitchFamily="34" charset="0"/>
              <a:cs typeface="Helvetica" panose="020B0604020202020204" pitchFamily="34" charset="0"/>
            </a:endParaRPr>
          </a:p>
          <a:p>
            <a:pPr>
              <a:buFont typeface="Wingdings" panose="05000000000000000000" pitchFamily="2" charset="2"/>
              <a:buChar char="Ø"/>
              <a:defRPr/>
            </a:pPr>
            <a:endParaRPr lang="en-US" altLang="en-US" sz="2800" dirty="0">
              <a:latin typeface="Helvetica" panose="020B0604020202020204" pitchFamily="34" charset="0"/>
              <a:cs typeface="Helvetica" panose="020B0604020202020204" pitchFamily="34" charset="0"/>
            </a:endParaRPr>
          </a:p>
          <a:p>
            <a:pPr algn="ctr">
              <a:lnSpc>
                <a:spcPct val="90000"/>
              </a:lnSpc>
              <a:spcAft>
                <a:spcPct val="35000"/>
              </a:spcAft>
              <a:defRPr/>
            </a:pPr>
            <a:endParaRPr lang="en-US" altLang="en-US" sz="1800" dirty="0">
              <a:solidFill>
                <a:srgbClr val="00A360"/>
              </a:solidFill>
              <a:latin typeface="Helvetica" panose="020B0604020202020204" pitchFamily="34" charset="0"/>
              <a:cs typeface="Helvetica" panose="020B0604020202020204" pitchFamily="34" charset="0"/>
            </a:endParaRPr>
          </a:p>
        </p:txBody>
      </p:sp>
      <p:sp>
        <p:nvSpPr>
          <p:cNvPr id="6" name="Slide Number Placeholder 1"/>
          <p:cNvSpPr txBox="1">
            <a:spLocks/>
          </p:cNvSpPr>
          <p:nvPr/>
        </p:nvSpPr>
        <p:spPr>
          <a:xfrm>
            <a:off x="6553200" y="6356350"/>
            <a:ext cx="2133600" cy="365125"/>
          </a:xfrm>
          <a:prstGeom prst="rect">
            <a:avLst/>
          </a:prstGeom>
        </p:spPr>
        <p:txBody>
          <a:bodyPr/>
          <a:lstStyle>
            <a:defPPr>
              <a:defRPr lang="en-US"/>
            </a:defPPr>
            <a:lvl1pPr algn="l" defTabSz="457200" rtl="0" eaLnBrk="0" fontAlgn="base" hangingPunct="0">
              <a:spcBef>
                <a:spcPct val="0"/>
              </a:spcBef>
              <a:spcAft>
                <a:spcPct val="0"/>
              </a:spcAft>
              <a:defRPr sz="2400" kern="1200">
                <a:solidFill>
                  <a:schemeClr val="tx1"/>
                </a:solidFill>
                <a:latin typeface="Arial" charset="0"/>
                <a:ea typeface="ＭＳ Ｐゴシック" pitchFamily="34" charset="-128"/>
                <a:cs typeface="+mn-cs"/>
              </a:defRPr>
            </a:lvl1pPr>
            <a:lvl2pPr marL="457200" algn="l" defTabSz="457200" rtl="0" eaLnBrk="0" fontAlgn="base" hangingPunct="0">
              <a:spcBef>
                <a:spcPct val="0"/>
              </a:spcBef>
              <a:spcAft>
                <a:spcPct val="0"/>
              </a:spcAft>
              <a:defRPr sz="2400" kern="1200">
                <a:solidFill>
                  <a:schemeClr val="tx1"/>
                </a:solidFill>
                <a:latin typeface="Arial" charset="0"/>
                <a:ea typeface="ＭＳ Ｐゴシック" pitchFamily="34" charset="-128"/>
                <a:cs typeface="+mn-cs"/>
              </a:defRPr>
            </a:lvl2pPr>
            <a:lvl3pPr marL="914400" algn="l" defTabSz="457200" rtl="0" eaLnBrk="0" fontAlgn="base" hangingPunct="0">
              <a:spcBef>
                <a:spcPct val="0"/>
              </a:spcBef>
              <a:spcAft>
                <a:spcPct val="0"/>
              </a:spcAft>
              <a:defRPr sz="2400" kern="1200">
                <a:solidFill>
                  <a:schemeClr val="tx1"/>
                </a:solidFill>
                <a:latin typeface="Arial" charset="0"/>
                <a:ea typeface="ＭＳ Ｐゴシック" pitchFamily="34" charset="-128"/>
                <a:cs typeface="+mn-cs"/>
              </a:defRPr>
            </a:lvl3pPr>
            <a:lvl4pPr marL="1371600" algn="l" defTabSz="457200" rtl="0" eaLnBrk="0" fontAlgn="base" hangingPunct="0">
              <a:spcBef>
                <a:spcPct val="0"/>
              </a:spcBef>
              <a:spcAft>
                <a:spcPct val="0"/>
              </a:spcAft>
              <a:defRPr sz="2400" kern="1200">
                <a:solidFill>
                  <a:schemeClr val="tx1"/>
                </a:solidFill>
                <a:latin typeface="Arial" charset="0"/>
                <a:ea typeface="ＭＳ Ｐゴシック" pitchFamily="34" charset="-128"/>
                <a:cs typeface="+mn-cs"/>
              </a:defRPr>
            </a:lvl4pPr>
            <a:lvl5pPr marL="1828800" algn="l" defTabSz="457200" rtl="0" eaLnBrk="0" fontAlgn="base" hangingPunct="0">
              <a:spcBef>
                <a:spcPct val="0"/>
              </a:spcBef>
              <a:spcAft>
                <a:spcPct val="0"/>
              </a:spcAft>
              <a:defRPr sz="2400" kern="1200">
                <a:solidFill>
                  <a:schemeClr val="tx1"/>
                </a:solidFill>
                <a:latin typeface="Arial" charset="0"/>
                <a:ea typeface="ＭＳ Ｐゴシック" pitchFamily="34" charset="-128"/>
                <a:cs typeface="+mn-cs"/>
              </a:defRPr>
            </a:lvl5pPr>
            <a:lvl6pPr marL="2286000" algn="l" defTabSz="914400" rtl="0" eaLnBrk="1" latinLnBrk="0" hangingPunct="1">
              <a:defRPr sz="2400" kern="1200">
                <a:solidFill>
                  <a:schemeClr val="tx1"/>
                </a:solidFill>
                <a:latin typeface="Arial" charset="0"/>
                <a:ea typeface="ＭＳ Ｐゴシック" pitchFamily="34" charset="-128"/>
                <a:cs typeface="+mn-cs"/>
              </a:defRPr>
            </a:lvl6pPr>
            <a:lvl7pPr marL="2743200" algn="l" defTabSz="914400" rtl="0" eaLnBrk="1" latinLnBrk="0" hangingPunct="1">
              <a:defRPr sz="2400" kern="1200">
                <a:solidFill>
                  <a:schemeClr val="tx1"/>
                </a:solidFill>
                <a:latin typeface="Arial" charset="0"/>
                <a:ea typeface="ＭＳ Ｐゴシック" pitchFamily="34" charset="-128"/>
                <a:cs typeface="+mn-cs"/>
              </a:defRPr>
            </a:lvl7pPr>
            <a:lvl8pPr marL="3200400" algn="l" defTabSz="914400" rtl="0" eaLnBrk="1" latinLnBrk="0" hangingPunct="1">
              <a:defRPr sz="2400" kern="1200">
                <a:solidFill>
                  <a:schemeClr val="tx1"/>
                </a:solidFill>
                <a:latin typeface="Arial" charset="0"/>
                <a:ea typeface="ＭＳ Ｐゴシック" pitchFamily="34" charset="-128"/>
                <a:cs typeface="+mn-cs"/>
              </a:defRPr>
            </a:lvl8pPr>
            <a:lvl9pPr marL="3657600" algn="l" defTabSz="914400" rtl="0" eaLnBrk="1" latinLnBrk="0" hangingPunct="1">
              <a:defRPr sz="2400" kern="1200">
                <a:solidFill>
                  <a:schemeClr val="tx1"/>
                </a:solidFill>
                <a:latin typeface="Arial" charset="0"/>
                <a:ea typeface="ＭＳ Ｐゴシック" pitchFamily="34" charset="-128"/>
                <a:cs typeface="+mn-cs"/>
              </a:defRPr>
            </a:lvl9pPr>
          </a:lstStyle>
          <a:p>
            <a:pPr algn="r" eaLnBrk="1" hangingPunct="1"/>
            <a:endParaRPr lang="en-US" sz="1200" dirty="0">
              <a:solidFill>
                <a:prstClr val="black"/>
              </a:solidFill>
              <a:ea typeface="ＭＳ Ｐゴシック" charset="0"/>
            </a:endParaRPr>
          </a:p>
        </p:txBody>
      </p:sp>
      <p:pic>
        <p:nvPicPr>
          <p:cNvPr id="5" name="Picture 4"/>
          <p:cNvPicPr>
            <a:picLocks noChangeAspect="1"/>
          </p:cNvPicPr>
          <p:nvPr/>
        </p:nvPicPr>
        <p:blipFill>
          <a:blip r:embed="rId3"/>
          <a:stretch>
            <a:fillRect/>
          </a:stretch>
        </p:blipFill>
        <p:spPr>
          <a:xfrm>
            <a:off x="2505926" y="6425031"/>
            <a:ext cx="5782867" cy="277506"/>
          </a:xfrm>
          <a:prstGeom prst="rect">
            <a:avLst/>
          </a:prstGeom>
        </p:spPr>
      </p:pic>
    </p:spTree>
    <p:extLst>
      <p:ext uri="{BB962C8B-B14F-4D97-AF65-F5344CB8AC3E}">
        <p14:creationId xmlns:p14="http://schemas.microsoft.com/office/powerpoint/2010/main" val="3030756529"/>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le 1"/>
          <p:cNvSpPr>
            <a:spLocks noGrp="1"/>
          </p:cNvSpPr>
          <p:nvPr>
            <p:ph type="title" idx="4294967295"/>
          </p:nvPr>
        </p:nvSpPr>
        <p:spPr>
          <a:xfrm>
            <a:off x="0" y="1706563"/>
            <a:ext cx="7886700" cy="985837"/>
          </a:xfrm>
        </p:spPr>
        <p:txBody>
          <a:bodyPr/>
          <a:lstStyle/>
          <a:p>
            <a:pPr algn="ctr"/>
            <a:r>
              <a:rPr lang="en-US" altLang="en-US" sz="3600">
                <a:latin typeface="Helvetica" charset="0"/>
                <a:cs typeface="Helvetica" charset="0"/>
              </a:rPr>
              <a:t>Enrollee Rights and Protections</a:t>
            </a:r>
          </a:p>
        </p:txBody>
      </p:sp>
      <p:grpSp>
        <p:nvGrpSpPr>
          <p:cNvPr id="3" name="Group 2"/>
          <p:cNvGrpSpPr/>
          <p:nvPr/>
        </p:nvGrpSpPr>
        <p:grpSpPr>
          <a:xfrm>
            <a:off x="457199" y="1417638"/>
            <a:ext cx="8229601" cy="3611562"/>
            <a:chOff x="457199" y="1417638"/>
            <a:chExt cx="8229601" cy="3611562"/>
          </a:xfrm>
        </p:grpSpPr>
        <p:sp>
          <p:nvSpPr>
            <p:cNvPr id="4" name="Freeform 3"/>
            <p:cNvSpPr/>
            <p:nvPr/>
          </p:nvSpPr>
          <p:spPr>
            <a:xfrm rot="21600000">
              <a:off x="457199" y="1417638"/>
              <a:ext cx="4114801" cy="1805782"/>
            </a:xfrm>
            <a:custGeom>
              <a:avLst/>
              <a:gdLst>
                <a:gd name="connsiteX0" fmla="*/ 0 w 1805781"/>
                <a:gd name="connsiteY0" fmla="*/ 0 h 4114800"/>
                <a:gd name="connsiteX1" fmla="*/ 1504811 w 1805781"/>
                <a:gd name="connsiteY1" fmla="*/ 0 h 4114800"/>
                <a:gd name="connsiteX2" fmla="*/ 1805781 w 1805781"/>
                <a:gd name="connsiteY2" fmla="*/ 300970 h 4114800"/>
                <a:gd name="connsiteX3" fmla="*/ 1805781 w 1805781"/>
                <a:gd name="connsiteY3" fmla="*/ 4114800 h 4114800"/>
                <a:gd name="connsiteX4" fmla="*/ 0 w 1805781"/>
                <a:gd name="connsiteY4" fmla="*/ 4114800 h 4114800"/>
                <a:gd name="connsiteX5" fmla="*/ 0 w 1805781"/>
                <a:gd name="connsiteY5" fmla="*/ 0 h 4114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805781" h="4114800">
                  <a:moveTo>
                    <a:pt x="0" y="4114799"/>
                  </a:moveTo>
                  <a:lnTo>
                    <a:pt x="0" y="685816"/>
                  </a:lnTo>
                  <a:cubicBezTo>
                    <a:pt x="0" y="307051"/>
                    <a:pt x="59135" y="1"/>
                    <a:pt x="132081" y="1"/>
                  </a:cubicBezTo>
                  <a:lnTo>
                    <a:pt x="1805781" y="1"/>
                  </a:lnTo>
                  <a:lnTo>
                    <a:pt x="1805781" y="4114799"/>
                  </a:lnTo>
                  <a:lnTo>
                    <a:pt x="0" y="4114799"/>
                  </a:lnTo>
                  <a:close/>
                </a:path>
              </a:pathLst>
            </a:custGeom>
            <a:scene3d>
              <a:camera prst="orthographicFront">
                <a:rot lat="0" lon="0" rev="0"/>
              </a:camera>
              <a:lightRig rig="contrasting" dir="t">
                <a:rot lat="0" lon="0" rev="1200000"/>
              </a:lightRig>
            </a:scene3d>
            <a:sp3d contourW="19050" prstMaterial="metal">
              <a:bevelT w="88900" h="203200"/>
              <a:bevelB w="165100" h="254000"/>
            </a:sp3d>
          </p:spPr>
          <p:style>
            <a:lnRef idx="0">
              <a:schemeClr val="dk2">
                <a:shade val="80000"/>
                <a:hueOff val="0"/>
                <a:satOff val="0"/>
                <a:lumOff val="0"/>
                <a:alphaOff val="0"/>
              </a:schemeClr>
            </a:lnRef>
            <a:fillRef idx="1">
              <a:schemeClr val="lt1">
                <a:hueOff val="0"/>
                <a:satOff val="0"/>
                <a:lumOff val="0"/>
                <a:alphaOff val="0"/>
              </a:schemeClr>
            </a:fillRef>
            <a:effectRef idx="2">
              <a:schemeClr val="lt1">
                <a:hueOff val="0"/>
                <a:satOff val="0"/>
                <a:lumOff val="0"/>
                <a:alphaOff val="0"/>
              </a:schemeClr>
            </a:effectRef>
            <a:fontRef idx="minor">
              <a:schemeClr val="dk2">
                <a:hueOff val="0"/>
                <a:satOff val="0"/>
                <a:lumOff val="0"/>
                <a:alphaOff val="0"/>
              </a:schemeClr>
            </a:fontRef>
          </p:style>
          <p:txBody>
            <a:bodyPr spcFirstLastPara="0" vert="horz" wrap="square" lIns="170688" tIns="170687" rIns="170688" bIns="622135" numCol="1" spcCol="1270" anchor="ctr" anchorCtr="0">
              <a:noAutofit/>
            </a:bodyPr>
            <a:lstStyle/>
            <a:p>
              <a:pPr lvl="0" algn="ctr" defTabSz="1066800" rtl="0">
                <a:lnSpc>
                  <a:spcPct val="90000"/>
                </a:lnSpc>
                <a:spcBef>
                  <a:spcPct val="0"/>
                </a:spcBef>
                <a:spcAft>
                  <a:spcPct val="35000"/>
                </a:spcAft>
              </a:pPr>
              <a:br>
                <a:rPr lang="en-US" sz="2400" kern="1200" dirty="0">
                  <a:latin typeface="Helvetica" panose="020B0604020202020204" pitchFamily="34" charset="0"/>
                  <a:cs typeface="Helvetica" panose="020B0604020202020204" pitchFamily="34" charset="0"/>
                </a:rPr>
              </a:br>
              <a:r>
                <a:rPr lang="en-US" sz="2400" kern="1200" dirty="0">
                  <a:latin typeface="Helvetica" panose="020B0604020202020204" pitchFamily="34" charset="0"/>
                  <a:cs typeface="Helvetica" panose="020B0604020202020204" pitchFamily="34" charset="0"/>
                </a:rPr>
                <a:t>Right to make choices throughout enrollment, assessment, care plan processes</a:t>
              </a:r>
            </a:p>
          </p:txBody>
        </p:sp>
        <p:sp>
          <p:nvSpPr>
            <p:cNvPr id="5" name="Freeform 4"/>
            <p:cNvSpPr/>
            <p:nvPr/>
          </p:nvSpPr>
          <p:spPr>
            <a:xfrm>
              <a:off x="4572000" y="1417638"/>
              <a:ext cx="4114800" cy="1805781"/>
            </a:xfrm>
            <a:custGeom>
              <a:avLst/>
              <a:gdLst>
                <a:gd name="connsiteX0" fmla="*/ 0 w 4114800"/>
                <a:gd name="connsiteY0" fmla="*/ 0 h 1805781"/>
                <a:gd name="connsiteX1" fmla="*/ 3813830 w 4114800"/>
                <a:gd name="connsiteY1" fmla="*/ 0 h 1805781"/>
                <a:gd name="connsiteX2" fmla="*/ 4114800 w 4114800"/>
                <a:gd name="connsiteY2" fmla="*/ 300970 h 1805781"/>
                <a:gd name="connsiteX3" fmla="*/ 4114800 w 4114800"/>
                <a:gd name="connsiteY3" fmla="*/ 1805781 h 1805781"/>
                <a:gd name="connsiteX4" fmla="*/ 0 w 4114800"/>
                <a:gd name="connsiteY4" fmla="*/ 1805781 h 1805781"/>
                <a:gd name="connsiteX5" fmla="*/ 0 w 4114800"/>
                <a:gd name="connsiteY5" fmla="*/ 0 h 18057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114800" h="1805781">
                  <a:moveTo>
                    <a:pt x="0" y="0"/>
                  </a:moveTo>
                  <a:lnTo>
                    <a:pt x="3813830" y="0"/>
                  </a:lnTo>
                  <a:cubicBezTo>
                    <a:pt x="3980051" y="0"/>
                    <a:pt x="4114800" y="134749"/>
                    <a:pt x="4114800" y="300970"/>
                  </a:cubicBezTo>
                  <a:lnTo>
                    <a:pt x="4114800" y="1805781"/>
                  </a:lnTo>
                  <a:lnTo>
                    <a:pt x="0" y="1805781"/>
                  </a:lnTo>
                  <a:lnTo>
                    <a:pt x="0" y="0"/>
                  </a:lnTo>
                  <a:close/>
                </a:path>
              </a:pathLst>
            </a:custGeom>
            <a:scene3d>
              <a:camera prst="orthographicFront">
                <a:rot lat="0" lon="0" rev="0"/>
              </a:camera>
              <a:lightRig rig="contrasting" dir="t">
                <a:rot lat="0" lon="0" rev="1200000"/>
              </a:lightRig>
            </a:scene3d>
            <a:sp3d contourW="19050" prstMaterial="metal">
              <a:bevelT w="88900" h="203200"/>
              <a:bevelB w="165100" h="254000"/>
            </a:sp3d>
          </p:spPr>
          <p:style>
            <a:lnRef idx="0">
              <a:schemeClr val="dk2">
                <a:shade val="80000"/>
                <a:hueOff val="0"/>
                <a:satOff val="0"/>
                <a:lumOff val="0"/>
                <a:alphaOff val="0"/>
              </a:schemeClr>
            </a:lnRef>
            <a:fillRef idx="1">
              <a:schemeClr val="lt1">
                <a:hueOff val="0"/>
                <a:satOff val="0"/>
                <a:lumOff val="0"/>
                <a:alphaOff val="0"/>
              </a:schemeClr>
            </a:fillRef>
            <a:effectRef idx="2">
              <a:schemeClr val="lt1">
                <a:hueOff val="0"/>
                <a:satOff val="0"/>
                <a:lumOff val="0"/>
                <a:alphaOff val="0"/>
              </a:schemeClr>
            </a:effectRef>
            <a:fontRef idx="minor">
              <a:schemeClr val="dk2">
                <a:hueOff val="0"/>
                <a:satOff val="0"/>
                <a:lumOff val="0"/>
                <a:alphaOff val="0"/>
              </a:schemeClr>
            </a:fontRef>
          </p:style>
          <p:txBody>
            <a:bodyPr spcFirstLastPara="0" vert="horz" wrap="square" lIns="170688" tIns="170688" rIns="170688" bIns="622134" numCol="1" spcCol="1270" anchor="ctr" anchorCtr="0">
              <a:noAutofit/>
            </a:bodyPr>
            <a:lstStyle/>
            <a:p>
              <a:pPr lvl="0" algn="ctr" defTabSz="1066800" rtl="0">
                <a:lnSpc>
                  <a:spcPct val="90000"/>
                </a:lnSpc>
                <a:spcBef>
                  <a:spcPct val="0"/>
                </a:spcBef>
                <a:spcAft>
                  <a:spcPct val="35000"/>
                </a:spcAft>
              </a:pPr>
              <a:r>
                <a:rPr lang="en-US" sz="2400" kern="1200" dirty="0">
                  <a:latin typeface="Helvetica" panose="020B0604020202020204" pitchFamily="34" charset="0"/>
                  <a:cs typeface="Helvetica" panose="020B0604020202020204" pitchFamily="34" charset="0"/>
                </a:rPr>
                <a:t>Right to participate in decisions regarding their care</a:t>
              </a:r>
            </a:p>
          </p:txBody>
        </p:sp>
        <p:sp>
          <p:nvSpPr>
            <p:cNvPr id="6" name="Freeform 5"/>
            <p:cNvSpPr/>
            <p:nvPr/>
          </p:nvSpPr>
          <p:spPr>
            <a:xfrm rot="21600000">
              <a:off x="457200" y="3223418"/>
              <a:ext cx="4114801" cy="1805782"/>
            </a:xfrm>
            <a:custGeom>
              <a:avLst/>
              <a:gdLst>
                <a:gd name="connsiteX0" fmla="*/ 0 w 4114800"/>
                <a:gd name="connsiteY0" fmla="*/ 0 h 1805781"/>
                <a:gd name="connsiteX1" fmla="*/ 3813830 w 4114800"/>
                <a:gd name="connsiteY1" fmla="*/ 0 h 1805781"/>
                <a:gd name="connsiteX2" fmla="*/ 4114800 w 4114800"/>
                <a:gd name="connsiteY2" fmla="*/ 300970 h 1805781"/>
                <a:gd name="connsiteX3" fmla="*/ 4114800 w 4114800"/>
                <a:gd name="connsiteY3" fmla="*/ 1805781 h 1805781"/>
                <a:gd name="connsiteX4" fmla="*/ 0 w 4114800"/>
                <a:gd name="connsiteY4" fmla="*/ 1805781 h 1805781"/>
                <a:gd name="connsiteX5" fmla="*/ 0 w 4114800"/>
                <a:gd name="connsiteY5" fmla="*/ 0 h 18057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114800" h="1805781">
                  <a:moveTo>
                    <a:pt x="4114800" y="1805780"/>
                  </a:moveTo>
                  <a:lnTo>
                    <a:pt x="300970" y="1805780"/>
                  </a:lnTo>
                  <a:cubicBezTo>
                    <a:pt x="134749" y="1805780"/>
                    <a:pt x="0" y="1671031"/>
                    <a:pt x="0" y="1504810"/>
                  </a:cubicBezTo>
                  <a:lnTo>
                    <a:pt x="0" y="1"/>
                  </a:lnTo>
                  <a:lnTo>
                    <a:pt x="4114800" y="1"/>
                  </a:lnTo>
                  <a:lnTo>
                    <a:pt x="4114800" y="1805780"/>
                  </a:lnTo>
                  <a:close/>
                </a:path>
              </a:pathLst>
            </a:custGeom>
            <a:scene3d>
              <a:camera prst="orthographicFront">
                <a:rot lat="0" lon="0" rev="0"/>
              </a:camera>
              <a:lightRig rig="contrasting" dir="t">
                <a:rot lat="0" lon="0" rev="1200000"/>
              </a:lightRig>
            </a:scene3d>
            <a:sp3d contourW="19050" prstMaterial="metal">
              <a:bevelT w="88900" h="203200"/>
              <a:bevelB w="165100" h="254000"/>
            </a:sp3d>
          </p:spPr>
          <p:style>
            <a:lnRef idx="0">
              <a:schemeClr val="dk2">
                <a:shade val="80000"/>
                <a:hueOff val="0"/>
                <a:satOff val="0"/>
                <a:lumOff val="0"/>
                <a:alphaOff val="0"/>
              </a:schemeClr>
            </a:lnRef>
            <a:fillRef idx="1">
              <a:schemeClr val="lt1">
                <a:hueOff val="0"/>
                <a:satOff val="0"/>
                <a:lumOff val="0"/>
                <a:alphaOff val="0"/>
              </a:schemeClr>
            </a:fillRef>
            <a:effectRef idx="2">
              <a:schemeClr val="lt1">
                <a:hueOff val="0"/>
                <a:satOff val="0"/>
                <a:lumOff val="0"/>
                <a:alphaOff val="0"/>
              </a:schemeClr>
            </a:effectRef>
            <a:fontRef idx="minor">
              <a:schemeClr val="dk2">
                <a:hueOff val="0"/>
                <a:satOff val="0"/>
                <a:lumOff val="0"/>
                <a:alphaOff val="0"/>
              </a:schemeClr>
            </a:fontRef>
          </p:style>
          <p:txBody>
            <a:bodyPr spcFirstLastPara="0" vert="horz" wrap="square" lIns="170687" tIns="622134" rIns="170689" bIns="170689" numCol="1" spcCol="1270" anchor="ctr" anchorCtr="0">
              <a:noAutofit/>
            </a:bodyPr>
            <a:lstStyle/>
            <a:p>
              <a:pPr lvl="0" algn="ctr" defTabSz="1066800" rtl="0">
                <a:lnSpc>
                  <a:spcPct val="90000"/>
                </a:lnSpc>
                <a:spcBef>
                  <a:spcPct val="0"/>
                </a:spcBef>
                <a:spcAft>
                  <a:spcPct val="35000"/>
                </a:spcAft>
              </a:pPr>
              <a:r>
                <a:rPr lang="en-US" sz="2400" kern="1200" dirty="0">
                  <a:latin typeface="Helvetica" panose="020B0604020202020204" pitchFamily="34" charset="0"/>
                  <a:cs typeface="Helvetica" panose="020B0604020202020204" pitchFamily="34" charset="0"/>
                </a:rPr>
                <a:t>Right to access services and information</a:t>
              </a:r>
            </a:p>
          </p:txBody>
        </p:sp>
        <p:sp>
          <p:nvSpPr>
            <p:cNvPr id="7" name="Freeform 6"/>
            <p:cNvSpPr/>
            <p:nvPr/>
          </p:nvSpPr>
          <p:spPr>
            <a:xfrm>
              <a:off x="4571999" y="3223418"/>
              <a:ext cx="4114801" cy="1805782"/>
            </a:xfrm>
            <a:custGeom>
              <a:avLst/>
              <a:gdLst>
                <a:gd name="connsiteX0" fmla="*/ 0 w 1805781"/>
                <a:gd name="connsiteY0" fmla="*/ 0 h 4114800"/>
                <a:gd name="connsiteX1" fmla="*/ 1504811 w 1805781"/>
                <a:gd name="connsiteY1" fmla="*/ 0 h 4114800"/>
                <a:gd name="connsiteX2" fmla="*/ 1805781 w 1805781"/>
                <a:gd name="connsiteY2" fmla="*/ 300970 h 4114800"/>
                <a:gd name="connsiteX3" fmla="*/ 1805781 w 1805781"/>
                <a:gd name="connsiteY3" fmla="*/ 4114800 h 4114800"/>
                <a:gd name="connsiteX4" fmla="*/ 0 w 1805781"/>
                <a:gd name="connsiteY4" fmla="*/ 4114800 h 4114800"/>
                <a:gd name="connsiteX5" fmla="*/ 0 w 1805781"/>
                <a:gd name="connsiteY5" fmla="*/ 0 h 4114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805781" h="4114800">
                  <a:moveTo>
                    <a:pt x="1805781" y="1"/>
                  </a:moveTo>
                  <a:lnTo>
                    <a:pt x="1805781" y="3428984"/>
                  </a:lnTo>
                  <a:cubicBezTo>
                    <a:pt x="1805781" y="3807749"/>
                    <a:pt x="1746646" y="4114799"/>
                    <a:pt x="1673700" y="4114799"/>
                  </a:cubicBezTo>
                  <a:lnTo>
                    <a:pt x="0" y="4114799"/>
                  </a:lnTo>
                  <a:lnTo>
                    <a:pt x="0" y="1"/>
                  </a:lnTo>
                  <a:lnTo>
                    <a:pt x="1805781" y="1"/>
                  </a:lnTo>
                  <a:close/>
                </a:path>
              </a:pathLst>
            </a:custGeom>
            <a:scene3d>
              <a:camera prst="orthographicFront">
                <a:rot lat="0" lon="0" rev="0"/>
              </a:camera>
              <a:lightRig rig="contrasting" dir="t">
                <a:rot lat="0" lon="0" rev="1200000"/>
              </a:lightRig>
            </a:scene3d>
            <a:sp3d contourW="19050" prstMaterial="metal">
              <a:bevelT w="88900" h="203200"/>
              <a:bevelB w="165100" h="254000"/>
            </a:sp3d>
          </p:spPr>
          <p:style>
            <a:lnRef idx="0">
              <a:schemeClr val="dk2">
                <a:shade val="80000"/>
                <a:hueOff val="0"/>
                <a:satOff val="0"/>
                <a:lumOff val="0"/>
                <a:alphaOff val="0"/>
              </a:schemeClr>
            </a:lnRef>
            <a:fillRef idx="1">
              <a:schemeClr val="lt1">
                <a:hueOff val="0"/>
                <a:satOff val="0"/>
                <a:lumOff val="0"/>
                <a:alphaOff val="0"/>
              </a:schemeClr>
            </a:fillRef>
            <a:effectRef idx="2">
              <a:schemeClr val="lt1">
                <a:hueOff val="0"/>
                <a:satOff val="0"/>
                <a:lumOff val="0"/>
                <a:alphaOff val="0"/>
              </a:schemeClr>
            </a:effectRef>
            <a:fontRef idx="minor">
              <a:schemeClr val="dk2">
                <a:hueOff val="0"/>
                <a:satOff val="0"/>
                <a:lumOff val="0"/>
                <a:alphaOff val="0"/>
              </a:schemeClr>
            </a:fontRef>
          </p:style>
          <p:txBody>
            <a:bodyPr spcFirstLastPara="0" vert="horz" wrap="square" lIns="170689" tIns="622134" rIns="170688" bIns="170689" numCol="1" spcCol="1270" anchor="ctr" anchorCtr="0">
              <a:noAutofit/>
            </a:bodyPr>
            <a:lstStyle/>
            <a:p>
              <a:pPr lvl="0" algn="ctr" defTabSz="1066800" rtl="0">
                <a:lnSpc>
                  <a:spcPct val="90000"/>
                </a:lnSpc>
                <a:spcBef>
                  <a:spcPct val="0"/>
                </a:spcBef>
                <a:spcAft>
                  <a:spcPct val="35000"/>
                </a:spcAft>
              </a:pPr>
              <a:r>
                <a:rPr lang="en-US" sz="2400" kern="1200" dirty="0">
                  <a:latin typeface="Helvetica" panose="020B0604020202020204" pitchFamily="34" charset="0"/>
                  <a:cs typeface="Helvetica" panose="020B0604020202020204" pitchFamily="34" charset="0"/>
                </a:rPr>
                <a:t>Right to question decisions regarding care </a:t>
              </a:r>
            </a:p>
          </p:txBody>
        </p:sp>
        <p:sp>
          <p:nvSpPr>
            <p:cNvPr id="8" name="Freeform 7"/>
            <p:cNvSpPr/>
            <p:nvPr/>
          </p:nvSpPr>
          <p:spPr>
            <a:xfrm>
              <a:off x="3337559" y="2771973"/>
              <a:ext cx="2468880" cy="902890"/>
            </a:xfrm>
            <a:custGeom>
              <a:avLst/>
              <a:gdLst>
                <a:gd name="connsiteX0" fmla="*/ 0 w 2468880"/>
                <a:gd name="connsiteY0" fmla="*/ 150485 h 902890"/>
                <a:gd name="connsiteX1" fmla="*/ 150485 w 2468880"/>
                <a:gd name="connsiteY1" fmla="*/ 0 h 902890"/>
                <a:gd name="connsiteX2" fmla="*/ 2318395 w 2468880"/>
                <a:gd name="connsiteY2" fmla="*/ 0 h 902890"/>
                <a:gd name="connsiteX3" fmla="*/ 2468880 w 2468880"/>
                <a:gd name="connsiteY3" fmla="*/ 150485 h 902890"/>
                <a:gd name="connsiteX4" fmla="*/ 2468880 w 2468880"/>
                <a:gd name="connsiteY4" fmla="*/ 752405 h 902890"/>
                <a:gd name="connsiteX5" fmla="*/ 2318395 w 2468880"/>
                <a:gd name="connsiteY5" fmla="*/ 902890 h 902890"/>
                <a:gd name="connsiteX6" fmla="*/ 150485 w 2468880"/>
                <a:gd name="connsiteY6" fmla="*/ 902890 h 902890"/>
                <a:gd name="connsiteX7" fmla="*/ 0 w 2468880"/>
                <a:gd name="connsiteY7" fmla="*/ 752405 h 902890"/>
                <a:gd name="connsiteX8" fmla="*/ 0 w 2468880"/>
                <a:gd name="connsiteY8" fmla="*/ 150485 h 9028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468880" h="902890">
                  <a:moveTo>
                    <a:pt x="0" y="150485"/>
                  </a:moveTo>
                  <a:cubicBezTo>
                    <a:pt x="0" y="67374"/>
                    <a:pt x="67374" y="0"/>
                    <a:pt x="150485" y="0"/>
                  </a:cubicBezTo>
                  <a:lnTo>
                    <a:pt x="2318395" y="0"/>
                  </a:lnTo>
                  <a:cubicBezTo>
                    <a:pt x="2401506" y="0"/>
                    <a:pt x="2468880" y="67374"/>
                    <a:pt x="2468880" y="150485"/>
                  </a:cubicBezTo>
                  <a:lnTo>
                    <a:pt x="2468880" y="752405"/>
                  </a:lnTo>
                  <a:cubicBezTo>
                    <a:pt x="2468880" y="835516"/>
                    <a:pt x="2401506" y="902890"/>
                    <a:pt x="2318395" y="902890"/>
                  </a:cubicBezTo>
                  <a:lnTo>
                    <a:pt x="150485" y="902890"/>
                  </a:lnTo>
                  <a:cubicBezTo>
                    <a:pt x="67374" y="902890"/>
                    <a:pt x="0" y="835516"/>
                    <a:pt x="0" y="752405"/>
                  </a:cubicBezTo>
                  <a:lnTo>
                    <a:pt x="0" y="150485"/>
                  </a:lnTo>
                  <a:close/>
                </a:path>
              </a:pathLst>
            </a:custGeom>
            <a:scene3d>
              <a:camera prst="orthographicFront">
                <a:rot lat="0" lon="0" rev="0"/>
              </a:camera>
              <a:lightRig rig="contrasting" dir="t">
                <a:rot lat="0" lon="0" rev="1200000"/>
              </a:lightRig>
            </a:scene3d>
            <a:sp3d z="300000" contourW="19050" prstMaterial="metal">
              <a:bevelT w="88900" h="203200"/>
              <a:bevelB w="165100" h="254000"/>
            </a:sp3d>
          </p:spPr>
          <p:style>
            <a:lnRef idx="0">
              <a:schemeClr val="lt1">
                <a:hueOff val="0"/>
                <a:satOff val="0"/>
                <a:lumOff val="0"/>
                <a:alphaOff val="0"/>
              </a:schemeClr>
            </a:lnRef>
            <a:fillRef idx="1">
              <a:schemeClr val="dk2">
                <a:tint val="60000"/>
                <a:hueOff val="0"/>
                <a:satOff val="0"/>
                <a:lumOff val="0"/>
                <a:alphaOff val="0"/>
              </a:schemeClr>
            </a:fillRef>
            <a:effectRef idx="0">
              <a:schemeClr val="dk2">
                <a:tint val="60000"/>
                <a:hueOff val="0"/>
                <a:satOff val="0"/>
                <a:lumOff val="0"/>
                <a:alphaOff val="0"/>
              </a:schemeClr>
            </a:effectRef>
            <a:fontRef idx="minor">
              <a:schemeClr val="dk2">
                <a:hueOff val="0"/>
                <a:satOff val="0"/>
                <a:lumOff val="0"/>
                <a:alphaOff val="0"/>
              </a:schemeClr>
            </a:fontRef>
          </p:style>
          <p:txBody>
            <a:bodyPr spcFirstLastPara="0" vert="horz" wrap="square" lIns="135515" tIns="135515" rIns="135515" bIns="135515" numCol="1" spcCol="1270" anchor="ctr" anchorCtr="0">
              <a:noAutofit/>
            </a:bodyPr>
            <a:lstStyle/>
            <a:p>
              <a:pPr lvl="0" algn="ctr" defTabSz="1066800" rtl="0">
                <a:lnSpc>
                  <a:spcPct val="90000"/>
                </a:lnSpc>
                <a:spcBef>
                  <a:spcPct val="0"/>
                </a:spcBef>
                <a:spcAft>
                  <a:spcPct val="35000"/>
                </a:spcAft>
              </a:pPr>
              <a:r>
                <a:rPr lang="en-US" sz="2400" kern="1200" dirty="0">
                  <a:latin typeface="Helvetica" panose="020B0604020202020204" pitchFamily="34" charset="0"/>
                  <a:cs typeface="Helvetica" panose="020B0604020202020204" pitchFamily="34" charset="0"/>
                </a:rPr>
                <a:t>Member</a:t>
              </a:r>
            </a:p>
          </p:txBody>
        </p:sp>
      </p:grpSp>
      <p:pic>
        <p:nvPicPr>
          <p:cNvPr id="9" name="Picture 8"/>
          <p:cNvPicPr>
            <a:picLocks noChangeAspect="1"/>
          </p:cNvPicPr>
          <p:nvPr/>
        </p:nvPicPr>
        <p:blipFill>
          <a:blip r:embed="rId3"/>
          <a:stretch>
            <a:fillRect/>
          </a:stretch>
        </p:blipFill>
        <p:spPr>
          <a:xfrm>
            <a:off x="2505926" y="6425031"/>
            <a:ext cx="5782867" cy="277506"/>
          </a:xfrm>
          <a:prstGeom prst="rect">
            <a:avLst/>
          </a:prstGeom>
        </p:spPr>
      </p:pic>
    </p:spTree>
    <p:extLst>
      <p:ext uri="{BB962C8B-B14F-4D97-AF65-F5344CB8AC3E}">
        <p14:creationId xmlns:p14="http://schemas.microsoft.com/office/powerpoint/2010/main" val="515351288"/>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itle 16"/>
          <p:cNvSpPr>
            <a:spLocks noGrp="1"/>
          </p:cNvSpPr>
          <p:nvPr>
            <p:ph type="title" idx="4294967295"/>
          </p:nvPr>
        </p:nvSpPr>
        <p:spPr>
          <a:xfrm>
            <a:off x="580103" y="594955"/>
            <a:ext cx="7886700" cy="985837"/>
          </a:xfrm>
        </p:spPr>
        <p:txBody>
          <a:bodyPr/>
          <a:lstStyle/>
          <a:p>
            <a:r>
              <a:rPr lang="en-US" altLang="en-US" sz="3600" b="0" dirty="0">
                <a:latin typeface="Cabin" panose="00000500000000000000" pitchFamily="2" charset="0"/>
                <a:cs typeface="Helvetica" charset="0"/>
              </a:rPr>
              <a:t>Access to Relevant Information</a:t>
            </a:r>
            <a:br>
              <a:rPr lang="en-US" altLang="en-US" sz="3200" dirty="0">
                <a:latin typeface="Helvetica" charset="0"/>
                <a:cs typeface="Helvetica" charset="0"/>
              </a:rPr>
            </a:br>
            <a:r>
              <a:rPr lang="en-US" altLang="en-US" sz="2000" b="0" dirty="0">
                <a:solidFill>
                  <a:schemeClr val="tx1"/>
                </a:solidFill>
                <a:latin typeface="Helvetica" charset="0"/>
                <a:cs typeface="Helvetica" charset="0"/>
              </a:rPr>
              <a:t> </a:t>
            </a:r>
          </a:p>
        </p:txBody>
      </p:sp>
      <p:sp>
        <p:nvSpPr>
          <p:cNvPr id="26627" name="Content Placeholder 17"/>
          <p:cNvSpPr>
            <a:spLocks noGrp="1"/>
          </p:cNvSpPr>
          <p:nvPr>
            <p:ph idx="4294967295"/>
          </p:nvPr>
        </p:nvSpPr>
        <p:spPr>
          <a:xfrm>
            <a:off x="688257" y="1376875"/>
            <a:ext cx="7913688" cy="2868612"/>
          </a:xfrm>
        </p:spPr>
        <p:txBody>
          <a:bodyPr anchor="ctr">
            <a:normAutofit/>
          </a:bodyPr>
          <a:lstStyle/>
          <a:p>
            <a:r>
              <a:rPr lang="en-US" altLang="en-US" sz="2400" kern="0" dirty="0">
                <a:solidFill>
                  <a:schemeClr val="tx1">
                    <a:lumMod val="95000"/>
                    <a:lumOff val="5000"/>
                  </a:schemeClr>
                </a:solidFill>
                <a:latin typeface="Calibri" panose="020F0502020204030204" pitchFamily="34" charset="0"/>
                <a:cs typeface="Calibri" panose="020F0502020204030204" pitchFamily="34" charset="0"/>
              </a:rPr>
              <a:t>Health and functional status information</a:t>
            </a:r>
          </a:p>
          <a:p>
            <a:r>
              <a:rPr lang="en-US" altLang="en-US" sz="2400" kern="0" dirty="0">
                <a:solidFill>
                  <a:schemeClr val="tx1">
                    <a:lumMod val="95000"/>
                    <a:lumOff val="5000"/>
                  </a:schemeClr>
                </a:solidFill>
                <a:latin typeface="Calibri" panose="020F0502020204030204" pitchFamily="34" charset="0"/>
                <a:cs typeface="Calibri" panose="020F0502020204030204" pitchFamily="34" charset="0"/>
              </a:rPr>
              <a:t>Medical records upon request</a:t>
            </a:r>
          </a:p>
          <a:p>
            <a:r>
              <a:rPr lang="en-US" altLang="en-US" sz="2400" kern="0" dirty="0">
                <a:solidFill>
                  <a:schemeClr val="tx1">
                    <a:lumMod val="95000"/>
                    <a:lumOff val="5000"/>
                  </a:schemeClr>
                </a:solidFill>
                <a:latin typeface="Calibri" panose="020F0502020204030204" pitchFamily="34" charset="0"/>
                <a:cs typeface="Calibri" panose="020F0502020204030204" pitchFamily="34" charset="0"/>
              </a:rPr>
              <a:t>Request corrections or amendments to medical records</a:t>
            </a:r>
          </a:p>
          <a:p>
            <a:r>
              <a:rPr lang="en-US" altLang="en-US" sz="2400" kern="0" dirty="0">
                <a:solidFill>
                  <a:schemeClr val="tx1">
                    <a:lumMod val="95000"/>
                    <a:lumOff val="5000"/>
                  </a:schemeClr>
                </a:solidFill>
                <a:latin typeface="Calibri" panose="020F0502020204030204" pitchFamily="34" charset="0"/>
                <a:cs typeface="Calibri" panose="020F0502020204030204" pitchFamily="34" charset="0"/>
              </a:rPr>
              <a:t>Information on available treatment options, alternatives</a:t>
            </a:r>
          </a:p>
          <a:p>
            <a:r>
              <a:rPr lang="en-US" altLang="en-US" sz="2400" kern="0" dirty="0">
                <a:solidFill>
                  <a:schemeClr val="tx1">
                    <a:lumMod val="95000"/>
                    <a:lumOff val="5000"/>
                  </a:schemeClr>
                </a:solidFill>
                <a:latin typeface="Calibri" panose="020F0502020204030204" pitchFamily="34" charset="0"/>
                <a:cs typeface="Calibri" panose="020F0502020204030204" pitchFamily="34" charset="0"/>
              </a:rPr>
              <a:t>Full explanation of plan options, rules, benefits </a:t>
            </a:r>
          </a:p>
        </p:txBody>
      </p:sp>
      <p:pic>
        <p:nvPicPr>
          <p:cNvPr id="4" name="Picture 3"/>
          <p:cNvPicPr>
            <a:picLocks noChangeAspect="1"/>
          </p:cNvPicPr>
          <p:nvPr/>
        </p:nvPicPr>
        <p:blipFill>
          <a:blip r:embed="rId3"/>
          <a:stretch>
            <a:fillRect/>
          </a:stretch>
        </p:blipFill>
        <p:spPr>
          <a:xfrm>
            <a:off x="2505926" y="6425031"/>
            <a:ext cx="5782867" cy="277506"/>
          </a:xfrm>
          <a:prstGeom prst="rect">
            <a:avLst/>
          </a:prstGeom>
        </p:spPr>
      </p:pic>
    </p:spTree>
    <p:extLst>
      <p:ext uri="{BB962C8B-B14F-4D97-AF65-F5344CB8AC3E}">
        <p14:creationId xmlns:p14="http://schemas.microsoft.com/office/powerpoint/2010/main" val="28801144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6627">
                                            <p:txEl>
                                              <p:pRg st="0" end="0"/>
                                            </p:txEl>
                                          </p:spTgt>
                                        </p:tgtEl>
                                        <p:attrNameLst>
                                          <p:attrName>style.visibility</p:attrName>
                                        </p:attrNameLst>
                                      </p:cBhvr>
                                      <p:to>
                                        <p:strVal val="visible"/>
                                      </p:to>
                                    </p:set>
                                    <p:animEffect transition="in" filter="fade">
                                      <p:cBhvr>
                                        <p:cTn id="7" dur="500"/>
                                        <p:tgtEl>
                                          <p:spTgt spid="2662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6627">
                                            <p:txEl>
                                              <p:pRg st="1" end="1"/>
                                            </p:txEl>
                                          </p:spTgt>
                                        </p:tgtEl>
                                        <p:attrNameLst>
                                          <p:attrName>style.visibility</p:attrName>
                                        </p:attrNameLst>
                                      </p:cBhvr>
                                      <p:to>
                                        <p:strVal val="visible"/>
                                      </p:to>
                                    </p:set>
                                    <p:animEffect transition="in" filter="fade">
                                      <p:cBhvr>
                                        <p:cTn id="12" dur="500"/>
                                        <p:tgtEl>
                                          <p:spTgt spid="26627">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6627">
                                            <p:txEl>
                                              <p:pRg st="2" end="2"/>
                                            </p:txEl>
                                          </p:spTgt>
                                        </p:tgtEl>
                                        <p:attrNameLst>
                                          <p:attrName>style.visibility</p:attrName>
                                        </p:attrNameLst>
                                      </p:cBhvr>
                                      <p:to>
                                        <p:strVal val="visible"/>
                                      </p:to>
                                    </p:set>
                                    <p:animEffect transition="in" filter="fade">
                                      <p:cBhvr>
                                        <p:cTn id="17" dur="500"/>
                                        <p:tgtEl>
                                          <p:spTgt spid="26627">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26627">
                                            <p:txEl>
                                              <p:pRg st="3" end="3"/>
                                            </p:txEl>
                                          </p:spTgt>
                                        </p:tgtEl>
                                        <p:attrNameLst>
                                          <p:attrName>style.visibility</p:attrName>
                                        </p:attrNameLst>
                                      </p:cBhvr>
                                      <p:to>
                                        <p:strVal val="visible"/>
                                      </p:to>
                                    </p:set>
                                    <p:animEffect transition="in" filter="fade">
                                      <p:cBhvr>
                                        <p:cTn id="22" dur="500"/>
                                        <p:tgtEl>
                                          <p:spTgt spid="26627">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26627">
                                            <p:txEl>
                                              <p:pRg st="4" end="4"/>
                                            </p:txEl>
                                          </p:spTgt>
                                        </p:tgtEl>
                                        <p:attrNameLst>
                                          <p:attrName>style.visibility</p:attrName>
                                        </p:attrNameLst>
                                      </p:cBhvr>
                                      <p:to>
                                        <p:strVal val="visible"/>
                                      </p:to>
                                    </p:set>
                                    <p:animEffect transition="in" filter="fade">
                                      <p:cBhvr>
                                        <p:cTn id="27" dur="500"/>
                                        <p:tgtEl>
                                          <p:spTgt spid="26627">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itle 1"/>
          <p:cNvSpPr>
            <a:spLocks noGrp="1"/>
          </p:cNvSpPr>
          <p:nvPr>
            <p:ph type="title" idx="4294967295"/>
          </p:nvPr>
        </p:nvSpPr>
        <p:spPr>
          <a:xfrm>
            <a:off x="294968" y="152728"/>
            <a:ext cx="8681884" cy="1325563"/>
          </a:xfrm>
        </p:spPr>
        <p:txBody>
          <a:bodyPr>
            <a:normAutofit/>
          </a:bodyPr>
          <a:lstStyle/>
          <a:p>
            <a:r>
              <a:rPr lang="en-US" altLang="en-US" sz="3200" b="0" dirty="0">
                <a:latin typeface="Cabin" panose="00000500000000000000" pitchFamily="2" charset="0"/>
                <a:cs typeface="Helvetica" charset="0"/>
              </a:rPr>
              <a:t>Choice and Participation in Assessment Process</a:t>
            </a:r>
            <a:r>
              <a:rPr lang="en-US" altLang="en-US" sz="3200" b="0" dirty="0">
                <a:solidFill>
                  <a:schemeClr val="tx1"/>
                </a:solidFill>
                <a:latin typeface="Cabin" panose="00000500000000000000" pitchFamily="2" charset="0"/>
                <a:cs typeface="Helvetica" charset="0"/>
              </a:rPr>
              <a:t> </a:t>
            </a:r>
          </a:p>
        </p:txBody>
      </p:sp>
      <p:graphicFrame>
        <p:nvGraphicFramePr>
          <p:cNvPr id="5" name="Diagram 4"/>
          <p:cNvGraphicFramePr/>
          <p:nvPr/>
        </p:nvGraphicFramePr>
        <p:xfrm>
          <a:off x="622570" y="1447463"/>
          <a:ext cx="8229600" cy="35052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4" name="Picture 3"/>
          <p:cNvPicPr>
            <a:picLocks noChangeAspect="1"/>
          </p:cNvPicPr>
          <p:nvPr/>
        </p:nvPicPr>
        <p:blipFill>
          <a:blip r:embed="rId8"/>
          <a:stretch>
            <a:fillRect/>
          </a:stretch>
        </p:blipFill>
        <p:spPr>
          <a:xfrm>
            <a:off x="2505926" y="6425031"/>
            <a:ext cx="5782867" cy="277506"/>
          </a:xfrm>
          <a:prstGeom prst="rect">
            <a:avLst/>
          </a:prstGeom>
        </p:spPr>
      </p:pic>
    </p:spTree>
    <p:extLst>
      <p:ext uri="{BB962C8B-B14F-4D97-AF65-F5344CB8AC3E}">
        <p14:creationId xmlns:p14="http://schemas.microsoft.com/office/powerpoint/2010/main" val="34153447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mph" presetSubtype="0" fill="hold" grpId="0" nodeType="clickEffect">
                                  <p:stCondLst>
                                    <p:cond delay="0"/>
                                  </p:stCondLst>
                                  <p:childTnLst>
                                    <p:animEffect transition="out" filter="fade">
                                      <p:cBhvr>
                                        <p:cTn id="6" dur="500" tmFilter="0, 0; .2, .5; .8, .5; 1, 0"/>
                                        <p:tgtEl>
                                          <p:spTgt spid="5">
                                            <p:graphicEl>
                                              <a:dgm id="{9C317AA1-E179-45DC-B132-AFD68CAAB252}"/>
                                            </p:graphicEl>
                                          </p:spTgt>
                                        </p:tgtEl>
                                      </p:cBhvr>
                                    </p:animEffect>
                                    <p:animScale>
                                      <p:cBhvr>
                                        <p:cTn id="7" dur="250" autoRev="1" fill="hold"/>
                                        <p:tgtEl>
                                          <p:spTgt spid="5">
                                            <p:graphicEl>
                                              <a:dgm id="{9C317AA1-E179-45DC-B132-AFD68CAAB252}"/>
                                            </p:graphicEl>
                                          </p:spTgt>
                                        </p:tgtEl>
                                      </p:cBhvr>
                                      <p:by x="105000" y="105000"/>
                                    </p:animScale>
                                  </p:childTnLst>
                                </p:cTn>
                              </p:par>
                            </p:childTnLst>
                          </p:cTn>
                        </p:par>
                      </p:childTnLst>
                    </p:cTn>
                  </p:par>
                  <p:par>
                    <p:cTn id="8" fill="hold">
                      <p:stCondLst>
                        <p:cond delay="indefinite"/>
                      </p:stCondLst>
                      <p:childTnLst>
                        <p:par>
                          <p:cTn id="9" fill="hold">
                            <p:stCondLst>
                              <p:cond delay="0"/>
                            </p:stCondLst>
                            <p:childTnLst>
                              <p:par>
                                <p:cTn id="10" presetID="26" presetClass="emph" presetSubtype="0" fill="hold" grpId="0" nodeType="clickEffect">
                                  <p:stCondLst>
                                    <p:cond delay="0"/>
                                  </p:stCondLst>
                                  <p:childTnLst>
                                    <p:animEffect transition="out" filter="fade">
                                      <p:cBhvr>
                                        <p:cTn id="11" dur="500" tmFilter="0, 0; .2, .5; .8, .5; 1, 0"/>
                                        <p:tgtEl>
                                          <p:spTgt spid="5">
                                            <p:graphicEl>
                                              <a:dgm id="{314A8932-271C-4ABB-A496-5D8BC9436193}"/>
                                            </p:graphicEl>
                                          </p:spTgt>
                                        </p:tgtEl>
                                      </p:cBhvr>
                                    </p:animEffect>
                                    <p:animScale>
                                      <p:cBhvr>
                                        <p:cTn id="12" dur="250" autoRev="1" fill="hold"/>
                                        <p:tgtEl>
                                          <p:spTgt spid="5">
                                            <p:graphicEl>
                                              <a:dgm id="{314A8932-271C-4ABB-A496-5D8BC9436193}"/>
                                            </p:graphicEl>
                                          </p:spTgt>
                                        </p:tgtEl>
                                      </p:cBhvr>
                                      <p:by x="105000" y="105000"/>
                                    </p:animScale>
                                  </p:childTnLst>
                                </p:cTn>
                              </p:par>
                            </p:childTnLst>
                          </p:cTn>
                        </p:par>
                      </p:childTnLst>
                    </p:cTn>
                  </p:par>
                  <p:par>
                    <p:cTn id="13" fill="hold">
                      <p:stCondLst>
                        <p:cond delay="indefinite"/>
                      </p:stCondLst>
                      <p:childTnLst>
                        <p:par>
                          <p:cTn id="14" fill="hold">
                            <p:stCondLst>
                              <p:cond delay="0"/>
                            </p:stCondLst>
                            <p:childTnLst>
                              <p:par>
                                <p:cTn id="15" presetID="26" presetClass="emph" presetSubtype="0" fill="hold" grpId="0" nodeType="clickEffect">
                                  <p:stCondLst>
                                    <p:cond delay="0"/>
                                  </p:stCondLst>
                                  <p:childTnLst>
                                    <p:animEffect transition="out" filter="fade">
                                      <p:cBhvr>
                                        <p:cTn id="16" dur="500" tmFilter="0, 0; .2, .5; .8, .5; 1, 0"/>
                                        <p:tgtEl>
                                          <p:spTgt spid="5">
                                            <p:graphicEl>
                                              <a:dgm id="{DD876364-DB66-443E-934D-150A65C87FEA}"/>
                                            </p:graphicEl>
                                          </p:spTgt>
                                        </p:tgtEl>
                                      </p:cBhvr>
                                    </p:animEffect>
                                    <p:animScale>
                                      <p:cBhvr>
                                        <p:cTn id="17" dur="250" autoRev="1" fill="hold"/>
                                        <p:tgtEl>
                                          <p:spTgt spid="5">
                                            <p:graphicEl>
                                              <a:dgm id="{DD876364-DB66-443E-934D-150A65C87FEA}"/>
                                            </p:graphicEl>
                                          </p:spTgt>
                                        </p:tgtEl>
                                      </p:cBhvr>
                                      <p:by x="105000" y="105000"/>
                                    </p:animScale>
                                  </p:childTnLst>
                                </p:cTn>
                              </p:par>
                            </p:childTnLst>
                          </p:cTn>
                        </p:par>
                      </p:childTnLst>
                    </p:cTn>
                  </p:par>
                  <p:par>
                    <p:cTn id="18" fill="hold">
                      <p:stCondLst>
                        <p:cond delay="indefinite"/>
                      </p:stCondLst>
                      <p:childTnLst>
                        <p:par>
                          <p:cTn id="19" fill="hold">
                            <p:stCondLst>
                              <p:cond delay="0"/>
                            </p:stCondLst>
                            <p:childTnLst>
                              <p:par>
                                <p:cTn id="20" presetID="26" presetClass="emph" presetSubtype="0" fill="hold" grpId="0" nodeType="clickEffect">
                                  <p:stCondLst>
                                    <p:cond delay="0"/>
                                  </p:stCondLst>
                                  <p:childTnLst>
                                    <p:animEffect transition="out" filter="fade">
                                      <p:cBhvr>
                                        <p:cTn id="21" dur="500" tmFilter="0, 0; .2, .5; .8, .5; 1, 0"/>
                                        <p:tgtEl>
                                          <p:spTgt spid="5">
                                            <p:graphicEl>
                                              <a:dgm id="{0C41901F-0C52-47EF-AEF2-9722D6057243}"/>
                                            </p:graphicEl>
                                          </p:spTgt>
                                        </p:tgtEl>
                                      </p:cBhvr>
                                    </p:animEffect>
                                    <p:animScale>
                                      <p:cBhvr>
                                        <p:cTn id="22" dur="250" autoRev="1" fill="hold"/>
                                        <p:tgtEl>
                                          <p:spTgt spid="5">
                                            <p:graphicEl>
                                              <a:dgm id="{0C41901F-0C52-47EF-AEF2-9722D6057243}"/>
                                            </p:graphicEl>
                                          </p:spTgt>
                                        </p:tgtEl>
                                      </p:cBhvr>
                                      <p:by x="105000" y="105000"/>
                                    </p:animScale>
                                  </p:childTnLst>
                                </p:cTn>
                              </p:par>
                            </p:childTnLst>
                          </p:cTn>
                        </p:par>
                      </p:childTnLst>
                    </p:cTn>
                  </p:par>
                  <p:par>
                    <p:cTn id="23" fill="hold">
                      <p:stCondLst>
                        <p:cond delay="indefinite"/>
                      </p:stCondLst>
                      <p:childTnLst>
                        <p:par>
                          <p:cTn id="24" fill="hold">
                            <p:stCondLst>
                              <p:cond delay="0"/>
                            </p:stCondLst>
                            <p:childTnLst>
                              <p:par>
                                <p:cTn id="25" presetID="26" presetClass="emph" presetSubtype="0" fill="hold" grpId="0" nodeType="clickEffect">
                                  <p:stCondLst>
                                    <p:cond delay="0"/>
                                  </p:stCondLst>
                                  <p:childTnLst>
                                    <p:animEffect transition="out" filter="fade">
                                      <p:cBhvr>
                                        <p:cTn id="26" dur="500" tmFilter="0, 0; .2, .5; .8, .5; 1, 0"/>
                                        <p:tgtEl>
                                          <p:spTgt spid="5">
                                            <p:graphicEl>
                                              <a:dgm id="{7EAF60AF-2DD2-49DD-893E-C0E4A81A2929}"/>
                                            </p:graphicEl>
                                          </p:spTgt>
                                        </p:tgtEl>
                                      </p:cBhvr>
                                    </p:animEffect>
                                    <p:animScale>
                                      <p:cBhvr>
                                        <p:cTn id="27" dur="250" autoRev="1" fill="hold"/>
                                        <p:tgtEl>
                                          <p:spTgt spid="5">
                                            <p:graphicEl>
                                              <a:dgm id="{7EAF60AF-2DD2-49DD-893E-C0E4A81A2929}"/>
                                            </p:graphicEl>
                                          </p:spTgt>
                                        </p:tgtEl>
                                      </p:cBhvr>
                                      <p:by x="105000" y="105000"/>
                                    </p:animScale>
                                  </p:childTnLst>
                                </p:cTn>
                              </p:par>
                            </p:childTnLst>
                          </p:cTn>
                        </p:par>
                      </p:childTnLst>
                    </p:cTn>
                  </p:par>
                  <p:par>
                    <p:cTn id="28" fill="hold">
                      <p:stCondLst>
                        <p:cond delay="indefinite"/>
                      </p:stCondLst>
                      <p:childTnLst>
                        <p:par>
                          <p:cTn id="29" fill="hold">
                            <p:stCondLst>
                              <p:cond delay="0"/>
                            </p:stCondLst>
                            <p:childTnLst>
                              <p:par>
                                <p:cTn id="30" presetID="26" presetClass="emph" presetSubtype="0" fill="hold" grpId="0" nodeType="clickEffect">
                                  <p:stCondLst>
                                    <p:cond delay="0"/>
                                  </p:stCondLst>
                                  <p:childTnLst>
                                    <p:animEffect transition="out" filter="fade">
                                      <p:cBhvr>
                                        <p:cTn id="31" dur="500" tmFilter="0, 0; .2, .5; .8, .5; 1, 0"/>
                                        <p:tgtEl>
                                          <p:spTgt spid="5">
                                            <p:graphicEl>
                                              <a:dgm id="{3A9B9B38-D762-40C7-94A4-C111C0FF399E}"/>
                                            </p:graphicEl>
                                          </p:spTgt>
                                        </p:tgtEl>
                                      </p:cBhvr>
                                    </p:animEffect>
                                    <p:animScale>
                                      <p:cBhvr>
                                        <p:cTn id="32" dur="250" autoRev="1" fill="hold"/>
                                        <p:tgtEl>
                                          <p:spTgt spid="5">
                                            <p:graphicEl>
                                              <a:dgm id="{3A9B9B38-D762-40C7-94A4-C111C0FF399E}"/>
                                            </p:graphicEl>
                                          </p:spTgt>
                                        </p:tgtEl>
                                      </p:cBhvr>
                                      <p:by x="105000" y="105000"/>
                                    </p:animScale>
                                  </p:childTnLst>
                                </p:cTn>
                              </p:par>
                            </p:childTnLst>
                          </p:cTn>
                        </p:par>
                      </p:childTnLst>
                    </p:cTn>
                  </p:par>
                  <p:par>
                    <p:cTn id="33" fill="hold">
                      <p:stCondLst>
                        <p:cond delay="indefinite"/>
                      </p:stCondLst>
                      <p:childTnLst>
                        <p:par>
                          <p:cTn id="34" fill="hold">
                            <p:stCondLst>
                              <p:cond delay="0"/>
                            </p:stCondLst>
                            <p:childTnLst>
                              <p:par>
                                <p:cTn id="35" presetID="26" presetClass="emph" presetSubtype="0" fill="hold" grpId="0" nodeType="clickEffect">
                                  <p:stCondLst>
                                    <p:cond delay="0"/>
                                  </p:stCondLst>
                                  <p:childTnLst>
                                    <p:animEffect transition="out" filter="fade">
                                      <p:cBhvr>
                                        <p:cTn id="36" dur="500" tmFilter="0, 0; .2, .5; .8, .5; 1, 0"/>
                                        <p:tgtEl>
                                          <p:spTgt spid="5">
                                            <p:graphicEl>
                                              <a:dgm id="{3FA818D4-2168-49B9-BB50-3364C1BA9096}"/>
                                            </p:graphicEl>
                                          </p:spTgt>
                                        </p:tgtEl>
                                      </p:cBhvr>
                                    </p:animEffect>
                                    <p:animScale>
                                      <p:cBhvr>
                                        <p:cTn id="37" dur="250" autoRev="1" fill="hold"/>
                                        <p:tgtEl>
                                          <p:spTgt spid="5">
                                            <p:graphicEl>
                                              <a:dgm id="{3FA818D4-2168-49B9-BB50-3364C1BA9096}"/>
                                            </p:graphicEl>
                                          </p:spTgt>
                                        </p:tgtEl>
                                      </p:cBhvr>
                                      <p:by x="105000" y="105000"/>
                                    </p:animScale>
                                  </p:childTnLst>
                                </p:cTn>
                              </p:par>
                            </p:childTnLst>
                          </p:cTn>
                        </p:par>
                      </p:childTnLst>
                    </p:cTn>
                  </p:par>
                  <p:par>
                    <p:cTn id="38" fill="hold">
                      <p:stCondLst>
                        <p:cond delay="indefinite"/>
                      </p:stCondLst>
                      <p:childTnLst>
                        <p:par>
                          <p:cTn id="39" fill="hold">
                            <p:stCondLst>
                              <p:cond delay="0"/>
                            </p:stCondLst>
                            <p:childTnLst>
                              <p:par>
                                <p:cTn id="40" presetID="26" presetClass="emph" presetSubtype="0" fill="hold" grpId="0" nodeType="clickEffect">
                                  <p:stCondLst>
                                    <p:cond delay="0"/>
                                  </p:stCondLst>
                                  <p:childTnLst>
                                    <p:animEffect transition="out" filter="fade">
                                      <p:cBhvr>
                                        <p:cTn id="41" dur="500" tmFilter="0, 0; .2, .5; .8, .5; 1, 0"/>
                                        <p:tgtEl>
                                          <p:spTgt spid="5">
                                            <p:graphicEl>
                                              <a:dgm id="{B9353107-27EB-4F3E-AC86-CD9840EA68AF}"/>
                                            </p:graphicEl>
                                          </p:spTgt>
                                        </p:tgtEl>
                                      </p:cBhvr>
                                    </p:animEffect>
                                    <p:animScale>
                                      <p:cBhvr>
                                        <p:cTn id="42" dur="250" autoRev="1" fill="hold"/>
                                        <p:tgtEl>
                                          <p:spTgt spid="5">
                                            <p:graphicEl>
                                              <a:dgm id="{B9353107-27EB-4F3E-AC86-CD9840EA68AF}"/>
                                            </p:graphicEl>
                                          </p:spTgt>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5" grpId="0">
        <p:bldSub>
          <a:bldDgm bld="one"/>
        </p:bldSub>
      </p:bldGraphic>
    </p:bld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Title 1"/>
          <p:cNvSpPr>
            <a:spLocks noGrp="1"/>
          </p:cNvSpPr>
          <p:nvPr>
            <p:ph type="title" idx="4294967295"/>
          </p:nvPr>
        </p:nvSpPr>
        <p:spPr>
          <a:xfrm>
            <a:off x="635000" y="297938"/>
            <a:ext cx="7886700" cy="1325563"/>
          </a:xfrm>
        </p:spPr>
        <p:txBody>
          <a:bodyPr>
            <a:normAutofit/>
          </a:bodyPr>
          <a:lstStyle/>
          <a:p>
            <a:r>
              <a:rPr lang="en-US" altLang="en-US" sz="3600" b="0" dirty="0">
                <a:latin typeface="Cabin" panose="00000500000000000000" pitchFamily="2" charset="0"/>
                <a:cs typeface="Helvetica" charset="0"/>
              </a:rPr>
              <a:t>Balance Billing</a:t>
            </a:r>
          </a:p>
        </p:txBody>
      </p:sp>
      <p:graphicFrame>
        <p:nvGraphicFramePr>
          <p:cNvPr id="5" name="Diagram 4"/>
          <p:cNvGraphicFramePr/>
          <p:nvPr/>
        </p:nvGraphicFramePr>
        <p:xfrm>
          <a:off x="762000" y="1397000"/>
          <a:ext cx="7543800" cy="4064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 name="TextBox 1"/>
          <p:cNvSpPr txBox="1"/>
          <p:nvPr/>
        </p:nvSpPr>
        <p:spPr>
          <a:xfrm>
            <a:off x="635000" y="1397000"/>
            <a:ext cx="7670800" cy="923330"/>
          </a:xfrm>
          <a:prstGeom prst="rect">
            <a:avLst/>
          </a:prstGeom>
          <a:noFill/>
        </p:spPr>
        <p:txBody>
          <a:bodyPr wrap="square" rtlCol="0">
            <a:spAutoFit/>
          </a:bodyPr>
          <a:lstStyle/>
          <a:p>
            <a:r>
              <a:rPr lang="en-US" altLang="en-US" dirty="0">
                <a:latin typeface="Helvetica" panose="020B0604020202020204" pitchFamily="34" charset="0"/>
                <a:cs typeface="Helvetica" panose="020B0604020202020204" pitchFamily="34" charset="0"/>
              </a:rPr>
              <a:t>Neighborhood prohibits providers from “balance billing” INTEGRITY members</a:t>
            </a:r>
            <a:endParaRPr lang="en-US" altLang="en-US" sz="1200" dirty="0">
              <a:latin typeface="Helvetica" panose="020B0604020202020204" pitchFamily="34" charset="0"/>
            </a:endParaRPr>
          </a:p>
          <a:p>
            <a:endParaRPr lang="en-US" dirty="0"/>
          </a:p>
        </p:txBody>
      </p:sp>
      <p:pic>
        <p:nvPicPr>
          <p:cNvPr id="6" name="Picture 5"/>
          <p:cNvPicPr>
            <a:picLocks noChangeAspect="1"/>
          </p:cNvPicPr>
          <p:nvPr/>
        </p:nvPicPr>
        <p:blipFill>
          <a:blip r:embed="rId8"/>
          <a:stretch>
            <a:fillRect/>
          </a:stretch>
        </p:blipFill>
        <p:spPr>
          <a:xfrm>
            <a:off x="2505926" y="6425031"/>
            <a:ext cx="5782867" cy="277506"/>
          </a:xfrm>
          <a:prstGeom prst="rect">
            <a:avLst/>
          </a:prstGeom>
        </p:spPr>
      </p:pic>
    </p:spTree>
    <p:extLst>
      <p:ext uri="{BB962C8B-B14F-4D97-AF65-F5344CB8AC3E}">
        <p14:creationId xmlns:p14="http://schemas.microsoft.com/office/powerpoint/2010/main" val="2655861715"/>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353640" y="259804"/>
            <a:ext cx="8035925" cy="744537"/>
          </a:xfrm>
        </p:spPr>
        <p:txBody>
          <a:bodyPr>
            <a:normAutofit/>
          </a:bodyPr>
          <a:lstStyle/>
          <a:p>
            <a:pPr fontAlgn="base"/>
            <a:r>
              <a:rPr lang="en-US" sz="4000" b="0" dirty="0"/>
              <a:t>INTEGRITY Member Appeals</a:t>
            </a:r>
          </a:p>
        </p:txBody>
      </p:sp>
      <p:sp>
        <p:nvSpPr>
          <p:cNvPr id="4" name="TextBox 3"/>
          <p:cNvSpPr txBox="1"/>
          <p:nvPr/>
        </p:nvSpPr>
        <p:spPr>
          <a:xfrm>
            <a:off x="353640" y="1004341"/>
            <a:ext cx="8544394" cy="4524315"/>
          </a:xfrm>
          <a:prstGeom prst="rect">
            <a:avLst/>
          </a:prstGeom>
          <a:noFill/>
        </p:spPr>
        <p:txBody>
          <a:bodyPr wrap="square" rtlCol="0">
            <a:spAutoFit/>
          </a:bodyPr>
          <a:lstStyle/>
          <a:p>
            <a:r>
              <a:rPr lang="en-US" dirty="0">
                <a:latin typeface="Garamond" panose="02020404030301010803" pitchFamily="18" charset="0"/>
              </a:rPr>
              <a:t>INTEGRITY members have the right to file a grievance if they have concerns or problems related to their coverage or care as discussed in the general provider training. Below focuses on member </a:t>
            </a:r>
            <a:r>
              <a:rPr lang="en-US" u="sng" dirty="0">
                <a:latin typeface="Garamond" panose="02020404030301010803" pitchFamily="18" charset="0"/>
              </a:rPr>
              <a:t>appeals</a:t>
            </a:r>
            <a:r>
              <a:rPr lang="en-US" dirty="0">
                <a:latin typeface="Garamond" panose="02020404030301010803" pitchFamily="18" charset="0"/>
              </a:rPr>
              <a:t> following an Adverse Organization Determination. </a:t>
            </a:r>
          </a:p>
          <a:p>
            <a:endParaRPr lang="en-US" sz="1050" dirty="0">
              <a:latin typeface="Garamond" panose="02020404030301010803" pitchFamily="18" charset="0"/>
            </a:endParaRPr>
          </a:p>
          <a:p>
            <a:r>
              <a:rPr lang="en-US" dirty="0">
                <a:latin typeface="Garamond" panose="02020404030301010803" pitchFamily="18" charset="0"/>
              </a:rPr>
              <a:t>INTEGRITY members have five (5) types of appeals available, each with variable additional levels of appeal available to the member:</a:t>
            </a:r>
          </a:p>
          <a:p>
            <a:pPr marL="285750" indent="-285750">
              <a:buFont typeface="Arial" panose="020B0604020202020204" pitchFamily="34" charset="0"/>
              <a:buChar char="•"/>
            </a:pPr>
            <a:r>
              <a:rPr lang="en-US" dirty="0">
                <a:latin typeface="Garamond" panose="02020404030301010803" pitchFamily="18" charset="0"/>
              </a:rPr>
              <a:t>A Part C appeal is defined as: Any of the procedures that deal with the review of adverse organization determinations on the health care services an enrollee believes he or she is entitled to receive, including delay in providing, arranging for, or approving the health care services (such that a delay would adversely affect the health of the enrollee), as defined in 42 CFR 422.566(b). </a:t>
            </a:r>
          </a:p>
          <a:p>
            <a:pPr marL="285750" lvl="0" indent="-285750">
              <a:buFont typeface="Arial" panose="020B0604020202020204" pitchFamily="34" charset="0"/>
              <a:buChar char="•"/>
            </a:pPr>
            <a:r>
              <a:rPr lang="en-US" dirty="0">
                <a:latin typeface="Garamond" panose="02020404030301010803" pitchFamily="18" charset="0"/>
              </a:rPr>
              <a:t>A Part D appeal is defined as: Any of the procedures that deal with the review of adverse coverage determinations made by Neighborhood relative to benefits covered under a Part D plan the enrollee believes he or she is entitled to receive, including a delay in providing or approving the drug coverage (when a delay would adversely affect the health of the enrollee) as defined in §423.566(b). </a:t>
            </a:r>
          </a:p>
        </p:txBody>
      </p:sp>
      <p:pic>
        <p:nvPicPr>
          <p:cNvPr id="5" name="Picture 4"/>
          <p:cNvPicPr>
            <a:picLocks noChangeAspect="1"/>
          </p:cNvPicPr>
          <p:nvPr/>
        </p:nvPicPr>
        <p:blipFill>
          <a:blip r:embed="rId2"/>
          <a:stretch>
            <a:fillRect/>
          </a:stretch>
        </p:blipFill>
        <p:spPr>
          <a:xfrm>
            <a:off x="2505926" y="6425031"/>
            <a:ext cx="5782867" cy="277506"/>
          </a:xfrm>
          <a:prstGeom prst="rect">
            <a:avLst/>
          </a:prstGeom>
        </p:spPr>
      </p:pic>
    </p:spTree>
    <p:extLst>
      <p:ext uri="{BB962C8B-B14F-4D97-AF65-F5344CB8AC3E}">
        <p14:creationId xmlns:p14="http://schemas.microsoft.com/office/powerpoint/2010/main" val="2829321927"/>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284814" y="307514"/>
            <a:ext cx="8035925" cy="744537"/>
          </a:xfrm>
        </p:spPr>
        <p:txBody>
          <a:bodyPr>
            <a:normAutofit fontScale="90000"/>
          </a:bodyPr>
          <a:lstStyle/>
          <a:p>
            <a:pPr fontAlgn="base"/>
            <a:r>
              <a:rPr lang="en-US" b="0" dirty="0"/>
              <a:t>INTEGRITY Member Appeals, cont.</a:t>
            </a:r>
          </a:p>
        </p:txBody>
      </p:sp>
      <p:sp>
        <p:nvSpPr>
          <p:cNvPr id="4" name="TextBox 3"/>
          <p:cNvSpPr txBox="1"/>
          <p:nvPr/>
        </p:nvSpPr>
        <p:spPr>
          <a:xfrm>
            <a:off x="284814" y="1052051"/>
            <a:ext cx="8544394" cy="3770263"/>
          </a:xfrm>
          <a:prstGeom prst="rect">
            <a:avLst/>
          </a:prstGeom>
          <a:noFill/>
        </p:spPr>
        <p:txBody>
          <a:bodyPr wrap="square" rtlCol="0">
            <a:spAutoFit/>
          </a:bodyPr>
          <a:lstStyle/>
          <a:p>
            <a:pPr lvl="0">
              <a:spcAft>
                <a:spcPts val="600"/>
              </a:spcAft>
            </a:pPr>
            <a:r>
              <a:rPr lang="en-US" dirty="0">
                <a:latin typeface="Garamond" panose="02020404030301010803" pitchFamily="18" charset="0"/>
              </a:rPr>
              <a:t>In addition to a Part C appeal  and a Part D appeal, INTEGRITY members have the following available to them:</a:t>
            </a:r>
          </a:p>
          <a:p>
            <a:pPr marL="342900" lvl="0" indent="-342900">
              <a:buFont typeface="Arial" panose="020B0604020202020204" pitchFamily="34" charset="0"/>
              <a:buChar char="•"/>
            </a:pPr>
            <a:r>
              <a:rPr lang="en-US" dirty="0">
                <a:latin typeface="Garamond" panose="02020404030301010803" pitchFamily="18" charset="0"/>
              </a:rPr>
              <a:t>A Fast Track Appeal is a type of appeal when the member disagrees with the coverage termination decision from a skilled nursing facility (SNF), home health agency (HHA), or comprehensive outpatient rehabilitation facility (CORF), or upon notification of discharge for an inpatient hospital stay. CMS contracts with Quality Improvement Organizations (QIOs) to conduct fast-track appeals.</a:t>
            </a:r>
          </a:p>
          <a:p>
            <a:pPr marL="342900" lvl="0" indent="-342900">
              <a:buFont typeface="Arial" panose="020B0604020202020204" pitchFamily="34" charset="0"/>
              <a:buChar char="•"/>
            </a:pPr>
            <a:r>
              <a:rPr lang="en-US" dirty="0">
                <a:latin typeface="Garamond" panose="02020404030301010803" pitchFamily="18" charset="0"/>
              </a:rPr>
              <a:t>A clinical appeal is a request for reconsideration of an initial adverse clinical organization determination.</a:t>
            </a:r>
          </a:p>
          <a:p>
            <a:pPr marL="342900" lvl="0" indent="-342900">
              <a:buFont typeface="Arial" panose="020B0604020202020204" pitchFamily="34" charset="0"/>
              <a:buChar char="•"/>
            </a:pPr>
            <a:r>
              <a:rPr lang="en-US" dirty="0">
                <a:latin typeface="Garamond" panose="02020404030301010803" pitchFamily="18" charset="0"/>
              </a:rPr>
              <a:t>An administrative appeal is a request to reverse an administrative (non-clinical/non utilization management) determination such as payment of claims or coverage of services relative to a member’s available benefits.</a:t>
            </a:r>
          </a:p>
          <a:p>
            <a:pPr marL="342900" lvl="0" indent="-342900">
              <a:buFont typeface="+mj-lt"/>
              <a:buAutoNum type="arabicPeriod"/>
            </a:pPr>
            <a:endParaRPr lang="en-US" dirty="0"/>
          </a:p>
        </p:txBody>
      </p:sp>
      <p:sp>
        <p:nvSpPr>
          <p:cNvPr id="5" name="TextBox 4"/>
          <p:cNvSpPr txBox="1"/>
          <p:nvPr/>
        </p:nvSpPr>
        <p:spPr>
          <a:xfrm>
            <a:off x="542261" y="4704092"/>
            <a:ext cx="8070112" cy="830997"/>
          </a:xfrm>
          <a:prstGeom prst="rect">
            <a:avLst/>
          </a:prstGeom>
          <a:noFill/>
        </p:spPr>
        <p:txBody>
          <a:bodyPr wrap="square" rtlCol="0">
            <a:spAutoFit/>
          </a:bodyPr>
          <a:lstStyle/>
          <a:p>
            <a:r>
              <a:rPr lang="en-US" sz="1600" dirty="0">
                <a:latin typeface="Garamond" panose="02020404030301010803" pitchFamily="18" charset="0"/>
              </a:rPr>
              <a:t>Applicable appeal rights are determined by whether the services are covered by Medicare, Medicaid or by both Medicare and Medicaid. For services covered by both Medicare and Medicaid, members are entitled to all appeal rights available to services covered by Medicare and Medicaid.</a:t>
            </a:r>
          </a:p>
        </p:txBody>
      </p:sp>
      <p:pic>
        <p:nvPicPr>
          <p:cNvPr id="6" name="Picture 5"/>
          <p:cNvPicPr>
            <a:picLocks noChangeAspect="1"/>
          </p:cNvPicPr>
          <p:nvPr/>
        </p:nvPicPr>
        <p:blipFill>
          <a:blip r:embed="rId2"/>
          <a:stretch>
            <a:fillRect/>
          </a:stretch>
        </p:blipFill>
        <p:spPr>
          <a:xfrm>
            <a:off x="2505926" y="6425031"/>
            <a:ext cx="5782867" cy="277506"/>
          </a:xfrm>
          <a:prstGeom prst="rect">
            <a:avLst/>
          </a:prstGeom>
        </p:spPr>
      </p:pic>
    </p:spTree>
    <p:extLst>
      <p:ext uri="{BB962C8B-B14F-4D97-AF65-F5344CB8AC3E}">
        <p14:creationId xmlns:p14="http://schemas.microsoft.com/office/powerpoint/2010/main" val="2366213465"/>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0" y="169863"/>
            <a:ext cx="8035925" cy="744537"/>
          </a:xfrm>
        </p:spPr>
        <p:txBody>
          <a:bodyPr>
            <a:normAutofit/>
          </a:bodyPr>
          <a:lstStyle/>
          <a:p>
            <a:pPr fontAlgn="base"/>
            <a:r>
              <a:rPr lang="en-US" sz="4000" b="0" dirty="0"/>
              <a:t>Standard Member Appeals</a:t>
            </a:r>
          </a:p>
        </p:txBody>
      </p:sp>
      <p:sp>
        <p:nvSpPr>
          <p:cNvPr id="4" name="TextBox 3"/>
          <p:cNvSpPr txBox="1"/>
          <p:nvPr/>
        </p:nvSpPr>
        <p:spPr>
          <a:xfrm>
            <a:off x="284815" y="884420"/>
            <a:ext cx="8544394" cy="4170372"/>
          </a:xfrm>
          <a:prstGeom prst="rect">
            <a:avLst/>
          </a:prstGeom>
          <a:noFill/>
        </p:spPr>
        <p:txBody>
          <a:bodyPr wrap="square" rtlCol="0">
            <a:spAutoFit/>
          </a:bodyPr>
          <a:lstStyle/>
          <a:p>
            <a:pPr lvl="0"/>
            <a:r>
              <a:rPr lang="en-US" b="1" dirty="0">
                <a:latin typeface="Garamond" panose="02020404030301010803" pitchFamily="18" charset="0"/>
              </a:rPr>
              <a:t>Procedure for Services Covered by Medicare</a:t>
            </a:r>
          </a:p>
          <a:p>
            <a:pPr lvl="0"/>
            <a:endParaRPr lang="en-US" sz="300" dirty="0">
              <a:latin typeface="Garamond" panose="02020404030301010803" pitchFamily="18" charset="0"/>
            </a:endParaRPr>
          </a:p>
          <a:p>
            <a:pPr marL="342900" indent="-342900">
              <a:buFont typeface="+mj-lt"/>
              <a:buAutoNum type="arabicPeriod"/>
            </a:pPr>
            <a:r>
              <a:rPr lang="en-US" dirty="0">
                <a:latin typeface="Garamond" panose="02020404030301010803" pitchFamily="18" charset="0"/>
              </a:rPr>
              <a:t>The member, member’s authorized representative, or treating provider initiates a request for reconsideration to the Neighborhood Grievances and Appeals Unit either verbally, in writing or in person.</a:t>
            </a:r>
          </a:p>
          <a:p>
            <a:pPr marL="342900" lvl="0" indent="-342900">
              <a:buFont typeface="+mj-lt"/>
              <a:buAutoNum type="arabicPeriod"/>
            </a:pPr>
            <a:r>
              <a:rPr lang="en-US" dirty="0">
                <a:latin typeface="Garamond" panose="02020404030301010803" pitchFamily="18" charset="0"/>
              </a:rPr>
              <a:t>The Grievances and Appeals Unit consults with other Neighborhood departments when appropriate, and completes the investigation and notifies the member as expeditiously as the member’s health condition requires. </a:t>
            </a:r>
          </a:p>
          <a:p>
            <a:pPr lvl="0"/>
            <a:endParaRPr lang="en-US" sz="900" dirty="0">
              <a:latin typeface="Garamond" panose="02020404030301010803" pitchFamily="18" charset="0"/>
            </a:endParaRPr>
          </a:p>
          <a:p>
            <a:pPr lvl="0"/>
            <a:r>
              <a:rPr lang="en-US" b="1" dirty="0">
                <a:latin typeface="Garamond" panose="02020404030301010803" pitchFamily="18" charset="0"/>
              </a:rPr>
              <a:t>Procedure for Services Covered by Part D</a:t>
            </a:r>
          </a:p>
          <a:p>
            <a:pPr marL="342900" indent="-342900">
              <a:buFont typeface="+mj-lt"/>
              <a:buAutoNum type="arabicPeriod"/>
            </a:pPr>
            <a:r>
              <a:rPr lang="en-US" dirty="0">
                <a:latin typeface="Garamond" panose="02020404030301010803" pitchFamily="18" charset="0"/>
              </a:rPr>
              <a:t>The member, member’s authorized representative, or treating provider initiates a request for redetermination to the CVS Caremark Coverage Determination and Appeals Department either verbally, in writing or in person.</a:t>
            </a:r>
          </a:p>
          <a:p>
            <a:pPr marL="342900" indent="-342900">
              <a:buFont typeface="+mj-lt"/>
              <a:buAutoNum type="arabicPeriod"/>
            </a:pPr>
            <a:r>
              <a:rPr lang="en-US" dirty="0">
                <a:latin typeface="Garamond" panose="02020404030301010803" pitchFamily="18" charset="0"/>
              </a:rPr>
              <a:t>The CVS Caremark Coverage Determination and Appeals Department receives and reviews the written appeal and, if needed, will request additional documentation.</a:t>
            </a:r>
          </a:p>
          <a:p>
            <a:pPr marL="800100" lvl="1" indent="-342900">
              <a:buFont typeface="+mj-lt"/>
              <a:buAutoNum type="arabicPeriod"/>
            </a:pPr>
            <a:endParaRPr lang="en-US" dirty="0"/>
          </a:p>
        </p:txBody>
      </p:sp>
      <p:sp>
        <p:nvSpPr>
          <p:cNvPr id="6" name="TextBox 5"/>
          <p:cNvSpPr txBox="1"/>
          <p:nvPr/>
        </p:nvSpPr>
        <p:spPr>
          <a:xfrm>
            <a:off x="629587" y="4884794"/>
            <a:ext cx="7180288" cy="646331"/>
          </a:xfrm>
          <a:prstGeom prst="rect">
            <a:avLst/>
          </a:prstGeom>
          <a:noFill/>
        </p:spPr>
        <p:txBody>
          <a:bodyPr wrap="square" rtlCol="0">
            <a:spAutoFit/>
          </a:bodyPr>
          <a:lstStyle/>
          <a:p>
            <a:pPr algn="ctr"/>
            <a:r>
              <a:rPr lang="en-US" b="1" dirty="0"/>
              <a:t>For information on timelines and additional level of appeals available, please consult Neighborhood’s Provider Manual.</a:t>
            </a:r>
          </a:p>
        </p:txBody>
      </p:sp>
      <p:pic>
        <p:nvPicPr>
          <p:cNvPr id="5" name="Picture 4"/>
          <p:cNvPicPr>
            <a:picLocks noChangeAspect="1"/>
          </p:cNvPicPr>
          <p:nvPr/>
        </p:nvPicPr>
        <p:blipFill>
          <a:blip r:embed="rId3"/>
          <a:stretch>
            <a:fillRect/>
          </a:stretch>
        </p:blipFill>
        <p:spPr>
          <a:xfrm>
            <a:off x="2505926" y="6425031"/>
            <a:ext cx="5782867" cy="277506"/>
          </a:xfrm>
          <a:prstGeom prst="rect">
            <a:avLst/>
          </a:prstGeom>
        </p:spPr>
      </p:pic>
    </p:spTree>
    <p:extLst>
      <p:ext uri="{BB962C8B-B14F-4D97-AF65-F5344CB8AC3E}">
        <p14:creationId xmlns:p14="http://schemas.microsoft.com/office/powerpoint/2010/main" val="2793294325"/>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0" y="169863"/>
            <a:ext cx="8035925" cy="744537"/>
          </a:xfrm>
        </p:spPr>
        <p:txBody>
          <a:bodyPr>
            <a:normAutofit/>
          </a:bodyPr>
          <a:lstStyle/>
          <a:p>
            <a:pPr fontAlgn="base"/>
            <a:r>
              <a:rPr lang="en-US" sz="3600" b="0" dirty="0"/>
              <a:t>Fast-Track Appeals</a:t>
            </a:r>
          </a:p>
        </p:txBody>
      </p:sp>
      <p:sp>
        <p:nvSpPr>
          <p:cNvPr id="4" name="TextBox 3"/>
          <p:cNvSpPr txBox="1"/>
          <p:nvPr/>
        </p:nvSpPr>
        <p:spPr>
          <a:xfrm>
            <a:off x="284815" y="884420"/>
            <a:ext cx="8544394" cy="1200329"/>
          </a:xfrm>
          <a:prstGeom prst="rect">
            <a:avLst/>
          </a:prstGeom>
          <a:noFill/>
        </p:spPr>
        <p:txBody>
          <a:bodyPr wrap="square" rtlCol="0">
            <a:spAutoFit/>
          </a:bodyPr>
          <a:lstStyle/>
          <a:p>
            <a:r>
              <a:rPr lang="en-US" dirty="0">
                <a:latin typeface="Garamond" panose="02020404030301010803" pitchFamily="18" charset="0"/>
              </a:rPr>
              <a:t>To initiate a fast-track review for services covered by Medicare, the member or his/her authorized representative must submit a fast track appeal request within the required time frame to:</a:t>
            </a:r>
            <a:br>
              <a:rPr lang="en-US" dirty="0"/>
            </a:br>
            <a:endParaRPr lang="en-US" dirty="0"/>
          </a:p>
        </p:txBody>
      </p:sp>
      <p:sp>
        <p:nvSpPr>
          <p:cNvPr id="5" name="TextBox 4"/>
          <p:cNvSpPr txBox="1"/>
          <p:nvPr/>
        </p:nvSpPr>
        <p:spPr>
          <a:xfrm>
            <a:off x="285750" y="3009433"/>
            <a:ext cx="8229600" cy="2585323"/>
          </a:xfrm>
          <a:prstGeom prst="rect">
            <a:avLst/>
          </a:prstGeom>
          <a:noFill/>
        </p:spPr>
        <p:txBody>
          <a:bodyPr wrap="square" rtlCol="0">
            <a:spAutoFit/>
          </a:bodyPr>
          <a:lstStyle/>
          <a:p>
            <a:r>
              <a:rPr lang="en-US" dirty="0">
                <a:latin typeface="Garamond" panose="02020404030301010803" pitchFamily="18" charset="0"/>
              </a:rPr>
              <a:t>Once an appeal is filed, members remain entitled to continuation of coverage for their inpatient hospital stay, skilled nursing services, home health services, or comprehensive outpatient rehab services until KEPRO renders a decision. </a:t>
            </a:r>
          </a:p>
          <a:p>
            <a:endParaRPr lang="en-US" dirty="0">
              <a:latin typeface="Garamond" panose="02020404030301010803" pitchFamily="18" charset="0"/>
            </a:endParaRPr>
          </a:p>
          <a:p>
            <a:pPr marL="285750" indent="-285750">
              <a:buFont typeface="Arial" panose="020B0604020202020204" pitchFamily="34" charset="0"/>
              <a:buChar char="•"/>
            </a:pPr>
            <a:r>
              <a:rPr lang="en-US" dirty="0">
                <a:latin typeface="Garamond" panose="02020404030301010803" pitchFamily="18" charset="0"/>
              </a:rPr>
              <a:t>When the member contacts KEPRO for a fast-track appeal, Neighborhood requires the provider to make the medical record and a copy of the Important Message (IM) and/or the Notice of Medicare Non-Coverage (NOMNC) issued to the member readily available upon request.</a:t>
            </a:r>
          </a:p>
          <a:p>
            <a:endParaRPr lang="en-US" dirty="0"/>
          </a:p>
        </p:txBody>
      </p:sp>
      <p:sp>
        <p:nvSpPr>
          <p:cNvPr id="7" name="TextBox 6"/>
          <p:cNvSpPr txBox="1"/>
          <p:nvPr/>
        </p:nvSpPr>
        <p:spPr>
          <a:xfrm>
            <a:off x="771993" y="1852562"/>
            <a:ext cx="4257207" cy="923330"/>
          </a:xfrm>
          <a:prstGeom prst="rect">
            <a:avLst/>
          </a:prstGeom>
          <a:noFill/>
        </p:spPr>
        <p:txBody>
          <a:bodyPr wrap="square" rtlCol="0">
            <a:spAutoFit/>
          </a:bodyPr>
          <a:lstStyle/>
          <a:p>
            <a:r>
              <a:rPr lang="en-US" dirty="0"/>
              <a:t>KEPRO, BFCC-QIO Program</a:t>
            </a:r>
          </a:p>
          <a:p>
            <a:r>
              <a:rPr lang="en-US" dirty="0"/>
              <a:t>5700 Lombardo Center Dr., Suite 100</a:t>
            </a:r>
          </a:p>
          <a:p>
            <a:r>
              <a:rPr lang="en-US" dirty="0"/>
              <a:t>Seven Hills, OH 44131</a:t>
            </a:r>
          </a:p>
        </p:txBody>
      </p:sp>
      <p:sp>
        <p:nvSpPr>
          <p:cNvPr id="8" name="TextBox 7"/>
          <p:cNvSpPr txBox="1"/>
          <p:nvPr/>
        </p:nvSpPr>
        <p:spPr>
          <a:xfrm>
            <a:off x="5400675" y="1852562"/>
            <a:ext cx="3057059" cy="923330"/>
          </a:xfrm>
          <a:prstGeom prst="rect">
            <a:avLst/>
          </a:prstGeom>
          <a:noFill/>
        </p:spPr>
        <p:txBody>
          <a:bodyPr wrap="square" rtlCol="0">
            <a:spAutoFit/>
          </a:bodyPr>
          <a:lstStyle/>
          <a:p>
            <a:r>
              <a:rPr lang="en-US" dirty="0"/>
              <a:t>Toll-free Phone: 888-319-8452</a:t>
            </a:r>
          </a:p>
          <a:p>
            <a:r>
              <a:rPr lang="en-US" dirty="0"/>
              <a:t>TTY: 855-843-4776</a:t>
            </a:r>
          </a:p>
          <a:p>
            <a:r>
              <a:rPr lang="en-US" dirty="0"/>
              <a:t>Toll-free Fax: 833-868-4055</a:t>
            </a:r>
          </a:p>
        </p:txBody>
      </p:sp>
      <p:pic>
        <p:nvPicPr>
          <p:cNvPr id="9" name="Picture 8"/>
          <p:cNvPicPr>
            <a:picLocks noChangeAspect="1"/>
          </p:cNvPicPr>
          <p:nvPr/>
        </p:nvPicPr>
        <p:blipFill>
          <a:blip r:embed="rId3"/>
          <a:stretch>
            <a:fillRect/>
          </a:stretch>
        </p:blipFill>
        <p:spPr>
          <a:xfrm>
            <a:off x="2505926" y="6425031"/>
            <a:ext cx="5782867" cy="277506"/>
          </a:xfrm>
          <a:prstGeom prst="rect">
            <a:avLst/>
          </a:prstGeom>
        </p:spPr>
      </p:pic>
    </p:spTree>
    <p:extLst>
      <p:ext uri="{BB962C8B-B14F-4D97-AF65-F5344CB8AC3E}">
        <p14:creationId xmlns:p14="http://schemas.microsoft.com/office/powerpoint/2010/main" val="3729221763"/>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0" y="244475"/>
            <a:ext cx="8035925" cy="744538"/>
          </a:xfrm>
        </p:spPr>
        <p:txBody>
          <a:bodyPr>
            <a:normAutofit/>
          </a:bodyPr>
          <a:lstStyle/>
          <a:p>
            <a:pPr fontAlgn="base"/>
            <a:r>
              <a:rPr lang="en-US" sz="3600" b="0" dirty="0"/>
              <a:t>Fast-Track Appeal Resources </a:t>
            </a:r>
          </a:p>
        </p:txBody>
      </p:sp>
      <p:sp>
        <p:nvSpPr>
          <p:cNvPr id="4" name="TextBox 3"/>
          <p:cNvSpPr txBox="1"/>
          <p:nvPr/>
        </p:nvSpPr>
        <p:spPr>
          <a:xfrm>
            <a:off x="284814" y="1227600"/>
            <a:ext cx="8544394" cy="2585323"/>
          </a:xfrm>
          <a:prstGeom prst="rect">
            <a:avLst/>
          </a:prstGeom>
          <a:noFill/>
        </p:spPr>
        <p:txBody>
          <a:bodyPr wrap="square" rtlCol="0">
            <a:spAutoFit/>
          </a:bodyPr>
          <a:lstStyle/>
          <a:p>
            <a:r>
              <a:rPr lang="en-US" dirty="0">
                <a:latin typeface="Garamond" panose="02020404030301010803" pitchFamily="18" charset="0"/>
              </a:rPr>
              <a:t>Please refer to the CMS notification form IM/OMB number 0938-0692 or OMB number 00938 – 0953 for the requirements to prepare and deliver a valid IM or NOMNC.</a:t>
            </a:r>
          </a:p>
          <a:p>
            <a:endParaRPr lang="en-US" dirty="0">
              <a:latin typeface="Garamond" panose="02020404030301010803" pitchFamily="18" charset="0"/>
            </a:endParaRPr>
          </a:p>
          <a:p>
            <a:r>
              <a:rPr lang="en-US" dirty="0">
                <a:latin typeface="Garamond" panose="02020404030301010803" pitchFamily="18" charset="0"/>
              </a:rPr>
              <a:t>Refer to the “KEPRO Fax Cover Sheet for Fast Track Appeals” for the required medical record documentation list located on the KEPRO web page </a:t>
            </a:r>
            <a:r>
              <a:rPr lang="en-US" u="sng" dirty="0">
                <a:latin typeface="Garamond" panose="02020404030301010803" pitchFamily="18" charset="0"/>
                <a:hlinkClick r:id="rId3"/>
              </a:rPr>
              <a:t>www.keproqio.com</a:t>
            </a:r>
            <a:r>
              <a:rPr lang="en-US" dirty="0">
                <a:latin typeface="Garamond" panose="02020404030301010803" pitchFamily="18" charset="0"/>
              </a:rPr>
              <a:t> website.</a:t>
            </a:r>
          </a:p>
          <a:p>
            <a:pPr marL="285750" indent="-285750">
              <a:buFont typeface="Arial" panose="020B0604020202020204" pitchFamily="34" charset="0"/>
              <a:buChar char="•"/>
            </a:pPr>
            <a:r>
              <a:rPr lang="en-US" dirty="0">
                <a:latin typeface="Garamond" panose="02020404030301010803" pitchFamily="18" charset="0"/>
              </a:rPr>
              <a:t>All sections of the medical record are to be faxed to Neighborhood’s Grievance and Appeal Unit at (401) 709-7005.</a:t>
            </a:r>
          </a:p>
          <a:p>
            <a:br>
              <a:rPr lang="en-US" dirty="0"/>
            </a:br>
            <a:endParaRPr lang="en-US" dirty="0"/>
          </a:p>
        </p:txBody>
      </p:sp>
      <p:sp>
        <p:nvSpPr>
          <p:cNvPr id="6" name="TextBox 5"/>
          <p:cNvSpPr txBox="1"/>
          <p:nvPr/>
        </p:nvSpPr>
        <p:spPr>
          <a:xfrm>
            <a:off x="284814" y="3467512"/>
            <a:ext cx="7929796" cy="369332"/>
          </a:xfrm>
          <a:prstGeom prst="rect">
            <a:avLst/>
          </a:prstGeom>
          <a:noFill/>
        </p:spPr>
        <p:txBody>
          <a:bodyPr wrap="square" rtlCol="0">
            <a:spAutoFit/>
          </a:bodyPr>
          <a:lstStyle/>
          <a:p>
            <a:r>
              <a:rPr lang="en-US" b="1" dirty="0"/>
              <a:t>Review to  Neighborhood’s Provider Manual for more  information.</a:t>
            </a:r>
          </a:p>
        </p:txBody>
      </p:sp>
      <p:pic>
        <p:nvPicPr>
          <p:cNvPr id="5" name="Picture 4"/>
          <p:cNvPicPr>
            <a:picLocks noChangeAspect="1"/>
          </p:cNvPicPr>
          <p:nvPr/>
        </p:nvPicPr>
        <p:blipFill>
          <a:blip r:embed="rId4"/>
          <a:stretch>
            <a:fillRect/>
          </a:stretch>
        </p:blipFill>
        <p:spPr>
          <a:xfrm>
            <a:off x="2505926" y="6425031"/>
            <a:ext cx="5782867" cy="277506"/>
          </a:xfrm>
          <a:prstGeom prst="rect">
            <a:avLst/>
          </a:prstGeom>
        </p:spPr>
      </p:pic>
    </p:spTree>
    <p:extLst>
      <p:ext uri="{BB962C8B-B14F-4D97-AF65-F5344CB8AC3E}">
        <p14:creationId xmlns:p14="http://schemas.microsoft.com/office/powerpoint/2010/main" val="151431719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501282" y="289654"/>
            <a:ext cx="7886700" cy="938213"/>
          </a:xfrm>
        </p:spPr>
        <p:txBody>
          <a:bodyPr/>
          <a:lstStyle/>
          <a:p>
            <a:r>
              <a:rPr lang="en-US" b="0" dirty="0"/>
              <a:t>Contract Oversight</a:t>
            </a:r>
            <a:endParaRPr lang="en-US" dirty="0"/>
          </a:p>
        </p:txBody>
      </p:sp>
      <p:sp>
        <p:nvSpPr>
          <p:cNvPr id="4" name="TextBox 3"/>
          <p:cNvSpPr txBox="1"/>
          <p:nvPr/>
        </p:nvSpPr>
        <p:spPr>
          <a:xfrm>
            <a:off x="628650" y="1274163"/>
            <a:ext cx="7886700" cy="4801314"/>
          </a:xfrm>
          <a:prstGeom prst="rect">
            <a:avLst/>
          </a:prstGeom>
          <a:noFill/>
        </p:spPr>
        <p:txBody>
          <a:bodyPr wrap="square" rtlCol="0">
            <a:spAutoFit/>
          </a:bodyPr>
          <a:lstStyle/>
          <a:p>
            <a:r>
              <a:rPr lang="en-US" sz="2000" b="1" dirty="0">
                <a:latin typeface="Garamond" panose="02020404030301010803" pitchFamily="18" charset="0"/>
              </a:rPr>
              <a:t>Medicaid </a:t>
            </a:r>
          </a:p>
          <a:p>
            <a:pPr marL="285750" indent="-285750">
              <a:buFont typeface="Arial" panose="020B0604020202020204" pitchFamily="34" charset="0"/>
              <a:buChar char="•"/>
            </a:pPr>
            <a:r>
              <a:rPr lang="en-US" sz="2000" dirty="0">
                <a:latin typeface="Garamond" panose="02020404030301010803" pitchFamily="18" charset="0"/>
              </a:rPr>
              <a:t>Contract with the State of Rhode Island Executive Offices of the State of Rhode Island (EOHHS)</a:t>
            </a:r>
          </a:p>
          <a:p>
            <a:endParaRPr lang="en-US" sz="800" dirty="0">
              <a:latin typeface="Garamond" panose="02020404030301010803" pitchFamily="18" charset="0"/>
            </a:endParaRPr>
          </a:p>
          <a:p>
            <a:r>
              <a:rPr lang="en-US" sz="2000" b="1" dirty="0">
                <a:latin typeface="Garamond" panose="02020404030301010803" pitchFamily="18" charset="0"/>
              </a:rPr>
              <a:t>Commercial Plans for individuals and families and Small Businesses</a:t>
            </a:r>
          </a:p>
          <a:p>
            <a:pPr marL="285750" indent="-285750">
              <a:buFont typeface="Arial" panose="020B0604020202020204" pitchFamily="34" charset="0"/>
              <a:buChar char="•"/>
            </a:pPr>
            <a:r>
              <a:rPr lang="en-US" sz="2000" dirty="0">
                <a:latin typeface="Garamond" panose="02020404030301010803" pitchFamily="18" charset="0"/>
              </a:rPr>
              <a:t>Plan offered through </a:t>
            </a:r>
            <a:r>
              <a:rPr lang="en-US" sz="2000" dirty="0" err="1">
                <a:latin typeface="Garamond" panose="02020404030301010803" pitchFamily="18" charset="0"/>
              </a:rPr>
              <a:t>HealthSourceRI</a:t>
            </a:r>
            <a:r>
              <a:rPr lang="en-US" sz="2000" dirty="0">
                <a:latin typeface="Garamond" panose="02020404030301010803" pitchFamily="18" charset="0"/>
              </a:rPr>
              <a:t>, the  state-run health insurance exchange, with oversight by the Department of Business Regulations/Office of the Health Insurance Commissioner.</a:t>
            </a:r>
          </a:p>
          <a:p>
            <a:endParaRPr lang="en-US" sz="800" b="1" dirty="0">
              <a:latin typeface="Garamond" panose="02020404030301010803" pitchFamily="18" charset="0"/>
            </a:endParaRPr>
          </a:p>
          <a:p>
            <a:r>
              <a:rPr lang="en-US" sz="2000" b="1" dirty="0">
                <a:latin typeface="Garamond" panose="02020404030301010803" pitchFamily="18" charset="0"/>
              </a:rPr>
              <a:t>Neighborhood INTEGRITY (Medicare-Medicaid Plan)</a:t>
            </a:r>
          </a:p>
          <a:p>
            <a:pPr marL="285750" indent="-285750">
              <a:buFont typeface="Arial" panose="020B0604020202020204" pitchFamily="34" charset="0"/>
              <a:buChar char="•"/>
            </a:pPr>
            <a:r>
              <a:rPr lang="en-US" sz="2000" dirty="0">
                <a:latin typeface="Garamond" panose="02020404030301010803" pitchFamily="18" charset="0"/>
              </a:rPr>
              <a:t>Neighborhood’s  “three-way contract” with the Centers for Medicare and Medicaid Services (CMS) and the State of Rhode Island Executive Offices of the State of Rhode Island (EOHHS). </a:t>
            </a:r>
            <a:endParaRPr lang="en-US" sz="2000" b="1" dirty="0">
              <a:latin typeface="Garamond" panose="02020404030301010803" pitchFamily="18" charset="0"/>
            </a:endParaRPr>
          </a:p>
          <a:p>
            <a:endParaRPr lang="en-US" dirty="0"/>
          </a:p>
          <a:p>
            <a:endParaRPr lang="en-US" dirty="0"/>
          </a:p>
          <a:p>
            <a:endParaRPr lang="en-US" dirty="0"/>
          </a:p>
          <a:p>
            <a:endParaRPr lang="en-US" dirty="0"/>
          </a:p>
        </p:txBody>
      </p:sp>
      <p:sp>
        <p:nvSpPr>
          <p:cNvPr id="5" name="TextBox 4"/>
          <p:cNvSpPr txBox="1"/>
          <p:nvPr/>
        </p:nvSpPr>
        <p:spPr>
          <a:xfrm>
            <a:off x="479685" y="5190743"/>
            <a:ext cx="8424471" cy="369332"/>
          </a:xfrm>
          <a:prstGeom prst="rect">
            <a:avLst/>
          </a:prstGeom>
          <a:noFill/>
        </p:spPr>
        <p:txBody>
          <a:bodyPr wrap="square" rtlCol="0">
            <a:spAutoFit/>
          </a:bodyPr>
          <a:lstStyle/>
          <a:p>
            <a:pPr algn="ctr"/>
            <a:r>
              <a:rPr lang="en-US" dirty="0"/>
              <a:t>Visit cms.gov for the most recent version of the State Medicaid and Medicare Manuals.</a:t>
            </a:r>
          </a:p>
        </p:txBody>
      </p:sp>
      <p:pic>
        <p:nvPicPr>
          <p:cNvPr id="6" name="Picture 5"/>
          <p:cNvPicPr>
            <a:picLocks noChangeAspect="1"/>
          </p:cNvPicPr>
          <p:nvPr/>
        </p:nvPicPr>
        <p:blipFill>
          <a:blip r:embed="rId3"/>
          <a:stretch>
            <a:fillRect/>
          </a:stretch>
        </p:blipFill>
        <p:spPr>
          <a:xfrm>
            <a:off x="2505926" y="6425031"/>
            <a:ext cx="5782867" cy="277506"/>
          </a:xfrm>
          <a:prstGeom prst="rect">
            <a:avLst/>
          </a:prstGeom>
        </p:spPr>
      </p:pic>
    </p:spTree>
    <p:extLst>
      <p:ext uri="{BB962C8B-B14F-4D97-AF65-F5344CB8AC3E}">
        <p14:creationId xmlns:p14="http://schemas.microsoft.com/office/powerpoint/2010/main" val="2239897450"/>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479686" y="415227"/>
            <a:ext cx="8035925" cy="744538"/>
          </a:xfrm>
        </p:spPr>
        <p:txBody>
          <a:bodyPr>
            <a:normAutofit/>
          </a:bodyPr>
          <a:lstStyle/>
          <a:p>
            <a:r>
              <a:rPr lang="en-US" sz="4000" b="0" dirty="0"/>
              <a:t>Enrollment Services</a:t>
            </a:r>
          </a:p>
        </p:txBody>
      </p:sp>
      <p:sp>
        <p:nvSpPr>
          <p:cNvPr id="4" name="TextBox 3"/>
          <p:cNvSpPr txBox="1"/>
          <p:nvPr/>
        </p:nvSpPr>
        <p:spPr>
          <a:xfrm>
            <a:off x="479686" y="1321923"/>
            <a:ext cx="8349522" cy="3693319"/>
          </a:xfrm>
          <a:prstGeom prst="rect">
            <a:avLst/>
          </a:prstGeom>
          <a:noFill/>
        </p:spPr>
        <p:txBody>
          <a:bodyPr wrap="square" rtlCol="0">
            <a:spAutoFit/>
          </a:bodyPr>
          <a:lstStyle/>
          <a:p>
            <a:r>
              <a:rPr lang="en-US" b="1" dirty="0">
                <a:latin typeface="Garamond" panose="02020404030301010803" pitchFamily="18" charset="0"/>
              </a:rPr>
              <a:t>Enrollee Ombudsman Services</a:t>
            </a:r>
            <a:endParaRPr lang="en-US" dirty="0">
              <a:latin typeface="Garamond" panose="02020404030301010803" pitchFamily="18" charset="0"/>
            </a:endParaRPr>
          </a:p>
          <a:p>
            <a:r>
              <a:rPr lang="en-US" dirty="0">
                <a:latin typeface="Garamond" panose="02020404030301010803" pitchFamily="18" charset="0"/>
              </a:rPr>
              <a:t>Rhode Island’s Executive Office of Health and Human Services (EOHHS) has a contract with Rhode Island Parent Information Network (RIPIN) to provide Ombudsman services for the Medicare-Medicaid eligible population in Rhode Island.  </a:t>
            </a:r>
            <a:endParaRPr lang="en-US" b="1" dirty="0">
              <a:latin typeface="Garamond" panose="02020404030301010803" pitchFamily="18" charset="0"/>
            </a:endParaRPr>
          </a:p>
          <a:p>
            <a:endParaRPr lang="en-US" b="1" dirty="0">
              <a:latin typeface="Garamond" panose="02020404030301010803" pitchFamily="18" charset="0"/>
            </a:endParaRPr>
          </a:p>
          <a:p>
            <a:r>
              <a:rPr lang="en-US" b="1" dirty="0">
                <a:latin typeface="Garamond" panose="02020404030301010803" pitchFamily="18" charset="0"/>
              </a:rPr>
              <a:t>Role of the Enrollment Counselor</a:t>
            </a:r>
            <a:endParaRPr lang="en-US" dirty="0">
              <a:latin typeface="Garamond" panose="02020404030301010803" pitchFamily="18" charset="0"/>
            </a:endParaRPr>
          </a:p>
          <a:p>
            <a:r>
              <a:rPr lang="en-US" dirty="0">
                <a:latin typeface="Garamond" panose="02020404030301010803" pitchFamily="18" charset="0"/>
              </a:rPr>
              <a:t>The State contracts with an independent entity, which will be responsible for processing all enrollment and disenrollment transactions. The enrollment counselor will provide unbiased education to enrollees on MMPs and other potential enrollment choices, and ensure ongoing customer service related to outreach, education and support for individuals eligible for the Demonstration. The enrollment counselor incorporates the option of PACE enrollment into its scripts and protocols.</a:t>
            </a:r>
          </a:p>
          <a:p>
            <a:r>
              <a:rPr lang="en-US" dirty="0"/>
              <a:t> </a:t>
            </a:r>
          </a:p>
        </p:txBody>
      </p:sp>
      <p:pic>
        <p:nvPicPr>
          <p:cNvPr id="5" name="Picture 4"/>
          <p:cNvPicPr>
            <a:picLocks noChangeAspect="1"/>
          </p:cNvPicPr>
          <p:nvPr/>
        </p:nvPicPr>
        <p:blipFill>
          <a:blip r:embed="rId2"/>
          <a:stretch>
            <a:fillRect/>
          </a:stretch>
        </p:blipFill>
        <p:spPr>
          <a:xfrm>
            <a:off x="2505926" y="6425031"/>
            <a:ext cx="5782867" cy="277506"/>
          </a:xfrm>
          <a:prstGeom prst="rect">
            <a:avLst/>
          </a:prstGeom>
        </p:spPr>
      </p:pic>
    </p:spTree>
    <p:extLst>
      <p:ext uri="{BB962C8B-B14F-4D97-AF65-F5344CB8AC3E}">
        <p14:creationId xmlns:p14="http://schemas.microsoft.com/office/powerpoint/2010/main" val="3544802722"/>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628650" y="425450"/>
            <a:ext cx="7886700" cy="1325563"/>
          </a:xfrm>
        </p:spPr>
        <p:txBody>
          <a:bodyPr/>
          <a:lstStyle/>
          <a:p>
            <a:r>
              <a:rPr lang="en-US" b="0" dirty="0"/>
              <a:t>Enrollee Resources</a:t>
            </a:r>
          </a:p>
        </p:txBody>
      </p:sp>
      <p:sp>
        <p:nvSpPr>
          <p:cNvPr id="4" name="Rectangle 3"/>
          <p:cNvSpPr/>
          <p:nvPr/>
        </p:nvSpPr>
        <p:spPr>
          <a:xfrm>
            <a:off x="628650" y="1690688"/>
            <a:ext cx="7886700" cy="1077218"/>
          </a:xfrm>
          <a:prstGeom prst="rect">
            <a:avLst/>
          </a:prstGeom>
        </p:spPr>
        <p:txBody>
          <a:bodyPr wrap="square">
            <a:spAutoFit/>
          </a:bodyPr>
          <a:lstStyle/>
          <a:p>
            <a:r>
              <a:rPr lang="en-US" sz="2400" b="1" dirty="0"/>
              <a:t>RIPIN Healthcare Advocates</a:t>
            </a:r>
            <a:r>
              <a:rPr lang="en-US" sz="2400" b="1" u="sng" dirty="0"/>
              <a:t> </a:t>
            </a:r>
            <a:r>
              <a:rPr lang="en-US" sz="2000" u="sng" dirty="0"/>
              <a:t>(</a:t>
            </a:r>
            <a:r>
              <a:rPr lang="en-US" sz="2000" u="sng" dirty="0">
                <a:hlinkClick r:id="rId2"/>
              </a:rPr>
              <a:t>http://ripin.org/healthcareadvocate/)</a:t>
            </a:r>
            <a:r>
              <a:rPr lang="en-US" sz="2000" dirty="0"/>
              <a:t> </a:t>
            </a:r>
          </a:p>
          <a:p>
            <a:r>
              <a:rPr lang="en-US" sz="2000" dirty="0"/>
              <a:t>1-855-747-3224 </a:t>
            </a:r>
          </a:p>
          <a:p>
            <a:r>
              <a:rPr lang="en-US" sz="2000" u="sng" dirty="0">
                <a:hlinkClick r:id="rId3"/>
              </a:rPr>
              <a:t>Email:</a:t>
            </a:r>
            <a:r>
              <a:rPr lang="en-US" sz="2000" u="sng" dirty="0"/>
              <a:t> </a:t>
            </a:r>
            <a:r>
              <a:rPr lang="en-US" sz="2000" u="sng" dirty="0">
                <a:hlinkClick r:id="rId3"/>
              </a:rPr>
              <a:t>HealthcareAdvocate@ripin.org</a:t>
            </a:r>
            <a:endParaRPr lang="en-US" sz="2000" u="sng" dirty="0"/>
          </a:p>
        </p:txBody>
      </p:sp>
      <p:sp>
        <p:nvSpPr>
          <p:cNvPr id="5" name="Rectangle 4"/>
          <p:cNvSpPr/>
          <p:nvPr/>
        </p:nvSpPr>
        <p:spPr>
          <a:xfrm>
            <a:off x="628650" y="3152001"/>
            <a:ext cx="7886700" cy="984885"/>
          </a:xfrm>
          <a:prstGeom prst="rect">
            <a:avLst/>
          </a:prstGeom>
        </p:spPr>
        <p:txBody>
          <a:bodyPr wrap="square">
            <a:spAutoFit/>
          </a:bodyPr>
          <a:lstStyle/>
          <a:p>
            <a:r>
              <a:rPr lang="en-US" sz="2000" b="1" dirty="0"/>
              <a:t>The POINT/State Health Insurance Assistance Program (SHIP) Counselors</a:t>
            </a:r>
            <a:br>
              <a:rPr lang="en-US" sz="2000" dirty="0"/>
            </a:br>
            <a:r>
              <a:rPr lang="en-US" sz="2000" dirty="0"/>
              <a:t>1-401-462-4444 (TTY 711)</a:t>
            </a:r>
            <a:br>
              <a:rPr lang="en-US" dirty="0"/>
            </a:br>
            <a:endParaRPr lang="en-US" dirty="0"/>
          </a:p>
        </p:txBody>
      </p:sp>
      <p:pic>
        <p:nvPicPr>
          <p:cNvPr id="6" name="Picture 5"/>
          <p:cNvPicPr>
            <a:picLocks noChangeAspect="1"/>
          </p:cNvPicPr>
          <p:nvPr/>
        </p:nvPicPr>
        <p:blipFill>
          <a:blip r:embed="rId4"/>
          <a:stretch>
            <a:fillRect/>
          </a:stretch>
        </p:blipFill>
        <p:spPr>
          <a:xfrm>
            <a:off x="2505926" y="6425031"/>
            <a:ext cx="5782867" cy="277506"/>
          </a:xfrm>
          <a:prstGeom prst="rect">
            <a:avLst/>
          </a:prstGeom>
        </p:spPr>
      </p:pic>
    </p:spTree>
    <p:extLst>
      <p:ext uri="{BB962C8B-B14F-4D97-AF65-F5344CB8AC3E}">
        <p14:creationId xmlns:p14="http://schemas.microsoft.com/office/powerpoint/2010/main" val="255175723"/>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383458" y="228805"/>
            <a:ext cx="7886700" cy="1047750"/>
          </a:xfrm>
        </p:spPr>
        <p:txBody>
          <a:bodyPr>
            <a:normAutofit/>
          </a:bodyPr>
          <a:lstStyle/>
          <a:p>
            <a:r>
              <a:rPr lang="en-US" sz="4000" b="0" dirty="0"/>
              <a:t>Role of the Provider</a:t>
            </a:r>
          </a:p>
        </p:txBody>
      </p:sp>
      <p:sp>
        <p:nvSpPr>
          <p:cNvPr id="5" name="TextBox 4"/>
          <p:cNvSpPr txBox="1"/>
          <p:nvPr/>
        </p:nvSpPr>
        <p:spPr>
          <a:xfrm>
            <a:off x="463757" y="1112339"/>
            <a:ext cx="8215547" cy="4524315"/>
          </a:xfrm>
          <a:prstGeom prst="rect">
            <a:avLst/>
          </a:prstGeom>
          <a:noFill/>
        </p:spPr>
        <p:txBody>
          <a:bodyPr wrap="square" rtlCol="0">
            <a:spAutoFit/>
          </a:bodyPr>
          <a:lstStyle/>
          <a:p>
            <a:r>
              <a:rPr lang="en-US" i="1" dirty="0">
                <a:latin typeface="Garamond" panose="02020404030301010803" pitchFamily="18" charset="0"/>
              </a:rPr>
              <a:t>Neighborhood’s INTEGRITY plan is based on a signed three-way contract with CMS and EOHHS. Collaboration with Neighborhood’s contracted providers is critical to the program. Contracted providers actively assist with the data collection, reporting and performance review components of the plan as defined in the three-way contract. Additionally, Neighborhood collaborates with contracted providers to identify opportunities for improvement.</a:t>
            </a:r>
          </a:p>
          <a:p>
            <a:endParaRPr lang="en-US" dirty="0">
              <a:latin typeface="Garamond" panose="02020404030301010803" pitchFamily="18" charset="0"/>
            </a:endParaRPr>
          </a:p>
          <a:p>
            <a:r>
              <a:rPr lang="en-US" b="1" dirty="0">
                <a:latin typeface="Garamond" panose="02020404030301010803" pitchFamily="18" charset="0"/>
              </a:rPr>
              <a:t>Marketing Guidelines</a:t>
            </a:r>
            <a:endParaRPr lang="en-US" dirty="0">
              <a:latin typeface="Garamond" panose="02020404030301010803" pitchFamily="18" charset="0"/>
            </a:endParaRPr>
          </a:p>
          <a:p>
            <a:r>
              <a:rPr lang="en-US" dirty="0">
                <a:latin typeface="Garamond" panose="02020404030301010803" pitchFamily="18" charset="0"/>
              </a:rPr>
              <a:t>Neighborhood’s contract with CMS and EOHHS defines how we and our providers can market and advertise INTEGRITY. Providers will comply with marketing guidelines outlined in the Medicare Marketing Guidelines including any limited English proficiency provisions.   Providers may not include any references to their affiliation with INTEGRITY MMP in their marketing or advertising without prior approval.  Neighborhood will submit all designated marketing materials and scripts to CMS and EOHHS to obtain approval prior to distribution or display. Please contact Neighborhood prior to beginning any communications or marketing initiatives.</a:t>
            </a:r>
          </a:p>
          <a:p>
            <a:endParaRPr lang="en-US" dirty="0"/>
          </a:p>
        </p:txBody>
      </p:sp>
      <p:pic>
        <p:nvPicPr>
          <p:cNvPr id="4" name="Picture 3"/>
          <p:cNvPicPr>
            <a:picLocks noChangeAspect="1"/>
          </p:cNvPicPr>
          <p:nvPr/>
        </p:nvPicPr>
        <p:blipFill>
          <a:blip r:embed="rId2"/>
          <a:stretch>
            <a:fillRect/>
          </a:stretch>
        </p:blipFill>
        <p:spPr>
          <a:xfrm>
            <a:off x="2505926" y="6425031"/>
            <a:ext cx="5782867" cy="277506"/>
          </a:xfrm>
          <a:prstGeom prst="rect">
            <a:avLst/>
          </a:prstGeom>
        </p:spPr>
      </p:pic>
    </p:spTree>
    <p:extLst>
      <p:ext uri="{BB962C8B-B14F-4D97-AF65-F5344CB8AC3E}">
        <p14:creationId xmlns:p14="http://schemas.microsoft.com/office/powerpoint/2010/main" val="1208210118"/>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511277" y="292795"/>
            <a:ext cx="7886700" cy="980563"/>
          </a:xfrm>
        </p:spPr>
        <p:txBody>
          <a:bodyPr>
            <a:normAutofit/>
          </a:bodyPr>
          <a:lstStyle/>
          <a:p>
            <a:r>
              <a:rPr lang="en-US" sz="4000" b="0" dirty="0"/>
              <a:t>Primary Care Providers</a:t>
            </a:r>
            <a:endParaRPr lang="en-US" sz="4000" dirty="0"/>
          </a:p>
        </p:txBody>
      </p:sp>
      <p:sp>
        <p:nvSpPr>
          <p:cNvPr id="4" name="TextBox 3"/>
          <p:cNvSpPr txBox="1"/>
          <p:nvPr/>
        </p:nvSpPr>
        <p:spPr>
          <a:xfrm>
            <a:off x="511277" y="1116042"/>
            <a:ext cx="7886700" cy="4555093"/>
          </a:xfrm>
          <a:prstGeom prst="rect">
            <a:avLst/>
          </a:prstGeom>
          <a:noFill/>
        </p:spPr>
        <p:txBody>
          <a:bodyPr wrap="square" rtlCol="0">
            <a:spAutoFit/>
          </a:bodyPr>
          <a:lstStyle/>
          <a:p>
            <a:r>
              <a:rPr lang="en-US" dirty="0">
                <a:latin typeface="Garamond" panose="02020404030301010803" pitchFamily="18" charset="0"/>
              </a:rPr>
              <a:t>The Primary Care Provider (PCP) serves as the “medical home” for the member. The “medical home” concept should assist in establishing a patient-provider relationship and ultimately better health outcomes. </a:t>
            </a:r>
          </a:p>
          <a:p>
            <a:r>
              <a:rPr lang="en-US" dirty="0">
                <a:latin typeface="Garamond" panose="02020404030301010803" pitchFamily="18" charset="0"/>
              </a:rPr>
              <a:t>Responsibilities include but are not limited to:</a:t>
            </a:r>
          </a:p>
          <a:p>
            <a:endParaRPr lang="en-US" sz="1000" dirty="0">
              <a:latin typeface="Garamond" panose="02020404030301010803" pitchFamily="18" charset="0"/>
            </a:endParaRPr>
          </a:p>
          <a:p>
            <a:pPr marL="285750" indent="-285750">
              <a:spcBef>
                <a:spcPts val="200"/>
              </a:spcBef>
              <a:spcAft>
                <a:spcPts val="200"/>
              </a:spcAft>
              <a:buFont typeface="Arial" panose="020B0604020202020204" pitchFamily="34" charset="0"/>
              <a:buChar char="•"/>
            </a:pPr>
            <a:r>
              <a:rPr lang="en-US" dirty="0">
                <a:latin typeface="Garamond" panose="02020404030301010803" pitchFamily="18" charset="0"/>
              </a:rPr>
              <a:t>Supervision, coordination, and provision of care to each assigned member</a:t>
            </a:r>
          </a:p>
          <a:p>
            <a:pPr marL="285750" indent="-285750">
              <a:spcBef>
                <a:spcPts val="200"/>
              </a:spcBef>
              <a:spcAft>
                <a:spcPts val="200"/>
              </a:spcAft>
              <a:buFont typeface="Arial" panose="020B0604020202020204" pitchFamily="34" charset="0"/>
              <a:buChar char="•"/>
            </a:pPr>
            <a:r>
              <a:rPr lang="en-US" dirty="0">
                <a:latin typeface="Garamond" panose="02020404030301010803" pitchFamily="18" charset="0"/>
              </a:rPr>
              <a:t>Initiation of referrals for medically-necessary specialty care.</a:t>
            </a:r>
          </a:p>
          <a:p>
            <a:pPr marL="285750" indent="-285750">
              <a:spcBef>
                <a:spcPts val="200"/>
              </a:spcBef>
              <a:spcAft>
                <a:spcPts val="200"/>
              </a:spcAft>
              <a:buFont typeface="Arial" panose="020B0604020202020204" pitchFamily="34" charset="0"/>
              <a:buChar char="•"/>
            </a:pPr>
            <a:r>
              <a:rPr lang="en-US" dirty="0">
                <a:latin typeface="Garamond" panose="02020404030301010803" pitchFamily="18" charset="0"/>
              </a:rPr>
              <a:t>Maintaining continuity of care for each assigned member.</a:t>
            </a:r>
          </a:p>
          <a:p>
            <a:pPr marL="285750" indent="-285750">
              <a:spcBef>
                <a:spcPts val="200"/>
              </a:spcBef>
              <a:spcAft>
                <a:spcPts val="200"/>
              </a:spcAft>
              <a:buFont typeface="Arial" panose="020B0604020202020204" pitchFamily="34" charset="0"/>
              <a:buChar char="•"/>
            </a:pPr>
            <a:r>
              <a:rPr lang="en-US" dirty="0">
                <a:latin typeface="Garamond" panose="02020404030301010803" pitchFamily="18" charset="0"/>
              </a:rPr>
              <a:t>Maintaining the member’s medical record, including documentation for all services provided to the member by the PCP, as well as any specialists, behavioral health or other referral services.</a:t>
            </a:r>
          </a:p>
          <a:p>
            <a:pPr marL="285750" indent="-285750">
              <a:spcBef>
                <a:spcPts val="200"/>
              </a:spcBef>
              <a:spcAft>
                <a:spcPts val="200"/>
              </a:spcAft>
              <a:buFont typeface="Arial" panose="020B0604020202020204" pitchFamily="34" charset="0"/>
              <a:buChar char="•"/>
            </a:pPr>
            <a:r>
              <a:rPr lang="en-US" dirty="0">
                <a:latin typeface="Garamond" panose="02020404030301010803" pitchFamily="18" charset="0"/>
              </a:rPr>
              <a:t>Screening for behavioral health needs at each visit and when appropriate, initiate a behavioral health referral.</a:t>
            </a:r>
          </a:p>
          <a:p>
            <a:pPr marL="285750" indent="-285750">
              <a:spcBef>
                <a:spcPts val="200"/>
              </a:spcBef>
              <a:spcAft>
                <a:spcPts val="200"/>
              </a:spcAft>
              <a:buFont typeface="Arial" panose="020B0604020202020204" pitchFamily="34" charset="0"/>
              <a:buChar char="•"/>
            </a:pPr>
            <a:r>
              <a:rPr lang="en-US" dirty="0">
                <a:latin typeface="Garamond" panose="02020404030301010803" pitchFamily="18" charset="0"/>
              </a:rPr>
              <a:t>Identification of and coordination of LTSS and behavioral health services</a:t>
            </a:r>
          </a:p>
          <a:p>
            <a:pPr marL="285750" indent="-285750">
              <a:buFont typeface="Arial" panose="020B0604020202020204" pitchFamily="34" charset="0"/>
              <a:buChar char="•"/>
            </a:pPr>
            <a:endParaRPr lang="en-US" dirty="0"/>
          </a:p>
        </p:txBody>
      </p:sp>
      <p:pic>
        <p:nvPicPr>
          <p:cNvPr id="5" name="Picture 4"/>
          <p:cNvPicPr>
            <a:picLocks noChangeAspect="1"/>
          </p:cNvPicPr>
          <p:nvPr/>
        </p:nvPicPr>
        <p:blipFill>
          <a:blip r:embed="rId2"/>
          <a:stretch>
            <a:fillRect/>
          </a:stretch>
        </p:blipFill>
        <p:spPr>
          <a:xfrm>
            <a:off x="2505926" y="6425031"/>
            <a:ext cx="5782867" cy="277506"/>
          </a:xfrm>
          <a:prstGeom prst="rect">
            <a:avLst/>
          </a:prstGeom>
        </p:spPr>
      </p:pic>
    </p:spTree>
    <p:extLst>
      <p:ext uri="{BB962C8B-B14F-4D97-AF65-F5344CB8AC3E}">
        <p14:creationId xmlns:p14="http://schemas.microsoft.com/office/powerpoint/2010/main" val="2652333327"/>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317677" y="390892"/>
            <a:ext cx="7886700" cy="998538"/>
          </a:xfrm>
        </p:spPr>
        <p:txBody>
          <a:bodyPr>
            <a:normAutofit/>
          </a:bodyPr>
          <a:lstStyle/>
          <a:p>
            <a:r>
              <a:rPr lang="en-US" sz="3600" b="0" dirty="0"/>
              <a:t>Referrals and Specialty Care</a:t>
            </a:r>
          </a:p>
        </p:txBody>
      </p:sp>
      <p:sp>
        <p:nvSpPr>
          <p:cNvPr id="5" name="TextBox 4"/>
          <p:cNvSpPr txBox="1"/>
          <p:nvPr/>
        </p:nvSpPr>
        <p:spPr>
          <a:xfrm>
            <a:off x="317677" y="1267436"/>
            <a:ext cx="8108950" cy="4324261"/>
          </a:xfrm>
          <a:prstGeom prst="rect">
            <a:avLst/>
          </a:prstGeom>
          <a:noFill/>
        </p:spPr>
        <p:txBody>
          <a:bodyPr wrap="square" rtlCol="0">
            <a:spAutoFit/>
          </a:bodyPr>
          <a:lstStyle/>
          <a:p>
            <a:r>
              <a:rPr lang="en-US" b="1" dirty="0">
                <a:latin typeface="Garamond" panose="02020404030301010803" pitchFamily="18" charset="0"/>
              </a:rPr>
              <a:t>Neighborhood does not require members to have a referral to see specialists. </a:t>
            </a:r>
          </a:p>
          <a:p>
            <a:endParaRPr lang="en-US" dirty="0">
              <a:latin typeface="Garamond" panose="02020404030301010803" pitchFamily="18" charset="0"/>
            </a:endParaRPr>
          </a:p>
          <a:p>
            <a:r>
              <a:rPr lang="en-US" dirty="0">
                <a:latin typeface="Garamond" panose="02020404030301010803" pitchFamily="18" charset="0"/>
              </a:rPr>
              <a:t>Out-of-network care requires prior authorization from Neighborhood.  Neighborhood providers must complete an </a:t>
            </a:r>
            <a:r>
              <a:rPr lang="en-US" b="1" dirty="0">
                <a:solidFill>
                  <a:srgbClr val="00742F"/>
                </a:solidFill>
                <a:latin typeface="Garamond" panose="02020404030301010803" pitchFamily="18" charset="0"/>
                <a:hlinkClick r:id="rId3"/>
              </a:rPr>
              <a:t>Out of Network Prior Authorization </a:t>
            </a:r>
            <a:r>
              <a:rPr lang="en-US" b="1" dirty="0" err="1">
                <a:solidFill>
                  <a:srgbClr val="00742F"/>
                </a:solidFill>
                <a:latin typeface="Garamond" panose="02020404030301010803" pitchFamily="18" charset="0"/>
                <a:hlinkClick r:id="rId3"/>
              </a:rPr>
              <a:t>eForm</a:t>
            </a:r>
            <a:r>
              <a:rPr lang="en-US" dirty="0">
                <a:solidFill>
                  <a:srgbClr val="00742F"/>
                </a:solidFill>
                <a:latin typeface="Garamond" panose="02020404030301010803" pitchFamily="18" charset="0"/>
                <a:hlinkClick r:id="rId3"/>
              </a:rPr>
              <a:t> </a:t>
            </a:r>
            <a:r>
              <a:rPr lang="en-US" dirty="0">
                <a:latin typeface="Garamond" panose="02020404030301010803" pitchFamily="18" charset="0"/>
              </a:rPr>
              <a:t>to receive approval to refer a member out-of-network. </a:t>
            </a:r>
          </a:p>
          <a:p>
            <a:endParaRPr lang="en-US" dirty="0">
              <a:latin typeface="Garamond" panose="02020404030301010803" pitchFamily="18" charset="0"/>
            </a:endParaRPr>
          </a:p>
          <a:p>
            <a:pPr>
              <a:spcAft>
                <a:spcPts val="600"/>
              </a:spcAft>
            </a:pPr>
            <a:r>
              <a:rPr lang="en-US" dirty="0">
                <a:latin typeface="Garamond" panose="02020404030301010803" pitchFamily="18" charset="0"/>
              </a:rPr>
              <a:t>Certain benefits for INTEGRITY members require prior authorization. These benefits include both skilled and unskilled services.   Please refer to the Prior Authorization Search Tool found on Neighborhood’s website (</a:t>
            </a:r>
            <a:r>
              <a:rPr lang="en-US" u="sng" dirty="0">
                <a:latin typeface="Garamond" panose="02020404030301010803" pitchFamily="18" charset="0"/>
                <a:hlinkClick r:id="rId4"/>
              </a:rPr>
              <a:t>www.nhpri.org</a:t>
            </a:r>
            <a:r>
              <a:rPr lang="en-US" dirty="0">
                <a:latin typeface="Garamond" panose="02020404030301010803" pitchFamily="18" charset="0"/>
              </a:rPr>
              <a:t>) to determine which services require prior authorization:</a:t>
            </a:r>
          </a:p>
          <a:p>
            <a:pPr marL="285750" indent="-285750">
              <a:buFont typeface="Arial" panose="020B0604020202020204" pitchFamily="34" charset="0"/>
              <a:buChar char="•"/>
            </a:pPr>
            <a:r>
              <a:rPr lang="en-US" dirty="0">
                <a:hlinkClick r:id="rId5"/>
              </a:rPr>
              <a:t>https://www.nhpri.org/providers/policies-and-guidelines/prior-authorization-reference-guide-search-tool/</a:t>
            </a:r>
            <a:r>
              <a:rPr lang="en-US" dirty="0"/>
              <a:t>   </a:t>
            </a:r>
          </a:p>
          <a:p>
            <a:endParaRPr lang="en-US" dirty="0"/>
          </a:p>
          <a:p>
            <a:endParaRPr lang="en-US" dirty="0"/>
          </a:p>
          <a:p>
            <a:endParaRPr lang="en-US" dirty="0"/>
          </a:p>
        </p:txBody>
      </p:sp>
      <p:pic>
        <p:nvPicPr>
          <p:cNvPr id="4" name="Picture 3"/>
          <p:cNvPicPr>
            <a:picLocks noChangeAspect="1"/>
          </p:cNvPicPr>
          <p:nvPr/>
        </p:nvPicPr>
        <p:blipFill>
          <a:blip r:embed="rId6"/>
          <a:stretch>
            <a:fillRect/>
          </a:stretch>
        </p:blipFill>
        <p:spPr>
          <a:xfrm>
            <a:off x="2505926" y="6425031"/>
            <a:ext cx="5782867" cy="277506"/>
          </a:xfrm>
          <a:prstGeom prst="rect">
            <a:avLst/>
          </a:prstGeom>
        </p:spPr>
      </p:pic>
    </p:spTree>
    <p:extLst>
      <p:ext uri="{BB962C8B-B14F-4D97-AF65-F5344CB8AC3E}">
        <p14:creationId xmlns:p14="http://schemas.microsoft.com/office/powerpoint/2010/main" val="3972465344"/>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457200" y="276634"/>
            <a:ext cx="7886700" cy="1325563"/>
          </a:xfrm>
        </p:spPr>
        <p:txBody>
          <a:bodyPr>
            <a:normAutofit/>
          </a:bodyPr>
          <a:lstStyle/>
          <a:p>
            <a:r>
              <a:rPr lang="en-US" sz="3600" b="0" dirty="0"/>
              <a:t>Behavioral Health Providers</a:t>
            </a:r>
          </a:p>
        </p:txBody>
      </p:sp>
      <p:sp>
        <p:nvSpPr>
          <p:cNvPr id="4" name="TextBox 3"/>
          <p:cNvSpPr txBox="1"/>
          <p:nvPr/>
        </p:nvSpPr>
        <p:spPr>
          <a:xfrm>
            <a:off x="457199" y="1339645"/>
            <a:ext cx="8091377" cy="2585323"/>
          </a:xfrm>
          <a:prstGeom prst="rect">
            <a:avLst/>
          </a:prstGeom>
          <a:noFill/>
        </p:spPr>
        <p:txBody>
          <a:bodyPr wrap="square" rtlCol="0">
            <a:spAutoFit/>
          </a:bodyPr>
          <a:lstStyle/>
          <a:p>
            <a:r>
              <a:rPr lang="en-US" dirty="0">
                <a:latin typeface="Garamond" panose="02020404030301010803" pitchFamily="18" charset="0"/>
              </a:rPr>
              <a:t>Behavioral health services are available to all Neighborhood INTEGRITY members without a referral. </a:t>
            </a:r>
            <a:r>
              <a:rPr lang="en-US" dirty="0" err="1">
                <a:latin typeface="Garamond" panose="02020404030301010803" pitchFamily="18" charset="0"/>
              </a:rPr>
              <a:t>Optum</a:t>
            </a:r>
            <a:r>
              <a:rPr lang="en-US" dirty="0">
                <a:latin typeface="Garamond" panose="02020404030301010803" pitchFamily="18" charset="0"/>
              </a:rPr>
              <a:t>™ is the behavioral health benefits and network manager for Neighborhood Health Plan of Rhode Island.</a:t>
            </a:r>
          </a:p>
          <a:p>
            <a:endParaRPr lang="en-US" dirty="0">
              <a:latin typeface="Garamond" panose="02020404030301010803" pitchFamily="18" charset="0"/>
            </a:endParaRPr>
          </a:p>
          <a:p>
            <a:r>
              <a:rPr lang="en-US" dirty="0">
                <a:latin typeface="Garamond" panose="02020404030301010803" pitchFamily="18" charset="0"/>
              </a:rPr>
              <a:t>Behavioral health providers are required to provide covered health services to members within the scope of their Neighborhood agreement and specialty license. </a:t>
            </a:r>
          </a:p>
          <a:p>
            <a:endParaRPr lang="en-US" dirty="0"/>
          </a:p>
          <a:p>
            <a:endParaRPr lang="en-US" dirty="0"/>
          </a:p>
          <a:p>
            <a:endParaRPr lang="en-US" dirty="0"/>
          </a:p>
        </p:txBody>
      </p:sp>
      <p:pic>
        <p:nvPicPr>
          <p:cNvPr id="5" name="Picture 4"/>
          <p:cNvPicPr>
            <a:picLocks noChangeAspect="1"/>
          </p:cNvPicPr>
          <p:nvPr/>
        </p:nvPicPr>
        <p:blipFill>
          <a:blip r:embed="rId2"/>
          <a:stretch>
            <a:fillRect/>
          </a:stretch>
        </p:blipFill>
        <p:spPr>
          <a:xfrm>
            <a:off x="2505926" y="6425031"/>
            <a:ext cx="5782867" cy="277506"/>
          </a:xfrm>
          <a:prstGeom prst="rect">
            <a:avLst/>
          </a:prstGeom>
        </p:spPr>
      </p:pic>
    </p:spTree>
    <p:extLst>
      <p:ext uri="{BB962C8B-B14F-4D97-AF65-F5344CB8AC3E}">
        <p14:creationId xmlns:p14="http://schemas.microsoft.com/office/powerpoint/2010/main" val="1408547256"/>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599767" y="303572"/>
            <a:ext cx="7886700" cy="1325562"/>
          </a:xfrm>
        </p:spPr>
        <p:txBody>
          <a:bodyPr>
            <a:normAutofit/>
          </a:bodyPr>
          <a:lstStyle/>
          <a:p>
            <a:r>
              <a:rPr lang="en-US" sz="4000" b="0" dirty="0"/>
              <a:t>LTSS Providers</a:t>
            </a:r>
          </a:p>
        </p:txBody>
      </p:sp>
      <p:sp>
        <p:nvSpPr>
          <p:cNvPr id="4" name="TextBox 3"/>
          <p:cNvSpPr txBox="1"/>
          <p:nvPr/>
        </p:nvSpPr>
        <p:spPr>
          <a:xfrm>
            <a:off x="587067" y="1449848"/>
            <a:ext cx="7899400" cy="2308324"/>
          </a:xfrm>
          <a:prstGeom prst="rect">
            <a:avLst/>
          </a:prstGeom>
          <a:noFill/>
        </p:spPr>
        <p:txBody>
          <a:bodyPr wrap="square" rtlCol="0">
            <a:spAutoFit/>
          </a:bodyPr>
          <a:lstStyle/>
          <a:p>
            <a:r>
              <a:rPr lang="en-US" dirty="0">
                <a:latin typeface="Garamond" panose="02020404030301010803" pitchFamily="18" charset="0"/>
              </a:rPr>
              <a:t>Neighborhood INTEGRITY members will receive an initial health screen to help determine their long-term services and supports (LTSS) needs. </a:t>
            </a:r>
          </a:p>
          <a:p>
            <a:endParaRPr lang="en-US" dirty="0">
              <a:latin typeface="Garamond" panose="02020404030301010803" pitchFamily="18" charset="0"/>
            </a:endParaRPr>
          </a:p>
          <a:p>
            <a:r>
              <a:rPr lang="en-US" dirty="0">
                <a:latin typeface="Garamond" panose="02020404030301010803" pitchFamily="18" charset="0"/>
              </a:rPr>
              <a:t>If a member requires LTSS services, they will be included in the member’s care plan, which will be shared with the member’s PCP</a:t>
            </a:r>
          </a:p>
          <a:p>
            <a:endParaRPr lang="en-US" dirty="0">
              <a:latin typeface="Garamond" panose="02020404030301010803" pitchFamily="18" charset="0"/>
            </a:endParaRPr>
          </a:p>
          <a:p>
            <a:r>
              <a:rPr lang="en-US" dirty="0">
                <a:latin typeface="Garamond" panose="02020404030301010803" pitchFamily="18" charset="0"/>
              </a:rPr>
              <a:t>INTEGRITY members eligible for LTSS may have to pay part of the cost of the services. The amount is determined by Rhode Island Medicaid. </a:t>
            </a:r>
          </a:p>
        </p:txBody>
      </p:sp>
      <p:pic>
        <p:nvPicPr>
          <p:cNvPr id="5" name="Picture 4"/>
          <p:cNvPicPr>
            <a:picLocks noChangeAspect="1"/>
          </p:cNvPicPr>
          <p:nvPr/>
        </p:nvPicPr>
        <p:blipFill>
          <a:blip r:embed="rId2"/>
          <a:stretch>
            <a:fillRect/>
          </a:stretch>
        </p:blipFill>
        <p:spPr>
          <a:xfrm>
            <a:off x="2505926" y="6425031"/>
            <a:ext cx="5782867" cy="277506"/>
          </a:xfrm>
          <a:prstGeom prst="rect">
            <a:avLst/>
          </a:prstGeom>
        </p:spPr>
      </p:pic>
    </p:spTree>
    <p:extLst>
      <p:ext uri="{BB962C8B-B14F-4D97-AF65-F5344CB8AC3E}">
        <p14:creationId xmlns:p14="http://schemas.microsoft.com/office/powerpoint/2010/main" val="1778444225"/>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509665" y="458069"/>
            <a:ext cx="7886700" cy="992188"/>
          </a:xfrm>
        </p:spPr>
        <p:txBody>
          <a:bodyPr>
            <a:normAutofit/>
          </a:bodyPr>
          <a:lstStyle/>
          <a:p>
            <a:r>
              <a:rPr lang="en-US" sz="3600" b="0" dirty="0"/>
              <a:t>Interdisciplinary Care Management</a:t>
            </a:r>
          </a:p>
        </p:txBody>
      </p:sp>
      <p:sp>
        <p:nvSpPr>
          <p:cNvPr id="4" name="Rectangle 3"/>
          <p:cNvSpPr/>
          <p:nvPr/>
        </p:nvSpPr>
        <p:spPr>
          <a:xfrm>
            <a:off x="553868" y="1662908"/>
            <a:ext cx="7734925" cy="1699376"/>
          </a:xfrm>
          <a:prstGeom prst="rect">
            <a:avLst/>
          </a:prstGeom>
        </p:spPr>
        <p:txBody>
          <a:bodyPr wrap="square">
            <a:spAutoFit/>
          </a:bodyPr>
          <a:lstStyle/>
          <a:p>
            <a:pPr marL="91440" marR="182880" algn="just">
              <a:lnSpc>
                <a:spcPct val="105000"/>
              </a:lnSpc>
              <a:spcBef>
                <a:spcPts val="1000"/>
              </a:spcBef>
              <a:spcAft>
                <a:spcPts val="600"/>
              </a:spcAft>
            </a:pPr>
            <a:r>
              <a:rPr lang="en-US" sz="2000" dirty="0">
                <a:solidFill>
                  <a:srgbClr val="000000"/>
                </a:solidFill>
                <a:latin typeface="Garamond" panose="02020404030301010803" pitchFamily="18" charset="0"/>
                <a:ea typeface="Garamond" panose="02020404030301010803" pitchFamily="18" charset="0"/>
                <a:cs typeface="Calibri" panose="020F0502020204030204" pitchFamily="34" charset="0"/>
              </a:rPr>
              <a:t>Conflict-free case management must be provided. Individuals performing evaluations, assessments, and plans of care cannot be related by blood or marriage to the individual or any of the individual's paid caregivers, financially responsible for the individual or empowered to make financial decisions or health-related decisions on behalf of the individual.</a:t>
            </a:r>
            <a:endParaRPr lang="en-US" dirty="0">
              <a:effectLst/>
              <a:latin typeface="Garamond" panose="02020404030301010803" pitchFamily="18" charset="0"/>
              <a:ea typeface="PMingLiU"/>
              <a:cs typeface="Calibri" panose="020F0502020204030204" pitchFamily="34" charset="0"/>
            </a:endParaRPr>
          </a:p>
        </p:txBody>
      </p:sp>
      <p:sp>
        <p:nvSpPr>
          <p:cNvPr id="5" name="Rectangle 4"/>
          <p:cNvSpPr/>
          <p:nvPr/>
        </p:nvSpPr>
        <p:spPr>
          <a:xfrm>
            <a:off x="540160" y="3696045"/>
            <a:ext cx="7615940" cy="923330"/>
          </a:xfrm>
          <a:prstGeom prst="rect">
            <a:avLst/>
          </a:prstGeom>
        </p:spPr>
        <p:txBody>
          <a:bodyPr wrap="square">
            <a:spAutoFit/>
          </a:bodyPr>
          <a:lstStyle/>
          <a:p>
            <a:pPr algn="ctr"/>
            <a:r>
              <a:rPr lang="en-US" altLang="en-US" b="1" kern="0" dirty="0">
                <a:latin typeface="Garamond" panose="02020404030301010803" pitchFamily="18" charset="0"/>
                <a:cs typeface="Helvetica" panose="020B0604020202020204" pitchFamily="34" charset="0"/>
              </a:rPr>
              <a:t>The Interdisciplinary Care Team works together to develop the member’s Interdisciplinary Care Plan (ICP).</a:t>
            </a:r>
          </a:p>
          <a:p>
            <a:r>
              <a:rPr lang="en-US" altLang="en-US" b="1" kern="0" dirty="0">
                <a:solidFill>
                  <a:schemeClr val="bg1"/>
                </a:solidFill>
                <a:latin typeface="Helvetica" panose="020B0604020202020204" pitchFamily="34" charset="0"/>
                <a:cs typeface="Helvetica" panose="020B0604020202020204" pitchFamily="34" charset="0"/>
              </a:rPr>
              <a:t>face-to-face collaboration. </a:t>
            </a:r>
          </a:p>
        </p:txBody>
      </p:sp>
      <p:pic>
        <p:nvPicPr>
          <p:cNvPr id="6" name="Picture 5"/>
          <p:cNvPicPr>
            <a:picLocks noChangeAspect="1"/>
          </p:cNvPicPr>
          <p:nvPr/>
        </p:nvPicPr>
        <p:blipFill>
          <a:blip r:embed="rId2"/>
          <a:stretch>
            <a:fillRect/>
          </a:stretch>
        </p:blipFill>
        <p:spPr>
          <a:xfrm>
            <a:off x="2505926" y="6425031"/>
            <a:ext cx="5782867" cy="277506"/>
          </a:xfrm>
          <a:prstGeom prst="rect">
            <a:avLst/>
          </a:prstGeom>
        </p:spPr>
      </p:pic>
    </p:spTree>
    <p:extLst>
      <p:ext uri="{BB962C8B-B14F-4D97-AF65-F5344CB8AC3E}">
        <p14:creationId xmlns:p14="http://schemas.microsoft.com/office/powerpoint/2010/main" val="477646293"/>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Title 1"/>
          <p:cNvSpPr>
            <a:spLocks noGrp="1"/>
          </p:cNvSpPr>
          <p:nvPr>
            <p:ph type="title" idx="4294967295"/>
          </p:nvPr>
        </p:nvSpPr>
        <p:spPr>
          <a:xfrm>
            <a:off x="952500" y="365125"/>
            <a:ext cx="7886700" cy="1325563"/>
          </a:xfrm>
        </p:spPr>
        <p:txBody>
          <a:bodyPr/>
          <a:lstStyle/>
          <a:p>
            <a:pPr algn="ctr"/>
            <a:r>
              <a:rPr lang="en-US" altLang="en-US" sz="3600" b="0" dirty="0">
                <a:latin typeface="Cabin" panose="00000500000000000000" pitchFamily="2" charset="0"/>
                <a:cs typeface="Helvetica" charset="0"/>
              </a:rPr>
              <a:t>Interdisciplinary Care Plan</a:t>
            </a:r>
            <a:br>
              <a:rPr lang="en-US" altLang="en-US" sz="3200" dirty="0">
                <a:latin typeface="Helvetica" charset="0"/>
                <a:cs typeface="Helvetica" charset="0"/>
              </a:rPr>
            </a:br>
            <a:endParaRPr lang="en-US" altLang="en-US" sz="3200" dirty="0">
              <a:latin typeface="Helvetica" charset="0"/>
              <a:cs typeface="Helvetica" charset="0"/>
            </a:endParaRPr>
          </a:p>
        </p:txBody>
      </p:sp>
      <p:graphicFrame>
        <p:nvGraphicFramePr>
          <p:cNvPr id="3" name="Diagram 2"/>
          <p:cNvGraphicFramePr/>
          <p:nvPr/>
        </p:nvGraphicFramePr>
        <p:xfrm>
          <a:off x="457200" y="1417638"/>
          <a:ext cx="8153400" cy="391636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5844" name="TextBox 10"/>
          <p:cNvSpPr txBox="1">
            <a:spLocks noChangeArrowheads="1"/>
          </p:cNvSpPr>
          <p:nvPr/>
        </p:nvSpPr>
        <p:spPr bwMode="auto">
          <a:xfrm>
            <a:off x="228600" y="1232743"/>
            <a:ext cx="2133600" cy="2031325"/>
          </a:xfrm>
          <a:prstGeom prst="rect">
            <a:avLst/>
          </a:prstGeom>
          <a:solidFill>
            <a:schemeClr val="tx2"/>
          </a:solidFill>
          <a:ln w="9525">
            <a:solidFill>
              <a:schemeClr val="tx1"/>
            </a:solidFill>
            <a:miter lim="800000"/>
            <a:headEnd/>
            <a:tailEnd/>
          </a:ln>
        </p:spPr>
        <p:txBody>
          <a:bodyPr>
            <a:spAutoFit/>
          </a:bodyPr>
          <a:lstStyle>
            <a:lvl1pPr>
              <a:spcBef>
                <a:spcPct val="20000"/>
              </a:spcBef>
              <a:buFont typeface="Arial" pitchFamily="34" charset="0"/>
              <a:buChar char="•"/>
              <a:defRPr sz="3200">
                <a:solidFill>
                  <a:schemeClr val="tx1"/>
                </a:solidFill>
                <a:latin typeface="Garamond" pitchFamily="18" charset="0"/>
                <a:ea typeface="ＭＳ Ｐゴシック" pitchFamily="34" charset="-128"/>
                <a:cs typeface="Garamond" pitchFamily="18" charset="0"/>
              </a:defRPr>
            </a:lvl1pPr>
            <a:lvl2pPr marL="742950" indent="-285750">
              <a:spcBef>
                <a:spcPct val="20000"/>
              </a:spcBef>
              <a:buFont typeface="Arial" pitchFamily="34" charset="0"/>
              <a:buChar char="–"/>
              <a:defRPr sz="2800">
                <a:solidFill>
                  <a:schemeClr val="tx1"/>
                </a:solidFill>
                <a:latin typeface="Garamond" pitchFamily="18" charset="0"/>
                <a:ea typeface="ＭＳ Ｐゴシック" pitchFamily="34" charset="-128"/>
                <a:cs typeface="Garamond" pitchFamily="18" charset="0"/>
              </a:defRPr>
            </a:lvl2pPr>
            <a:lvl3pPr marL="1143000" indent="-228600">
              <a:spcBef>
                <a:spcPct val="20000"/>
              </a:spcBef>
              <a:buFont typeface="Arial" pitchFamily="34" charset="0"/>
              <a:buChar char="•"/>
              <a:defRPr sz="2400">
                <a:solidFill>
                  <a:schemeClr val="tx1"/>
                </a:solidFill>
                <a:latin typeface="Garamond" pitchFamily="18" charset="0"/>
                <a:ea typeface="ＭＳ Ｐゴシック" pitchFamily="34" charset="-128"/>
                <a:cs typeface="Garamond" pitchFamily="18" charset="0"/>
              </a:defRPr>
            </a:lvl3pPr>
            <a:lvl4pPr marL="1600200" indent="-228600">
              <a:spcBef>
                <a:spcPct val="20000"/>
              </a:spcBef>
              <a:buFont typeface="Arial" pitchFamily="34" charset="0"/>
              <a:buChar char="–"/>
              <a:defRPr sz="2000">
                <a:solidFill>
                  <a:schemeClr val="tx1"/>
                </a:solidFill>
                <a:latin typeface="Garamond" pitchFamily="18" charset="0"/>
                <a:ea typeface="ＭＳ Ｐゴシック" pitchFamily="34" charset="-128"/>
                <a:cs typeface="Garamond" pitchFamily="18" charset="0"/>
              </a:defRPr>
            </a:lvl4pPr>
            <a:lvl5pPr marL="2057400" indent="-228600">
              <a:spcBef>
                <a:spcPct val="20000"/>
              </a:spcBef>
              <a:buFont typeface="Arial" pitchFamily="34" charset="0"/>
              <a:buChar char="»"/>
              <a:defRPr sz="2000">
                <a:solidFill>
                  <a:schemeClr val="tx1"/>
                </a:solidFill>
                <a:latin typeface="Garamond" pitchFamily="18" charset="0"/>
                <a:ea typeface="ＭＳ Ｐゴシック" pitchFamily="34" charset="-128"/>
                <a:cs typeface="Garamond" pitchFamily="18" charset="0"/>
              </a:defRPr>
            </a:lvl5pPr>
            <a:lvl6pPr marL="2514600" indent="-228600" defTabSz="457200" eaLnBrk="0" fontAlgn="base" hangingPunct="0">
              <a:spcBef>
                <a:spcPct val="20000"/>
              </a:spcBef>
              <a:spcAft>
                <a:spcPct val="0"/>
              </a:spcAft>
              <a:buFont typeface="Arial" pitchFamily="34" charset="0"/>
              <a:buChar char="»"/>
              <a:defRPr sz="2000">
                <a:solidFill>
                  <a:schemeClr val="tx1"/>
                </a:solidFill>
                <a:latin typeface="Garamond" pitchFamily="18" charset="0"/>
                <a:ea typeface="ＭＳ Ｐゴシック" pitchFamily="34" charset="-128"/>
                <a:cs typeface="Garamond" pitchFamily="18" charset="0"/>
              </a:defRPr>
            </a:lvl6pPr>
            <a:lvl7pPr marL="2971800" indent="-228600" defTabSz="457200" eaLnBrk="0" fontAlgn="base" hangingPunct="0">
              <a:spcBef>
                <a:spcPct val="20000"/>
              </a:spcBef>
              <a:spcAft>
                <a:spcPct val="0"/>
              </a:spcAft>
              <a:buFont typeface="Arial" pitchFamily="34" charset="0"/>
              <a:buChar char="»"/>
              <a:defRPr sz="2000">
                <a:solidFill>
                  <a:schemeClr val="tx1"/>
                </a:solidFill>
                <a:latin typeface="Garamond" pitchFamily="18" charset="0"/>
                <a:ea typeface="ＭＳ Ｐゴシック" pitchFamily="34" charset="-128"/>
                <a:cs typeface="Garamond" pitchFamily="18" charset="0"/>
              </a:defRPr>
            </a:lvl7pPr>
            <a:lvl8pPr marL="3429000" indent="-228600" defTabSz="457200" eaLnBrk="0" fontAlgn="base" hangingPunct="0">
              <a:spcBef>
                <a:spcPct val="20000"/>
              </a:spcBef>
              <a:spcAft>
                <a:spcPct val="0"/>
              </a:spcAft>
              <a:buFont typeface="Arial" pitchFamily="34" charset="0"/>
              <a:buChar char="»"/>
              <a:defRPr sz="2000">
                <a:solidFill>
                  <a:schemeClr val="tx1"/>
                </a:solidFill>
                <a:latin typeface="Garamond" pitchFamily="18" charset="0"/>
                <a:ea typeface="ＭＳ Ｐゴシック" pitchFamily="34" charset="-128"/>
                <a:cs typeface="Garamond" pitchFamily="18" charset="0"/>
              </a:defRPr>
            </a:lvl8pPr>
            <a:lvl9pPr marL="3886200" indent="-228600" defTabSz="457200" eaLnBrk="0" fontAlgn="base" hangingPunct="0">
              <a:spcBef>
                <a:spcPct val="20000"/>
              </a:spcBef>
              <a:spcAft>
                <a:spcPct val="0"/>
              </a:spcAft>
              <a:buFont typeface="Arial" pitchFamily="34" charset="0"/>
              <a:buChar char="»"/>
              <a:defRPr sz="2000">
                <a:solidFill>
                  <a:schemeClr val="tx1"/>
                </a:solidFill>
                <a:latin typeface="Garamond" pitchFamily="18" charset="0"/>
                <a:ea typeface="ＭＳ Ｐゴシック" pitchFamily="34" charset="-128"/>
                <a:cs typeface="Garamond" pitchFamily="18" charset="0"/>
              </a:defRPr>
            </a:lvl9pPr>
          </a:lstStyle>
          <a:p>
            <a:pPr>
              <a:spcBef>
                <a:spcPct val="0"/>
              </a:spcBef>
              <a:buFontTx/>
              <a:buNone/>
            </a:pPr>
            <a:endParaRPr lang="en-US" altLang="en-US" sz="1400" b="1" kern="0" dirty="0">
              <a:solidFill>
                <a:schemeClr val="bg1"/>
              </a:solidFill>
              <a:latin typeface="Helvetica" panose="020B0604020202020204" pitchFamily="34" charset="0"/>
              <a:cs typeface="Helvetica" panose="020B0604020202020204" pitchFamily="34" charset="0"/>
            </a:endParaRPr>
          </a:p>
          <a:p>
            <a:pPr>
              <a:spcBef>
                <a:spcPct val="0"/>
              </a:spcBef>
              <a:buFontTx/>
              <a:buNone/>
            </a:pPr>
            <a:r>
              <a:rPr lang="en-US" altLang="en-US" sz="1400" b="1" kern="0" dirty="0">
                <a:solidFill>
                  <a:schemeClr val="bg1"/>
                </a:solidFill>
                <a:latin typeface="Helvetica" panose="020B0604020202020204" pitchFamily="34" charset="0"/>
                <a:cs typeface="Helvetica" panose="020B0604020202020204" pitchFamily="34" charset="0"/>
              </a:rPr>
              <a:t>The membership of the team is based on member’s goals, priorities and needs: medical, behavioral health, social supports and long-term services and supports.</a:t>
            </a:r>
          </a:p>
        </p:txBody>
      </p:sp>
      <p:sp>
        <p:nvSpPr>
          <p:cNvPr id="35845" name="TextBox 9"/>
          <p:cNvSpPr txBox="1">
            <a:spLocks noChangeArrowheads="1"/>
          </p:cNvSpPr>
          <p:nvPr/>
        </p:nvSpPr>
        <p:spPr bwMode="auto">
          <a:xfrm>
            <a:off x="6629400" y="3219450"/>
            <a:ext cx="2209800" cy="585788"/>
          </a:xfrm>
          <a:prstGeom prst="rect">
            <a:avLst/>
          </a:prstGeom>
          <a:solidFill>
            <a:schemeClr val="tx2"/>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itchFamily="34" charset="0"/>
              <a:buChar char="•"/>
              <a:defRPr sz="3200">
                <a:solidFill>
                  <a:schemeClr val="tx1"/>
                </a:solidFill>
                <a:latin typeface="Garamond" pitchFamily="18" charset="0"/>
                <a:ea typeface="ＭＳ Ｐゴシック" pitchFamily="34" charset="-128"/>
                <a:cs typeface="Garamond" pitchFamily="18" charset="0"/>
              </a:defRPr>
            </a:lvl1pPr>
            <a:lvl2pPr marL="742950" indent="-285750">
              <a:spcBef>
                <a:spcPct val="20000"/>
              </a:spcBef>
              <a:buFont typeface="Arial" pitchFamily="34" charset="0"/>
              <a:buChar char="–"/>
              <a:defRPr sz="2800">
                <a:solidFill>
                  <a:schemeClr val="tx1"/>
                </a:solidFill>
                <a:latin typeface="Garamond" pitchFamily="18" charset="0"/>
                <a:ea typeface="ＭＳ Ｐゴシック" pitchFamily="34" charset="-128"/>
                <a:cs typeface="Garamond" pitchFamily="18" charset="0"/>
              </a:defRPr>
            </a:lvl2pPr>
            <a:lvl3pPr marL="1143000" indent="-228600">
              <a:spcBef>
                <a:spcPct val="20000"/>
              </a:spcBef>
              <a:buFont typeface="Arial" pitchFamily="34" charset="0"/>
              <a:buChar char="•"/>
              <a:defRPr sz="2400">
                <a:solidFill>
                  <a:schemeClr val="tx1"/>
                </a:solidFill>
                <a:latin typeface="Garamond" pitchFamily="18" charset="0"/>
                <a:ea typeface="ＭＳ Ｐゴシック" pitchFamily="34" charset="-128"/>
                <a:cs typeface="Garamond" pitchFamily="18" charset="0"/>
              </a:defRPr>
            </a:lvl3pPr>
            <a:lvl4pPr marL="1600200" indent="-228600">
              <a:spcBef>
                <a:spcPct val="20000"/>
              </a:spcBef>
              <a:buFont typeface="Arial" pitchFamily="34" charset="0"/>
              <a:buChar char="–"/>
              <a:defRPr sz="2000">
                <a:solidFill>
                  <a:schemeClr val="tx1"/>
                </a:solidFill>
                <a:latin typeface="Garamond" pitchFamily="18" charset="0"/>
                <a:ea typeface="ＭＳ Ｐゴシック" pitchFamily="34" charset="-128"/>
                <a:cs typeface="Garamond" pitchFamily="18" charset="0"/>
              </a:defRPr>
            </a:lvl4pPr>
            <a:lvl5pPr marL="2057400" indent="-228600">
              <a:spcBef>
                <a:spcPct val="20000"/>
              </a:spcBef>
              <a:buFont typeface="Arial" pitchFamily="34" charset="0"/>
              <a:buChar char="»"/>
              <a:defRPr sz="2000">
                <a:solidFill>
                  <a:schemeClr val="tx1"/>
                </a:solidFill>
                <a:latin typeface="Garamond" pitchFamily="18" charset="0"/>
                <a:ea typeface="ＭＳ Ｐゴシック" pitchFamily="34" charset="-128"/>
                <a:cs typeface="Garamond" pitchFamily="18" charset="0"/>
              </a:defRPr>
            </a:lvl5pPr>
            <a:lvl6pPr marL="2514600" indent="-228600" defTabSz="457200" eaLnBrk="0" fontAlgn="base" hangingPunct="0">
              <a:spcBef>
                <a:spcPct val="20000"/>
              </a:spcBef>
              <a:spcAft>
                <a:spcPct val="0"/>
              </a:spcAft>
              <a:buFont typeface="Arial" pitchFamily="34" charset="0"/>
              <a:buChar char="»"/>
              <a:defRPr sz="2000">
                <a:solidFill>
                  <a:schemeClr val="tx1"/>
                </a:solidFill>
                <a:latin typeface="Garamond" pitchFamily="18" charset="0"/>
                <a:ea typeface="ＭＳ Ｐゴシック" pitchFamily="34" charset="-128"/>
                <a:cs typeface="Garamond" pitchFamily="18" charset="0"/>
              </a:defRPr>
            </a:lvl6pPr>
            <a:lvl7pPr marL="2971800" indent="-228600" defTabSz="457200" eaLnBrk="0" fontAlgn="base" hangingPunct="0">
              <a:spcBef>
                <a:spcPct val="20000"/>
              </a:spcBef>
              <a:spcAft>
                <a:spcPct val="0"/>
              </a:spcAft>
              <a:buFont typeface="Arial" pitchFamily="34" charset="0"/>
              <a:buChar char="»"/>
              <a:defRPr sz="2000">
                <a:solidFill>
                  <a:schemeClr val="tx1"/>
                </a:solidFill>
                <a:latin typeface="Garamond" pitchFamily="18" charset="0"/>
                <a:ea typeface="ＭＳ Ｐゴシック" pitchFamily="34" charset="-128"/>
                <a:cs typeface="Garamond" pitchFamily="18" charset="0"/>
              </a:defRPr>
            </a:lvl7pPr>
            <a:lvl8pPr marL="3429000" indent="-228600" defTabSz="457200" eaLnBrk="0" fontAlgn="base" hangingPunct="0">
              <a:spcBef>
                <a:spcPct val="20000"/>
              </a:spcBef>
              <a:spcAft>
                <a:spcPct val="0"/>
              </a:spcAft>
              <a:buFont typeface="Arial" pitchFamily="34" charset="0"/>
              <a:buChar char="»"/>
              <a:defRPr sz="2000">
                <a:solidFill>
                  <a:schemeClr val="tx1"/>
                </a:solidFill>
                <a:latin typeface="Garamond" pitchFamily="18" charset="0"/>
                <a:ea typeface="ＭＳ Ｐゴシック" pitchFamily="34" charset="-128"/>
                <a:cs typeface="Garamond" pitchFamily="18" charset="0"/>
              </a:defRPr>
            </a:lvl8pPr>
            <a:lvl9pPr marL="3886200" indent="-228600" defTabSz="457200" eaLnBrk="0" fontAlgn="base" hangingPunct="0">
              <a:spcBef>
                <a:spcPct val="20000"/>
              </a:spcBef>
              <a:spcAft>
                <a:spcPct val="0"/>
              </a:spcAft>
              <a:buFont typeface="Arial" pitchFamily="34" charset="0"/>
              <a:buChar char="»"/>
              <a:defRPr sz="2000">
                <a:solidFill>
                  <a:schemeClr val="tx1"/>
                </a:solidFill>
                <a:latin typeface="Garamond" pitchFamily="18" charset="0"/>
                <a:ea typeface="ＭＳ Ｐゴシック" pitchFamily="34" charset="-128"/>
                <a:cs typeface="Garamond" pitchFamily="18" charset="0"/>
              </a:defRPr>
            </a:lvl9pPr>
          </a:lstStyle>
          <a:p>
            <a:pPr algn="ctr">
              <a:spcBef>
                <a:spcPct val="0"/>
              </a:spcBef>
              <a:buFontTx/>
              <a:buNone/>
            </a:pPr>
            <a:r>
              <a:rPr lang="en-US" altLang="en-US" sz="1600" b="1" kern="0" dirty="0">
                <a:solidFill>
                  <a:schemeClr val="bg1"/>
                </a:solidFill>
                <a:latin typeface="Helvetica" panose="020B0604020202020204" pitchFamily="34" charset="0"/>
                <a:cs typeface="Helvetica" panose="020B0604020202020204" pitchFamily="34" charset="0"/>
              </a:rPr>
              <a:t>Member is at the </a:t>
            </a:r>
          </a:p>
          <a:p>
            <a:pPr algn="ctr">
              <a:spcBef>
                <a:spcPct val="0"/>
              </a:spcBef>
              <a:buFontTx/>
              <a:buNone/>
            </a:pPr>
            <a:r>
              <a:rPr lang="en-US" altLang="en-US" sz="1600" b="1" kern="0" dirty="0">
                <a:solidFill>
                  <a:schemeClr val="bg1"/>
                </a:solidFill>
                <a:latin typeface="Helvetica" panose="020B0604020202020204" pitchFamily="34" charset="0"/>
                <a:cs typeface="Helvetica" panose="020B0604020202020204" pitchFamily="34" charset="0"/>
              </a:rPr>
              <a:t>center of the team.</a:t>
            </a:r>
          </a:p>
        </p:txBody>
      </p:sp>
      <p:pic>
        <p:nvPicPr>
          <p:cNvPr id="6" name="Picture 5"/>
          <p:cNvPicPr>
            <a:picLocks noChangeAspect="1"/>
          </p:cNvPicPr>
          <p:nvPr/>
        </p:nvPicPr>
        <p:blipFill>
          <a:blip r:embed="rId8"/>
          <a:stretch>
            <a:fillRect/>
          </a:stretch>
        </p:blipFill>
        <p:spPr>
          <a:xfrm>
            <a:off x="2505926" y="6425031"/>
            <a:ext cx="5782867" cy="277506"/>
          </a:xfrm>
          <a:prstGeom prst="rect">
            <a:avLst/>
          </a:prstGeom>
        </p:spPr>
      </p:pic>
    </p:spTree>
    <p:extLst>
      <p:ext uri="{BB962C8B-B14F-4D97-AF65-F5344CB8AC3E}">
        <p14:creationId xmlns:p14="http://schemas.microsoft.com/office/powerpoint/2010/main" val="2985337416"/>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Title 1"/>
          <p:cNvSpPr>
            <a:spLocks noGrp="1"/>
          </p:cNvSpPr>
          <p:nvPr>
            <p:ph type="title" idx="4294967295"/>
          </p:nvPr>
        </p:nvSpPr>
        <p:spPr>
          <a:xfrm>
            <a:off x="176981" y="130687"/>
            <a:ext cx="8229600" cy="970526"/>
          </a:xfrm>
        </p:spPr>
        <p:txBody>
          <a:bodyPr>
            <a:normAutofit/>
          </a:bodyPr>
          <a:lstStyle/>
          <a:p>
            <a:r>
              <a:rPr lang="en-US" altLang="en-US" sz="3600" b="0" dirty="0">
                <a:latin typeface="Cabin" panose="00000500000000000000" pitchFamily="2" charset="0"/>
                <a:cs typeface="Helvetica" charset="0"/>
              </a:rPr>
              <a:t>Initial Health Screen</a:t>
            </a:r>
          </a:p>
        </p:txBody>
      </p:sp>
      <p:graphicFrame>
        <p:nvGraphicFramePr>
          <p:cNvPr id="4" name="Table 3"/>
          <p:cNvGraphicFramePr>
            <a:graphicFrameLocks noGrp="1"/>
          </p:cNvGraphicFramePr>
          <p:nvPr>
            <p:extLst>
              <p:ext uri="{D42A27DB-BD31-4B8C-83A1-F6EECF244321}">
                <p14:modId xmlns:p14="http://schemas.microsoft.com/office/powerpoint/2010/main" val="1416394302"/>
              </p:ext>
            </p:extLst>
          </p:nvPr>
        </p:nvGraphicFramePr>
        <p:xfrm>
          <a:off x="357622" y="914399"/>
          <a:ext cx="8255435" cy="4604590"/>
        </p:xfrm>
        <a:graphic>
          <a:graphicData uri="http://schemas.openxmlformats.org/drawingml/2006/table">
            <a:tbl>
              <a:tblPr firstRow="1" bandRow="1">
                <a:tableStyleId>{5C22544A-7EE6-4342-B048-85BDC9FD1C3A}</a:tableStyleId>
              </a:tblPr>
              <a:tblGrid>
                <a:gridCol w="1522848">
                  <a:extLst>
                    <a:ext uri="{9D8B030D-6E8A-4147-A177-3AD203B41FA5}">
                      <a16:colId xmlns:a16="http://schemas.microsoft.com/office/drawing/2014/main" val="20000"/>
                    </a:ext>
                  </a:extLst>
                </a:gridCol>
                <a:gridCol w="6732587">
                  <a:extLst>
                    <a:ext uri="{9D8B030D-6E8A-4147-A177-3AD203B41FA5}">
                      <a16:colId xmlns:a16="http://schemas.microsoft.com/office/drawing/2014/main" val="20001"/>
                    </a:ext>
                  </a:extLst>
                </a:gridCol>
              </a:tblGrid>
              <a:tr h="1248984">
                <a:tc>
                  <a:txBody>
                    <a:bodyPr/>
                    <a:lstStyle/>
                    <a:p>
                      <a:r>
                        <a:rPr lang="en-US" sz="1600" b="0" kern="0" baseline="0" dirty="0">
                          <a:solidFill>
                            <a:schemeClr val="tx1"/>
                          </a:solidFill>
                          <a:latin typeface="Helvetica" panose="020B0604020202020204" pitchFamily="34" charset="0"/>
                        </a:rPr>
                        <a:t>Who receives one? </a:t>
                      </a:r>
                    </a:p>
                  </a:txBody>
                  <a:tcPr marT="45724" marB="4572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b="1" kern="0" dirty="0">
                          <a:solidFill>
                            <a:schemeClr val="tx1"/>
                          </a:solidFill>
                          <a:latin typeface="Helvetica" panose="020B0604020202020204" pitchFamily="34" charset="0"/>
                        </a:rPr>
                        <a:t>Community</a:t>
                      </a:r>
                      <a:r>
                        <a:rPr lang="en-US" sz="1600" b="1" kern="0" baseline="0" dirty="0">
                          <a:solidFill>
                            <a:schemeClr val="tx1"/>
                          </a:solidFill>
                          <a:latin typeface="Helvetica" panose="020B0604020202020204" pitchFamily="34" charset="0"/>
                        </a:rPr>
                        <a:t> Non LTSS </a:t>
                      </a:r>
                      <a:r>
                        <a:rPr lang="en-US" sz="1600" b="0" kern="0" baseline="0" dirty="0">
                          <a:solidFill>
                            <a:schemeClr val="tx1"/>
                          </a:solidFill>
                          <a:latin typeface="Helvetica" panose="020B0604020202020204" pitchFamily="34" charset="0"/>
                        </a:rPr>
                        <a:t>newly-eligible members wh</a:t>
                      </a:r>
                      <a:r>
                        <a:rPr lang="en-US" sz="1600" b="0" kern="0" dirty="0">
                          <a:solidFill>
                            <a:schemeClr val="tx1"/>
                          </a:solidFill>
                          <a:latin typeface="Helvetica" panose="020B0604020202020204" pitchFamily="34" charset="0"/>
                        </a:rPr>
                        <a:t>o reside</a:t>
                      </a:r>
                      <a:r>
                        <a:rPr lang="en-US" sz="1600" b="0" kern="0" baseline="0" dirty="0">
                          <a:solidFill>
                            <a:schemeClr val="tx1"/>
                          </a:solidFill>
                          <a:latin typeface="Helvetica" panose="020B0604020202020204" pitchFamily="34" charset="0"/>
                        </a:rPr>
                        <a:t> in the community and who are not eligible for long term services and supports (LTSS) </a:t>
                      </a:r>
                      <a:r>
                        <a:rPr lang="en-US" altLang="en-US" sz="1600" kern="0" baseline="0" dirty="0">
                          <a:solidFill>
                            <a:schemeClr val="tx1"/>
                          </a:solidFill>
                          <a:latin typeface="Helvetica" panose="020B0604020202020204" pitchFamily="34" charset="0"/>
                          <a:cs typeface="Helvetica" panose="020B0604020202020204" pitchFamily="34" charset="0"/>
                        </a:rPr>
                        <a:t>This could also include INTEGRITY members who have SPMI, I/DD.</a:t>
                      </a:r>
                      <a:endParaRPr lang="en-US" sz="1600" kern="0" baseline="0" dirty="0">
                        <a:solidFill>
                          <a:schemeClr val="tx1"/>
                        </a:solidFill>
                        <a:latin typeface="Helvetica" panose="020B0604020202020204" pitchFamily="34" charset="0"/>
                      </a:endParaRPr>
                    </a:p>
                    <a:p>
                      <a:endParaRPr lang="en-US" sz="1600" b="0" kern="0" dirty="0">
                        <a:solidFill>
                          <a:schemeClr val="tx1"/>
                        </a:solidFill>
                        <a:latin typeface="Helvetica" panose="020B0604020202020204" pitchFamily="34" charset="0"/>
                      </a:endParaRPr>
                    </a:p>
                  </a:txBody>
                  <a:tcPr marT="45724" marB="45724"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0"/>
                  </a:ext>
                </a:extLst>
              </a:tr>
              <a:tr h="784248">
                <a:tc>
                  <a:txBody>
                    <a:bodyPr/>
                    <a:lstStyle/>
                    <a:p>
                      <a:r>
                        <a:rPr lang="en-US" sz="1600" b="0" kern="0" baseline="0" dirty="0">
                          <a:solidFill>
                            <a:schemeClr val="tx1"/>
                          </a:solidFill>
                          <a:latin typeface="Helvetica" panose="020B0604020202020204" pitchFamily="34" charset="0"/>
                        </a:rPr>
                        <a:t>Goal </a:t>
                      </a:r>
                    </a:p>
                  </a:txBody>
                  <a:tcPr marT="45724" marB="4572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sz="1600" b="0" kern="0" dirty="0">
                          <a:solidFill>
                            <a:schemeClr val="tx1"/>
                          </a:solidFill>
                          <a:latin typeface="Helvetica" panose="020B0604020202020204" pitchFamily="34" charset="0"/>
                        </a:rPr>
                        <a:t>To determine if the member is low, moderate,</a:t>
                      </a:r>
                      <a:r>
                        <a:rPr lang="en-US" sz="1600" b="0" kern="0" baseline="0" dirty="0">
                          <a:solidFill>
                            <a:schemeClr val="tx1"/>
                          </a:solidFill>
                          <a:latin typeface="Helvetica" panose="020B0604020202020204" pitchFamily="34" charset="0"/>
                        </a:rPr>
                        <a:t> or high risk. </a:t>
                      </a:r>
                    </a:p>
                    <a:p>
                      <a:r>
                        <a:rPr lang="en-US" sz="1600" b="0" kern="0" dirty="0">
                          <a:solidFill>
                            <a:schemeClr val="tx1"/>
                          </a:solidFill>
                          <a:latin typeface="Helvetica" panose="020B0604020202020204" pitchFamily="34" charset="0"/>
                        </a:rPr>
                        <a:t>To maximize independence,</a:t>
                      </a:r>
                      <a:r>
                        <a:rPr lang="en-US" sz="1600" b="0" kern="0" baseline="0" dirty="0">
                          <a:solidFill>
                            <a:schemeClr val="tx1"/>
                          </a:solidFill>
                          <a:latin typeface="Helvetica" panose="020B0604020202020204" pitchFamily="34" charset="0"/>
                        </a:rPr>
                        <a:t> focus on preventative health, wellness and self management. </a:t>
                      </a:r>
                      <a:endParaRPr lang="en-US" sz="1600" b="0" kern="0" dirty="0">
                        <a:solidFill>
                          <a:schemeClr val="tx1"/>
                        </a:solidFill>
                        <a:latin typeface="Helvetica" panose="020B0604020202020204" pitchFamily="34" charset="0"/>
                      </a:endParaRPr>
                    </a:p>
                  </a:txBody>
                  <a:tcPr marT="45724" marB="45724"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1"/>
                  </a:ext>
                </a:extLst>
              </a:tr>
              <a:tr h="1016616">
                <a:tc>
                  <a:txBody>
                    <a:bodyPr/>
                    <a:lstStyle/>
                    <a:p>
                      <a:r>
                        <a:rPr lang="en-US" sz="1600" b="0" kern="0" baseline="0" dirty="0">
                          <a:solidFill>
                            <a:schemeClr val="tx1"/>
                          </a:solidFill>
                          <a:latin typeface="Helvetica" panose="020B0604020202020204" pitchFamily="34" charset="0"/>
                        </a:rPr>
                        <a:t>Tool</a:t>
                      </a:r>
                    </a:p>
                  </a:txBody>
                  <a:tcPr marT="45724" marB="4572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sz="1600" b="0" kern="0" dirty="0">
                          <a:solidFill>
                            <a:schemeClr val="tx1"/>
                          </a:solidFill>
                          <a:latin typeface="Helvetica" panose="020B0604020202020204" pitchFamily="34" charset="0"/>
                        </a:rPr>
                        <a:t>Standardized tool that identifie</a:t>
                      </a:r>
                      <a:r>
                        <a:rPr lang="en-US" sz="1600" b="0" kern="0" baseline="0" dirty="0">
                          <a:solidFill>
                            <a:schemeClr val="tx1"/>
                          </a:solidFill>
                          <a:latin typeface="Helvetica" panose="020B0604020202020204" pitchFamily="34" charset="0"/>
                        </a:rPr>
                        <a:t>s a member’s need for case management services. </a:t>
                      </a:r>
                      <a:r>
                        <a:rPr lang="en-US" sz="1600" b="0" kern="0" dirty="0">
                          <a:solidFill>
                            <a:schemeClr val="tx1"/>
                          </a:solidFill>
                          <a:latin typeface="Helvetica" panose="020B0604020202020204" pitchFamily="34" charset="0"/>
                        </a:rPr>
                        <a:t>This holistic tool screens for:</a:t>
                      </a:r>
                      <a:r>
                        <a:rPr lang="en-US" sz="1600" b="0" kern="0" baseline="0" dirty="0">
                          <a:solidFill>
                            <a:schemeClr val="tx1"/>
                          </a:solidFill>
                          <a:latin typeface="Helvetica" panose="020B0604020202020204" pitchFamily="34" charset="0"/>
                        </a:rPr>
                        <a:t> medical and physical needs, behavioral health needs, substance abuse, and functional, social and financial issues. </a:t>
                      </a:r>
                      <a:endParaRPr lang="en-US" sz="1600" b="0" kern="0" dirty="0">
                        <a:solidFill>
                          <a:schemeClr val="tx1"/>
                        </a:solidFill>
                        <a:latin typeface="Helvetica" panose="020B0604020202020204" pitchFamily="34" charset="0"/>
                      </a:endParaRPr>
                    </a:p>
                  </a:txBody>
                  <a:tcPr marT="45724" marB="45724"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2"/>
                  </a:ext>
                </a:extLst>
              </a:tr>
              <a:tr h="760490">
                <a:tc>
                  <a:txBody>
                    <a:bodyPr/>
                    <a:lstStyle/>
                    <a:p>
                      <a:r>
                        <a:rPr lang="en-US" sz="1600" b="0" kern="0" baseline="0" dirty="0">
                          <a:solidFill>
                            <a:schemeClr val="tx1"/>
                          </a:solidFill>
                          <a:latin typeface="Helvetica" panose="020B0604020202020204" pitchFamily="34" charset="0"/>
                        </a:rPr>
                        <a:t>Timeline </a:t>
                      </a:r>
                    </a:p>
                  </a:txBody>
                  <a:tcPr marT="45724" marB="4572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600" b="0" kern="0" dirty="0">
                          <a:solidFill>
                            <a:schemeClr val="tx1"/>
                          </a:solidFill>
                          <a:latin typeface="Helvetica" panose="020B0604020202020204" pitchFamily="34" charset="0"/>
                        </a:rPr>
                        <a:t>Within 45</a:t>
                      </a:r>
                      <a:r>
                        <a:rPr lang="en-US" sz="1600" b="0" kern="0" baseline="0" dirty="0">
                          <a:solidFill>
                            <a:schemeClr val="tx1"/>
                          </a:solidFill>
                          <a:latin typeface="Helvetica" panose="020B0604020202020204" pitchFamily="34" charset="0"/>
                        </a:rPr>
                        <a:t> calendar days of enrollment in the health plan.</a:t>
                      </a:r>
                    </a:p>
                    <a:p>
                      <a:r>
                        <a:rPr lang="en-US" sz="1600" b="0" kern="0" baseline="0" dirty="0">
                          <a:solidFill>
                            <a:schemeClr val="tx1"/>
                          </a:solidFill>
                          <a:latin typeface="Helvetica" panose="020B0604020202020204" pitchFamily="34" charset="0"/>
                        </a:rPr>
                        <a:t>Within 15 calendar days of request from member or caregiver. </a:t>
                      </a:r>
                      <a:endParaRPr lang="en-US" sz="1600" b="0" kern="0" dirty="0">
                        <a:solidFill>
                          <a:schemeClr val="tx1"/>
                        </a:solidFill>
                        <a:latin typeface="Helvetica" panose="020B0604020202020204" pitchFamily="34" charset="0"/>
                      </a:endParaRPr>
                    </a:p>
                  </a:txBody>
                  <a:tcPr marT="45724" marB="45724"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3"/>
                  </a:ext>
                </a:extLst>
              </a:tr>
              <a:tr h="643676">
                <a:tc>
                  <a:txBody>
                    <a:bodyPr/>
                    <a:lstStyle/>
                    <a:p>
                      <a:r>
                        <a:rPr lang="en-US" sz="1600" b="0" kern="0" dirty="0">
                          <a:solidFill>
                            <a:schemeClr val="tx1"/>
                          </a:solidFill>
                          <a:latin typeface="Helvetica" panose="020B0604020202020204" pitchFamily="34" charset="0"/>
                        </a:rPr>
                        <a:t>Telephonic</a:t>
                      </a:r>
                      <a:r>
                        <a:rPr lang="en-US" sz="1600" b="0" kern="0" baseline="0" dirty="0">
                          <a:solidFill>
                            <a:schemeClr val="tx1"/>
                          </a:solidFill>
                          <a:latin typeface="Helvetica" panose="020B0604020202020204" pitchFamily="34" charset="0"/>
                        </a:rPr>
                        <a:t> or In Person</a:t>
                      </a:r>
                      <a:endParaRPr lang="en-US" sz="1600" b="0" kern="0" dirty="0">
                        <a:solidFill>
                          <a:schemeClr val="tx1"/>
                        </a:solidFill>
                        <a:latin typeface="Helvetica" panose="020B0604020202020204" pitchFamily="34" charset="0"/>
                      </a:endParaRPr>
                    </a:p>
                  </a:txBody>
                  <a:tcPr marT="45724" marB="4572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sz="1600" b="0" kern="0" dirty="0">
                          <a:solidFill>
                            <a:schemeClr val="tx1"/>
                          </a:solidFill>
                          <a:latin typeface="Helvetica" panose="020B0604020202020204" pitchFamily="34" charset="0"/>
                        </a:rPr>
                        <a:t>Telephonic</a:t>
                      </a:r>
                      <a:r>
                        <a:rPr lang="en-US" sz="1600" b="0" kern="0" baseline="0" dirty="0">
                          <a:solidFill>
                            <a:schemeClr val="tx1"/>
                          </a:solidFill>
                          <a:latin typeface="Helvetica" panose="020B0604020202020204" pitchFamily="34" charset="0"/>
                        </a:rPr>
                        <a:t> outreach</a:t>
                      </a:r>
                      <a:endParaRPr lang="en-US" sz="1600" b="0" kern="0" dirty="0">
                        <a:solidFill>
                          <a:schemeClr val="tx1"/>
                        </a:solidFill>
                        <a:latin typeface="Helvetica" panose="020B0604020202020204" pitchFamily="34" charset="0"/>
                      </a:endParaRPr>
                    </a:p>
                  </a:txBody>
                  <a:tcPr marT="45724" marB="45724"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4"/>
                  </a:ext>
                </a:extLst>
              </a:tr>
            </a:tbl>
          </a:graphicData>
        </a:graphic>
      </p:graphicFrame>
      <p:pic>
        <p:nvPicPr>
          <p:cNvPr id="5" name="Picture 4"/>
          <p:cNvPicPr>
            <a:picLocks noChangeAspect="1"/>
          </p:cNvPicPr>
          <p:nvPr/>
        </p:nvPicPr>
        <p:blipFill>
          <a:blip r:embed="rId3"/>
          <a:stretch>
            <a:fillRect/>
          </a:stretch>
        </p:blipFill>
        <p:spPr>
          <a:xfrm>
            <a:off x="2505926" y="6425031"/>
            <a:ext cx="5782867" cy="277506"/>
          </a:xfrm>
          <a:prstGeom prst="rect">
            <a:avLst/>
          </a:prstGeom>
        </p:spPr>
      </p:pic>
    </p:spTree>
    <p:extLst>
      <p:ext uri="{BB962C8B-B14F-4D97-AF65-F5344CB8AC3E}">
        <p14:creationId xmlns:p14="http://schemas.microsoft.com/office/powerpoint/2010/main" val="100790544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628647" y="344232"/>
            <a:ext cx="7886700" cy="938212"/>
          </a:xfrm>
        </p:spPr>
        <p:txBody>
          <a:bodyPr/>
          <a:lstStyle/>
          <a:p>
            <a:r>
              <a:rPr lang="en-US" b="0" dirty="0"/>
              <a:t>Provider Resources</a:t>
            </a:r>
            <a:endParaRPr lang="en-US" dirty="0"/>
          </a:p>
        </p:txBody>
      </p:sp>
      <p:sp>
        <p:nvSpPr>
          <p:cNvPr id="4" name="TextBox 3"/>
          <p:cNvSpPr txBox="1"/>
          <p:nvPr/>
        </p:nvSpPr>
        <p:spPr>
          <a:xfrm>
            <a:off x="494206" y="1292326"/>
            <a:ext cx="8155586" cy="1800493"/>
          </a:xfrm>
          <a:prstGeom prst="rect">
            <a:avLst/>
          </a:prstGeom>
          <a:noFill/>
        </p:spPr>
        <p:txBody>
          <a:bodyPr wrap="square" rtlCol="0">
            <a:spAutoFit/>
          </a:bodyPr>
          <a:lstStyle/>
          <a:p>
            <a:pPr algn="ctr"/>
            <a:r>
              <a:rPr lang="en-US" sz="1900" dirty="0">
                <a:latin typeface="Garamond" panose="02020404030301010803" pitchFamily="18" charset="0"/>
              </a:rPr>
              <a:t>Find all of the information you need to work with Neighborhood, including the Provider Manual, forms, trainings, pharmacy information and more, at </a:t>
            </a:r>
            <a:r>
              <a:rPr lang="en-US" sz="1900" dirty="0">
                <a:latin typeface="Garamond" panose="02020404030301010803" pitchFamily="18" charset="0"/>
                <a:hlinkClick r:id="rId3"/>
              </a:rPr>
              <a:t>https://www.nhpri.org/providers/providerresources/</a:t>
            </a:r>
            <a:r>
              <a:rPr lang="en-US" sz="1900" dirty="0">
                <a:latin typeface="Garamond" panose="02020404030301010803" pitchFamily="18" charset="0"/>
              </a:rPr>
              <a:t> </a:t>
            </a:r>
          </a:p>
          <a:p>
            <a:endParaRPr lang="en-US" dirty="0"/>
          </a:p>
          <a:p>
            <a:endParaRPr lang="en-US" dirty="0"/>
          </a:p>
          <a:p>
            <a:endParaRPr lang="en-US" dirty="0"/>
          </a:p>
        </p:txBody>
      </p:sp>
      <p:graphicFrame>
        <p:nvGraphicFramePr>
          <p:cNvPr id="7" name="Table 6"/>
          <p:cNvGraphicFramePr>
            <a:graphicFrameLocks noGrp="1"/>
          </p:cNvGraphicFramePr>
          <p:nvPr>
            <p:extLst>
              <p:ext uri="{D42A27DB-BD31-4B8C-83A1-F6EECF244321}">
                <p14:modId xmlns:p14="http://schemas.microsoft.com/office/powerpoint/2010/main" val="988120473"/>
              </p:ext>
            </p:extLst>
          </p:nvPr>
        </p:nvGraphicFramePr>
        <p:xfrm>
          <a:off x="794242" y="2558151"/>
          <a:ext cx="7555511" cy="1527710"/>
        </p:xfrm>
        <a:graphic>
          <a:graphicData uri="http://schemas.openxmlformats.org/drawingml/2006/table">
            <a:tbl>
              <a:tblPr firstRow="1" bandRow="1">
                <a:tableStyleId>{93296810-A885-4BE3-A3E7-6D5BEEA58F35}</a:tableStyleId>
              </a:tblPr>
              <a:tblGrid>
                <a:gridCol w="7555511">
                  <a:extLst>
                    <a:ext uri="{9D8B030D-6E8A-4147-A177-3AD203B41FA5}">
                      <a16:colId xmlns:a16="http://schemas.microsoft.com/office/drawing/2014/main" val="2915554252"/>
                    </a:ext>
                  </a:extLst>
                </a:gridCol>
              </a:tblGrid>
              <a:tr h="350217">
                <a:tc>
                  <a:txBody>
                    <a:bodyPr/>
                    <a:lstStyle/>
                    <a:p>
                      <a:r>
                        <a:rPr lang="en-US" sz="2000" dirty="0"/>
                        <a:t>New!</a:t>
                      </a:r>
                      <a:r>
                        <a:rPr lang="en-US" sz="2000" baseline="0" dirty="0"/>
                        <a:t> Quick Reference Guide for Providers</a:t>
                      </a:r>
                      <a:endParaRPr lang="en-US" sz="2000" dirty="0"/>
                    </a:p>
                  </a:txBody>
                  <a:tcPr/>
                </a:tc>
                <a:extLst>
                  <a:ext uri="{0D108BD9-81ED-4DB2-BD59-A6C34878D82A}">
                    <a16:rowId xmlns:a16="http://schemas.microsoft.com/office/drawing/2014/main" val="3911148615"/>
                  </a:ext>
                </a:extLst>
              </a:tr>
              <a:tr h="113147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000" dirty="0"/>
                        <a:t>Providers can refer to Neighborhood’s </a:t>
                      </a:r>
                      <a:r>
                        <a:rPr lang="en-US" sz="2000" dirty="0">
                          <a:hlinkClick r:id="rId4"/>
                        </a:rPr>
                        <a:t>Quick Reference Guide </a:t>
                      </a:r>
                      <a:r>
                        <a:rPr lang="en-US" sz="2000" dirty="0"/>
                        <a:t>for help with common questions and answers, as well as, frequently used telephone numbers.</a:t>
                      </a:r>
                    </a:p>
                  </a:txBody>
                  <a:tcPr/>
                </a:tc>
                <a:extLst>
                  <a:ext uri="{0D108BD9-81ED-4DB2-BD59-A6C34878D82A}">
                    <a16:rowId xmlns:a16="http://schemas.microsoft.com/office/drawing/2014/main" val="2767958038"/>
                  </a:ext>
                </a:extLst>
              </a:tr>
            </a:tbl>
          </a:graphicData>
        </a:graphic>
      </p:graphicFrame>
      <p:sp>
        <p:nvSpPr>
          <p:cNvPr id="5" name="Rectangle 4"/>
          <p:cNvSpPr/>
          <p:nvPr/>
        </p:nvSpPr>
        <p:spPr>
          <a:xfrm>
            <a:off x="794243" y="4476195"/>
            <a:ext cx="7555510" cy="1015663"/>
          </a:xfrm>
          <a:prstGeom prst="rect">
            <a:avLst/>
          </a:prstGeom>
        </p:spPr>
        <p:txBody>
          <a:bodyPr wrap="square">
            <a:spAutoFit/>
          </a:bodyPr>
          <a:lstStyle/>
          <a:p>
            <a:r>
              <a:rPr lang="en-US" sz="2000" b="1" dirty="0">
                <a:latin typeface="Garamond" panose="02020404030301010803" pitchFamily="18" charset="0"/>
              </a:rPr>
              <a:t>Eligibility and Claims Information: </a:t>
            </a:r>
            <a:r>
              <a:rPr lang="en-US" sz="2000" dirty="0">
                <a:latin typeface="Garamond" panose="02020404030301010803" pitchFamily="18" charset="0"/>
              </a:rPr>
              <a:t>Neighborhood is contracted with </a:t>
            </a:r>
            <a:r>
              <a:rPr lang="en-US" sz="2000" dirty="0" err="1">
                <a:latin typeface="Garamond" panose="02020404030301010803" pitchFamily="18" charset="0"/>
              </a:rPr>
              <a:t>NaviNet</a:t>
            </a:r>
            <a:r>
              <a:rPr lang="en-US" sz="2000" dirty="0">
                <a:latin typeface="Garamond" panose="02020404030301010803" pitchFamily="18" charset="0"/>
              </a:rPr>
              <a:t> to provide online member benefit, eligibility, and claims status lookup.  </a:t>
            </a:r>
            <a:r>
              <a:rPr lang="en-US" sz="2000" dirty="0">
                <a:latin typeface="Garamond" panose="02020404030301010803" pitchFamily="18" charset="0"/>
                <a:hlinkClick r:id="rId5"/>
              </a:rPr>
              <a:t>Access the </a:t>
            </a:r>
            <a:r>
              <a:rPr lang="en-US" sz="2000" dirty="0" err="1">
                <a:latin typeface="Garamond" panose="02020404030301010803" pitchFamily="18" charset="0"/>
                <a:hlinkClick r:id="rId5"/>
              </a:rPr>
              <a:t>NaviNet</a:t>
            </a:r>
            <a:r>
              <a:rPr lang="en-US" sz="2000" dirty="0">
                <a:latin typeface="Garamond" panose="02020404030301010803" pitchFamily="18" charset="0"/>
                <a:hlinkClick r:id="rId5"/>
              </a:rPr>
              <a:t> website here.</a:t>
            </a:r>
            <a:endParaRPr lang="en-US" sz="2000" dirty="0">
              <a:latin typeface="Garamond" panose="02020404030301010803" pitchFamily="18" charset="0"/>
            </a:endParaRPr>
          </a:p>
        </p:txBody>
      </p:sp>
      <p:pic>
        <p:nvPicPr>
          <p:cNvPr id="6" name="Picture 5"/>
          <p:cNvPicPr>
            <a:picLocks noChangeAspect="1"/>
          </p:cNvPicPr>
          <p:nvPr/>
        </p:nvPicPr>
        <p:blipFill>
          <a:blip r:embed="rId6"/>
          <a:stretch>
            <a:fillRect/>
          </a:stretch>
        </p:blipFill>
        <p:spPr>
          <a:xfrm>
            <a:off x="2505926" y="6425031"/>
            <a:ext cx="5782867" cy="277506"/>
          </a:xfrm>
          <a:prstGeom prst="rect">
            <a:avLst/>
          </a:prstGeom>
        </p:spPr>
      </p:pic>
    </p:spTree>
    <p:extLst>
      <p:ext uri="{BB962C8B-B14F-4D97-AF65-F5344CB8AC3E}">
        <p14:creationId xmlns:p14="http://schemas.microsoft.com/office/powerpoint/2010/main" val="1490909366"/>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Title 1"/>
          <p:cNvSpPr>
            <a:spLocks noGrp="1"/>
          </p:cNvSpPr>
          <p:nvPr>
            <p:ph type="title" idx="4294967295"/>
          </p:nvPr>
        </p:nvSpPr>
        <p:spPr>
          <a:xfrm>
            <a:off x="457200" y="198490"/>
            <a:ext cx="7762568" cy="1143000"/>
          </a:xfrm>
        </p:spPr>
        <p:txBody>
          <a:bodyPr/>
          <a:lstStyle/>
          <a:p>
            <a:r>
              <a:rPr lang="en-US" altLang="en-US" sz="3200" b="0" dirty="0">
                <a:latin typeface="Cabin" panose="00000500000000000000" pitchFamily="2" charset="0"/>
                <a:cs typeface="Helvetica" charset="0"/>
              </a:rPr>
              <a:t>Risk Stratification Based on IHS Results  </a:t>
            </a:r>
            <a:br>
              <a:rPr lang="en-US" altLang="en-US" sz="3200" b="0" dirty="0">
                <a:latin typeface="Cabin" panose="00000500000000000000" pitchFamily="2" charset="0"/>
                <a:cs typeface="Helvetica" charset="0"/>
              </a:rPr>
            </a:br>
            <a:r>
              <a:rPr lang="en-US" altLang="en-US" sz="2800" b="0" dirty="0">
                <a:latin typeface="Cabin" panose="00000500000000000000" pitchFamily="2" charset="0"/>
                <a:cs typeface="Helvetica" charset="0"/>
              </a:rPr>
              <a:t>Groups and Definitions</a:t>
            </a:r>
          </a:p>
        </p:txBody>
      </p:sp>
      <p:graphicFrame>
        <p:nvGraphicFramePr>
          <p:cNvPr id="4" name="Table 3"/>
          <p:cNvGraphicFramePr>
            <a:graphicFrameLocks noGrp="1"/>
          </p:cNvGraphicFramePr>
          <p:nvPr>
            <p:extLst>
              <p:ext uri="{D42A27DB-BD31-4B8C-83A1-F6EECF244321}">
                <p14:modId xmlns:p14="http://schemas.microsoft.com/office/powerpoint/2010/main" val="2182149301"/>
              </p:ext>
            </p:extLst>
          </p:nvPr>
        </p:nvGraphicFramePr>
        <p:xfrm>
          <a:off x="457200" y="1341490"/>
          <a:ext cx="7924800" cy="3878263"/>
        </p:xfrm>
        <a:graphic>
          <a:graphicData uri="http://schemas.openxmlformats.org/drawingml/2006/table">
            <a:tbl>
              <a:tblPr firstRow="1" bandRow="1">
                <a:tableStyleId>{5C22544A-7EE6-4342-B048-85BDC9FD1C3A}</a:tableStyleId>
              </a:tblPr>
              <a:tblGrid>
                <a:gridCol w="1306022">
                  <a:extLst>
                    <a:ext uri="{9D8B030D-6E8A-4147-A177-3AD203B41FA5}">
                      <a16:colId xmlns:a16="http://schemas.microsoft.com/office/drawing/2014/main" val="20000"/>
                    </a:ext>
                  </a:extLst>
                </a:gridCol>
                <a:gridCol w="6618778">
                  <a:extLst>
                    <a:ext uri="{9D8B030D-6E8A-4147-A177-3AD203B41FA5}">
                      <a16:colId xmlns:a16="http://schemas.microsoft.com/office/drawing/2014/main" val="20001"/>
                    </a:ext>
                  </a:extLst>
                </a:gridCol>
              </a:tblGrid>
              <a:tr h="2042211">
                <a:tc>
                  <a:txBody>
                    <a:bodyPr/>
                    <a:lstStyle/>
                    <a:p>
                      <a:r>
                        <a:rPr lang="en-US" sz="1600" b="0" kern="0" baseline="0" dirty="0">
                          <a:solidFill>
                            <a:schemeClr val="tx1"/>
                          </a:solidFill>
                          <a:latin typeface="Helvetica" panose="020B0604020202020204" pitchFamily="34" charset="0"/>
                        </a:rPr>
                        <a:t>High Risk </a:t>
                      </a:r>
                    </a:p>
                  </a:txBody>
                  <a:tcPr marT="45723" marB="4572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altLang="en-US" sz="1600" b="1" kern="0" baseline="0" dirty="0">
                          <a:solidFill>
                            <a:schemeClr val="tx1"/>
                          </a:solidFill>
                          <a:latin typeface="Helvetica" panose="020B0604020202020204" pitchFamily="34" charset="0"/>
                          <a:cs typeface="Helvetica" panose="020B0604020202020204" pitchFamily="34" charset="0"/>
                        </a:rPr>
                        <a:t>Members identified as high risk based on, but not limited to the following criteria. </a:t>
                      </a:r>
                      <a:r>
                        <a:rPr lang="en-US" altLang="en-US" sz="1600" b="0" kern="0" baseline="0" dirty="0">
                          <a:solidFill>
                            <a:schemeClr val="tx1"/>
                          </a:solidFill>
                          <a:latin typeface="Helvetica" panose="020B0604020202020204" pitchFamily="34" charset="0"/>
                          <a:cs typeface="Helvetica" panose="020B0604020202020204" pitchFamily="34" charset="0"/>
                        </a:rPr>
                        <a:t>Evidence of hospitalizations and readmissions, multiple emergency room visits, impairment with activities of daily living (ADLs), cognitive impairment, loss of informal caregiver in the prior six month period before enrollment, potential loss of housing, has complex medical or behavioral health conditions, and/or social supports needs that may lead to the need for high-cost services, deterioration in health status, or institutionalized after completing health risk assessment. </a:t>
                      </a:r>
                    </a:p>
                  </a:txBody>
                  <a:tcPr marT="45723" marB="45723"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0"/>
                  </a:ext>
                </a:extLst>
              </a:tr>
              <a:tr h="822983">
                <a:tc>
                  <a:txBody>
                    <a:bodyPr/>
                    <a:lstStyle/>
                    <a:p>
                      <a:r>
                        <a:rPr lang="en-US" sz="1600" b="0" kern="0" baseline="0" dirty="0">
                          <a:solidFill>
                            <a:schemeClr val="tx1"/>
                          </a:solidFill>
                          <a:latin typeface="Helvetica" panose="020B0604020202020204" pitchFamily="34" charset="0"/>
                        </a:rPr>
                        <a:t>Moderate Risk </a:t>
                      </a:r>
                    </a:p>
                  </a:txBody>
                  <a:tcPr marT="45723" marB="4572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altLang="en-US" sz="1600" b="1" kern="0" baseline="0" dirty="0">
                          <a:latin typeface="Helvetica" panose="020B0604020202020204" pitchFamily="34" charset="0"/>
                          <a:cs typeface="Helvetica" panose="020B0604020202020204" pitchFamily="34" charset="0"/>
                        </a:rPr>
                        <a:t>Members identified as moderate risk based on evidence of needs related to housing, communication, cognitive and/or functional status or access to health care. </a:t>
                      </a:r>
                      <a:endParaRPr lang="en-US" sz="1600" b="1" kern="0" baseline="0" dirty="0">
                        <a:solidFill>
                          <a:schemeClr val="tx1"/>
                        </a:solidFill>
                        <a:latin typeface="Helvetica" panose="020B0604020202020204" pitchFamily="34" charset="0"/>
                      </a:endParaRPr>
                    </a:p>
                  </a:txBody>
                  <a:tcPr marT="45723" marB="45723"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1"/>
                  </a:ext>
                </a:extLst>
              </a:tr>
              <a:tr h="1013069">
                <a:tc>
                  <a:txBody>
                    <a:bodyPr/>
                    <a:lstStyle/>
                    <a:p>
                      <a:r>
                        <a:rPr lang="en-US" sz="1600" b="0" kern="0" baseline="0" dirty="0">
                          <a:solidFill>
                            <a:schemeClr val="tx1"/>
                          </a:solidFill>
                          <a:latin typeface="Helvetica" panose="020B0604020202020204" pitchFamily="34" charset="0"/>
                        </a:rPr>
                        <a:t>Low Risk </a:t>
                      </a:r>
                    </a:p>
                  </a:txBody>
                  <a:tcPr marT="45723" marB="4572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altLang="en-US" sz="1600" b="1" kern="0" baseline="0" dirty="0">
                          <a:latin typeface="Helvetica" panose="020B0604020202020204" pitchFamily="34" charset="0"/>
                          <a:cs typeface="Helvetica" panose="020B0604020202020204" pitchFamily="34" charset="0"/>
                        </a:rPr>
                        <a:t>Members identified as low risk based on the responses to the Initial Health Screen (IHS). </a:t>
                      </a:r>
                      <a:endParaRPr lang="en-US" sz="1600" b="1" kern="0" baseline="0" dirty="0">
                        <a:solidFill>
                          <a:schemeClr val="tx1"/>
                        </a:solidFill>
                        <a:latin typeface="Helvetica" panose="020B0604020202020204" pitchFamily="34" charset="0"/>
                      </a:endParaRPr>
                    </a:p>
                  </a:txBody>
                  <a:tcPr marT="45723" marB="45723"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2"/>
                  </a:ext>
                </a:extLst>
              </a:tr>
            </a:tbl>
          </a:graphicData>
        </a:graphic>
      </p:graphicFrame>
      <p:pic>
        <p:nvPicPr>
          <p:cNvPr id="5" name="Picture 4"/>
          <p:cNvPicPr>
            <a:picLocks noChangeAspect="1"/>
          </p:cNvPicPr>
          <p:nvPr/>
        </p:nvPicPr>
        <p:blipFill>
          <a:blip r:embed="rId3"/>
          <a:stretch>
            <a:fillRect/>
          </a:stretch>
        </p:blipFill>
        <p:spPr>
          <a:xfrm>
            <a:off x="2505926" y="6425031"/>
            <a:ext cx="5782867" cy="277506"/>
          </a:xfrm>
          <a:prstGeom prst="rect">
            <a:avLst/>
          </a:prstGeom>
        </p:spPr>
      </p:pic>
    </p:spTree>
    <p:extLst>
      <p:ext uri="{BB962C8B-B14F-4D97-AF65-F5344CB8AC3E}">
        <p14:creationId xmlns:p14="http://schemas.microsoft.com/office/powerpoint/2010/main" val="1437558293"/>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Title 1"/>
          <p:cNvSpPr>
            <a:spLocks noGrp="1"/>
          </p:cNvSpPr>
          <p:nvPr>
            <p:ph type="title" idx="4294967295"/>
          </p:nvPr>
        </p:nvSpPr>
        <p:spPr>
          <a:xfrm>
            <a:off x="432619" y="463038"/>
            <a:ext cx="8229600" cy="1143000"/>
          </a:xfrm>
        </p:spPr>
        <p:txBody>
          <a:bodyPr/>
          <a:lstStyle/>
          <a:p>
            <a:pPr algn="ctr"/>
            <a:r>
              <a:rPr lang="en-US" altLang="en-US" sz="3200" b="0" dirty="0">
                <a:latin typeface="Cabin" panose="00000500000000000000" pitchFamily="2" charset="0"/>
                <a:cs typeface="Helvetica" charset="0"/>
              </a:rPr>
              <a:t>What does the IHS Tool Assess?</a:t>
            </a:r>
            <a:br>
              <a:rPr lang="en-US" altLang="en-US" sz="3200" b="0" dirty="0">
                <a:latin typeface="Cabin" panose="00000500000000000000" pitchFamily="2" charset="0"/>
                <a:cs typeface="Helvetica" charset="0"/>
              </a:rPr>
            </a:br>
            <a:endParaRPr lang="en-US" altLang="en-US" sz="3200" b="0" dirty="0">
              <a:latin typeface="Cabin" panose="00000500000000000000" pitchFamily="2" charset="0"/>
              <a:cs typeface="Helvetica" charset="0"/>
            </a:endParaRPr>
          </a:p>
        </p:txBody>
      </p:sp>
      <p:graphicFrame>
        <p:nvGraphicFramePr>
          <p:cNvPr id="4" name="Diagram 3"/>
          <p:cNvGraphicFramePr/>
          <p:nvPr/>
        </p:nvGraphicFramePr>
        <p:xfrm>
          <a:off x="873080" y="1419784"/>
          <a:ext cx="7661320" cy="399041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5" name="Picture 4"/>
          <p:cNvPicPr>
            <a:picLocks noChangeAspect="1"/>
          </p:cNvPicPr>
          <p:nvPr/>
        </p:nvPicPr>
        <p:blipFill>
          <a:blip r:embed="rId8"/>
          <a:stretch>
            <a:fillRect/>
          </a:stretch>
        </p:blipFill>
        <p:spPr>
          <a:xfrm>
            <a:off x="2505926" y="6425031"/>
            <a:ext cx="5782867" cy="277506"/>
          </a:xfrm>
          <a:prstGeom prst="rect">
            <a:avLst/>
          </a:prstGeom>
        </p:spPr>
      </p:pic>
    </p:spTree>
    <p:extLst>
      <p:ext uri="{BB962C8B-B14F-4D97-AF65-F5344CB8AC3E}">
        <p14:creationId xmlns:p14="http://schemas.microsoft.com/office/powerpoint/2010/main" val="532099129"/>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Title 1"/>
          <p:cNvSpPr>
            <a:spLocks noGrp="1"/>
          </p:cNvSpPr>
          <p:nvPr>
            <p:ph type="title" idx="4294967295"/>
          </p:nvPr>
        </p:nvSpPr>
        <p:spPr>
          <a:xfrm>
            <a:off x="0" y="-33338"/>
            <a:ext cx="8229600" cy="1143001"/>
          </a:xfrm>
        </p:spPr>
        <p:txBody>
          <a:bodyPr>
            <a:normAutofit/>
          </a:bodyPr>
          <a:lstStyle/>
          <a:p>
            <a:pPr algn="ctr"/>
            <a:r>
              <a:rPr lang="en-US" altLang="en-US" sz="2800" b="0" dirty="0">
                <a:latin typeface="Cabin" panose="00000500000000000000" pitchFamily="2" charset="0"/>
                <a:cs typeface="Helvetica" charset="0"/>
              </a:rPr>
              <a:t>Comprehensive Functional Needs Assessment</a:t>
            </a:r>
          </a:p>
        </p:txBody>
      </p:sp>
      <p:graphicFrame>
        <p:nvGraphicFramePr>
          <p:cNvPr id="4" name="Table 3"/>
          <p:cNvGraphicFramePr>
            <a:graphicFrameLocks noGrp="1"/>
          </p:cNvGraphicFramePr>
          <p:nvPr>
            <p:extLst>
              <p:ext uri="{D42A27DB-BD31-4B8C-83A1-F6EECF244321}">
                <p14:modId xmlns:p14="http://schemas.microsoft.com/office/powerpoint/2010/main" val="2748069429"/>
              </p:ext>
            </p:extLst>
          </p:nvPr>
        </p:nvGraphicFramePr>
        <p:xfrm>
          <a:off x="655700" y="974794"/>
          <a:ext cx="7573900" cy="4221666"/>
        </p:xfrm>
        <a:graphic>
          <a:graphicData uri="http://schemas.openxmlformats.org/drawingml/2006/table">
            <a:tbl>
              <a:tblPr firstRow="1" bandRow="1">
                <a:tableStyleId>{5C22544A-7EE6-4342-B048-85BDC9FD1C3A}</a:tableStyleId>
              </a:tblPr>
              <a:tblGrid>
                <a:gridCol w="1192188">
                  <a:extLst>
                    <a:ext uri="{9D8B030D-6E8A-4147-A177-3AD203B41FA5}">
                      <a16:colId xmlns:a16="http://schemas.microsoft.com/office/drawing/2014/main" val="20000"/>
                    </a:ext>
                  </a:extLst>
                </a:gridCol>
                <a:gridCol w="6381712">
                  <a:extLst>
                    <a:ext uri="{9D8B030D-6E8A-4147-A177-3AD203B41FA5}">
                      <a16:colId xmlns:a16="http://schemas.microsoft.com/office/drawing/2014/main" val="20001"/>
                    </a:ext>
                  </a:extLst>
                </a:gridCol>
              </a:tblGrid>
              <a:tr h="1027566">
                <a:tc>
                  <a:txBody>
                    <a:bodyPr/>
                    <a:lstStyle/>
                    <a:p>
                      <a:r>
                        <a:rPr lang="en-US" sz="1400" b="0" kern="0" baseline="0" dirty="0">
                          <a:solidFill>
                            <a:schemeClr val="tx1"/>
                          </a:solidFill>
                          <a:latin typeface="Helvetica" panose="020B0604020202020204" pitchFamily="34" charset="0"/>
                        </a:rPr>
                        <a:t>Who receives one? </a:t>
                      </a:r>
                    </a:p>
                  </a:txBody>
                  <a:tcPr marT="45725" marB="457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sz="1400" b="1" kern="0" dirty="0">
                          <a:solidFill>
                            <a:schemeClr val="tx1"/>
                          </a:solidFill>
                          <a:latin typeface="Helvetica" panose="020B0604020202020204" pitchFamily="34" charset="0"/>
                        </a:rPr>
                        <a:t>INTEGRITY</a:t>
                      </a:r>
                      <a:r>
                        <a:rPr lang="en-US" sz="1400" b="1" kern="0" baseline="0" dirty="0">
                          <a:solidFill>
                            <a:schemeClr val="tx1"/>
                          </a:solidFill>
                          <a:latin typeface="Helvetica" panose="020B0604020202020204" pitchFamily="34" charset="0"/>
                        </a:rPr>
                        <a:t> MEMBERS DETERMINED AS</a:t>
                      </a:r>
                      <a:r>
                        <a:rPr lang="en-US" sz="1400" b="1" kern="0" dirty="0">
                          <a:solidFill>
                            <a:schemeClr val="tx1"/>
                          </a:solidFill>
                          <a:latin typeface="Helvetica" panose="020B0604020202020204" pitchFamily="34" charset="0"/>
                        </a:rPr>
                        <a:t> HIGH RISK AND COMMUNITY LTSS MEMBERS</a:t>
                      </a:r>
                      <a:r>
                        <a:rPr lang="en-US" sz="1400" b="1" kern="0" baseline="0" dirty="0">
                          <a:solidFill>
                            <a:schemeClr val="tx1"/>
                          </a:solidFill>
                          <a:latin typeface="Helvetica" panose="020B0604020202020204" pitchFamily="34" charset="0"/>
                        </a:rPr>
                        <a:t> </a:t>
                      </a:r>
                      <a:endParaRPr lang="en-US" sz="1400" b="1" kern="0" dirty="0">
                        <a:solidFill>
                          <a:schemeClr val="tx1"/>
                        </a:solidFill>
                        <a:latin typeface="Helvetica" panose="020B0604020202020204" pitchFamily="34" charset="0"/>
                      </a:endParaRPr>
                    </a:p>
                    <a:p>
                      <a:r>
                        <a:rPr lang="en-US" sz="1400" b="0" kern="0" dirty="0">
                          <a:solidFill>
                            <a:schemeClr val="tx1"/>
                          </a:solidFill>
                          <a:latin typeface="Helvetica" panose="020B0604020202020204" pitchFamily="34" charset="0"/>
                        </a:rPr>
                        <a:t>Members living</a:t>
                      </a:r>
                      <a:r>
                        <a:rPr lang="en-US" sz="1400" b="0" kern="0" baseline="0" dirty="0">
                          <a:solidFill>
                            <a:schemeClr val="tx1"/>
                          </a:solidFill>
                          <a:latin typeface="Helvetica" panose="020B0604020202020204" pitchFamily="34" charset="0"/>
                        </a:rPr>
                        <a:t> in the community: (1) receiving long-term services and supports (LTSS); (2) determined to be “high risk” based on the results of the Initial Health Screen (IHS); and (3) as needs are identified for those determined to be “moderate risk.” </a:t>
                      </a:r>
                      <a:endParaRPr lang="en-US" sz="1400" b="0" kern="0" dirty="0">
                        <a:solidFill>
                          <a:schemeClr val="tx1"/>
                        </a:solidFill>
                        <a:latin typeface="Helvetica" panose="020B0604020202020204" pitchFamily="34" charset="0"/>
                      </a:endParaRPr>
                    </a:p>
                  </a:txBody>
                  <a:tcPr marT="45725" marB="45725"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0"/>
                  </a:ext>
                </a:extLst>
              </a:tr>
              <a:tr h="1074586">
                <a:tc>
                  <a:txBody>
                    <a:bodyPr/>
                    <a:lstStyle/>
                    <a:p>
                      <a:r>
                        <a:rPr lang="en-US" sz="1400" b="0" kern="0" baseline="0" dirty="0">
                          <a:solidFill>
                            <a:schemeClr val="tx1"/>
                          </a:solidFill>
                          <a:latin typeface="Helvetica" panose="020B0604020202020204" pitchFamily="34" charset="0"/>
                        </a:rPr>
                        <a:t>Goal </a:t>
                      </a:r>
                    </a:p>
                  </a:txBody>
                  <a:tcPr marT="45725" marB="457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sz="1400" b="0" kern="0" dirty="0">
                          <a:solidFill>
                            <a:schemeClr val="tx1"/>
                          </a:solidFill>
                          <a:latin typeface="Helvetica" panose="020B0604020202020204" pitchFamily="34" charset="0"/>
                        </a:rPr>
                        <a:t>To</a:t>
                      </a:r>
                      <a:r>
                        <a:rPr lang="en-US" sz="1400" b="0" kern="0" baseline="0" dirty="0">
                          <a:solidFill>
                            <a:schemeClr val="tx1"/>
                          </a:solidFill>
                          <a:latin typeface="Helvetica" panose="020B0604020202020204" pitchFamily="34" charset="0"/>
                        </a:rPr>
                        <a:t> identify the multi-disciplinary conditions and needs of the member including but not limited to: medical, behavioral health, functional condition, long-term care, social services, informal support system, housing conditions, other conditions and needs to assure that members maximize their health and functional capabilities, well being and independence. </a:t>
                      </a:r>
                      <a:endParaRPr lang="en-US" sz="1400" b="0" kern="0" dirty="0">
                        <a:solidFill>
                          <a:schemeClr val="tx1"/>
                        </a:solidFill>
                        <a:latin typeface="Helvetica" panose="020B0604020202020204" pitchFamily="34" charset="0"/>
                      </a:endParaRPr>
                    </a:p>
                  </a:txBody>
                  <a:tcPr marT="45725" marB="45725"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1"/>
                  </a:ext>
                </a:extLst>
              </a:tr>
              <a:tr h="274894">
                <a:tc>
                  <a:txBody>
                    <a:bodyPr/>
                    <a:lstStyle/>
                    <a:p>
                      <a:r>
                        <a:rPr lang="en-US" sz="1400" b="0" kern="0" baseline="0" dirty="0">
                          <a:solidFill>
                            <a:schemeClr val="tx1"/>
                          </a:solidFill>
                          <a:latin typeface="Helvetica" panose="020B0604020202020204" pitchFamily="34" charset="0"/>
                        </a:rPr>
                        <a:t>Tool</a:t>
                      </a:r>
                    </a:p>
                  </a:txBody>
                  <a:tcPr marT="45725" marB="457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sz="1400" b="0" kern="0" dirty="0">
                          <a:solidFill>
                            <a:schemeClr val="tx1"/>
                          </a:solidFill>
                          <a:latin typeface="Helvetica" panose="020B0604020202020204" pitchFamily="34" charset="0"/>
                        </a:rPr>
                        <a:t>Approved</a:t>
                      </a:r>
                      <a:r>
                        <a:rPr lang="en-US" sz="1400" b="0" kern="0" baseline="0" dirty="0">
                          <a:solidFill>
                            <a:schemeClr val="tx1"/>
                          </a:solidFill>
                          <a:latin typeface="Helvetica" panose="020B0604020202020204" pitchFamily="34" charset="0"/>
                        </a:rPr>
                        <a:t> CFNA, user-friendly, culturally and linguistically appropriate. </a:t>
                      </a:r>
                      <a:endParaRPr lang="en-US" sz="1400" b="0" kern="0" dirty="0">
                        <a:solidFill>
                          <a:schemeClr val="tx1"/>
                        </a:solidFill>
                        <a:latin typeface="Helvetica" panose="020B0604020202020204" pitchFamily="34" charset="0"/>
                      </a:endParaRPr>
                    </a:p>
                  </a:txBody>
                  <a:tcPr marT="45725" marB="45725"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2"/>
                  </a:ext>
                </a:extLst>
              </a:tr>
              <a:tr h="838276">
                <a:tc>
                  <a:txBody>
                    <a:bodyPr/>
                    <a:lstStyle/>
                    <a:p>
                      <a:r>
                        <a:rPr lang="en-US" sz="1400" b="0" kern="0" baseline="0" dirty="0">
                          <a:solidFill>
                            <a:schemeClr val="tx1"/>
                          </a:solidFill>
                          <a:latin typeface="Helvetica" panose="020B0604020202020204" pitchFamily="34" charset="0"/>
                        </a:rPr>
                        <a:t>Timeline </a:t>
                      </a:r>
                    </a:p>
                  </a:txBody>
                  <a:tcPr marT="45725" marB="457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400" b="0" kern="0" baseline="0" dirty="0">
                          <a:solidFill>
                            <a:schemeClr val="tx1"/>
                          </a:solidFill>
                          <a:latin typeface="Helvetica" panose="020B0604020202020204" pitchFamily="34" charset="0"/>
                        </a:rPr>
                        <a:t>For Community Non-LTSS members identified as high risk based on IHS results: No later than 15 days of completing the IHS. </a:t>
                      </a:r>
                      <a:endParaRPr lang="en-US" sz="1400" b="0" kern="0" dirty="0">
                        <a:solidFill>
                          <a:schemeClr val="tx1"/>
                        </a:solidFill>
                        <a:latin typeface="Helvetica" panose="020B0604020202020204" pitchFamily="34" charset="0"/>
                      </a:endParaRPr>
                    </a:p>
                  </a:txBody>
                  <a:tcPr marT="45725" marB="45725"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3"/>
                  </a:ext>
                </a:extLst>
              </a:tr>
              <a:tr h="548720">
                <a:tc>
                  <a:txBody>
                    <a:bodyPr/>
                    <a:lstStyle/>
                    <a:p>
                      <a:r>
                        <a:rPr lang="en-US" sz="1400" b="0" kern="0" dirty="0">
                          <a:solidFill>
                            <a:schemeClr val="tx1"/>
                          </a:solidFill>
                          <a:latin typeface="Helvetica" panose="020B0604020202020204" pitchFamily="34" charset="0"/>
                        </a:rPr>
                        <a:t>Telephonic</a:t>
                      </a:r>
                      <a:r>
                        <a:rPr lang="en-US" sz="1400" b="0" kern="0" baseline="0" dirty="0">
                          <a:solidFill>
                            <a:schemeClr val="tx1"/>
                          </a:solidFill>
                          <a:latin typeface="Helvetica" panose="020B0604020202020204" pitchFamily="34" charset="0"/>
                        </a:rPr>
                        <a:t> or In Person</a:t>
                      </a:r>
                      <a:endParaRPr lang="en-US" sz="1400" b="0" kern="0" dirty="0">
                        <a:solidFill>
                          <a:schemeClr val="tx1"/>
                        </a:solidFill>
                        <a:latin typeface="Helvetica" panose="020B0604020202020204" pitchFamily="34" charset="0"/>
                      </a:endParaRPr>
                    </a:p>
                  </a:txBody>
                  <a:tcPr marT="45725" marB="457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sz="1400" b="0" kern="0" dirty="0">
                          <a:solidFill>
                            <a:schemeClr val="tx1"/>
                          </a:solidFill>
                          <a:latin typeface="Helvetica" panose="020B0604020202020204" pitchFamily="34" charset="0"/>
                        </a:rPr>
                        <a:t>In person in the member’s home (with</a:t>
                      </a:r>
                      <a:r>
                        <a:rPr lang="en-US" sz="1400" b="0" kern="0" baseline="0" dirty="0">
                          <a:solidFill>
                            <a:schemeClr val="tx1"/>
                          </a:solidFill>
                          <a:latin typeface="Helvetica" panose="020B0604020202020204" pitchFamily="34" charset="0"/>
                        </a:rPr>
                        <a:t> the member’s consent). </a:t>
                      </a:r>
                      <a:endParaRPr lang="en-US" sz="1400" b="0" kern="0" dirty="0">
                        <a:solidFill>
                          <a:schemeClr val="tx1"/>
                        </a:solidFill>
                        <a:latin typeface="Helvetica" panose="020B0604020202020204" pitchFamily="34" charset="0"/>
                      </a:endParaRPr>
                    </a:p>
                  </a:txBody>
                  <a:tcPr marT="45725" marB="45725"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4"/>
                  </a:ext>
                </a:extLst>
              </a:tr>
            </a:tbl>
          </a:graphicData>
        </a:graphic>
      </p:graphicFrame>
      <p:pic>
        <p:nvPicPr>
          <p:cNvPr id="5" name="Picture 4"/>
          <p:cNvPicPr>
            <a:picLocks noChangeAspect="1"/>
          </p:cNvPicPr>
          <p:nvPr/>
        </p:nvPicPr>
        <p:blipFill>
          <a:blip r:embed="rId3"/>
          <a:stretch>
            <a:fillRect/>
          </a:stretch>
        </p:blipFill>
        <p:spPr>
          <a:xfrm>
            <a:off x="2505926" y="6425031"/>
            <a:ext cx="5782867" cy="277506"/>
          </a:xfrm>
          <a:prstGeom prst="rect">
            <a:avLst/>
          </a:prstGeom>
        </p:spPr>
      </p:pic>
    </p:spTree>
    <p:extLst>
      <p:ext uri="{BB962C8B-B14F-4D97-AF65-F5344CB8AC3E}">
        <p14:creationId xmlns:p14="http://schemas.microsoft.com/office/powerpoint/2010/main" val="1273373163"/>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Title 1"/>
          <p:cNvSpPr>
            <a:spLocks noGrp="1"/>
          </p:cNvSpPr>
          <p:nvPr>
            <p:ph type="title" idx="4294967295"/>
          </p:nvPr>
        </p:nvSpPr>
        <p:spPr>
          <a:xfrm>
            <a:off x="588940" y="276225"/>
            <a:ext cx="8229600" cy="1143000"/>
          </a:xfrm>
        </p:spPr>
        <p:txBody>
          <a:bodyPr/>
          <a:lstStyle/>
          <a:p>
            <a:pPr algn="ctr"/>
            <a:r>
              <a:rPr lang="en-US" altLang="en-US" sz="2800" b="0" dirty="0">
                <a:latin typeface="Cabin" panose="00000500000000000000" pitchFamily="2" charset="0"/>
                <a:cs typeface="Helvetica" charset="0"/>
              </a:rPr>
              <a:t>What does the CFNA Tool Assess?</a:t>
            </a:r>
            <a:br>
              <a:rPr lang="en-US" altLang="en-US" sz="2000" b="0" dirty="0">
                <a:latin typeface="Cabin" panose="00000500000000000000" pitchFamily="2" charset="0"/>
                <a:cs typeface="Helvetica" charset="0"/>
              </a:rPr>
            </a:br>
            <a:r>
              <a:rPr lang="en-US" altLang="en-US" sz="2000" b="0" dirty="0">
                <a:latin typeface="Cabin" panose="00000500000000000000" pitchFamily="2" charset="0"/>
                <a:cs typeface="Helvetica" charset="0"/>
              </a:rPr>
              <a:t>Key Information: Member Preferences and Strengths</a:t>
            </a:r>
          </a:p>
        </p:txBody>
      </p:sp>
      <p:graphicFrame>
        <p:nvGraphicFramePr>
          <p:cNvPr id="4" name="Diagram 3"/>
          <p:cNvGraphicFramePr/>
          <p:nvPr/>
        </p:nvGraphicFramePr>
        <p:xfrm>
          <a:off x="873080" y="1419784"/>
          <a:ext cx="7661320" cy="399041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5" name="Picture 4"/>
          <p:cNvPicPr>
            <a:picLocks noChangeAspect="1"/>
          </p:cNvPicPr>
          <p:nvPr/>
        </p:nvPicPr>
        <p:blipFill>
          <a:blip r:embed="rId8"/>
          <a:stretch>
            <a:fillRect/>
          </a:stretch>
        </p:blipFill>
        <p:spPr>
          <a:xfrm>
            <a:off x="2505926" y="6425031"/>
            <a:ext cx="5782867" cy="277506"/>
          </a:xfrm>
          <a:prstGeom prst="rect">
            <a:avLst/>
          </a:prstGeom>
        </p:spPr>
      </p:pic>
    </p:spTree>
    <p:extLst>
      <p:ext uri="{BB962C8B-B14F-4D97-AF65-F5344CB8AC3E}">
        <p14:creationId xmlns:p14="http://schemas.microsoft.com/office/powerpoint/2010/main" val="641528907"/>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Title 1"/>
          <p:cNvSpPr>
            <a:spLocks noGrp="1"/>
          </p:cNvSpPr>
          <p:nvPr>
            <p:ph type="title" idx="4294967295"/>
          </p:nvPr>
        </p:nvSpPr>
        <p:spPr>
          <a:xfrm>
            <a:off x="653845" y="317500"/>
            <a:ext cx="6848167" cy="1143000"/>
          </a:xfrm>
        </p:spPr>
        <p:txBody>
          <a:bodyPr>
            <a:normAutofit/>
          </a:bodyPr>
          <a:lstStyle/>
          <a:p>
            <a:r>
              <a:rPr lang="en-US" altLang="en-US" sz="3600" b="0" dirty="0">
                <a:latin typeface="Cabin" panose="00000500000000000000" pitchFamily="2" charset="0"/>
                <a:cs typeface="Helvetica" charset="0"/>
              </a:rPr>
              <a:t>Wellness Assessment (Plan)</a:t>
            </a:r>
          </a:p>
        </p:txBody>
      </p:sp>
      <p:graphicFrame>
        <p:nvGraphicFramePr>
          <p:cNvPr id="4" name="Table 3"/>
          <p:cNvGraphicFramePr>
            <a:graphicFrameLocks noGrp="1"/>
          </p:cNvGraphicFramePr>
          <p:nvPr>
            <p:extLst>
              <p:ext uri="{D42A27DB-BD31-4B8C-83A1-F6EECF244321}">
                <p14:modId xmlns:p14="http://schemas.microsoft.com/office/powerpoint/2010/main" val="1867762786"/>
              </p:ext>
            </p:extLst>
          </p:nvPr>
        </p:nvGraphicFramePr>
        <p:xfrm>
          <a:off x="653845" y="1304448"/>
          <a:ext cx="8077200" cy="3931602"/>
        </p:xfrm>
        <a:graphic>
          <a:graphicData uri="http://schemas.openxmlformats.org/drawingml/2006/table">
            <a:tbl>
              <a:tblPr firstRow="1" bandRow="1">
                <a:tableStyleId>{5C22544A-7EE6-4342-B048-85BDC9FD1C3A}</a:tableStyleId>
              </a:tblPr>
              <a:tblGrid>
                <a:gridCol w="1371600">
                  <a:extLst>
                    <a:ext uri="{9D8B030D-6E8A-4147-A177-3AD203B41FA5}">
                      <a16:colId xmlns:a16="http://schemas.microsoft.com/office/drawing/2014/main" val="20000"/>
                    </a:ext>
                  </a:extLst>
                </a:gridCol>
                <a:gridCol w="6705600">
                  <a:extLst>
                    <a:ext uri="{9D8B030D-6E8A-4147-A177-3AD203B41FA5}">
                      <a16:colId xmlns:a16="http://schemas.microsoft.com/office/drawing/2014/main" val="20001"/>
                    </a:ext>
                  </a:extLst>
                </a:gridCol>
              </a:tblGrid>
              <a:tr h="822950">
                <a:tc>
                  <a:txBody>
                    <a:bodyPr/>
                    <a:lstStyle/>
                    <a:p>
                      <a:r>
                        <a:rPr lang="en-US" sz="1600" b="0" kern="0" baseline="0" dirty="0">
                          <a:solidFill>
                            <a:schemeClr val="tx1"/>
                          </a:solidFill>
                          <a:latin typeface="Helvetica" panose="020B0604020202020204" pitchFamily="34" charset="0"/>
                        </a:rPr>
                        <a:t>Who receives one? </a:t>
                      </a:r>
                    </a:p>
                  </a:txBody>
                  <a:tcPr marT="45715" marB="4571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285750" indent="-285750">
                        <a:buFont typeface="Arial" panose="020B0604020202020204" pitchFamily="34" charset="0"/>
                        <a:buChar char="•"/>
                      </a:pPr>
                      <a:r>
                        <a:rPr lang="en-US" sz="1600" b="1" kern="0" dirty="0">
                          <a:solidFill>
                            <a:schemeClr val="tx1"/>
                          </a:solidFill>
                          <a:latin typeface="Helvetica" panose="020B0604020202020204" pitchFamily="34" charset="0"/>
                        </a:rPr>
                        <a:t>COMMUNITY</a:t>
                      </a:r>
                      <a:r>
                        <a:rPr lang="en-US" sz="1600" b="1" kern="0" baseline="0" dirty="0">
                          <a:solidFill>
                            <a:schemeClr val="tx1"/>
                          </a:solidFill>
                          <a:latin typeface="Helvetica" panose="020B0604020202020204" pitchFamily="34" charset="0"/>
                        </a:rPr>
                        <a:t> NON-LTSS WHO ARE LOW RISK </a:t>
                      </a:r>
                      <a:endParaRPr lang="en-US" sz="1600" b="1" kern="0" dirty="0">
                        <a:solidFill>
                          <a:schemeClr val="tx1"/>
                        </a:solidFill>
                        <a:latin typeface="Helvetica" panose="020B0604020202020204" pitchFamily="34" charset="0"/>
                      </a:endParaRPr>
                    </a:p>
                    <a:p>
                      <a:pPr marL="285750" indent="-285750">
                        <a:buFont typeface="Arial" panose="020B0604020202020204" pitchFamily="34" charset="0"/>
                        <a:buChar char="•"/>
                      </a:pPr>
                      <a:r>
                        <a:rPr lang="en-US" sz="1600" b="1" kern="0" dirty="0">
                          <a:solidFill>
                            <a:schemeClr val="tx1"/>
                          </a:solidFill>
                          <a:latin typeface="Helvetica" panose="020B0604020202020204" pitchFamily="34" charset="0"/>
                        </a:rPr>
                        <a:t>NURSING</a:t>
                      </a:r>
                      <a:r>
                        <a:rPr lang="en-US" sz="1600" b="1" kern="0" baseline="0" dirty="0">
                          <a:solidFill>
                            <a:schemeClr val="tx1"/>
                          </a:solidFill>
                          <a:latin typeface="Helvetica" panose="020B0604020202020204" pitchFamily="34" charset="0"/>
                        </a:rPr>
                        <a:t> FACILITY</a:t>
                      </a:r>
                      <a:r>
                        <a:rPr lang="en-US" sz="1600" b="0" kern="0" baseline="0" dirty="0">
                          <a:solidFill>
                            <a:schemeClr val="tx1"/>
                          </a:solidFill>
                          <a:latin typeface="Helvetica" panose="020B0604020202020204" pitchFamily="34" charset="0"/>
                        </a:rPr>
                        <a:t> m</a:t>
                      </a:r>
                      <a:r>
                        <a:rPr lang="en-US" sz="1600" b="0" kern="0" dirty="0">
                          <a:solidFill>
                            <a:schemeClr val="tx1"/>
                          </a:solidFill>
                          <a:latin typeface="Helvetica" panose="020B0604020202020204" pitchFamily="34" charset="0"/>
                        </a:rPr>
                        <a:t>embers who reside in a nursing</a:t>
                      </a:r>
                      <a:r>
                        <a:rPr lang="en-US" sz="1600" b="0" kern="0" baseline="0" dirty="0">
                          <a:solidFill>
                            <a:schemeClr val="tx1"/>
                          </a:solidFill>
                          <a:latin typeface="Helvetica" panose="020B0604020202020204" pitchFamily="34" charset="0"/>
                        </a:rPr>
                        <a:t> facility at the time of enrollment and do not have the desire to return to the community. </a:t>
                      </a:r>
                      <a:endParaRPr lang="en-US" sz="1600" b="0" kern="0" dirty="0">
                        <a:solidFill>
                          <a:schemeClr val="tx1"/>
                        </a:solidFill>
                        <a:latin typeface="Helvetica" panose="020B0604020202020204" pitchFamily="34" charset="0"/>
                      </a:endParaRPr>
                    </a:p>
                  </a:txBody>
                  <a:tcPr marT="45715" marB="45715"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0"/>
                  </a:ext>
                </a:extLst>
              </a:tr>
              <a:tr h="716203">
                <a:tc>
                  <a:txBody>
                    <a:bodyPr/>
                    <a:lstStyle/>
                    <a:p>
                      <a:r>
                        <a:rPr lang="en-US" sz="1600" b="0" kern="0" baseline="0" dirty="0">
                          <a:solidFill>
                            <a:schemeClr val="tx1"/>
                          </a:solidFill>
                          <a:latin typeface="Helvetica" panose="020B0604020202020204" pitchFamily="34" charset="0"/>
                        </a:rPr>
                        <a:t>Goal </a:t>
                      </a:r>
                    </a:p>
                  </a:txBody>
                  <a:tcPr marT="45715" marB="4571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sz="1600" b="0" kern="0" dirty="0">
                          <a:solidFill>
                            <a:schemeClr val="tx1"/>
                          </a:solidFill>
                          <a:latin typeface="Helvetica" panose="020B0604020202020204" pitchFamily="34" charset="0"/>
                        </a:rPr>
                        <a:t>To</a:t>
                      </a:r>
                      <a:r>
                        <a:rPr lang="en-US" sz="1600" b="0" kern="0" baseline="0" dirty="0">
                          <a:solidFill>
                            <a:schemeClr val="tx1"/>
                          </a:solidFill>
                          <a:latin typeface="Helvetica" panose="020B0604020202020204" pitchFamily="34" charset="0"/>
                        </a:rPr>
                        <a:t> keep the member healthy.</a:t>
                      </a:r>
                      <a:endParaRPr lang="en-US" sz="1600" b="0" kern="0" dirty="0">
                        <a:solidFill>
                          <a:schemeClr val="tx1"/>
                        </a:solidFill>
                        <a:latin typeface="Helvetica" panose="020B0604020202020204" pitchFamily="34" charset="0"/>
                      </a:endParaRPr>
                    </a:p>
                  </a:txBody>
                  <a:tcPr marT="45715" marB="45715"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1"/>
                  </a:ext>
                </a:extLst>
              </a:tr>
              <a:tr h="716203">
                <a:tc>
                  <a:txBody>
                    <a:bodyPr/>
                    <a:lstStyle/>
                    <a:p>
                      <a:r>
                        <a:rPr lang="en-US" sz="1600" b="0" kern="0" baseline="0" dirty="0">
                          <a:solidFill>
                            <a:schemeClr val="tx1"/>
                          </a:solidFill>
                          <a:latin typeface="Helvetica" panose="020B0604020202020204" pitchFamily="34" charset="0"/>
                        </a:rPr>
                        <a:t>Tool</a:t>
                      </a:r>
                    </a:p>
                  </a:txBody>
                  <a:tcPr marT="45715" marB="4571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sz="1600" b="0" dirty="0">
                          <a:solidFill>
                            <a:schemeClr val="tx1"/>
                          </a:solidFill>
                          <a:latin typeface="Helvetica" panose="020B0604020202020204" pitchFamily="34" charset="0"/>
                        </a:rPr>
                        <a:t> </a:t>
                      </a:r>
                      <a:r>
                        <a:rPr lang="en-US" sz="1600" b="0" kern="0" dirty="0">
                          <a:solidFill>
                            <a:schemeClr val="tx1"/>
                          </a:solidFill>
                          <a:latin typeface="Helvetica" panose="020B0604020202020204" pitchFamily="34" charset="0"/>
                        </a:rPr>
                        <a:t>The</a:t>
                      </a:r>
                      <a:r>
                        <a:rPr lang="en-US" sz="1600" b="0" kern="0" baseline="0" dirty="0">
                          <a:solidFill>
                            <a:schemeClr val="tx1"/>
                          </a:solidFill>
                          <a:latin typeface="Helvetica" panose="020B0604020202020204" pitchFamily="34" charset="0"/>
                        </a:rPr>
                        <a:t> IHS is used to develop the Wellness Plan</a:t>
                      </a:r>
                      <a:r>
                        <a:rPr lang="en-US" sz="1600" b="0" baseline="0" dirty="0">
                          <a:solidFill>
                            <a:schemeClr val="tx1"/>
                          </a:solidFill>
                          <a:latin typeface="Helvetica" panose="020B0604020202020204" pitchFamily="34" charset="0"/>
                        </a:rPr>
                        <a:t>.</a:t>
                      </a:r>
                      <a:endParaRPr lang="en-US" sz="1600" b="0" dirty="0">
                        <a:solidFill>
                          <a:schemeClr val="tx1"/>
                        </a:solidFill>
                        <a:latin typeface="Helvetica" panose="020B0604020202020204" pitchFamily="34" charset="0"/>
                      </a:endParaRPr>
                    </a:p>
                  </a:txBody>
                  <a:tcPr marT="45715" marB="45715"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2"/>
                  </a:ext>
                </a:extLst>
              </a:tr>
              <a:tr h="716203">
                <a:tc>
                  <a:txBody>
                    <a:bodyPr/>
                    <a:lstStyle/>
                    <a:p>
                      <a:r>
                        <a:rPr lang="en-US" sz="1600" b="0" kern="0" baseline="0" dirty="0">
                          <a:solidFill>
                            <a:schemeClr val="tx1"/>
                          </a:solidFill>
                          <a:latin typeface="Helvetica" panose="020B0604020202020204" pitchFamily="34" charset="0"/>
                        </a:rPr>
                        <a:t>Timeline</a:t>
                      </a:r>
                      <a:r>
                        <a:rPr lang="en-US" sz="1600" b="0" dirty="0">
                          <a:solidFill>
                            <a:schemeClr val="tx1"/>
                          </a:solidFill>
                          <a:latin typeface="Helvetica" panose="020B0604020202020204" pitchFamily="34" charset="0"/>
                        </a:rPr>
                        <a:t> </a:t>
                      </a:r>
                    </a:p>
                  </a:txBody>
                  <a:tcPr marT="45715" marB="4571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sz="1600" b="0" kern="0" baseline="0" dirty="0">
                          <a:solidFill>
                            <a:schemeClr val="tx1"/>
                          </a:solidFill>
                          <a:latin typeface="Helvetica" panose="020B0604020202020204" pitchFamily="34" charset="0"/>
                        </a:rPr>
                        <a:t>Within 120 days of enrollment </a:t>
                      </a:r>
                    </a:p>
                  </a:txBody>
                  <a:tcPr marT="45715" marB="45715"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3"/>
                  </a:ext>
                </a:extLst>
              </a:tr>
              <a:tr h="716203">
                <a:tc>
                  <a:txBody>
                    <a:bodyPr/>
                    <a:lstStyle/>
                    <a:p>
                      <a:r>
                        <a:rPr lang="en-US" sz="1600" b="0" kern="0" dirty="0">
                          <a:solidFill>
                            <a:schemeClr val="tx1"/>
                          </a:solidFill>
                          <a:latin typeface="Helvetica" panose="020B0604020202020204" pitchFamily="34" charset="0"/>
                        </a:rPr>
                        <a:t>Telephonic</a:t>
                      </a:r>
                      <a:r>
                        <a:rPr lang="en-US" sz="1600" b="0" kern="0" baseline="0" dirty="0">
                          <a:solidFill>
                            <a:schemeClr val="tx1"/>
                          </a:solidFill>
                          <a:latin typeface="Helvetica" panose="020B0604020202020204" pitchFamily="34" charset="0"/>
                        </a:rPr>
                        <a:t> or In Person</a:t>
                      </a:r>
                      <a:endParaRPr lang="en-US" sz="1600" b="0" kern="0" dirty="0">
                        <a:solidFill>
                          <a:schemeClr val="tx1"/>
                        </a:solidFill>
                        <a:latin typeface="Helvetica" panose="020B0604020202020204" pitchFamily="34" charset="0"/>
                      </a:endParaRPr>
                    </a:p>
                  </a:txBody>
                  <a:tcPr marT="45715" marB="4571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sz="1600" b="0" dirty="0">
                          <a:solidFill>
                            <a:schemeClr val="tx1"/>
                          </a:solidFill>
                          <a:latin typeface="Helvetica" panose="020B0604020202020204" pitchFamily="34" charset="0"/>
                        </a:rPr>
                        <a:t> </a:t>
                      </a:r>
                      <a:r>
                        <a:rPr lang="en-US" sz="1600" b="0" kern="0" baseline="0" dirty="0">
                          <a:solidFill>
                            <a:schemeClr val="tx1"/>
                          </a:solidFill>
                          <a:latin typeface="Helvetica" panose="020B0604020202020204" pitchFamily="34" charset="0"/>
                        </a:rPr>
                        <a:t>Telephone</a:t>
                      </a:r>
                    </a:p>
                  </a:txBody>
                  <a:tcPr marT="45715" marB="45715"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4"/>
                  </a:ext>
                </a:extLst>
              </a:tr>
            </a:tbl>
          </a:graphicData>
        </a:graphic>
      </p:graphicFrame>
      <p:pic>
        <p:nvPicPr>
          <p:cNvPr id="5" name="Picture 4"/>
          <p:cNvPicPr>
            <a:picLocks noChangeAspect="1"/>
          </p:cNvPicPr>
          <p:nvPr/>
        </p:nvPicPr>
        <p:blipFill>
          <a:blip r:embed="rId3"/>
          <a:stretch>
            <a:fillRect/>
          </a:stretch>
        </p:blipFill>
        <p:spPr>
          <a:xfrm>
            <a:off x="2505926" y="6425031"/>
            <a:ext cx="5782867" cy="277506"/>
          </a:xfrm>
          <a:prstGeom prst="rect">
            <a:avLst/>
          </a:prstGeom>
        </p:spPr>
      </p:pic>
    </p:spTree>
    <p:extLst>
      <p:ext uri="{BB962C8B-B14F-4D97-AF65-F5344CB8AC3E}">
        <p14:creationId xmlns:p14="http://schemas.microsoft.com/office/powerpoint/2010/main" val="1236601127"/>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Title 1"/>
          <p:cNvSpPr>
            <a:spLocks noGrp="1"/>
          </p:cNvSpPr>
          <p:nvPr>
            <p:ph type="title" idx="4294967295"/>
          </p:nvPr>
        </p:nvSpPr>
        <p:spPr>
          <a:xfrm>
            <a:off x="363794" y="304129"/>
            <a:ext cx="8229600" cy="1143000"/>
          </a:xfrm>
        </p:spPr>
        <p:txBody>
          <a:bodyPr/>
          <a:lstStyle/>
          <a:p>
            <a:pPr algn="ctr"/>
            <a:r>
              <a:rPr lang="en-US" altLang="en-US" sz="2800" b="0" dirty="0">
                <a:latin typeface="Cabin" panose="00000500000000000000" pitchFamily="2" charset="0"/>
                <a:cs typeface="Helvetica" charset="0"/>
              </a:rPr>
              <a:t>What Does the Wellness Tool Assess? </a:t>
            </a:r>
            <a:br>
              <a:rPr lang="en-US" altLang="en-US" sz="2800" b="0" dirty="0">
                <a:latin typeface="Cabin" panose="00000500000000000000" pitchFamily="2" charset="0"/>
                <a:cs typeface="Helvetica" charset="0"/>
              </a:rPr>
            </a:br>
            <a:r>
              <a:rPr lang="en-US" altLang="en-US" sz="2400" b="0" dirty="0">
                <a:latin typeface="Cabin" panose="00000500000000000000" pitchFamily="2" charset="0"/>
                <a:cs typeface="Helvetica" charset="0"/>
              </a:rPr>
              <a:t>Examples: </a:t>
            </a:r>
          </a:p>
        </p:txBody>
      </p:sp>
      <p:graphicFrame>
        <p:nvGraphicFramePr>
          <p:cNvPr id="4" name="Diagram 3"/>
          <p:cNvGraphicFramePr/>
          <p:nvPr/>
        </p:nvGraphicFramePr>
        <p:xfrm>
          <a:off x="685800" y="1447129"/>
          <a:ext cx="7813720" cy="406661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5" name="Picture 4"/>
          <p:cNvPicPr>
            <a:picLocks noChangeAspect="1"/>
          </p:cNvPicPr>
          <p:nvPr/>
        </p:nvPicPr>
        <p:blipFill>
          <a:blip r:embed="rId8"/>
          <a:stretch>
            <a:fillRect/>
          </a:stretch>
        </p:blipFill>
        <p:spPr>
          <a:xfrm>
            <a:off x="2505926" y="6425031"/>
            <a:ext cx="5782867" cy="277506"/>
          </a:xfrm>
          <a:prstGeom prst="rect">
            <a:avLst/>
          </a:prstGeom>
        </p:spPr>
      </p:pic>
    </p:spTree>
    <p:extLst>
      <p:ext uri="{BB962C8B-B14F-4D97-AF65-F5344CB8AC3E}">
        <p14:creationId xmlns:p14="http://schemas.microsoft.com/office/powerpoint/2010/main" val="2249188429"/>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Title 1"/>
          <p:cNvSpPr>
            <a:spLocks noGrp="1"/>
          </p:cNvSpPr>
          <p:nvPr>
            <p:ph type="title" idx="4294967295"/>
          </p:nvPr>
        </p:nvSpPr>
        <p:spPr>
          <a:xfrm>
            <a:off x="235974" y="257022"/>
            <a:ext cx="8229600" cy="1143000"/>
          </a:xfrm>
        </p:spPr>
        <p:txBody>
          <a:bodyPr/>
          <a:lstStyle/>
          <a:p>
            <a:pPr algn="ctr"/>
            <a:r>
              <a:rPr lang="en-US" altLang="en-US" sz="3200" b="0" dirty="0">
                <a:latin typeface="Cabin" panose="00000500000000000000" pitchFamily="2" charset="0"/>
                <a:cs typeface="Helvetica" charset="0"/>
              </a:rPr>
              <a:t>The Reassessment Process</a:t>
            </a:r>
            <a:br>
              <a:rPr lang="en-US" altLang="en-US" sz="2400" dirty="0">
                <a:latin typeface="Cabin" panose="00000500000000000000" pitchFamily="2" charset="0"/>
                <a:cs typeface="Helvetica" charset="0"/>
              </a:rPr>
            </a:br>
            <a:r>
              <a:rPr lang="en-US" altLang="en-US" sz="1800" b="0" dirty="0">
                <a:latin typeface="Cabin" panose="00000500000000000000" pitchFamily="2" charset="0"/>
                <a:cs typeface="Helvetica" charset="0"/>
              </a:rPr>
              <a:t>What happens when circumstances change for community members? </a:t>
            </a:r>
            <a:br>
              <a:rPr lang="en-US" altLang="en-US" sz="1800" b="0" dirty="0">
                <a:latin typeface="Cabin" panose="00000500000000000000" pitchFamily="2" charset="0"/>
                <a:cs typeface="Helvetica" charset="0"/>
              </a:rPr>
            </a:br>
            <a:r>
              <a:rPr lang="en-US" altLang="en-US" sz="1800" b="0" dirty="0">
                <a:latin typeface="Cabin" panose="00000500000000000000" pitchFamily="2" charset="0"/>
                <a:cs typeface="Helvetica" charset="0"/>
              </a:rPr>
              <a:t>The process is faster. </a:t>
            </a:r>
          </a:p>
        </p:txBody>
      </p:sp>
      <p:graphicFrame>
        <p:nvGraphicFramePr>
          <p:cNvPr id="4" name="Diagram 3"/>
          <p:cNvGraphicFramePr/>
          <p:nvPr/>
        </p:nvGraphicFramePr>
        <p:xfrm>
          <a:off x="762000" y="1600200"/>
          <a:ext cx="6096000" cy="415708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TextBox 2"/>
          <p:cNvSpPr txBox="1"/>
          <p:nvPr/>
        </p:nvSpPr>
        <p:spPr>
          <a:xfrm>
            <a:off x="7162800" y="1038259"/>
            <a:ext cx="1676400" cy="4893647"/>
          </a:xfrm>
          <a:prstGeom prst="rect">
            <a:avLst/>
          </a:prstGeom>
          <a:noFill/>
          <a:ln>
            <a:solidFill>
              <a:schemeClr val="tx2"/>
            </a:solidFill>
          </a:ln>
        </p:spPr>
        <p:txBody>
          <a:bodyPr>
            <a:spAutoFit/>
          </a:bodyPr>
          <a:lstStyle/>
          <a:p>
            <a:pPr algn="ctr">
              <a:defRPr/>
            </a:pPr>
            <a:r>
              <a:rPr lang="en-US" sz="1200" b="1" kern="0" dirty="0">
                <a:latin typeface="Helvetica" panose="020B0604020202020204" pitchFamily="34" charset="0"/>
              </a:rPr>
              <a:t>Change in circumstances includes:</a:t>
            </a:r>
          </a:p>
          <a:p>
            <a:pPr>
              <a:defRPr/>
            </a:pPr>
            <a:endParaRPr lang="en-US" sz="1200" kern="0" dirty="0">
              <a:latin typeface="Helvetica" panose="020B0604020202020204" pitchFamily="34" charset="0"/>
            </a:endParaRPr>
          </a:p>
          <a:p>
            <a:pPr marL="228600" indent="-228600">
              <a:buFont typeface="+mj-lt"/>
              <a:buAutoNum type="arabicPeriod"/>
              <a:defRPr/>
            </a:pPr>
            <a:r>
              <a:rPr lang="en-US" sz="1200" kern="0" dirty="0">
                <a:latin typeface="Helvetica" panose="020B0604020202020204" pitchFamily="34" charset="0"/>
              </a:rPr>
              <a:t>Significant change in medication</a:t>
            </a:r>
          </a:p>
          <a:p>
            <a:pPr marL="228600" indent="-228600">
              <a:buFont typeface="+mj-lt"/>
              <a:buAutoNum type="arabicPeriod"/>
              <a:defRPr/>
            </a:pPr>
            <a:r>
              <a:rPr lang="en-US" sz="1200" kern="0" dirty="0">
                <a:latin typeface="Helvetica" panose="020B0604020202020204" pitchFamily="34" charset="0"/>
              </a:rPr>
              <a:t>Change in, or loss of a caregiver</a:t>
            </a:r>
          </a:p>
          <a:p>
            <a:pPr marL="228600" indent="-228600">
              <a:buFont typeface="+mj-lt"/>
              <a:buAutoNum type="arabicPeriod"/>
              <a:defRPr/>
            </a:pPr>
            <a:r>
              <a:rPr lang="en-US" sz="1200" kern="0" dirty="0">
                <a:latin typeface="Helvetica" panose="020B0604020202020204" pitchFamily="34" charset="0"/>
              </a:rPr>
              <a:t>Medical, psychosocial or behavioral health crisis</a:t>
            </a:r>
          </a:p>
          <a:p>
            <a:pPr marL="228600" indent="-228600">
              <a:buFont typeface="+mj-lt"/>
              <a:buAutoNum type="arabicPeriod"/>
              <a:defRPr/>
            </a:pPr>
            <a:r>
              <a:rPr lang="en-US" sz="1200" kern="0" dirty="0">
                <a:latin typeface="Helvetica" panose="020B0604020202020204" pitchFamily="34" charset="0"/>
              </a:rPr>
              <a:t>Excessive emergency department utilization</a:t>
            </a:r>
          </a:p>
          <a:p>
            <a:pPr marL="228600" indent="-228600">
              <a:buFont typeface="+mj-lt"/>
              <a:buAutoNum type="arabicPeriod"/>
              <a:defRPr/>
            </a:pPr>
            <a:r>
              <a:rPr lang="en-US" sz="1200" kern="0" dirty="0">
                <a:latin typeface="Helvetica" panose="020B0604020202020204" pitchFamily="34" charset="0"/>
              </a:rPr>
              <a:t>Other major changes in the member’s psychosocial, medical, or behavioral  condition</a:t>
            </a:r>
          </a:p>
          <a:p>
            <a:pPr marL="228600" indent="-228600">
              <a:buFont typeface="+mj-lt"/>
              <a:buAutoNum type="arabicPeriod"/>
              <a:defRPr/>
            </a:pPr>
            <a:r>
              <a:rPr lang="en-US" sz="1200" kern="0" dirty="0">
                <a:latin typeface="Helvetica" panose="020B0604020202020204" pitchFamily="34" charset="0"/>
              </a:rPr>
              <a:t>A major change in housing</a:t>
            </a:r>
          </a:p>
          <a:p>
            <a:pPr>
              <a:defRPr/>
            </a:pPr>
            <a:r>
              <a:rPr lang="en-US" sz="1200" dirty="0">
                <a:latin typeface="Helvetica" panose="020B0604020202020204" pitchFamily="34" charset="0"/>
              </a:rPr>
              <a:t> </a:t>
            </a:r>
          </a:p>
        </p:txBody>
      </p:sp>
      <p:pic>
        <p:nvPicPr>
          <p:cNvPr id="5" name="Picture 4"/>
          <p:cNvPicPr>
            <a:picLocks noChangeAspect="1"/>
          </p:cNvPicPr>
          <p:nvPr/>
        </p:nvPicPr>
        <p:blipFill>
          <a:blip r:embed="rId8"/>
          <a:stretch>
            <a:fillRect/>
          </a:stretch>
        </p:blipFill>
        <p:spPr>
          <a:xfrm>
            <a:off x="2505926" y="6425031"/>
            <a:ext cx="5782867" cy="277506"/>
          </a:xfrm>
          <a:prstGeom prst="rect">
            <a:avLst/>
          </a:prstGeom>
        </p:spPr>
      </p:pic>
    </p:spTree>
    <p:extLst>
      <p:ext uri="{BB962C8B-B14F-4D97-AF65-F5344CB8AC3E}">
        <p14:creationId xmlns:p14="http://schemas.microsoft.com/office/powerpoint/2010/main" val="1359368346"/>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Title 1"/>
          <p:cNvSpPr>
            <a:spLocks noGrp="1"/>
          </p:cNvSpPr>
          <p:nvPr>
            <p:ph type="title" idx="4294967295"/>
          </p:nvPr>
        </p:nvSpPr>
        <p:spPr>
          <a:xfrm>
            <a:off x="422786" y="365125"/>
            <a:ext cx="7924801" cy="1325563"/>
          </a:xfrm>
        </p:spPr>
        <p:txBody>
          <a:bodyPr/>
          <a:lstStyle/>
          <a:p>
            <a:r>
              <a:rPr lang="en-US" altLang="en-US" sz="2800" b="0" dirty="0">
                <a:latin typeface="Cabin" panose="00000500000000000000" pitchFamily="2" charset="0"/>
                <a:cs typeface="Helvetica" charset="0"/>
              </a:rPr>
              <a:t>Reassessments and their Effects on the </a:t>
            </a:r>
            <a:br>
              <a:rPr lang="en-US" altLang="en-US" sz="2800" b="0" dirty="0">
                <a:latin typeface="Cabin" panose="00000500000000000000" pitchFamily="2" charset="0"/>
                <a:cs typeface="Helvetica" charset="0"/>
              </a:rPr>
            </a:br>
            <a:r>
              <a:rPr lang="en-US" altLang="en-US" sz="2800" b="0" dirty="0">
                <a:latin typeface="Cabin" panose="00000500000000000000" pitchFamily="2" charset="0"/>
                <a:cs typeface="Helvetica" charset="0"/>
              </a:rPr>
              <a:t>Interdisciplinary Care Plan</a:t>
            </a:r>
            <a:r>
              <a:rPr lang="en-US" altLang="en-US" sz="3200" b="0" dirty="0">
                <a:latin typeface="Cabin" panose="00000500000000000000" pitchFamily="2" charset="0"/>
                <a:cs typeface="Helvetica" charset="0"/>
              </a:rPr>
              <a:t> </a:t>
            </a:r>
          </a:p>
        </p:txBody>
      </p:sp>
      <p:graphicFrame>
        <p:nvGraphicFramePr>
          <p:cNvPr id="2" name="Content Placeholder 1"/>
          <p:cNvGraphicFramePr>
            <a:graphicFrameLocks noGrp="1"/>
          </p:cNvGraphicFramePr>
          <p:nvPr>
            <p:ph sz="half" idx="4294967295"/>
            <p:extLst>
              <p:ext uri="{D42A27DB-BD31-4B8C-83A1-F6EECF244321}">
                <p14:modId xmlns:p14="http://schemas.microsoft.com/office/powerpoint/2010/main" val="1290475202"/>
              </p:ext>
            </p:extLst>
          </p:nvPr>
        </p:nvGraphicFramePr>
        <p:xfrm>
          <a:off x="422786" y="1417638"/>
          <a:ext cx="8229600" cy="452596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4" name="Picture 3"/>
          <p:cNvPicPr>
            <a:picLocks noChangeAspect="1"/>
          </p:cNvPicPr>
          <p:nvPr/>
        </p:nvPicPr>
        <p:blipFill>
          <a:blip r:embed="rId8"/>
          <a:stretch>
            <a:fillRect/>
          </a:stretch>
        </p:blipFill>
        <p:spPr>
          <a:xfrm>
            <a:off x="2505926" y="6425031"/>
            <a:ext cx="5782867" cy="277506"/>
          </a:xfrm>
          <a:prstGeom prst="rect">
            <a:avLst/>
          </a:prstGeom>
        </p:spPr>
      </p:pic>
    </p:spTree>
    <p:extLst>
      <p:ext uri="{BB962C8B-B14F-4D97-AF65-F5344CB8AC3E}">
        <p14:creationId xmlns:p14="http://schemas.microsoft.com/office/powerpoint/2010/main" val="231788104"/>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Title 1"/>
          <p:cNvSpPr>
            <a:spLocks noGrp="1"/>
          </p:cNvSpPr>
          <p:nvPr>
            <p:ph type="title" idx="4294967295"/>
          </p:nvPr>
        </p:nvSpPr>
        <p:spPr>
          <a:xfrm>
            <a:off x="363793" y="196849"/>
            <a:ext cx="7886700" cy="1325563"/>
          </a:xfrm>
        </p:spPr>
        <p:txBody>
          <a:bodyPr>
            <a:normAutofit/>
          </a:bodyPr>
          <a:lstStyle/>
          <a:p>
            <a:pPr algn="ctr"/>
            <a:r>
              <a:rPr lang="en-US" altLang="en-US" sz="3400" b="0" dirty="0">
                <a:latin typeface="Cabin" panose="00000500000000000000" pitchFamily="2" charset="0"/>
                <a:cs typeface="Helvetica" charset="0"/>
              </a:rPr>
              <a:t>The Discharge Opportunity Assessment </a:t>
            </a:r>
          </a:p>
        </p:txBody>
      </p:sp>
      <p:sp>
        <p:nvSpPr>
          <p:cNvPr id="60419" name="Content Placeholder 2"/>
          <p:cNvSpPr>
            <a:spLocks noGrp="1"/>
          </p:cNvSpPr>
          <p:nvPr>
            <p:ph sz="half" idx="4294967295"/>
          </p:nvPr>
        </p:nvSpPr>
        <p:spPr>
          <a:xfrm>
            <a:off x="0" y="1825625"/>
            <a:ext cx="3867150" cy="4351338"/>
          </a:xfrm>
        </p:spPr>
        <p:txBody>
          <a:bodyPr/>
          <a:lstStyle/>
          <a:p>
            <a:endParaRPr lang="en-US" altLang="en-US" sz="1100" dirty="0">
              <a:latin typeface="Helvetica" panose="020B0604020202020204" pitchFamily="34" charset="0"/>
              <a:cs typeface="Helvetica" panose="020B0604020202020204" pitchFamily="34" charset="0"/>
            </a:endParaRPr>
          </a:p>
          <a:p>
            <a:endParaRPr lang="en-US" altLang="en-US" sz="1100" dirty="0">
              <a:latin typeface="Helvetica" panose="020B0604020202020204" pitchFamily="34" charset="0"/>
              <a:cs typeface="Helvetica" panose="020B0604020202020204" pitchFamily="34" charset="0"/>
            </a:endParaRPr>
          </a:p>
        </p:txBody>
      </p:sp>
      <p:graphicFrame>
        <p:nvGraphicFramePr>
          <p:cNvPr id="6" name="Table 5"/>
          <p:cNvGraphicFramePr>
            <a:graphicFrameLocks noGrp="1"/>
          </p:cNvGraphicFramePr>
          <p:nvPr>
            <p:extLst>
              <p:ext uri="{D42A27DB-BD31-4B8C-83A1-F6EECF244321}">
                <p14:modId xmlns:p14="http://schemas.microsoft.com/office/powerpoint/2010/main" val="3116360900"/>
              </p:ext>
            </p:extLst>
          </p:nvPr>
        </p:nvGraphicFramePr>
        <p:xfrm>
          <a:off x="738809" y="1307690"/>
          <a:ext cx="8077200" cy="4065589"/>
        </p:xfrm>
        <a:graphic>
          <a:graphicData uri="http://schemas.openxmlformats.org/drawingml/2006/table">
            <a:tbl>
              <a:tblPr firstRow="1" bandRow="1">
                <a:tableStyleId>{5C22544A-7EE6-4342-B048-85BDC9FD1C3A}</a:tableStyleId>
              </a:tblPr>
              <a:tblGrid>
                <a:gridCol w="1371600">
                  <a:extLst>
                    <a:ext uri="{9D8B030D-6E8A-4147-A177-3AD203B41FA5}">
                      <a16:colId xmlns:a16="http://schemas.microsoft.com/office/drawing/2014/main" val="20000"/>
                    </a:ext>
                  </a:extLst>
                </a:gridCol>
                <a:gridCol w="6705600">
                  <a:extLst>
                    <a:ext uri="{9D8B030D-6E8A-4147-A177-3AD203B41FA5}">
                      <a16:colId xmlns:a16="http://schemas.microsoft.com/office/drawing/2014/main" val="20001"/>
                    </a:ext>
                  </a:extLst>
                </a:gridCol>
              </a:tblGrid>
              <a:tr h="609519">
                <a:tc>
                  <a:txBody>
                    <a:bodyPr/>
                    <a:lstStyle/>
                    <a:p>
                      <a:r>
                        <a:rPr lang="en-US" sz="1400" b="0" kern="0" baseline="0" dirty="0">
                          <a:solidFill>
                            <a:schemeClr val="tx1"/>
                          </a:solidFill>
                          <a:latin typeface="Helvetica" panose="020B0604020202020204" pitchFamily="34" charset="0"/>
                        </a:rPr>
                        <a:t>Who receives one? </a:t>
                      </a:r>
                    </a:p>
                  </a:txBody>
                  <a:tcPr marT="45721" marB="4572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sz="1400" b="1" kern="0" dirty="0">
                          <a:solidFill>
                            <a:schemeClr val="tx1"/>
                          </a:solidFill>
                          <a:latin typeface="Helvetica" panose="020B0604020202020204" pitchFamily="34" charset="0"/>
                        </a:rPr>
                        <a:t>NURSING</a:t>
                      </a:r>
                      <a:r>
                        <a:rPr lang="en-US" sz="1400" b="1" kern="0" baseline="0" dirty="0">
                          <a:solidFill>
                            <a:schemeClr val="tx1"/>
                          </a:solidFill>
                          <a:latin typeface="Helvetica" panose="020B0604020202020204" pitchFamily="34" charset="0"/>
                        </a:rPr>
                        <a:t> FACILITY</a:t>
                      </a:r>
                      <a:r>
                        <a:rPr lang="en-US" sz="1400" b="0" kern="0" baseline="0" dirty="0">
                          <a:solidFill>
                            <a:schemeClr val="tx1"/>
                          </a:solidFill>
                          <a:latin typeface="Helvetica" panose="020B0604020202020204" pitchFamily="34" charset="0"/>
                        </a:rPr>
                        <a:t> m</a:t>
                      </a:r>
                      <a:r>
                        <a:rPr lang="en-US" sz="1400" b="0" kern="0" dirty="0">
                          <a:solidFill>
                            <a:schemeClr val="tx1"/>
                          </a:solidFill>
                          <a:latin typeface="Helvetica" panose="020B0604020202020204" pitchFamily="34" charset="0"/>
                        </a:rPr>
                        <a:t>embers</a:t>
                      </a:r>
                    </a:p>
                  </a:txBody>
                  <a:tcPr marT="45721" marB="45721"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0"/>
                  </a:ext>
                </a:extLst>
              </a:tr>
              <a:tr h="987184">
                <a:tc>
                  <a:txBody>
                    <a:bodyPr/>
                    <a:lstStyle/>
                    <a:p>
                      <a:r>
                        <a:rPr lang="en-US" sz="1400" b="0" kern="0" baseline="0" dirty="0">
                          <a:solidFill>
                            <a:schemeClr val="tx1"/>
                          </a:solidFill>
                          <a:latin typeface="Helvetica" panose="020B0604020202020204" pitchFamily="34" charset="0"/>
                        </a:rPr>
                        <a:t>Goal </a:t>
                      </a:r>
                    </a:p>
                  </a:txBody>
                  <a:tcPr marT="45721" marB="4572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sz="1400" b="0" kern="0" dirty="0">
                          <a:solidFill>
                            <a:schemeClr val="tx1"/>
                          </a:solidFill>
                          <a:latin typeface="Helvetica" panose="020B0604020202020204" pitchFamily="34" charset="0"/>
                        </a:rPr>
                        <a:t>To identify nursing facility residents who may have a desire and/or opportunity to return to the community, based on, but not limited to, self or provider referral, Minimum Data</a:t>
                      </a:r>
                      <a:r>
                        <a:rPr lang="en-US" sz="1400" b="0" kern="0" baseline="0" dirty="0">
                          <a:solidFill>
                            <a:schemeClr val="tx1"/>
                          </a:solidFill>
                          <a:latin typeface="Helvetica" panose="020B0604020202020204" pitchFamily="34" charset="0"/>
                        </a:rPr>
                        <a:t> Set (M</a:t>
                      </a:r>
                      <a:r>
                        <a:rPr lang="en-US" sz="1400" b="0" kern="0" dirty="0">
                          <a:solidFill>
                            <a:schemeClr val="tx1"/>
                          </a:solidFill>
                          <a:latin typeface="Helvetica" panose="020B0604020202020204" pitchFamily="34" charset="0"/>
                        </a:rPr>
                        <a:t>DS) results and predictive modeling.</a:t>
                      </a:r>
                    </a:p>
                  </a:txBody>
                  <a:tcPr marT="45721" marB="45721"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1"/>
                  </a:ext>
                </a:extLst>
              </a:tr>
              <a:tr h="579122">
                <a:tc>
                  <a:txBody>
                    <a:bodyPr/>
                    <a:lstStyle/>
                    <a:p>
                      <a:r>
                        <a:rPr lang="en-US" sz="1400" b="0" kern="0" baseline="0" dirty="0">
                          <a:solidFill>
                            <a:schemeClr val="tx1"/>
                          </a:solidFill>
                          <a:latin typeface="Helvetica" panose="020B0604020202020204" pitchFamily="34" charset="0"/>
                        </a:rPr>
                        <a:t>Timeline </a:t>
                      </a:r>
                    </a:p>
                  </a:txBody>
                  <a:tcPr marT="45721" marB="4572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400" b="0" kern="0" dirty="0">
                          <a:solidFill>
                            <a:schemeClr val="tx1"/>
                          </a:solidFill>
                          <a:latin typeface="Helvetica" panose="020B0604020202020204" pitchFamily="34" charset="0"/>
                        </a:rPr>
                        <a:t>Within</a:t>
                      </a:r>
                      <a:r>
                        <a:rPr lang="en-US" sz="1400" b="0" kern="0" baseline="0" dirty="0">
                          <a:solidFill>
                            <a:schemeClr val="tx1"/>
                          </a:solidFill>
                          <a:latin typeface="Helvetica" panose="020B0604020202020204" pitchFamily="34" charset="0"/>
                        </a:rPr>
                        <a:t> </a:t>
                      </a:r>
                      <a:r>
                        <a:rPr lang="en-US" sz="1400" b="0" kern="0" dirty="0">
                          <a:solidFill>
                            <a:schemeClr val="tx1"/>
                          </a:solidFill>
                          <a:latin typeface="Helvetica" panose="020B0604020202020204" pitchFamily="34" charset="0"/>
                        </a:rPr>
                        <a:t>30 days of the member being identified or referred</a:t>
                      </a:r>
                      <a:r>
                        <a:rPr lang="en-US" sz="1400" b="0" dirty="0">
                          <a:solidFill>
                            <a:schemeClr val="tx1"/>
                          </a:solidFill>
                          <a:latin typeface="Helvetica" panose="020B0604020202020204" pitchFamily="34" charset="0"/>
                        </a:rPr>
                        <a:t>.</a:t>
                      </a:r>
                      <a:r>
                        <a:rPr lang="en-US" sz="1400" b="0" baseline="0" dirty="0">
                          <a:solidFill>
                            <a:schemeClr val="tx1"/>
                          </a:solidFill>
                          <a:latin typeface="Helvetica" panose="020B0604020202020204" pitchFamily="34" charset="0"/>
                        </a:rPr>
                        <a:t> </a:t>
                      </a:r>
                      <a:endParaRPr lang="en-US" sz="1400" b="0" dirty="0">
                        <a:solidFill>
                          <a:schemeClr val="tx1"/>
                        </a:solidFill>
                        <a:latin typeface="Helvetica" panose="020B0604020202020204" pitchFamily="34" charset="0"/>
                      </a:endParaRPr>
                    </a:p>
                    <a:p>
                      <a:endParaRPr lang="en-US" sz="1400" b="0" dirty="0">
                        <a:solidFill>
                          <a:schemeClr val="tx1"/>
                        </a:solidFill>
                        <a:latin typeface="Helvetica" panose="020B0604020202020204" pitchFamily="34" charset="0"/>
                      </a:endParaRPr>
                    </a:p>
                  </a:txBody>
                  <a:tcPr marT="45721" marB="45721"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2"/>
                  </a:ext>
                </a:extLst>
              </a:tr>
              <a:tr h="579122">
                <a:tc>
                  <a:txBody>
                    <a:bodyPr/>
                    <a:lstStyle/>
                    <a:p>
                      <a:r>
                        <a:rPr lang="en-US" sz="1400" b="0" kern="0" dirty="0">
                          <a:solidFill>
                            <a:schemeClr val="tx1"/>
                          </a:solidFill>
                          <a:latin typeface="Helvetica" panose="020B0604020202020204" pitchFamily="34" charset="0"/>
                        </a:rPr>
                        <a:t>Telephonic</a:t>
                      </a:r>
                      <a:r>
                        <a:rPr lang="en-US" sz="1400" b="0" kern="0" baseline="0" dirty="0">
                          <a:solidFill>
                            <a:schemeClr val="tx1"/>
                          </a:solidFill>
                          <a:latin typeface="Helvetica" panose="020B0604020202020204" pitchFamily="34" charset="0"/>
                        </a:rPr>
                        <a:t> or In Person</a:t>
                      </a:r>
                      <a:endParaRPr lang="en-US" sz="1400" b="0" kern="0" dirty="0">
                        <a:solidFill>
                          <a:schemeClr val="tx1"/>
                        </a:solidFill>
                        <a:latin typeface="Helvetica" panose="020B0604020202020204" pitchFamily="34" charset="0"/>
                      </a:endParaRPr>
                    </a:p>
                  </a:txBody>
                  <a:tcPr marT="45721" marB="4572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sz="1400" b="0" dirty="0">
                          <a:solidFill>
                            <a:schemeClr val="tx1"/>
                          </a:solidFill>
                          <a:latin typeface="Helvetica" panose="020B0604020202020204" pitchFamily="34" charset="0"/>
                        </a:rPr>
                        <a:t> </a:t>
                      </a:r>
                      <a:r>
                        <a:rPr lang="en-US" sz="1400" b="0" kern="0" dirty="0">
                          <a:solidFill>
                            <a:schemeClr val="tx1"/>
                          </a:solidFill>
                          <a:latin typeface="Helvetica" panose="020B0604020202020204" pitchFamily="34" charset="0"/>
                        </a:rPr>
                        <a:t>In</a:t>
                      </a:r>
                      <a:r>
                        <a:rPr lang="en-US" sz="1400" b="0" kern="0" baseline="0" dirty="0">
                          <a:solidFill>
                            <a:schemeClr val="tx1"/>
                          </a:solidFill>
                          <a:latin typeface="Helvetica" panose="020B0604020202020204" pitchFamily="34" charset="0"/>
                        </a:rPr>
                        <a:t> person </a:t>
                      </a:r>
                      <a:endParaRPr lang="en-US" sz="1400" b="0" kern="0" dirty="0">
                        <a:solidFill>
                          <a:schemeClr val="tx1"/>
                        </a:solidFill>
                        <a:latin typeface="Helvetica" panose="020B0604020202020204" pitchFamily="34" charset="0"/>
                      </a:endParaRPr>
                    </a:p>
                  </a:txBody>
                  <a:tcPr marT="45721" marB="45721"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3"/>
                  </a:ext>
                </a:extLst>
              </a:tr>
              <a:tr h="1310642">
                <a:tc>
                  <a:txBody>
                    <a:bodyPr/>
                    <a:lstStyle/>
                    <a:p>
                      <a:r>
                        <a:rPr lang="en-US" sz="1400" b="0" kern="0" dirty="0">
                          <a:solidFill>
                            <a:schemeClr val="tx1"/>
                          </a:solidFill>
                          <a:latin typeface="Helvetica" panose="020B0604020202020204" pitchFamily="34" charset="0"/>
                        </a:rPr>
                        <a:t>Neighborhood</a:t>
                      </a:r>
                      <a:r>
                        <a:rPr lang="en-US" sz="1400" b="0" kern="0" baseline="0" dirty="0">
                          <a:solidFill>
                            <a:schemeClr val="tx1"/>
                          </a:solidFill>
                          <a:latin typeface="Helvetica" panose="020B0604020202020204" pitchFamily="34" charset="0"/>
                        </a:rPr>
                        <a:t> Actions</a:t>
                      </a:r>
                      <a:endParaRPr lang="en-US" sz="1400" b="0" kern="0" dirty="0">
                        <a:solidFill>
                          <a:schemeClr val="tx1"/>
                        </a:solidFill>
                        <a:latin typeface="Helvetica" panose="020B0604020202020204" pitchFamily="34" charset="0"/>
                      </a:endParaRPr>
                    </a:p>
                  </a:txBody>
                  <a:tcPr marT="45721" marB="4572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sz="1400" b="0" kern="0" dirty="0">
                          <a:solidFill>
                            <a:schemeClr val="tx1"/>
                          </a:solidFill>
                          <a:latin typeface="Helvetica" panose="020B0604020202020204" pitchFamily="34" charset="0"/>
                        </a:rPr>
                        <a:t>For</a:t>
                      </a:r>
                      <a:r>
                        <a:rPr lang="en-US" sz="1400" b="0" kern="0" baseline="0" dirty="0">
                          <a:solidFill>
                            <a:schemeClr val="tx1"/>
                          </a:solidFill>
                          <a:latin typeface="Helvetica" panose="020B0604020202020204" pitchFamily="34" charset="0"/>
                        </a:rPr>
                        <a:t> m</a:t>
                      </a:r>
                      <a:r>
                        <a:rPr lang="en-US" sz="1400" b="0" kern="0" dirty="0">
                          <a:solidFill>
                            <a:schemeClr val="tx1"/>
                          </a:solidFill>
                          <a:latin typeface="Helvetica" panose="020B0604020202020204" pitchFamily="34" charset="0"/>
                        </a:rPr>
                        <a:t>embers residing</a:t>
                      </a:r>
                      <a:r>
                        <a:rPr lang="en-US" sz="1400" b="0" kern="0" baseline="0" dirty="0">
                          <a:solidFill>
                            <a:schemeClr val="tx1"/>
                          </a:solidFill>
                          <a:latin typeface="Helvetica" panose="020B0604020202020204" pitchFamily="34" charset="0"/>
                        </a:rPr>
                        <a:t> in nursing home facilities identified as having a desire and/or opportunity to return to the community, Neighborhood will: (1) Develop a person-centered Community Transition Plan; and, (2) Assign the member a Transitions Care Manager (TCM).</a:t>
                      </a:r>
                    </a:p>
                  </a:txBody>
                  <a:tcPr marT="45721" marB="45721"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4"/>
                  </a:ext>
                </a:extLst>
              </a:tr>
            </a:tbl>
          </a:graphicData>
        </a:graphic>
      </p:graphicFrame>
      <p:pic>
        <p:nvPicPr>
          <p:cNvPr id="5" name="Picture 4"/>
          <p:cNvPicPr>
            <a:picLocks noChangeAspect="1"/>
          </p:cNvPicPr>
          <p:nvPr/>
        </p:nvPicPr>
        <p:blipFill>
          <a:blip r:embed="rId3"/>
          <a:stretch>
            <a:fillRect/>
          </a:stretch>
        </p:blipFill>
        <p:spPr>
          <a:xfrm>
            <a:off x="2505926" y="6425031"/>
            <a:ext cx="5782867" cy="277506"/>
          </a:xfrm>
          <a:prstGeom prst="rect">
            <a:avLst/>
          </a:prstGeom>
        </p:spPr>
      </p:pic>
    </p:spTree>
    <p:extLst>
      <p:ext uri="{BB962C8B-B14F-4D97-AF65-F5344CB8AC3E}">
        <p14:creationId xmlns:p14="http://schemas.microsoft.com/office/powerpoint/2010/main" val="2176378213"/>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462115" y="370579"/>
            <a:ext cx="7886700" cy="985838"/>
          </a:xfrm>
        </p:spPr>
        <p:txBody>
          <a:bodyPr>
            <a:normAutofit/>
          </a:bodyPr>
          <a:lstStyle/>
          <a:p>
            <a:r>
              <a:rPr lang="en-US" sz="4000" b="0" dirty="0"/>
              <a:t>Quality Improvement</a:t>
            </a:r>
          </a:p>
        </p:txBody>
      </p:sp>
      <p:sp>
        <p:nvSpPr>
          <p:cNvPr id="3" name="Content Placeholder 2"/>
          <p:cNvSpPr>
            <a:spLocks noGrp="1"/>
          </p:cNvSpPr>
          <p:nvPr>
            <p:ph idx="4294967295"/>
          </p:nvPr>
        </p:nvSpPr>
        <p:spPr>
          <a:xfrm>
            <a:off x="462115" y="1662131"/>
            <a:ext cx="7749049" cy="2786063"/>
          </a:xfrm>
        </p:spPr>
        <p:txBody>
          <a:bodyPr>
            <a:normAutofit fontScale="92500"/>
          </a:bodyPr>
          <a:lstStyle/>
          <a:p>
            <a:pPr marL="0" indent="0">
              <a:buNone/>
            </a:pPr>
            <a:r>
              <a:rPr lang="en-US" sz="2400" dirty="0">
                <a:cs typeface="Calibri" panose="020F0502020204030204" pitchFamily="34" charset="0"/>
              </a:rPr>
              <a:t>Neighborhood’s Quality Improvement (QI) Program strives to ensure that members have access to high quality health care services that are responsive to their needs and result in positive health outcomes.</a:t>
            </a:r>
          </a:p>
          <a:p>
            <a:r>
              <a:rPr lang="en-US" sz="2400" dirty="0">
                <a:cs typeface="Calibri" panose="020F0502020204030204" pitchFamily="34" charset="0"/>
              </a:rPr>
              <a:t>To meet this goal, Neighborhood’s program targets clinical quality of care, member and provider satisfaction and internal operations. Annually the Quality Improvement Program Description is approved by Neighborhood’s Board of Directors.</a:t>
            </a:r>
          </a:p>
          <a:p>
            <a:endParaRPr lang="en-US" sz="2800" dirty="0"/>
          </a:p>
        </p:txBody>
      </p:sp>
      <p:pic>
        <p:nvPicPr>
          <p:cNvPr id="4" name="Picture 3"/>
          <p:cNvPicPr>
            <a:picLocks noChangeAspect="1"/>
          </p:cNvPicPr>
          <p:nvPr/>
        </p:nvPicPr>
        <p:blipFill>
          <a:blip r:embed="rId2"/>
          <a:stretch>
            <a:fillRect/>
          </a:stretch>
        </p:blipFill>
        <p:spPr>
          <a:xfrm>
            <a:off x="2505926" y="6425031"/>
            <a:ext cx="5782867" cy="277506"/>
          </a:xfrm>
          <a:prstGeom prst="rect">
            <a:avLst/>
          </a:prstGeom>
        </p:spPr>
      </p:pic>
    </p:spTree>
    <p:extLst>
      <p:ext uri="{BB962C8B-B14F-4D97-AF65-F5344CB8AC3E}">
        <p14:creationId xmlns:p14="http://schemas.microsoft.com/office/powerpoint/2010/main" val="391172250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293534" y="552860"/>
            <a:ext cx="8693150" cy="1325563"/>
          </a:xfrm>
        </p:spPr>
        <p:txBody>
          <a:bodyPr>
            <a:normAutofit/>
          </a:bodyPr>
          <a:lstStyle/>
          <a:p>
            <a:r>
              <a:rPr lang="en-US" sz="4000" b="0" dirty="0"/>
              <a:t>Provider Rights and Responsibilities</a:t>
            </a:r>
          </a:p>
        </p:txBody>
      </p:sp>
      <p:sp>
        <p:nvSpPr>
          <p:cNvPr id="5" name="TextBox 4"/>
          <p:cNvSpPr txBox="1"/>
          <p:nvPr/>
        </p:nvSpPr>
        <p:spPr>
          <a:xfrm>
            <a:off x="689548" y="1824654"/>
            <a:ext cx="7720871" cy="1477328"/>
          </a:xfrm>
          <a:prstGeom prst="rect">
            <a:avLst/>
          </a:prstGeom>
          <a:noFill/>
        </p:spPr>
        <p:txBody>
          <a:bodyPr wrap="square" rtlCol="0">
            <a:spAutoFit/>
          </a:bodyPr>
          <a:lstStyle/>
          <a:p>
            <a:pPr marL="285750" indent="-285750">
              <a:buFont typeface="Arial" panose="020B0604020202020204" pitchFamily="34" charset="0"/>
              <a:buChar char="•"/>
            </a:pPr>
            <a:r>
              <a:rPr lang="en-US" dirty="0">
                <a:latin typeface="Garamond" panose="02020404030301010803" pitchFamily="18" charset="0"/>
              </a:rPr>
              <a:t>Grievance and Appeals procedures and timelines </a:t>
            </a:r>
          </a:p>
          <a:p>
            <a:pPr marL="285750" indent="-285750">
              <a:buFont typeface="Arial" panose="020B0604020202020204" pitchFamily="34" charset="0"/>
              <a:buChar char="•"/>
            </a:pPr>
            <a:r>
              <a:rPr lang="en-US" dirty="0">
                <a:latin typeface="Garamond" panose="02020404030301010803" pitchFamily="18" charset="0"/>
              </a:rPr>
              <a:t>Provider Complaints</a:t>
            </a:r>
          </a:p>
          <a:p>
            <a:pPr marL="285750" indent="-285750">
              <a:buFont typeface="Arial" panose="020B0604020202020204" pitchFamily="34" charset="0"/>
              <a:buChar char="•"/>
            </a:pPr>
            <a:r>
              <a:rPr lang="en-US" dirty="0">
                <a:latin typeface="Garamond" panose="02020404030301010803" pitchFamily="18" charset="0"/>
              </a:rPr>
              <a:t>Clinical (Medical Necessity Appeals)</a:t>
            </a:r>
          </a:p>
          <a:p>
            <a:endParaRPr lang="en-US" dirty="0"/>
          </a:p>
          <a:p>
            <a:endParaRPr lang="en-US" dirty="0"/>
          </a:p>
        </p:txBody>
      </p:sp>
      <p:pic>
        <p:nvPicPr>
          <p:cNvPr id="4" name="Picture 3"/>
          <p:cNvPicPr>
            <a:picLocks noChangeAspect="1"/>
          </p:cNvPicPr>
          <p:nvPr/>
        </p:nvPicPr>
        <p:blipFill>
          <a:blip r:embed="rId2"/>
          <a:stretch>
            <a:fillRect/>
          </a:stretch>
        </p:blipFill>
        <p:spPr>
          <a:xfrm>
            <a:off x="2505926" y="6425031"/>
            <a:ext cx="5782867" cy="277506"/>
          </a:xfrm>
          <a:prstGeom prst="rect">
            <a:avLst/>
          </a:prstGeom>
        </p:spPr>
      </p:pic>
    </p:spTree>
    <p:extLst>
      <p:ext uri="{BB962C8B-B14F-4D97-AF65-F5344CB8AC3E}">
        <p14:creationId xmlns:p14="http://schemas.microsoft.com/office/powerpoint/2010/main" val="3829126270"/>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403121" y="231314"/>
            <a:ext cx="7423355" cy="1143000"/>
          </a:xfrm>
        </p:spPr>
        <p:txBody>
          <a:bodyPr>
            <a:normAutofit/>
          </a:bodyPr>
          <a:lstStyle/>
          <a:p>
            <a:r>
              <a:rPr lang="en-US" sz="3600" b="0" dirty="0">
                <a:latin typeface="Cabin" panose="00000500000000000000" pitchFamily="2" charset="0"/>
                <a:cs typeface="Helvetica" panose="020B0604020202020204" pitchFamily="34" charset="0"/>
              </a:rPr>
              <a:t>Quality Management Structur</a:t>
            </a:r>
            <a:r>
              <a:rPr lang="en-US" sz="3600" b="0" dirty="0">
                <a:latin typeface="Cabin" panose="00000500000000000000" pitchFamily="2" charset="0"/>
              </a:rPr>
              <a:t>e</a:t>
            </a:r>
          </a:p>
        </p:txBody>
      </p:sp>
      <p:sp>
        <p:nvSpPr>
          <p:cNvPr id="3" name="Content Placeholder 2"/>
          <p:cNvSpPr>
            <a:spLocks noGrp="1"/>
          </p:cNvSpPr>
          <p:nvPr>
            <p:ph idx="4294967295"/>
          </p:nvPr>
        </p:nvSpPr>
        <p:spPr>
          <a:xfrm>
            <a:off x="403121" y="1304260"/>
            <a:ext cx="8229600" cy="4525962"/>
          </a:xfrm>
        </p:spPr>
        <p:txBody>
          <a:bodyPr/>
          <a:lstStyle/>
          <a:p>
            <a:pPr marL="0" indent="0" algn="ctr">
              <a:buNone/>
            </a:pPr>
            <a:r>
              <a:rPr lang="en-US" sz="2600" b="1" kern="0" dirty="0">
                <a:latin typeface="Calibri" panose="020F0502020204030204" pitchFamily="34" charset="0"/>
                <a:cs typeface="Calibri" panose="020F0502020204030204" pitchFamily="34" charset="0"/>
              </a:rPr>
              <a:t>Board of Directors</a:t>
            </a:r>
          </a:p>
          <a:p>
            <a:r>
              <a:rPr lang="en-US" sz="2200" kern="0" dirty="0">
                <a:cs typeface="Calibri" panose="020F0502020204030204" pitchFamily="34" charset="0"/>
              </a:rPr>
              <a:t>Final authority and responsibility for the care and service delivered to Neighborhood’s members</a:t>
            </a:r>
          </a:p>
          <a:p>
            <a:r>
              <a:rPr lang="en-US" sz="2200" kern="0" dirty="0">
                <a:cs typeface="Calibri" panose="020F0502020204030204" pitchFamily="34" charset="0"/>
              </a:rPr>
              <a:t>Delegates oversight of the Quality Improvement Program to the Clinical Affairs Committee (CAC)</a:t>
            </a:r>
          </a:p>
          <a:p>
            <a:r>
              <a:rPr lang="en-US" sz="2200" kern="0" dirty="0">
                <a:cs typeface="Calibri" panose="020F0502020204030204" pitchFamily="34" charset="0"/>
              </a:rPr>
              <a:t>Annually reviews and approves:</a:t>
            </a:r>
          </a:p>
          <a:p>
            <a:pPr lvl="1"/>
            <a:r>
              <a:rPr lang="en-US" sz="2200" kern="0" dirty="0">
                <a:cs typeface="Calibri" panose="020F0502020204030204" pitchFamily="34" charset="0"/>
              </a:rPr>
              <a:t>Quality Improvement Work Plan</a:t>
            </a:r>
          </a:p>
          <a:p>
            <a:pPr lvl="1"/>
            <a:r>
              <a:rPr lang="en-US" sz="2200" kern="0" dirty="0">
                <a:cs typeface="Calibri" panose="020F0502020204030204" pitchFamily="34" charset="0"/>
              </a:rPr>
              <a:t>Quality Improvement Program Description</a:t>
            </a:r>
          </a:p>
          <a:p>
            <a:pPr lvl="1"/>
            <a:r>
              <a:rPr lang="en-US" sz="2200" kern="0" dirty="0">
                <a:cs typeface="Calibri" panose="020F0502020204030204" pitchFamily="34" charset="0"/>
              </a:rPr>
              <a:t>Quality Improvement Program Evaluation</a:t>
            </a:r>
          </a:p>
          <a:p>
            <a:endParaRPr lang="en-US" sz="2800" dirty="0">
              <a:solidFill>
                <a:schemeClr val="tx2"/>
              </a:solidFill>
            </a:endParaRPr>
          </a:p>
        </p:txBody>
      </p:sp>
      <p:pic>
        <p:nvPicPr>
          <p:cNvPr id="4" name="Picture 3"/>
          <p:cNvPicPr>
            <a:picLocks noChangeAspect="1"/>
          </p:cNvPicPr>
          <p:nvPr/>
        </p:nvPicPr>
        <p:blipFill>
          <a:blip r:embed="rId3"/>
          <a:stretch>
            <a:fillRect/>
          </a:stretch>
        </p:blipFill>
        <p:spPr>
          <a:xfrm>
            <a:off x="2505926" y="6425031"/>
            <a:ext cx="5782867" cy="277506"/>
          </a:xfrm>
          <a:prstGeom prst="rect">
            <a:avLst/>
          </a:prstGeom>
        </p:spPr>
      </p:pic>
    </p:spTree>
    <p:extLst>
      <p:ext uri="{BB962C8B-B14F-4D97-AF65-F5344CB8AC3E}">
        <p14:creationId xmlns:p14="http://schemas.microsoft.com/office/powerpoint/2010/main" val="18686853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mph" presetSubtype="0" fill="hold" nodeType="clickEffect">
                                  <p:stCondLst>
                                    <p:cond delay="0"/>
                                  </p:stCondLst>
                                  <p:childTnLst>
                                    <p:animEffect transition="out" filter="fade">
                                      <p:cBhvr>
                                        <p:cTn id="6" dur="500" tmFilter="0, 0; .2, .5; .8, .5; 1, 0"/>
                                        <p:tgtEl>
                                          <p:spTgt spid="3">
                                            <p:txEl>
                                              <p:pRg st="1" end="1"/>
                                            </p:txEl>
                                          </p:spTgt>
                                        </p:tgtEl>
                                      </p:cBhvr>
                                    </p:animEffect>
                                    <p:animScale>
                                      <p:cBhvr>
                                        <p:cTn id="7" dur="250" autoRev="1" fill="hold"/>
                                        <p:tgtEl>
                                          <p:spTgt spid="3">
                                            <p:txEl>
                                              <p:pRg st="1" end="1"/>
                                            </p:txEl>
                                          </p:spTgt>
                                        </p:tgtEl>
                                      </p:cBhvr>
                                      <p:by x="105000" y="105000"/>
                                    </p:animScale>
                                  </p:childTnLst>
                                </p:cTn>
                              </p:par>
                            </p:childTnLst>
                          </p:cTn>
                        </p:par>
                      </p:childTnLst>
                    </p:cTn>
                  </p:par>
                  <p:par>
                    <p:cTn id="8" fill="hold">
                      <p:stCondLst>
                        <p:cond delay="indefinite"/>
                      </p:stCondLst>
                      <p:childTnLst>
                        <p:par>
                          <p:cTn id="9" fill="hold">
                            <p:stCondLst>
                              <p:cond delay="0"/>
                            </p:stCondLst>
                            <p:childTnLst>
                              <p:par>
                                <p:cTn id="10" presetID="26" presetClass="emph" presetSubtype="0" fill="hold" nodeType="clickEffect">
                                  <p:stCondLst>
                                    <p:cond delay="0"/>
                                  </p:stCondLst>
                                  <p:childTnLst>
                                    <p:animEffect transition="out" filter="fade">
                                      <p:cBhvr>
                                        <p:cTn id="11" dur="500" tmFilter="0, 0; .2, .5; .8, .5; 1, 0"/>
                                        <p:tgtEl>
                                          <p:spTgt spid="3">
                                            <p:txEl>
                                              <p:pRg st="2" end="2"/>
                                            </p:txEl>
                                          </p:spTgt>
                                        </p:tgtEl>
                                      </p:cBhvr>
                                    </p:animEffect>
                                    <p:animScale>
                                      <p:cBhvr>
                                        <p:cTn id="12" dur="250" autoRev="1" fill="hold"/>
                                        <p:tgtEl>
                                          <p:spTgt spid="3">
                                            <p:txEl>
                                              <p:pRg st="2" end="2"/>
                                            </p:txEl>
                                          </p:spTgt>
                                        </p:tgtEl>
                                      </p:cBhvr>
                                      <p:by x="105000" y="105000"/>
                                    </p:animScale>
                                  </p:childTnLst>
                                </p:cTn>
                              </p:par>
                            </p:childTnLst>
                          </p:cTn>
                        </p:par>
                      </p:childTnLst>
                    </p:cTn>
                  </p:par>
                  <p:par>
                    <p:cTn id="13" fill="hold">
                      <p:stCondLst>
                        <p:cond delay="indefinite"/>
                      </p:stCondLst>
                      <p:childTnLst>
                        <p:par>
                          <p:cTn id="14" fill="hold">
                            <p:stCondLst>
                              <p:cond delay="0"/>
                            </p:stCondLst>
                            <p:childTnLst>
                              <p:par>
                                <p:cTn id="15" presetID="26" presetClass="emph" presetSubtype="0" fill="hold" nodeType="clickEffect">
                                  <p:stCondLst>
                                    <p:cond delay="0"/>
                                  </p:stCondLst>
                                  <p:childTnLst>
                                    <p:animEffect transition="out" filter="fade">
                                      <p:cBhvr>
                                        <p:cTn id="16" dur="500" tmFilter="0, 0; .2, .5; .8, .5; 1, 0"/>
                                        <p:tgtEl>
                                          <p:spTgt spid="3">
                                            <p:txEl>
                                              <p:pRg st="3" end="3"/>
                                            </p:txEl>
                                          </p:spTgt>
                                        </p:tgtEl>
                                      </p:cBhvr>
                                    </p:animEffect>
                                    <p:animScale>
                                      <p:cBhvr>
                                        <p:cTn id="17" dur="250" autoRev="1" fill="hold"/>
                                        <p:tgtEl>
                                          <p:spTgt spid="3">
                                            <p:txEl>
                                              <p:pRg st="3" end="3"/>
                                            </p:txEl>
                                          </p:spTgt>
                                        </p:tgtEl>
                                      </p:cBhvr>
                                      <p:by x="105000" y="105000"/>
                                    </p:animScale>
                                  </p:childTnLst>
                                </p:cTn>
                              </p:par>
                              <p:par>
                                <p:cTn id="18" presetID="26" presetClass="emph" presetSubtype="0" fill="hold" nodeType="withEffect">
                                  <p:stCondLst>
                                    <p:cond delay="0"/>
                                  </p:stCondLst>
                                  <p:childTnLst>
                                    <p:animEffect transition="out" filter="fade">
                                      <p:cBhvr>
                                        <p:cTn id="19" dur="500" tmFilter="0, 0; .2, .5; .8, .5; 1, 0"/>
                                        <p:tgtEl>
                                          <p:spTgt spid="3">
                                            <p:txEl>
                                              <p:pRg st="4" end="4"/>
                                            </p:txEl>
                                          </p:spTgt>
                                        </p:tgtEl>
                                      </p:cBhvr>
                                    </p:animEffect>
                                    <p:animScale>
                                      <p:cBhvr>
                                        <p:cTn id="20" dur="250" autoRev="1" fill="hold"/>
                                        <p:tgtEl>
                                          <p:spTgt spid="3">
                                            <p:txEl>
                                              <p:pRg st="4" end="4"/>
                                            </p:txEl>
                                          </p:spTgt>
                                        </p:tgtEl>
                                      </p:cBhvr>
                                      <p:by x="105000" y="105000"/>
                                    </p:animScale>
                                  </p:childTnLst>
                                </p:cTn>
                              </p:par>
                              <p:par>
                                <p:cTn id="21" presetID="26" presetClass="emph" presetSubtype="0" fill="hold" nodeType="withEffect">
                                  <p:stCondLst>
                                    <p:cond delay="0"/>
                                  </p:stCondLst>
                                  <p:childTnLst>
                                    <p:animEffect transition="out" filter="fade">
                                      <p:cBhvr>
                                        <p:cTn id="22" dur="500" tmFilter="0, 0; .2, .5; .8, .5; 1, 0"/>
                                        <p:tgtEl>
                                          <p:spTgt spid="3">
                                            <p:txEl>
                                              <p:pRg st="5" end="5"/>
                                            </p:txEl>
                                          </p:spTgt>
                                        </p:tgtEl>
                                      </p:cBhvr>
                                    </p:animEffect>
                                    <p:animScale>
                                      <p:cBhvr>
                                        <p:cTn id="23" dur="250" autoRev="1" fill="hold"/>
                                        <p:tgtEl>
                                          <p:spTgt spid="3">
                                            <p:txEl>
                                              <p:pRg st="5" end="5"/>
                                            </p:txEl>
                                          </p:spTgt>
                                        </p:tgtEl>
                                      </p:cBhvr>
                                      <p:by x="105000" y="105000"/>
                                    </p:animScale>
                                  </p:childTnLst>
                                </p:cTn>
                              </p:par>
                              <p:par>
                                <p:cTn id="24" presetID="26" presetClass="emph" presetSubtype="0" fill="hold" nodeType="withEffect">
                                  <p:stCondLst>
                                    <p:cond delay="0"/>
                                  </p:stCondLst>
                                  <p:childTnLst>
                                    <p:animEffect transition="out" filter="fade">
                                      <p:cBhvr>
                                        <p:cTn id="25" dur="500" tmFilter="0, 0; .2, .5; .8, .5; 1, 0"/>
                                        <p:tgtEl>
                                          <p:spTgt spid="3">
                                            <p:txEl>
                                              <p:pRg st="6" end="6"/>
                                            </p:txEl>
                                          </p:spTgt>
                                        </p:tgtEl>
                                      </p:cBhvr>
                                    </p:animEffect>
                                    <p:animScale>
                                      <p:cBhvr>
                                        <p:cTn id="26" dur="250" autoRev="1" fill="hold"/>
                                        <p:tgtEl>
                                          <p:spTgt spid="3">
                                            <p:txEl>
                                              <p:pRg st="6" end="6"/>
                                            </p:txEl>
                                          </p:spTgt>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142541" y="335576"/>
            <a:ext cx="8888413" cy="985838"/>
          </a:xfrm>
        </p:spPr>
        <p:txBody>
          <a:bodyPr>
            <a:noAutofit/>
          </a:bodyPr>
          <a:lstStyle/>
          <a:p>
            <a:r>
              <a:rPr lang="en-US" sz="3200" b="0" dirty="0">
                <a:latin typeface="Cabin" panose="00000500000000000000" pitchFamily="2" charset="0"/>
                <a:cs typeface="Helvetica" panose="020B0604020202020204" pitchFamily="34" charset="0"/>
              </a:rPr>
              <a:t>Performance and Health Outcome Measurements</a:t>
            </a:r>
          </a:p>
        </p:txBody>
      </p:sp>
      <p:graphicFrame>
        <p:nvGraphicFramePr>
          <p:cNvPr id="4" name="Content Placeholder 3"/>
          <p:cNvGraphicFramePr>
            <a:graphicFrameLocks noGrp="1"/>
          </p:cNvGraphicFramePr>
          <p:nvPr>
            <p:ph idx="4294967295"/>
            <p:extLst>
              <p:ext uri="{D42A27DB-BD31-4B8C-83A1-F6EECF244321}">
                <p14:modId xmlns:p14="http://schemas.microsoft.com/office/powerpoint/2010/main" val="550592931"/>
              </p:ext>
            </p:extLst>
          </p:nvPr>
        </p:nvGraphicFramePr>
        <p:xfrm>
          <a:off x="471947" y="1144434"/>
          <a:ext cx="8229600" cy="452596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5" name="Picture 4"/>
          <p:cNvPicPr>
            <a:picLocks noChangeAspect="1"/>
          </p:cNvPicPr>
          <p:nvPr/>
        </p:nvPicPr>
        <p:blipFill>
          <a:blip r:embed="rId8"/>
          <a:stretch>
            <a:fillRect/>
          </a:stretch>
        </p:blipFill>
        <p:spPr>
          <a:xfrm>
            <a:off x="2505926" y="6425031"/>
            <a:ext cx="5782867" cy="277506"/>
          </a:xfrm>
          <a:prstGeom prst="rect">
            <a:avLst/>
          </a:prstGeom>
        </p:spPr>
      </p:pic>
    </p:spTree>
    <p:extLst>
      <p:ext uri="{BB962C8B-B14F-4D97-AF65-F5344CB8AC3E}">
        <p14:creationId xmlns:p14="http://schemas.microsoft.com/office/powerpoint/2010/main" val="925524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1" nodeType="clickEffect">
                                  <p:stCondLst>
                                    <p:cond delay="0"/>
                                  </p:stCondLst>
                                  <p:childTnLst>
                                    <p:set>
                                      <p:cBhvr>
                                        <p:cTn id="6" dur="1" fill="hold">
                                          <p:stCondLst>
                                            <p:cond delay="0"/>
                                          </p:stCondLst>
                                        </p:cTn>
                                        <p:tgtEl>
                                          <p:spTgt spid="4">
                                            <p:graphicEl>
                                              <a:dgm id="{C1AA409C-3052-4243-9C17-B21C078E415A}"/>
                                            </p:graphicEl>
                                          </p:spTgt>
                                        </p:tgtEl>
                                        <p:attrNameLst>
                                          <p:attrName>style.visibility</p:attrName>
                                        </p:attrNameLst>
                                      </p:cBhvr>
                                      <p:to>
                                        <p:strVal val="visible"/>
                                      </p:to>
                                    </p:set>
                                    <p:anim calcmode="lin" valueType="num">
                                      <p:cBhvr>
                                        <p:cTn id="7" dur="1000" fill="hold"/>
                                        <p:tgtEl>
                                          <p:spTgt spid="4">
                                            <p:graphicEl>
                                              <a:dgm id="{C1AA409C-3052-4243-9C17-B21C078E415A}"/>
                                            </p:graphicEl>
                                          </p:spTgt>
                                        </p:tgtEl>
                                        <p:attrNameLst>
                                          <p:attrName>ppt_w</p:attrName>
                                        </p:attrNameLst>
                                      </p:cBhvr>
                                      <p:tavLst>
                                        <p:tav tm="0">
                                          <p:val>
                                            <p:fltVal val="0"/>
                                          </p:val>
                                        </p:tav>
                                        <p:tav tm="100000">
                                          <p:val>
                                            <p:strVal val="#ppt_w"/>
                                          </p:val>
                                        </p:tav>
                                      </p:tavLst>
                                    </p:anim>
                                    <p:anim calcmode="lin" valueType="num">
                                      <p:cBhvr>
                                        <p:cTn id="8" dur="1000" fill="hold"/>
                                        <p:tgtEl>
                                          <p:spTgt spid="4">
                                            <p:graphicEl>
                                              <a:dgm id="{C1AA409C-3052-4243-9C17-B21C078E415A}"/>
                                            </p:graphicEl>
                                          </p:spTgt>
                                        </p:tgtEl>
                                        <p:attrNameLst>
                                          <p:attrName>ppt_h</p:attrName>
                                        </p:attrNameLst>
                                      </p:cBhvr>
                                      <p:tavLst>
                                        <p:tav tm="0">
                                          <p:val>
                                            <p:fltVal val="0"/>
                                          </p:val>
                                        </p:tav>
                                        <p:tav tm="100000">
                                          <p:val>
                                            <p:strVal val="#ppt_h"/>
                                          </p:val>
                                        </p:tav>
                                      </p:tavLst>
                                    </p:anim>
                                    <p:anim calcmode="lin" valueType="num">
                                      <p:cBhvr>
                                        <p:cTn id="9" dur="1000" fill="hold"/>
                                        <p:tgtEl>
                                          <p:spTgt spid="4">
                                            <p:graphicEl>
                                              <a:dgm id="{C1AA409C-3052-4243-9C17-B21C078E415A}"/>
                                            </p:graphicEl>
                                          </p:spTgt>
                                        </p:tgtEl>
                                        <p:attrNameLst>
                                          <p:attrName>style.rotation</p:attrName>
                                        </p:attrNameLst>
                                      </p:cBhvr>
                                      <p:tavLst>
                                        <p:tav tm="0">
                                          <p:val>
                                            <p:fltVal val="90"/>
                                          </p:val>
                                        </p:tav>
                                        <p:tav tm="100000">
                                          <p:val>
                                            <p:fltVal val="0"/>
                                          </p:val>
                                        </p:tav>
                                      </p:tavLst>
                                    </p:anim>
                                    <p:animEffect transition="in" filter="fade">
                                      <p:cBhvr>
                                        <p:cTn id="10" dur="1000"/>
                                        <p:tgtEl>
                                          <p:spTgt spid="4">
                                            <p:graphicEl>
                                              <a:dgm id="{C1AA409C-3052-4243-9C17-B21C078E415A}"/>
                                            </p:graphicEl>
                                          </p:spTgt>
                                        </p:tgtEl>
                                      </p:cBhvr>
                                    </p:animEffect>
                                  </p:childTnLst>
                                </p:cTn>
                              </p:par>
                              <p:par>
                                <p:cTn id="11" presetID="31" presetClass="entr" presetSubtype="0" fill="hold" grpId="1" nodeType="withEffect">
                                  <p:stCondLst>
                                    <p:cond delay="0"/>
                                  </p:stCondLst>
                                  <p:childTnLst>
                                    <p:set>
                                      <p:cBhvr>
                                        <p:cTn id="12" dur="1" fill="hold">
                                          <p:stCondLst>
                                            <p:cond delay="0"/>
                                          </p:stCondLst>
                                        </p:cTn>
                                        <p:tgtEl>
                                          <p:spTgt spid="4">
                                            <p:graphicEl>
                                              <a:dgm id="{126D463E-CA32-419A-8B77-83B2B2AFF542}"/>
                                            </p:graphicEl>
                                          </p:spTgt>
                                        </p:tgtEl>
                                        <p:attrNameLst>
                                          <p:attrName>style.visibility</p:attrName>
                                        </p:attrNameLst>
                                      </p:cBhvr>
                                      <p:to>
                                        <p:strVal val="visible"/>
                                      </p:to>
                                    </p:set>
                                    <p:anim calcmode="lin" valueType="num">
                                      <p:cBhvr>
                                        <p:cTn id="13" dur="1000" fill="hold"/>
                                        <p:tgtEl>
                                          <p:spTgt spid="4">
                                            <p:graphicEl>
                                              <a:dgm id="{126D463E-CA32-419A-8B77-83B2B2AFF542}"/>
                                            </p:graphicEl>
                                          </p:spTgt>
                                        </p:tgtEl>
                                        <p:attrNameLst>
                                          <p:attrName>ppt_w</p:attrName>
                                        </p:attrNameLst>
                                      </p:cBhvr>
                                      <p:tavLst>
                                        <p:tav tm="0">
                                          <p:val>
                                            <p:fltVal val="0"/>
                                          </p:val>
                                        </p:tav>
                                        <p:tav tm="100000">
                                          <p:val>
                                            <p:strVal val="#ppt_w"/>
                                          </p:val>
                                        </p:tav>
                                      </p:tavLst>
                                    </p:anim>
                                    <p:anim calcmode="lin" valueType="num">
                                      <p:cBhvr>
                                        <p:cTn id="14" dur="1000" fill="hold"/>
                                        <p:tgtEl>
                                          <p:spTgt spid="4">
                                            <p:graphicEl>
                                              <a:dgm id="{126D463E-CA32-419A-8B77-83B2B2AFF542}"/>
                                            </p:graphicEl>
                                          </p:spTgt>
                                        </p:tgtEl>
                                        <p:attrNameLst>
                                          <p:attrName>ppt_h</p:attrName>
                                        </p:attrNameLst>
                                      </p:cBhvr>
                                      <p:tavLst>
                                        <p:tav tm="0">
                                          <p:val>
                                            <p:fltVal val="0"/>
                                          </p:val>
                                        </p:tav>
                                        <p:tav tm="100000">
                                          <p:val>
                                            <p:strVal val="#ppt_h"/>
                                          </p:val>
                                        </p:tav>
                                      </p:tavLst>
                                    </p:anim>
                                    <p:anim calcmode="lin" valueType="num">
                                      <p:cBhvr>
                                        <p:cTn id="15" dur="1000" fill="hold"/>
                                        <p:tgtEl>
                                          <p:spTgt spid="4">
                                            <p:graphicEl>
                                              <a:dgm id="{126D463E-CA32-419A-8B77-83B2B2AFF542}"/>
                                            </p:graphicEl>
                                          </p:spTgt>
                                        </p:tgtEl>
                                        <p:attrNameLst>
                                          <p:attrName>style.rotation</p:attrName>
                                        </p:attrNameLst>
                                      </p:cBhvr>
                                      <p:tavLst>
                                        <p:tav tm="0">
                                          <p:val>
                                            <p:fltVal val="90"/>
                                          </p:val>
                                        </p:tav>
                                        <p:tav tm="100000">
                                          <p:val>
                                            <p:fltVal val="0"/>
                                          </p:val>
                                        </p:tav>
                                      </p:tavLst>
                                    </p:anim>
                                    <p:animEffect transition="in" filter="fade">
                                      <p:cBhvr>
                                        <p:cTn id="16" dur="1000"/>
                                        <p:tgtEl>
                                          <p:spTgt spid="4">
                                            <p:graphicEl>
                                              <a:dgm id="{126D463E-CA32-419A-8B77-83B2B2AFF542}"/>
                                            </p:graphicEl>
                                          </p:spTgt>
                                        </p:tgtEl>
                                      </p:cBhvr>
                                    </p:animEffect>
                                  </p:childTnLst>
                                </p:cTn>
                              </p:par>
                              <p:par>
                                <p:cTn id="17" presetID="31" presetClass="entr" presetSubtype="0" fill="hold" grpId="1" nodeType="withEffect">
                                  <p:stCondLst>
                                    <p:cond delay="0"/>
                                  </p:stCondLst>
                                  <p:childTnLst>
                                    <p:set>
                                      <p:cBhvr>
                                        <p:cTn id="18" dur="1" fill="hold">
                                          <p:stCondLst>
                                            <p:cond delay="0"/>
                                          </p:stCondLst>
                                        </p:cTn>
                                        <p:tgtEl>
                                          <p:spTgt spid="4">
                                            <p:graphicEl>
                                              <a:dgm id="{D72D2D32-14B7-4F3C-BA42-1C56F2CB18F3}"/>
                                            </p:graphicEl>
                                          </p:spTgt>
                                        </p:tgtEl>
                                        <p:attrNameLst>
                                          <p:attrName>style.visibility</p:attrName>
                                        </p:attrNameLst>
                                      </p:cBhvr>
                                      <p:to>
                                        <p:strVal val="visible"/>
                                      </p:to>
                                    </p:set>
                                    <p:anim calcmode="lin" valueType="num">
                                      <p:cBhvr>
                                        <p:cTn id="19" dur="1000" fill="hold"/>
                                        <p:tgtEl>
                                          <p:spTgt spid="4">
                                            <p:graphicEl>
                                              <a:dgm id="{D72D2D32-14B7-4F3C-BA42-1C56F2CB18F3}"/>
                                            </p:graphicEl>
                                          </p:spTgt>
                                        </p:tgtEl>
                                        <p:attrNameLst>
                                          <p:attrName>ppt_w</p:attrName>
                                        </p:attrNameLst>
                                      </p:cBhvr>
                                      <p:tavLst>
                                        <p:tav tm="0">
                                          <p:val>
                                            <p:fltVal val="0"/>
                                          </p:val>
                                        </p:tav>
                                        <p:tav tm="100000">
                                          <p:val>
                                            <p:strVal val="#ppt_w"/>
                                          </p:val>
                                        </p:tav>
                                      </p:tavLst>
                                    </p:anim>
                                    <p:anim calcmode="lin" valueType="num">
                                      <p:cBhvr>
                                        <p:cTn id="20" dur="1000" fill="hold"/>
                                        <p:tgtEl>
                                          <p:spTgt spid="4">
                                            <p:graphicEl>
                                              <a:dgm id="{D72D2D32-14B7-4F3C-BA42-1C56F2CB18F3}"/>
                                            </p:graphicEl>
                                          </p:spTgt>
                                        </p:tgtEl>
                                        <p:attrNameLst>
                                          <p:attrName>ppt_h</p:attrName>
                                        </p:attrNameLst>
                                      </p:cBhvr>
                                      <p:tavLst>
                                        <p:tav tm="0">
                                          <p:val>
                                            <p:fltVal val="0"/>
                                          </p:val>
                                        </p:tav>
                                        <p:tav tm="100000">
                                          <p:val>
                                            <p:strVal val="#ppt_h"/>
                                          </p:val>
                                        </p:tav>
                                      </p:tavLst>
                                    </p:anim>
                                    <p:anim calcmode="lin" valueType="num">
                                      <p:cBhvr>
                                        <p:cTn id="21" dur="1000" fill="hold"/>
                                        <p:tgtEl>
                                          <p:spTgt spid="4">
                                            <p:graphicEl>
                                              <a:dgm id="{D72D2D32-14B7-4F3C-BA42-1C56F2CB18F3}"/>
                                            </p:graphicEl>
                                          </p:spTgt>
                                        </p:tgtEl>
                                        <p:attrNameLst>
                                          <p:attrName>style.rotation</p:attrName>
                                        </p:attrNameLst>
                                      </p:cBhvr>
                                      <p:tavLst>
                                        <p:tav tm="0">
                                          <p:val>
                                            <p:fltVal val="90"/>
                                          </p:val>
                                        </p:tav>
                                        <p:tav tm="100000">
                                          <p:val>
                                            <p:fltVal val="0"/>
                                          </p:val>
                                        </p:tav>
                                      </p:tavLst>
                                    </p:anim>
                                    <p:animEffect transition="in" filter="fade">
                                      <p:cBhvr>
                                        <p:cTn id="22" dur="1000"/>
                                        <p:tgtEl>
                                          <p:spTgt spid="4">
                                            <p:graphicEl>
                                              <a:dgm id="{D72D2D32-14B7-4F3C-BA42-1C56F2CB18F3}"/>
                                            </p:graphicEl>
                                          </p:spTgt>
                                        </p:tgtEl>
                                      </p:cBhvr>
                                    </p:animEffect>
                                  </p:childTnLst>
                                </p:cTn>
                              </p:par>
                              <p:par>
                                <p:cTn id="23" presetID="31" presetClass="entr" presetSubtype="0" fill="hold" grpId="1" nodeType="withEffect">
                                  <p:stCondLst>
                                    <p:cond delay="0"/>
                                  </p:stCondLst>
                                  <p:childTnLst>
                                    <p:set>
                                      <p:cBhvr>
                                        <p:cTn id="24" dur="1" fill="hold">
                                          <p:stCondLst>
                                            <p:cond delay="0"/>
                                          </p:stCondLst>
                                        </p:cTn>
                                        <p:tgtEl>
                                          <p:spTgt spid="4">
                                            <p:graphicEl>
                                              <a:dgm id="{2D20C0EB-4B48-4DEC-A7BE-AD5714590098}"/>
                                            </p:graphicEl>
                                          </p:spTgt>
                                        </p:tgtEl>
                                        <p:attrNameLst>
                                          <p:attrName>style.visibility</p:attrName>
                                        </p:attrNameLst>
                                      </p:cBhvr>
                                      <p:to>
                                        <p:strVal val="visible"/>
                                      </p:to>
                                    </p:set>
                                    <p:anim calcmode="lin" valueType="num">
                                      <p:cBhvr>
                                        <p:cTn id="25" dur="1000" fill="hold"/>
                                        <p:tgtEl>
                                          <p:spTgt spid="4">
                                            <p:graphicEl>
                                              <a:dgm id="{2D20C0EB-4B48-4DEC-A7BE-AD5714590098}"/>
                                            </p:graphicEl>
                                          </p:spTgt>
                                        </p:tgtEl>
                                        <p:attrNameLst>
                                          <p:attrName>ppt_w</p:attrName>
                                        </p:attrNameLst>
                                      </p:cBhvr>
                                      <p:tavLst>
                                        <p:tav tm="0">
                                          <p:val>
                                            <p:fltVal val="0"/>
                                          </p:val>
                                        </p:tav>
                                        <p:tav tm="100000">
                                          <p:val>
                                            <p:strVal val="#ppt_w"/>
                                          </p:val>
                                        </p:tav>
                                      </p:tavLst>
                                    </p:anim>
                                    <p:anim calcmode="lin" valueType="num">
                                      <p:cBhvr>
                                        <p:cTn id="26" dur="1000" fill="hold"/>
                                        <p:tgtEl>
                                          <p:spTgt spid="4">
                                            <p:graphicEl>
                                              <a:dgm id="{2D20C0EB-4B48-4DEC-A7BE-AD5714590098}"/>
                                            </p:graphicEl>
                                          </p:spTgt>
                                        </p:tgtEl>
                                        <p:attrNameLst>
                                          <p:attrName>ppt_h</p:attrName>
                                        </p:attrNameLst>
                                      </p:cBhvr>
                                      <p:tavLst>
                                        <p:tav tm="0">
                                          <p:val>
                                            <p:fltVal val="0"/>
                                          </p:val>
                                        </p:tav>
                                        <p:tav tm="100000">
                                          <p:val>
                                            <p:strVal val="#ppt_h"/>
                                          </p:val>
                                        </p:tav>
                                      </p:tavLst>
                                    </p:anim>
                                    <p:anim calcmode="lin" valueType="num">
                                      <p:cBhvr>
                                        <p:cTn id="27" dur="1000" fill="hold"/>
                                        <p:tgtEl>
                                          <p:spTgt spid="4">
                                            <p:graphicEl>
                                              <a:dgm id="{2D20C0EB-4B48-4DEC-A7BE-AD5714590098}"/>
                                            </p:graphicEl>
                                          </p:spTgt>
                                        </p:tgtEl>
                                        <p:attrNameLst>
                                          <p:attrName>style.rotation</p:attrName>
                                        </p:attrNameLst>
                                      </p:cBhvr>
                                      <p:tavLst>
                                        <p:tav tm="0">
                                          <p:val>
                                            <p:fltVal val="90"/>
                                          </p:val>
                                        </p:tav>
                                        <p:tav tm="100000">
                                          <p:val>
                                            <p:fltVal val="0"/>
                                          </p:val>
                                        </p:tav>
                                      </p:tavLst>
                                    </p:anim>
                                    <p:animEffect transition="in" filter="fade">
                                      <p:cBhvr>
                                        <p:cTn id="28" dur="1000"/>
                                        <p:tgtEl>
                                          <p:spTgt spid="4">
                                            <p:graphicEl>
                                              <a:dgm id="{2D20C0EB-4B48-4DEC-A7BE-AD5714590098}"/>
                                            </p:graphicEl>
                                          </p:spTgt>
                                        </p:tgtEl>
                                      </p:cBhvr>
                                    </p:animEffect>
                                  </p:childTnLst>
                                </p:cTn>
                              </p:par>
                              <p:par>
                                <p:cTn id="29" presetID="31" presetClass="entr" presetSubtype="0" fill="hold" grpId="1" nodeType="withEffect">
                                  <p:stCondLst>
                                    <p:cond delay="0"/>
                                  </p:stCondLst>
                                  <p:childTnLst>
                                    <p:set>
                                      <p:cBhvr>
                                        <p:cTn id="30" dur="1" fill="hold">
                                          <p:stCondLst>
                                            <p:cond delay="0"/>
                                          </p:stCondLst>
                                        </p:cTn>
                                        <p:tgtEl>
                                          <p:spTgt spid="4">
                                            <p:graphicEl>
                                              <a:dgm id="{29636A90-9512-4FE4-B56B-8716B2D2ABBD}"/>
                                            </p:graphicEl>
                                          </p:spTgt>
                                        </p:tgtEl>
                                        <p:attrNameLst>
                                          <p:attrName>style.visibility</p:attrName>
                                        </p:attrNameLst>
                                      </p:cBhvr>
                                      <p:to>
                                        <p:strVal val="visible"/>
                                      </p:to>
                                    </p:set>
                                    <p:anim calcmode="lin" valueType="num">
                                      <p:cBhvr>
                                        <p:cTn id="31" dur="1000" fill="hold"/>
                                        <p:tgtEl>
                                          <p:spTgt spid="4">
                                            <p:graphicEl>
                                              <a:dgm id="{29636A90-9512-4FE4-B56B-8716B2D2ABBD}"/>
                                            </p:graphicEl>
                                          </p:spTgt>
                                        </p:tgtEl>
                                        <p:attrNameLst>
                                          <p:attrName>ppt_w</p:attrName>
                                        </p:attrNameLst>
                                      </p:cBhvr>
                                      <p:tavLst>
                                        <p:tav tm="0">
                                          <p:val>
                                            <p:fltVal val="0"/>
                                          </p:val>
                                        </p:tav>
                                        <p:tav tm="100000">
                                          <p:val>
                                            <p:strVal val="#ppt_w"/>
                                          </p:val>
                                        </p:tav>
                                      </p:tavLst>
                                    </p:anim>
                                    <p:anim calcmode="lin" valueType="num">
                                      <p:cBhvr>
                                        <p:cTn id="32" dur="1000" fill="hold"/>
                                        <p:tgtEl>
                                          <p:spTgt spid="4">
                                            <p:graphicEl>
                                              <a:dgm id="{29636A90-9512-4FE4-B56B-8716B2D2ABBD}"/>
                                            </p:graphicEl>
                                          </p:spTgt>
                                        </p:tgtEl>
                                        <p:attrNameLst>
                                          <p:attrName>ppt_h</p:attrName>
                                        </p:attrNameLst>
                                      </p:cBhvr>
                                      <p:tavLst>
                                        <p:tav tm="0">
                                          <p:val>
                                            <p:fltVal val="0"/>
                                          </p:val>
                                        </p:tav>
                                        <p:tav tm="100000">
                                          <p:val>
                                            <p:strVal val="#ppt_h"/>
                                          </p:val>
                                        </p:tav>
                                      </p:tavLst>
                                    </p:anim>
                                    <p:anim calcmode="lin" valueType="num">
                                      <p:cBhvr>
                                        <p:cTn id="33" dur="1000" fill="hold"/>
                                        <p:tgtEl>
                                          <p:spTgt spid="4">
                                            <p:graphicEl>
                                              <a:dgm id="{29636A90-9512-4FE4-B56B-8716B2D2ABBD}"/>
                                            </p:graphicEl>
                                          </p:spTgt>
                                        </p:tgtEl>
                                        <p:attrNameLst>
                                          <p:attrName>style.rotation</p:attrName>
                                        </p:attrNameLst>
                                      </p:cBhvr>
                                      <p:tavLst>
                                        <p:tav tm="0">
                                          <p:val>
                                            <p:fltVal val="90"/>
                                          </p:val>
                                        </p:tav>
                                        <p:tav tm="100000">
                                          <p:val>
                                            <p:fltVal val="0"/>
                                          </p:val>
                                        </p:tav>
                                      </p:tavLst>
                                    </p:anim>
                                    <p:animEffect transition="in" filter="fade">
                                      <p:cBhvr>
                                        <p:cTn id="34" dur="1000"/>
                                        <p:tgtEl>
                                          <p:spTgt spid="4">
                                            <p:graphicEl>
                                              <a:dgm id="{29636A90-9512-4FE4-B56B-8716B2D2ABBD}"/>
                                            </p:graphicEl>
                                          </p:spTgt>
                                        </p:tgtEl>
                                      </p:cBhvr>
                                    </p:animEffect>
                                  </p:childTnLst>
                                </p:cTn>
                              </p:par>
                              <p:par>
                                <p:cTn id="35" presetID="31" presetClass="entr" presetSubtype="0" fill="hold" grpId="1" nodeType="withEffect">
                                  <p:stCondLst>
                                    <p:cond delay="0"/>
                                  </p:stCondLst>
                                  <p:childTnLst>
                                    <p:set>
                                      <p:cBhvr>
                                        <p:cTn id="36" dur="1" fill="hold">
                                          <p:stCondLst>
                                            <p:cond delay="0"/>
                                          </p:stCondLst>
                                        </p:cTn>
                                        <p:tgtEl>
                                          <p:spTgt spid="4">
                                            <p:graphicEl>
                                              <a:dgm id="{9940978A-CA28-4A69-B2BD-752A60BA54E2}"/>
                                            </p:graphicEl>
                                          </p:spTgt>
                                        </p:tgtEl>
                                        <p:attrNameLst>
                                          <p:attrName>style.visibility</p:attrName>
                                        </p:attrNameLst>
                                      </p:cBhvr>
                                      <p:to>
                                        <p:strVal val="visible"/>
                                      </p:to>
                                    </p:set>
                                    <p:anim calcmode="lin" valueType="num">
                                      <p:cBhvr>
                                        <p:cTn id="37" dur="1000" fill="hold"/>
                                        <p:tgtEl>
                                          <p:spTgt spid="4">
                                            <p:graphicEl>
                                              <a:dgm id="{9940978A-CA28-4A69-B2BD-752A60BA54E2}"/>
                                            </p:graphicEl>
                                          </p:spTgt>
                                        </p:tgtEl>
                                        <p:attrNameLst>
                                          <p:attrName>ppt_w</p:attrName>
                                        </p:attrNameLst>
                                      </p:cBhvr>
                                      <p:tavLst>
                                        <p:tav tm="0">
                                          <p:val>
                                            <p:fltVal val="0"/>
                                          </p:val>
                                        </p:tav>
                                        <p:tav tm="100000">
                                          <p:val>
                                            <p:strVal val="#ppt_w"/>
                                          </p:val>
                                        </p:tav>
                                      </p:tavLst>
                                    </p:anim>
                                    <p:anim calcmode="lin" valueType="num">
                                      <p:cBhvr>
                                        <p:cTn id="38" dur="1000" fill="hold"/>
                                        <p:tgtEl>
                                          <p:spTgt spid="4">
                                            <p:graphicEl>
                                              <a:dgm id="{9940978A-CA28-4A69-B2BD-752A60BA54E2}"/>
                                            </p:graphicEl>
                                          </p:spTgt>
                                        </p:tgtEl>
                                        <p:attrNameLst>
                                          <p:attrName>ppt_h</p:attrName>
                                        </p:attrNameLst>
                                      </p:cBhvr>
                                      <p:tavLst>
                                        <p:tav tm="0">
                                          <p:val>
                                            <p:fltVal val="0"/>
                                          </p:val>
                                        </p:tav>
                                        <p:tav tm="100000">
                                          <p:val>
                                            <p:strVal val="#ppt_h"/>
                                          </p:val>
                                        </p:tav>
                                      </p:tavLst>
                                    </p:anim>
                                    <p:anim calcmode="lin" valueType="num">
                                      <p:cBhvr>
                                        <p:cTn id="39" dur="1000" fill="hold"/>
                                        <p:tgtEl>
                                          <p:spTgt spid="4">
                                            <p:graphicEl>
                                              <a:dgm id="{9940978A-CA28-4A69-B2BD-752A60BA54E2}"/>
                                            </p:graphicEl>
                                          </p:spTgt>
                                        </p:tgtEl>
                                        <p:attrNameLst>
                                          <p:attrName>style.rotation</p:attrName>
                                        </p:attrNameLst>
                                      </p:cBhvr>
                                      <p:tavLst>
                                        <p:tav tm="0">
                                          <p:val>
                                            <p:fltVal val="90"/>
                                          </p:val>
                                        </p:tav>
                                        <p:tav tm="100000">
                                          <p:val>
                                            <p:fltVal val="0"/>
                                          </p:val>
                                        </p:tav>
                                      </p:tavLst>
                                    </p:anim>
                                    <p:animEffect transition="in" filter="fade">
                                      <p:cBhvr>
                                        <p:cTn id="40" dur="1000"/>
                                        <p:tgtEl>
                                          <p:spTgt spid="4">
                                            <p:graphicEl>
                                              <a:dgm id="{9940978A-CA28-4A69-B2BD-752A60BA54E2}"/>
                                            </p:graphicEl>
                                          </p:spTgt>
                                        </p:tgtEl>
                                      </p:cBhvr>
                                    </p:animEffect>
                                  </p:childTnLst>
                                </p:cTn>
                              </p:par>
                              <p:par>
                                <p:cTn id="41" presetID="31" presetClass="entr" presetSubtype="0" fill="hold" grpId="1" nodeType="withEffect">
                                  <p:stCondLst>
                                    <p:cond delay="0"/>
                                  </p:stCondLst>
                                  <p:childTnLst>
                                    <p:set>
                                      <p:cBhvr>
                                        <p:cTn id="42" dur="1" fill="hold">
                                          <p:stCondLst>
                                            <p:cond delay="0"/>
                                          </p:stCondLst>
                                        </p:cTn>
                                        <p:tgtEl>
                                          <p:spTgt spid="4">
                                            <p:graphicEl>
                                              <a:dgm id="{9541EBF5-D3AA-4F37-BEBB-7682CA42B4C9}"/>
                                            </p:graphicEl>
                                          </p:spTgt>
                                        </p:tgtEl>
                                        <p:attrNameLst>
                                          <p:attrName>style.visibility</p:attrName>
                                        </p:attrNameLst>
                                      </p:cBhvr>
                                      <p:to>
                                        <p:strVal val="visible"/>
                                      </p:to>
                                    </p:set>
                                    <p:anim calcmode="lin" valueType="num">
                                      <p:cBhvr>
                                        <p:cTn id="43" dur="1000" fill="hold"/>
                                        <p:tgtEl>
                                          <p:spTgt spid="4">
                                            <p:graphicEl>
                                              <a:dgm id="{9541EBF5-D3AA-4F37-BEBB-7682CA42B4C9}"/>
                                            </p:graphicEl>
                                          </p:spTgt>
                                        </p:tgtEl>
                                        <p:attrNameLst>
                                          <p:attrName>ppt_w</p:attrName>
                                        </p:attrNameLst>
                                      </p:cBhvr>
                                      <p:tavLst>
                                        <p:tav tm="0">
                                          <p:val>
                                            <p:fltVal val="0"/>
                                          </p:val>
                                        </p:tav>
                                        <p:tav tm="100000">
                                          <p:val>
                                            <p:strVal val="#ppt_w"/>
                                          </p:val>
                                        </p:tav>
                                      </p:tavLst>
                                    </p:anim>
                                    <p:anim calcmode="lin" valueType="num">
                                      <p:cBhvr>
                                        <p:cTn id="44" dur="1000" fill="hold"/>
                                        <p:tgtEl>
                                          <p:spTgt spid="4">
                                            <p:graphicEl>
                                              <a:dgm id="{9541EBF5-D3AA-4F37-BEBB-7682CA42B4C9}"/>
                                            </p:graphicEl>
                                          </p:spTgt>
                                        </p:tgtEl>
                                        <p:attrNameLst>
                                          <p:attrName>ppt_h</p:attrName>
                                        </p:attrNameLst>
                                      </p:cBhvr>
                                      <p:tavLst>
                                        <p:tav tm="0">
                                          <p:val>
                                            <p:fltVal val="0"/>
                                          </p:val>
                                        </p:tav>
                                        <p:tav tm="100000">
                                          <p:val>
                                            <p:strVal val="#ppt_h"/>
                                          </p:val>
                                        </p:tav>
                                      </p:tavLst>
                                    </p:anim>
                                    <p:anim calcmode="lin" valueType="num">
                                      <p:cBhvr>
                                        <p:cTn id="45" dur="1000" fill="hold"/>
                                        <p:tgtEl>
                                          <p:spTgt spid="4">
                                            <p:graphicEl>
                                              <a:dgm id="{9541EBF5-D3AA-4F37-BEBB-7682CA42B4C9}"/>
                                            </p:graphicEl>
                                          </p:spTgt>
                                        </p:tgtEl>
                                        <p:attrNameLst>
                                          <p:attrName>style.rotation</p:attrName>
                                        </p:attrNameLst>
                                      </p:cBhvr>
                                      <p:tavLst>
                                        <p:tav tm="0">
                                          <p:val>
                                            <p:fltVal val="90"/>
                                          </p:val>
                                        </p:tav>
                                        <p:tav tm="100000">
                                          <p:val>
                                            <p:fltVal val="0"/>
                                          </p:val>
                                        </p:tav>
                                      </p:tavLst>
                                    </p:anim>
                                    <p:animEffect transition="in" filter="fade">
                                      <p:cBhvr>
                                        <p:cTn id="46" dur="1000"/>
                                        <p:tgtEl>
                                          <p:spTgt spid="4">
                                            <p:graphicEl>
                                              <a:dgm id="{9541EBF5-D3AA-4F37-BEBB-7682CA42B4C9}"/>
                                            </p:graphicEl>
                                          </p:spTgt>
                                        </p:tgtEl>
                                      </p:cBhvr>
                                    </p:animEffect>
                                  </p:childTnLst>
                                </p:cTn>
                              </p:par>
                              <p:par>
                                <p:cTn id="47" presetID="31" presetClass="entr" presetSubtype="0" fill="hold" grpId="1" nodeType="withEffect">
                                  <p:stCondLst>
                                    <p:cond delay="0"/>
                                  </p:stCondLst>
                                  <p:childTnLst>
                                    <p:set>
                                      <p:cBhvr>
                                        <p:cTn id="48" dur="1" fill="hold">
                                          <p:stCondLst>
                                            <p:cond delay="0"/>
                                          </p:stCondLst>
                                        </p:cTn>
                                        <p:tgtEl>
                                          <p:spTgt spid="4">
                                            <p:graphicEl>
                                              <a:dgm id="{1DCD74AB-43BD-4BB9-901B-F5FE9F882053}"/>
                                            </p:graphicEl>
                                          </p:spTgt>
                                        </p:tgtEl>
                                        <p:attrNameLst>
                                          <p:attrName>style.visibility</p:attrName>
                                        </p:attrNameLst>
                                      </p:cBhvr>
                                      <p:to>
                                        <p:strVal val="visible"/>
                                      </p:to>
                                    </p:set>
                                    <p:anim calcmode="lin" valueType="num">
                                      <p:cBhvr>
                                        <p:cTn id="49" dur="1000" fill="hold"/>
                                        <p:tgtEl>
                                          <p:spTgt spid="4">
                                            <p:graphicEl>
                                              <a:dgm id="{1DCD74AB-43BD-4BB9-901B-F5FE9F882053}"/>
                                            </p:graphicEl>
                                          </p:spTgt>
                                        </p:tgtEl>
                                        <p:attrNameLst>
                                          <p:attrName>ppt_w</p:attrName>
                                        </p:attrNameLst>
                                      </p:cBhvr>
                                      <p:tavLst>
                                        <p:tav tm="0">
                                          <p:val>
                                            <p:fltVal val="0"/>
                                          </p:val>
                                        </p:tav>
                                        <p:tav tm="100000">
                                          <p:val>
                                            <p:strVal val="#ppt_w"/>
                                          </p:val>
                                        </p:tav>
                                      </p:tavLst>
                                    </p:anim>
                                    <p:anim calcmode="lin" valueType="num">
                                      <p:cBhvr>
                                        <p:cTn id="50" dur="1000" fill="hold"/>
                                        <p:tgtEl>
                                          <p:spTgt spid="4">
                                            <p:graphicEl>
                                              <a:dgm id="{1DCD74AB-43BD-4BB9-901B-F5FE9F882053}"/>
                                            </p:graphicEl>
                                          </p:spTgt>
                                        </p:tgtEl>
                                        <p:attrNameLst>
                                          <p:attrName>ppt_h</p:attrName>
                                        </p:attrNameLst>
                                      </p:cBhvr>
                                      <p:tavLst>
                                        <p:tav tm="0">
                                          <p:val>
                                            <p:fltVal val="0"/>
                                          </p:val>
                                        </p:tav>
                                        <p:tav tm="100000">
                                          <p:val>
                                            <p:strVal val="#ppt_h"/>
                                          </p:val>
                                        </p:tav>
                                      </p:tavLst>
                                    </p:anim>
                                    <p:anim calcmode="lin" valueType="num">
                                      <p:cBhvr>
                                        <p:cTn id="51" dur="1000" fill="hold"/>
                                        <p:tgtEl>
                                          <p:spTgt spid="4">
                                            <p:graphicEl>
                                              <a:dgm id="{1DCD74AB-43BD-4BB9-901B-F5FE9F882053}"/>
                                            </p:graphicEl>
                                          </p:spTgt>
                                        </p:tgtEl>
                                        <p:attrNameLst>
                                          <p:attrName>style.rotation</p:attrName>
                                        </p:attrNameLst>
                                      </p:cBhvr>
                                      <p:tavLst>
                                        <p:tav tm="0">
                                          <p:val>
                                            <p:fltVal val="90"/>
                                          </p:val>
                                        </p:tav>
                                        <p:tav tm="100000">
                                          <p:val>
                                            <p:fltVal val="0"/>
                                          </p:val>
                                        </p:tav>
                                      </p:tavLst>
                                    </p:anim>
                                    <p:animEffect transition="in" filter="fade">
                                      <p:cBhvr>
                                        <p:cTn id="52" dur="1000"/>
                                        <p:tgtEl>
                                          <p:spTgt spid="4">
                                            <p:graphicEl>
                                              <a:dgm id="{1DCD74AB-43BD-4BB9-901B-F5FE9F882053}"/>
                                            </p:graphicEl>
                                          </p:spTgt>
                                        </p:tgtEl>
                                      </p:cBhvr>
                                    </p:animEffect>
                                  </p:childTnLst>
                                </p:cTn>
                              </p:par>
                              <p:par>
                                <p:cTn id="53" presetID="31" presetClass="entr" presetSubtype="0" fill="hold" grpId="1" nodeType="withEffect">
                                  <p:stCondLst>
                                    <p:cond delay="0"/>
                                  </p:stCondLst>
                                  <p:childTnLst>
                                    <p:set>
                                      <p:cBhvr>
                                        <p:cTn id="54" dur="1" fill="hold">
                                          <p:stCondLst>
                                            <p:cond delay="0"/>
                                          </p:stCondLst>
                                        </p:cTn>
                                        <p:tgtEl>
                                          <p:spTgt spid="4">
                                            <p:graphicEl>
                                              <a:dgm id="{2A26BBFB-312B-4AD1-BA89-082E450A9126}"/>
                                            </p:graphicEl>
                                          </p:spTgt>
                                        </p:tgtEl>
                                        <p:attrNameLst>
                                          <p:attrName>style.visibility</p:attrName>
                                        </p:attrNameLst>
                                      </p:cBhvr>
                                      <p:to>
                                        <p:strVal val="visible"/>
                                      </p:to>
                                    </p:set>
                                    <p:anim calcmode="lin" valueType="num">
                                      <p:cBhvr>
                                        <p:cTn id="55" dur="1000" fill="hold"/>
                                        <p:tgtEl>
                                          <p:spTgt spid="4">
                                            <p:graphicEl>
                                              <a:dgm id="{2A26BBFB-312B-4AD1-BA89-082E450A9126}"/>
                                            </p:graphicEl>
                                          </p:spTgt>
                                        </p:tgtEl>
                                        <p:attrNameLst>
                                          <p:attrName>ppt_w</p:attrName>
                                        </p:attrNameLst>
                                      </p:cBhvr>
                                      <p:tavLst>
                                        <p:tav tm="0">
                                          <p:val>
                                            <p:fltVal val="0"/>
                                          </p:val>
                                        </p:tav>
                                        <p:tav tm="100000">
                                          <p:val>
                                            <p:strVal val="#ppt_w"/>
                                          </p:val>
                                        </p:tav>
                                      </p:tavLst>
                                    </p:anim>
                                    <p:anim calcmode="lin" valueType="num">
                                      <p:cBhvr>
                                        <p:cTn id="56" dur="1000" fill="hold"/>
                                        <p:tgtEl>
                                          <p:spTgt spid="4">
                                            <p:graphicEl>
                                              <a:dgm id="{2A26BBFB-312B-4AD1-BA89-082E450A9126}"/>
                                            </p:graphicEl>
                                          </p:spTgt>
                                        </p:tgtEl>
                                        <p:attrNameLst>
                                          <p:attrName>ppt_h</p:attrName>
                                        </p:attrNameLst>
                                      </p:cBhvr>
                                      <p:tavLst>
                                        <p:tav tm="0">
                                          <p:val>
                                            <p:fltVal val="0"/>
                                          </p:val>
                                        </p:tav>
                                        <p:tav tm="100000">
                                          <p:val>
                                            <p:strVal val="#ppt_h"/>
                                          </p:val>
                                        </p:tav>
                                      </p:tavLst>
                                    </p:anim>
                                    <p:anim calcmode="lin" valueType="num">
                                      <p:cBhvr>
                                        <p:cTn id="57" dur="1000" fill="hold"/>
                                        <p:tgtEl>
                                          <p:spTgt spid="4">
                                            <p:graphicEl>
                                              <a:dgm id="{2A26BBFB-312B-4AD1-BA89-082E450A9126}"/>
                                            </p:graphicEl>
                                          </p:spTgt>
                                        </p:tgtEl>
                                        <p:attrNameLst>
                                          <p:attrName>style.rotation</p:attrName>
                                        </p:attrNameLst>
                                      </p:cBhvr>
                                      <p:tavLst>
                                        <p:tav tm="0">
                                          <p:val>
                                            <p:fltVal val="90"/>
                                          </p:val>
                                        </p:tav>
                                        <p:tav tm="100000">
                                          <p:val>
                                            <p:fltVal val="0"/>
                                          </p:val>
                                        </p:tav>
                                      </p:tavLst>
                                    </p:anim>
                                    <p:animEffect transition="in" filter="fade">
                                      <p:cBhvr>
                                        <p:cTn id="58" dur="1000"/>
                                        <p:tgtEl>
                                          <p:spTgt spid="4">
                                            <p:graphicEl>
                                              <a:dgm id="{2A26BBFB-312B-4AD1-BA89-082E450A9126}"/>
                                            </p:graphicEl>
                                          </p:spTgt>
                                        </p:tgtEl>
                                      </p:cBhvr>
                                    </p:animEffect>
                                  </p:childTnLst>
                                </p:cTn>
                              </p:par>
                              <p:par>
                                <p:cTn id="59" presetID="31" presetClass="entr" presetSubtype="0" fill="hold" grpId="1" nodeType="withEffect">
                                  <p:stCondLst>
                                    <p:cond delay="0"/>
                                  </p:stCondLst>
                                  <p:childTnLst>
                                    <p:set>
                                      <p:cBhvr>
                                        <p:cTn id="60" dur="1" fill="hold">
                                          <p:stCondLst>
                                            <p:cond delay="0"/>
                                          </p:stCondLst>
                                        </p:cTn>
                                        <p:tgtEl>
                                          <p:spTgt spid="4">
                                            <p:graphicEl>
                                              <a:dgm id="{F4A54D22-B7AE-4F6A-8FF9-EF2D701BD5A9}"/>
                                            </p:graphicEl>
                                          </p:spTgt>
                                        </p:tgtEl>
                                        <p:attrNameLst>
                                          <p:attrName>style.visibility</p:attrName>
                                        </p:attrNameLst>
                                      </p:cBhvr>
                                      <p:to>
                                        <p:strVal val="visible"/>
                                      </p:to>
                                    </p:set>
                                    <p:anim calcmode="lin" valueType="num">
                                      <p:cBhvr>
                                        <p:cTn id="61" dur="1000" fill="hold"/>
                                        <p:tgtEl>
                                          <p:spTgt spid="4">
                                            <p:graphicEl>
                                              <a:dgm id="{F4A54D22-B7AE-4F6A-8FF9-EF2D701BD5A9}"/>
                                            </p:graphicEl>
                                          </p:spTgt>
                                        </p:tgtEl>
                                        <p:attrNameLst>
                                          <p:attrName>ppt_w</p:attrName>
                                        </p:attrNameLst>
                                      </p:cBhvr>
                                      <p:tavLst>
                                        <p:tav tm="0">
                                          <p:val>
                                            <p:fltVal val="0"/>
                                          </p:val>
                                        </p:tav>
                                        <p:tav tm="100000">
                                          <p:val>
                                            <p:strVal val="#ppt_w"/>
                                          </p:val>
                                        </p:tav>
                                      </p:tavLst>
                                    </p:anim>
                                    <p:anim calcmode="lin" valueType="num">
                                      <p:cBhvr>
                                        <p:cTn id="62" dur="1000" fill="hold"/>
                                        <p:tgtEl>
                                          <p:spTgt spid="4">
                                            <p:graphicEl>
                                              <a:dgm id="{F4A54D22-B7AE-4F6A-8FF9-EF2D701BD5A9}"/>
                                            </p:graphicEl>
                                          </p:spTgt>
                                        </p:tgtEl>
                                        <p:attrNameLst>
                                          <p:attrName>ppt_h</p:attrName>
                                        </p:attrNameLst>
                                      </p:cBhvr>
                                      <p:tavLst>
                                        <p:tav tm="0">
                                          <p:val>
                                            <p:fltVal val="0"/>
                                          </p:val>
                                        </p:tav>
                                        <p:tav tm="100000">
                                          <p:val>
                                            <p:strVal val="#ppt_h"/>
                                          </p:val>
                                        </p:tav>
                                      </p:tavLst>
                                    </p:anim>
                                    <p:anim calcmode="lin" valueType="num">
                                      <p:cBhvr>
                                        <p:cTn id="63" dur="1000" fill="hold"/>
                                        <p:tgtEl>
                                          <p:spTgt spid="4">
                                            <p:graphicEl>
                                              <a:dgm id="{F4A54D22-B7AE-4F6A-8FF9-EF2D701BD5A9}"/>
                                            </p:graphicEl>
                                          </p:spTgt>
                                        </p:tgtEl>
                                        <p:attrNameLst>
                                          <p:attrName>style.rotation</p:attrName>
                                        </p:attrNameLst>
                                      </p:cBhvr>
                                      <p:tavLst>
                                        <p:tav tm="0">
                                          <p:val>
                                            <p:fltVal val="90"/>
                                          </p:val>
                                        </p:tav>
                                        <p:tav tm="100000">
                                          <p:val>
                                            <p:fltVal val="0"/>
                                          </p:val>
                                        </p:tav>
                                      </p:tavLst>
                                    </p:anim>
                                    <p:animEffect transition="in" filter="fade">
                                      <p:cBhvr>
                                        <p:cTn id="64" dur="1000"/>
                                        <p:tgtEl>
                                          <p:spTgt spid="4">
                                            <p:graphicEl>
                                              <a:dgm id="{F4A54D22-B7AE-4F6A-8FF9-EF2D701BD5A9}"/>
                                            </p:graphicEl>
                                          </p:spTgt>
                                        </p:tgtEl>
                                      </p:cBhvr>
                                    </p:animEffect>
                                  </p:childTnLst>
                                </p:cTn>
                              </p:par>
                              <p:par>
                                <p:cTn id="65" presetID="31" presetClass="entr" presetSubtype="0" fill="hold" grpId="1" nodeType="withEffect">
                                  <p:stCondLst>
                                    <p:cond delay="0"/>
                                  </p:stCondLst>
                                  <p:childTnLst>
                                    <p:set>
                                      <p:cBhvr>
                                        <p:cTn id="66" dur="1" fill="hold">
                                          <p:stCondLst>
                                            <p:cond delay="0"/>
                                          </p:stCondLst>
                                        </p:cTn>
                                        <p:tgtEl>
                                          <p:spTgt spid="4">
                                            <p:graphicEl>
                                              <a:dgm id="{49B2B105-299F-4102-91EA-9BF2054FD604}"/>
                                            </p:graphicEl>
                                          </p:spTgt>
                                        </p:tgtEl>
                                        <p:attrNameLst>
                                          <p:attrName>style.visibility</p:attrName>
                                        </p:attrNameLst>
                                      </p:cBhvr>
                                      <p:to>
                                        <p:strVal val="visible"/>
                                      </p:to>
                                    </p:set>
                                    <p:anim calcmode="lin" valueType="num">
                                      <p:cBhvr>
                                        <p:cTn id="67" dur="1000" fill="hold"/>
                                        <p:tgtEl>
                                          <p:spTgt spid="4">
                                            <p:graphicEl>
                                              <a:dgm id="{49B2B105-299F-4102-91EA-9BF2054FD604}"/>
                                            </p:graphicEl>
                                          </p:spTgt>
                                        </p:tgtEl>
                                        <p:attrNameLst>
                                          <p:attrName>ppt_w</p:attrName>
                                        </p:attrNameLst>
                                      </p:cBhvr>
                                      <p:tavLst>
                                        <p:tav tm="0">
                                          <p:val>
                                            <p:fltVal val="0"/>
                                          </p:val>
                                        </p:tav>
                                        <p:tav tm="100000">
                                          <p:val>
                                            <p:strVal val="#ppt_w"/>
                                          </p:val>
                                        </p:tav>
                                      </p:tavLst>
                                    </p:anim>
                                    <p:anim calcmode="lin" valueType="num">
                                      <p:cBhvr>
                                        <p:cTn id="68" dur="1000" fill="hold"/>
                                        <p:tgtEl>
                                          <p:spTgt spid="4">
                                            <p:graphicEl>
                                              <a:dgm id="{49B2B105-299F-4102-91EA-9BF2054FD604}"/>
                                            </p:graphicEl>
                                          </p:spTgt>
                                        </p:tgtEl>
                                        <p:attrNameLst>
                                          <p:attrName>ppt_h</p:attrName>
                                        </p:attrNameLst>
                                      </p:cBhvr>
                                      <p:tavLst>
                                        <p:tav tm="0">
                                          <p:val>
                                            <p:fltVal val="0"/>
                                          </p:val>
                                        </p:tav>
                                        <p:tav tm="100000">
                                          <p:val>
                                            <p:strVal val="#ppt_h"/>
                                          </p:val>
                                        </p:tav>
                                      </p:tavLst>
                                    </p:anim>
                                    <p:anim calcmode="lin" valueType="num">
                                      <p:cBhvr>
                                        <p:cTn id="69" dur="1000" fill="hold"/>
                                        <p:tgtEl>
                                          <p:spTgt spid="4">
                                            <p:graphicEl>
                                              <a:dgm id="{49B2B105-299F-4102-91EA-9BF2054FD604}"/>
                                            </p:graphicEl>
                                          </p:spTgt>
                                        </p:tgtEl>
                                        <p:attrNameLst>
                                          <p:attrName>style.rotation</p:attrName>
                                        </p:attrNameLst>
                                      </p:cBhvr>
                                      <p:tavLst>
                                        <p:tav tm="0">
                                          <p:val>
                                            <p:fltVal val="90"/>
                                          </p:val>
                                        </p:tav>
                                        <p:tav tm="100000">
                                          <p:val>
                                            <p:fltVal val="0"/>
                                          </p:val>
                                        </p:tav>
                                      </p:tavLst>
                                    </p:anim>
                                    <p:animEffect transition="in" filter="fade">
                                      <p:cBhvr>
                                        <p:cTn id="70" dur="1000"/>
                                        <p:tgtEl>
                                          <p:spTgt spid="4">
                                            <p:graphicEl>
                                              <a:dgm id="{49B2B105-299F-4102-91EA-9BF2054FD604}"/>
                                            </p:graphicEl>
                                          </p:spTgt>
                                        </p:tgtEl>
                                      </p:cBhvr>
                                    </p:animEffect>
                                  </p:childTnLst>
                                </p:cTn>
                              </p:par>
                            </p:childTnLst>
                          </p:cTn>
                        </p:par>
                      </p:childTnLst>
                    </p:cTn>
                  </p:par>
                  <p:par>
                    <p:cTn id="71" fill="hold">
                      <p:stCondLst>
                        <p:cond delay="indefinite"/>
                      </p:stCondLst>
                      <p:childTnLst>
                        <p:par>
                          <p:cTn id="72" fill="hold">
                            <p:stCondLst>
                              <p:cond delay="0"/>
                            </p:stCondLst>
                            <p:childTnLst>
                              <p:par>
                                <p:cTn id="73" presetID="26" presetClass="emph" presetSubtype="0" fill="hold" grpId="0" nodeType="clickEffect">
                                  <p:stCondLst>
                                    <p:cond delay="0"/>
                                  </p:stCondLst>
                                  <p:childTnLst>
                                    <p:animEffect transition="out" filter="fade">
                                      <p:cBhvr>
                                        <p:cTn id="74" dur="500" tmFilter="0, 0; .2, .5; .8, .5; 1, 0"/>
                                        <p:tgtEl>
                                          <p:spTgt spid="4">
                                            <p:graphicEl>
                                              <a:dgm id="{C1AA409C-3052-4243-9C17-B21C078E415A}"/>
                                            </p:graphicEl>
                                          </p:spTgt>
                                        </p:tgtEl>
                                      </p:cBhvr>
                                    </p:animEffect>
                                    <p:animScale>
                                      <p:cBhvr>
                                        <p:cTn id="75" dur="250" autoRev="1" fill="hold"/>
                                        <p:tgtEl>
                                          <p:spTgt spid="4">
                                            <p:graphicEl>
                                              <a:dgm id="{C1AA409C-3052-4243-9C17-B21C078E415A}"/>
                                            </p:graphicEl>
                                          </p:spTgt>
                                        </p:tgtEl>
                                      </p:cBhvr>
                                      <p:by x="105000" y="105000"/>
                                    </p:animScale>
                                  </p:childTnLst>
                                </p:cTn>
                              </p:par>
                            </p:childTnLst>
                          </p:cTn>
                        </p:par>
                      </p:childTnLst>
                    </p:cTn>
                  </p:par>
                  <p:par>
                    <p:cTn id="76" fill="hold">
                      <p:stCondLst>
                        <p:cond delay="indefinite"/>
                      </p:stCondLst>
                      <p:childTnLst>
                        <p:par>
                          <p:cTn id="77" fill="hold">
                            <p:stCondLst>
                              <p:cond delay="0"/>
                            </p:stCondLst>
                            <p:childTnLst>
                              <p:par>
                                <p:cTn id="78" presetID="26" presetClass="emph" presetSubtype="0" fill="hold" grpId="0" nodeType="clickEffect">
                                  <p:stCondLst>
                                    <p:cond delay="0"/>
                                  </p:stCondLst>
                                  <p:childTnLst>
                                    <p:animEffect transition="out" filter="fade">
                                      <p:cBhvr>
                                        <p:cTn id="79" dur="500" tmFilter="0, 0; .2, .5; .8, .5; 1, 0"/>
                                        <p:tgtEl>
                                          <p:spTgt spid="4">
                                            <p:graphicEl>
                                              <a:dgm id="{126D463E-CA32-419A-8B77-83B2B2AFF542}"/>
                                            </p:graphicEl>
                                          </p:spTgt>
                                        </p:tgtEl>
                                      </p:cBhvr>
                                    </p:animEffect>
                                    <p:animScale>
                                      <p:cBhvr>
                                        <p:cTn id="80" dur="250" autoRev="1" fill="hold"/>
                                        <p:tgtEl>
                                          <p:spTgt spid="4">
                                            <p:graphicEl>
                                              <a:dgm id="{126D463E-CA32-419A-8B77-83B2B2AFF542}"/>
                                            </p:graphicEl>
                                          </p:spTgt>
                                        </p:tgtEl>
                                      </p:cBhvr>
                                      <p:by x="105000" y="105000"/>
                                    </p:animScale>
                                  </p:childTnLst>
                                </p:cTn>
                              </p:par>
                            </p:childTnLst>
                          </p:cTn>
                        </p:par>
                      </p:childTnLst>
                    </p:cTn>
                  </p:par>
                  <p:par>
                    <p:cTn id="81" fill="hold">
                      <p:stCondLst>
                        <p:cond delay="indefinite"/>
                      </p:stCondLst>
                      <p:childTnLst>
                        <p:par>
                          <p:cTn id="82" fill="hold">
                            <p:stCondLst>
                              <p:cond delay="0"/>
                            </p:stCondLst>
                            <p:childTnLst>
                              <p:par>
                                <p:cTn id="83" presetID="26" presetClass="emph" presetSubtype="0" fill="hold" grpId="0" nodeType="clickEffect">
                                  <p:stCondLst>
                                    <p:cond delay="0"/>
                                  </p:stCondLst>
                                  <p:childTnLst>
                                    <p:animEffect transition="out" filter="fade">
                                      <p:cBhvr>
                                        <p:cTn id="84" dur="500" tmFilter="0, 0; .2, .5; .8, .5; 1, 0"/>
                                        <p:tgtEl>
                                          <p:spTgt spid="4">
                                            <p:graphicEl>
                                              <a:dgm id="{D72D2D32-14B7-4F3C-BA42-1C56F2CB18F3}"/>
                                            </p:graphicEl>
                                          </p:spTgt>
                                        </p:tgtEl>
                                      </p:cBhvr>
                                    </p:animEffect>
                                    <p:animScale>
                                      <p:cBhvr>
                                        <p:cTn id="85" dur="250" autoRev="1" fill="hold"/>
                                        <p:tgtEl>
                                          <p:spTgt spid="4">
                                            <p:graphicEl>
                                              <a:dgm id="{D72D2D32-14B7-4F3C-BA42-1C56F2CB18F3}"/>
                                            </p:graphicEl>
                                          </p:spTgt>
                                        </p:tgtEl>
                                      </p:cBhvr>
                                      <p:by x="105000" y="105000"/>
                                    </p:animScale>
                                  </p:childTnLst>
                                </p:cTn>
                              </p:par>
                            </p:childTnLst>
                          </p:cTn>
                        </p:par>
                      </p:childTnLst>
                    </p:cTn>
                  </p:par>
                  <p:par>
                    <p:cTn id="86" fill="hold">
                      <p:stCondLst>
                        <p:cond delay="indefinite"/>
                      </p:stCondLst>
                      <p:childTnLst>
                        <p:par>
                          <p:cTn id="87" fill="hold">
                            <p:stCondLst>
                              <p:cond delay="0"/>
                            </p:stCondLst>
                            <p:childTnLst>
                              <p:par>
                                <p:cTn id="88" presetID="26" presetClass="emph" presetSubtype="0" fill="hold" grpId="0" nodeType="clickEffect">
                                  <p:stCondLst>
                                    <p:cond delay="0"/>
                                  </p:stCondLst>
                                  <p:childTnLst>
                                    <p:animEffect transition="out" filter="fade">
                                      <p:cBhvr>
                                        <p:cTn id="89" dur="500" tmFilter="0, 0; .2, .5; .8, .5; 1, 0"/>
                                        <p:tgtEl>
                                          <p:spTgt spid="4">
                                            <p:graphicEl>
                                              <a:dgm id="{2D20C0EB-4B48-4DEC-A7BE-AD5714590098}"/>
                                            </p:graphicEl>
                                          </p:spTgt>
                                        </p:tgtEl>
                                      </p:cBhvr>
                                    </p:animEffect>
                                    <p:animScale>
                                      <p:cBhvr>
                                        <p:cTn id="90" dur="250" autoRev="1" fill="hold"/>
                                        <p:tgtEl>
                                          <p:spTgt spid="4">
                                            <p:graphicEl>
                                              <a:dgm id="{2D20C0EB-4B48-4DEC-A7BE-AD5714590098}"/>
                                            </p:graphicEl>
                                          </p:spTgt>
                                        </p:tgtEl>
                                      </p:cBhvr>
                                      <p:by x="105000" y="105000"/>
                                    </p:animScale>
                                  </p:childTnLst>
                                </p:cTn>
                              </p:par>
                            </p:childTnLst>
                          </p:cTn>
                        </p:par>
                      </p:childTnLst>
                    </p:cTn>
                  </p:par>
                  <p:par>
                    <p:cTn id="91" fill="hold">
                      <p:stCondLst>
                        <p:cond delay="indefinite"/>
                      </p:stCondLst>
                      <p:childTnLst>
                        <p:par>
                          <p:cTn id="92" fill="hold">
                            <p:stCondLst>
                              <p:cond delay="0"/>
                            </p:stCondLst>
                            <p:childTnLst>
                              <p:par>
                                <p:cTn id="93" presetID="26" presetClass="emph" presetSubtype="0" fill="hold" grpId="0" nodeType="clickEffect">
                                  <p:stCondLst>
                                    <p:cond delay="0"/>
                                  </p:stCondLst>
                                  <p:childTnLst>
                                    <p:animEffect transition="out" filter="fade">
                                      <p:cBhvr>
                                        <p:cTn id="94" dur="500" tmFilter="0, 0; .2, .5; .8, .5; 1, 0"/>
                                        <p:tgtEl>
                                          <p:spTgt spid="4">
                                            <p:graphicEl>
                                              <a:dgm id="{29636A90-9512-4FE4-B56B-8716B2D2ABBD}"/>
                                            </p:graphicEl>
                                          </p:spTgt>
                                        </p:tgtEl>
                                      </p:cBhvr>
                                    </p:animEffect>
                                    <p:animScale>
                                      <p:cBhvr>
                                        <p:cTn id="95" dur="250" autoRev="1" fill="hold"/>
                                        <p:tgtEl>
                                          <p:spTgt spid="4">
                                            <p:graphicEl>
                                              <a:dgm id="{29636A90-9512-4FE4-B56B-8716B2D2ABBD}"/>
                                            </p:graphicEl>
                                          </p:spTgt>
                                        </p:tgtEl>
                                      </p:cBhvr>
                                      <p:by x="105000" y="105000"/>
                                    </p:animScale>
                                  </p:childTnLst>
                                </p:cTn>
                              </p:par>
                            </p:childTnLst>
                          </p:cTn>
                        </p:par>
                      </p:childTnLst>
                    </p:cTn>
                  </p:par>
                  <p:par>
                    <p:cTn id="96" fill="hold">
                      <p:stCondLst>
                        <p:cond delay="indefinite"/>
                      </p:stCondLst>
                      <p:childTnLst>
                        <p:par>
                          <p:cTn id="97" fill="hold">
                            <p:stCondLst>
                              <p:cond delay="0"/>
                            </p:stCondLst>
                            <p:childTnLst>
                              <p:par>
                                <p:cTn id="98" presetID="26" presetClass="emph" presetSubtype="0" fill="hold" grpId="0" nodeType="clickEffect">
                                  <p:stCondLst>
                                    <p:cond delay="0"/>
                                  </p:stCondLst>
                                  <p:childTnLst>
                                    <p:animEffect transition="out" filter="fade">
                                      <p:cBhvr>
                                        <p:cTn id="99" dur="500" tmFilter="0, 0; .2, .5; .8, .5; 1, 0"/>
                                        <p:tgtEl>
                                          <p:spTgt spid="4">
                                            <p:graphicEl>
                                              <a:dgm id="{9940978A-CA28-4A69-B2BD-752A60BA54E2}"/>
                                            </p:graphicEl>
                                          </p:spTgt>
                                        </p:tgtEl>
                                      </p:cBhvr>
                                    </p:animEffect>
                                    <p:animScale>
                                      <p:cBhvr>
                                        <p:cTn id="100" dur="250" autoRev="1" fill="hold"/>
                                        <p:tgtEl>
                                          <p:spTgt spid="4">
                                            <p:graphicEl>
                                              <a:dgm id="{9940978A-CA28-4A69-B2BD-752A60BA54E2}"/>
                                            </p:graphicEl>
                                          </p:spTgt>
                                        </p:tgtEl>
                                      </p:cBhvr>
                                      <p:by x="105000" y="105000"/>
                                    </p:animScale>
                                  </p:childTnLst>
                                </p:cTn>
                              </p:par>
                            </p:childTnLst>
                          </p:cTn>
                        </p:par>
                      </p:childTnLst>
                    </p:cTn>
                  </p:par>
                  <p:par>
                    <p:cTn id="101" fill="hold">
                      <p:stCondLst>
                        <p:cond delay="indefinite"/>
                      </p:stCondLst>
                      <p:childTnLst>
                        <p:par>
                          <p:cTn id="102" fill="hold">
                            <p:stCondLst>
                              <p:cond delay="0"/>
                            </p:stCondLst>
                            <p:childTnLst>
                              <p:par>
                                <p:cTn id="103" presetID="26" presetClass="emph" presetSubtype="0" fill="hold" grpId="0" nodeType="clickEffect">
                                  <p:stCondLst>
                                    <p:cond delay="0"/>
                                  </p:stCondLst>
                                  <p:childTnLst>
                                    <p:animEffect transition="out" filter="fade">
                                      <p:cBhvr>
                                        <p:cTn id="104" dur="500" tmFilter="0, 0; .2, .5; .8, .5; 1, 0"/>
                                        <p:tgtEl>
                                          <p:spTgt spid="4">
                                            <p:graphicEl>
                                              <a:dgm id="{9541EBF5-D3AA-4F37-BEBB-7682CA42B4C9}"/>
                                            </p:graphicEl>
                                          </p:spTgt>
                                        </p:tgtEl>
                                      </p:cBhvr>
                                    </p:animEffect>
                                    <p:animScale>
                                      <p:cBhvr>
                                        <p:cTn id="105" dur="250" autoRev="1" fill="hold"/>
                                        <p:tgtEl>
                                          <p:spTgt spid="4">
                                            <p:graphicEl>
                                              <a:dgm id="{9541EBF5-D3AA-4F37-BEBB-7682CA42B4C9}"/>
                                            </p:graphicEl>
                                          </p:spTgt>
                                        </p:tgtEl>
                                      </p:cBhvr>
                                      <p:by x="105000" y="105000"/>
                                    </p:animScale>
                                  </p:childTnLst>
                                </p:cTn>
                              </p:par>
                            </p:childTnLst>
                          </p:cTn>
                        </p:par>
                      </p:childTnLst>
                    </p:cTn>
                  </p:par>
                  <p:par>
                    <p:cTn id="106" fill="hold">
                      <p:stCondLst>
                        <p:cond delay="indefinite"/>
                      </p:stCondLst>
                      <p:childTnLst>
                        <p:par>
                          <p:cTn id="107" fill="hold">
                            <p:stCondLst>
                              <p:cond delay="0"/>
                            </p:stCondLst>
                            <p:childTnLst>
                              <p:par>
                                <p:cTn id="108" presetID="26" presetClass="emph" presetSubtype="0" fill="hold" grpId="0" nodeType="clickEffect">
                                  <p:stCondLst>
                                    <p:cond delay="0"/>
                                  </p:stCondLst>
                                  <p:childTnLst>
                                    <p:animEffect transition="out" filter="fade">
                                      <p:cBhvr>
                                        <p:cTn id="109" dur="500" tmFilter="0, 0; .2, .5; .8, .5; 1, 0"/>
                                        <p:tgtEl>
                                          <p:spTgt spid="4">
                                            <p:graphicEl>
                                              <a:dgm id="{1DCD74AB-43BD-4BB9-901B-F5FE9F882053}"/>
                                            </p:graphicEl>
                                          </p:spTgt>
                                        </p:tgtEl>
                                      </p:cBhvr>
                                    </p:animEffect>
                                    <p:animScale>
                                      <p:cBhvr>
                                        <p:cTn id="110" dur="250" autoRev="1" fill="hold"/>
                                        <p:tgtEl>
                                          <p:spTgt spid="4">
                                            <p:graphicEl>
                                              <a:dgm id="{1DCD74AB-43BD-4BB9-901B-F5FE9F882053}"/>
                                            </p:graphicEl>
                                          </p:spTgt>
                                        </p:tgtEl>
                                      </p:cBhvr>
                                      <p:by x="105000" y="105000"/>
                                    </p:animScale>
                                  </p:childTnLst>
                                </p:cTn>
                              </p:par>
                            </p:childTnLst>
                          </p:cTn>
                        </p:par>
                      </p:childTnLst>
                    </p:cTn>
                  </p:par>
                  <p:par>
                    <p:cTn id="111" fill="hold">
                      <p:stCondLst>
                        <p:cond delay="indefinite"/>
                      </p:stCondLst>
                      <p:childTnLst>
                        <p:par>
                          <p:cTn id="112" fill="hold">
                            <p:stCondLst>
                              <p:cond delay="0"/>
                            </p:stCondLst>
                            <p:childTnLst>
                              <p:par>
                                <p:cTn id="113" presetID="26" presetClass="emph" presetSubtype="0" fill="hold" grpId="0" nodeType="clickEffect">
                                  <p:stCondLst>
                                    <p:cond delay="0"/>
                                  </p:stCondLst>
                                  <p:childTnLst>
                                    <p:animEffect transition="out" filter="fade">
                                      <p:cBhvr>
                                        <p:cTn id="114" dur="500" tmFilter="0, 0; .2, .5; .8, .5; 1, 0"/>
                                        <p:tgtEl>
                                          <p:spTgt spid="4">
                                            <p:graphicEl>
                                              <a:dgm id="{2A26BBFB-312B-4AD1-BA89-082E450A9126}"/>
                                            </p:graphicEl>
                                          </p:spTgt>
                                        </p:tgtEl>
                                      </p:cBhvr>
                                    </p:animEffect>
                                    <p:animScale>
                                      <p:cBhvr>
                                        <p:cTn id="115" dur="250" autoRev="1" fill="hold"/>
                                        <p:tgtEl>
                                          <p:spTgt spid="4">
                                            <p:graphicEl>
                                              <a:dgm id="{2A26BBFB-312B-4AD1-BA89-082E450A9126}"/>
                                            </p:graphicEl>
                                          </p:spTgt>
                                        </p:tgtEl>
                                      </p:cBhvr>
                                      <p:by x="105000" y="105000"/>
                                    </p:animScale>
                                  </p:childTnLst>
                                </p:cTn>
                              </p:par>
                            </p:childTnLst>
                          </p:cTn>
                        </p:par>
                      </p:childTnLst>
                    </p:cTn>
                  </p:par>
                  <p:par>
                    <p:cTn id="116" fill="hold">
                      <p:stCondLst>
                        <p:cond delay="indefinite"/>
                      </p:stCondLst>
                      <p:childTnLst>
                        <p:par>
                          <p:cTn id="117" fill="hold">
                            <p:stCondLst>
                              <p:cond delay="0"/>
                            </p:stCondLst>
                            <p:childTnLst>
                              <p:par>
                                <p:cTn id="118" presetID="26" presetClass="emph" presetSubtype="0" fill="hold" grpId="0" nodeType="clickEffect">
                                  <p:stCondLst>
                                    <p:cond delay="0"/>
                                  </p:stCondLst>
                                  <p:childTnLst>
                                    <p:animEffect transition="out" filter="fade">
                                      <p:cBhvr>
                                        <p:cTn id="119" dur="500" tmFilter="0, 0; .2, .5; .8, .5; 1, 0"/>
                                        <p:tgtEl>
                                          <p:spTgt spid="4">
                                            <p:graphicEl>
                                              <a:dgm id="{F4A54D22-B7AE-4F6A-8FF9-EF2D701BD5A9}"/>
                                            </p:graphicEl>
                                          </p:spTgt>
                                        </p:tgtEl>
                                      </p:cBhvr>
                                    </p:animEffect>
                                    <p:animScale>
                                      <p:cBhvr>
                                        <p:cTn id="120" dur="250" autoRev="1" fill="hold"/>
                                        <p:tgtEl>
                                          <p:spTgt spid="4">
                                            <p:graphicEl>
                                              <a:dgm id="{F4A54D22-B7AE-4F6A-8FF9-EF2D701BD5A9}"/>
                                            </p:graphicEl>
                                          </p:spTgt>
                                        </p:tgtEl>
                                      </p:cBhvr>
                                      <p:by x="105000" y="105000"/>
                                    </p:animScale>
                                  </p:childTnLst>
                                </p:cTn>
                              </p:par>
                            </p:childTnLst>
                          </p:cTn>
                        </p:par>
                      </p:childTnLst>
                    </p:cTn>
                  </p:par>
                  <p:par>
                    <p:cTn id="121" fill="hold">
                      <p:stCondLst>
                        <p:cond delay="indefinite"/>
                      </p:stCondLst>
                      <p:childTnLst>
                        <p:par>
                          <p:cTn id="122" fill="hold">
                            <p:stCondLst>
                              <p:cond delay="0"/>
                            </p:stCondLst>
                            <p:childTnLst>
                              <p:par>
                                <p:cTn id="123" presetID="26" presetClass="emph" presetSubtype="0" fill="hold" grpId="0" nodeType="clickEffect">
                                  <p:stCondLst>
                                    <p:cond delay="0"/>
                                  </p:stCondLst>
                                  <p:childTnLst>
                                    <p:animEffect transition="out" filter="fade">
                                      <p:cBhvr>
                                        <p:cTn id="124" dur="500" tmFilter="0, 0; .2, .5; .8, .5; 1, 0"/>
                                        <p:tgtEl>
                                          <p:spTgt spid="4">
                                            <p:graphicEl>
                                              <a:dgm id="{49B2B105-299F-4102-91EA-9BF2054FD604}"/>
                                            </p:graphicEl>
                                          </p:spTgt>
                                        </p:tgtEl>
                                      </p:cBhvr>
                                    </p:animEffect>
                                    <p:animScale>
                                      <p:cBhvr>
                                        <p:cTn id="125" dur="250" autoRev="1" fill="hold"/>
                                        <p:tgtEl>
                                          <p:spTgt spid="4">
                                            <p:graphicEl>
                                              <a:dgm id="{49B2B105-299F-4102-91EA-9BF2054FD604}"/>
                                            </p:graphicEl>
                                          </p:spTgt>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Sub>
          <a:bldDgm bld="one"/>
        </p:bldSub>
      </p:bldGraphic>
      <p:bldGraphic spid="4" grpId="1">
        <p:bldSub>
          <a:bldDgm/>
        </p:bldSub>
      </p:bldGraphic>
    </p:bld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349250" y="221483"/>
            <a:ext cx="7886700" cy="1125536"/>
          </a:xfrm>
        </p:spPr>
        <p:txBody>
          <a:bodyPr>
            <a:normAutofit/>
          </a:bodyPr>
          <a:lstStyle/>
          <a:p>
            <a:r>
              <a:rPr lang="en-US" sz="3600" b="0" kern="0" dirty="0">
                <a:latin typeface="Cabin" panose="00000500000000000000" pitchFamily="2" charset="0"/>
              </a:rPr>
              <a:t>Clinical Affairs Committee (CAC)</a:t>
            </a:r>
            <a:endParaRPr lang="en-US" sz="3600" b="0" dirty="0">
              <a:latin typeface="Cabin" panose="00000500000000000000" pitchFamily="2" charset="0"/>
              <a:cs typeface="Helvetica" panose="020B0604020202020204" pitchFamily="34" charset="0"/>
            </a:endParaRPr>
          </a:p>
        </p:txBody>
      </p:sp>
      <p:sp>
        <p:nvSpPr>
          <p:cNvPr id="5" name="TextBox 4"/>
          <p:cNvSpPr txBox="1"/>
          <p:nvPr/>
        </p:nvSpPr>
        <p:spPr>
          <a:xfrm>
            <a:off x="457405" y="1185499"/>
            <a:ext cx="8166100" cy="3693319"/>
          </a:xfrm>
          <a:prstGeom prst="rect">
            <a:avLst/>
          </a:prstGeom>
          <a:noFill/>
        </p:spPr>
        <p:txBody>
          <a:bodyPr wrap="square" rtlCol="0">
            <a:spAutoFit/>
          </a:bodyPr>
          <a:lstStyle/>
          <a:p>
            <a:r>
              <a:rPr lang="en-US" dirty="0">
                <a:latin typeface="Garamond" panose="02020404030301010803" pitchFamily="18" charset="0"/>
              </a:rPr>
              <a:t>The INTEGRITY Quality Improvement Program is in compliance with CMS and EOHHS quality standards, expectations and priority initiatives.</a:t>
            </a:r>
          </a:p>
          <a:p>
            <a:endParaRPr lang="en-US" dirty="0">
              <a:latin typeface="Garamond" panose="02020404030301010803" pitchFamily="18" charset="0"/>
            </a:endParaRPr>
          </a:p>
          <a:p>
            <a:pPr marL="285750" indent="-285750">
              <a:buFont typeface="Arial" panose="020B0604020202020204" pitchFamily="34" charset="0"/>
              <a:buChar char="•"/>
            </a:pPr>
            <a:r>
              <a:rPr lang="en-US" dirty="0">
                <a:latin typeface="Garamond" panose="02020404030301010803" pitchFamily="18" charset="0"/>
              </a:rPr>
              <a:t>Providers are responsible for ensuring compliance with quality improvement standards. </a:t>
            </a:r>
          </a:p>
          <a:p>
            <a:pPr marL="285750" indent="-285750">
              <a:buFont typeface="Arial" panose="020B0604020202020204" pitchFamily="34" charset="0"/>
              <a:buChar char="•"/>
            </a:pPr>
            <a:r>
              <a:rPr lang="en-US" dirty="0">
                <a:latin typeface="Garamond" panose="02020404030301010803" pitchFamily="18" charset="0"/>
              </a:rPr>
              <a:t>Providers must meet specific levels of quality outcomes using evidenced-based practices.</a:t>
            </a:r>
          </a:p>
          <a:p>
            <a:r>
              <a:rPr lang="en-US" dirty="0">
                <a:latin typeface="Garamond" panose="02020404030301010803" pitchFamily="18" charset="0"/>
              </a:rPr>
              <a:t> </a:t>
            </a:r>
          </a:p>
          <a:p>
            <a:r>
              <a:rPr lang="en-US" dirty="0">
                <a:latin typeface="Garamond" panose="02020404030301010803" pitchFamily="18" charset="0"/>
              </a:rPr>
              <a:t>Findings and issues will be presented to the Clinical Affairs Committee for review and approval and be shared with the Chief Medical Officer and the Vice President of Medicare &amp; Medicaid Integration.</a:t>
            </a:r>
          </a:p>
          <a:p>
            <a:endParaRPr lang="en-US" dirty="0"/>
          </a:p>
          <a:p>
            <a:endParaRPr lang="en-US" dirty="0"/>
          </a:p>
        </p:txBody>
      </p:sp>
      <p:pic>
        <p:nvPicPr>
          <p:cNvPr id="4" name="Picture 3"/>
          <p:cNvPicPr>
            <a:picLocks noChangeAspect="1"/>
          </p:cNvPicPr>
          <p:nvPr/>
        </p:nvPicPr>
        <p:blipFill>
          <a:blip r:embed="rId3"/>
          <a:stretch>
            <a:fillRect/>
          </a:stretch>
        </p:blipFill>
        <p:spPr>
          <a:xfrm>
            <a:off x="2505926" y="6425031"/>
            <a:ext cx="5782867" cy="277506"/>
          </a:xfrm>
          <a:prstGeom prst="rect">
            <a:avLst/>
          </a:prstGeom>
        </p:spPr>
      </p:pic>
    </p:spTree>
    <p:extLst>
      <p:ext uri="{BB962C8B-B14F-4D97-AF65-F5344CB8AC3E}">
        <p14:creationId xmlns:p14="http://schemas.microsoft.com/office/powerpoint/2010/main" val="2519914480"/>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Title 1"/>
          <p:cNvSpPr>
            <a:spLocks noGrp="1"/>
          </p:cNvSpPr>
          <p:nvPr>
            <p:ph type="title" idx="4294967295"/>
          </p:nvPr>
        </p:nvSpPr>
        <p:spPr>
          <a:xfrm>
            <a:off x="406400" y="286467"/>
            <a:ext cx="7886700" cy="1325563"/>
          </a:xfrm>
        </p:spPr>
        <p:txBody>
          <a:bodyPr>
            <a:normAutofit/>
          </a:bodyPr>
          <a:lstStyle/>
          <a:p>
            <a:r>
              <a:rPr lang="en-US" altLang="en-US" sz="3400" b="0" dirty="0">
                <a:latin typeface="Cabin" panose="00000500000000000000" pitchFamily="2" charset="0"/>
                <a:cs typeface="Helvetica" panose="020B0604020202020204" pitchFamily="34" charset="0"/>
              </a:rPr>
              <a:t>INTEGRITY Population</a:t>
            </a:r>
          </a:p>
        </p:txBody>
      </p:sp>
      <p:sp>
        <p:nvSpPr>
          <p:cNvPr id="33795" name="Content Placeholder 17"/>
          <p:cNvSpPr txBox="1">
            <a:spLocks/>
          </p:cNvSpPr>
          <p:nvPr/>
        </p:nvSpPr>
        <p:spPr bwMode="auto">
          <a:xfrm>
            <a:off x="457200" y="1255369"/>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spcBef>
                <a:spcPct val="20000"/>
              </a:spcBef>
              <a:buFont typeface="Arial" charset="0"/>
              <a:buChar char="•"/>
              <a:defRPr sz="3200">
                <a:solidFill>
                  <a:schemeClr val="tx1"/>
                </a:solidFill>
                <a:latin typeface="Garamond" pitchFamily="18" charset="0"/>
                <a:ea typeface="ＭＳ Ｐゴシック" pitchFamily="34" charset="-128"/>
                <a:cs typeface="Garamond" pitchFamily="18" charset="0"/>
              </a:defRPr>
            </a:lvl1pPr>
            <a:lvl2pPr marL="742950" indent="-285750">
              <a:spcBef>
                <a:spcPct val="20000"/>
              </a:spcBef>
              <a:buFont typeface="Arial" charset="0"/>
              <a:buChar char="–"/>
              <a:defRPr sz="2800">
                <a:solidFill>
                  <a:schemeClr val="tx1"/>
                </a:solidFill>
                <a:latin typeface="Garamond" pitchFamily="18" charset="0"/>
                <a:ea typeface="ＭＳ Ｐゴシック" pitchFamily="34" charset="-128"/>
                <a:cs typeface="Garamond" pitchFamily="18" charset="0"/>
              </a:defRPr>
            </a:lvl2pPr>
            <a:lvl3pPr marL="1143000" indent="-228600">
              <a:spcBef>
                <a:spcPct val="20000"/>
              </a:spcBef>
              <a:buFont typeface="Arial" charset="0"/>
              <a:buChar char="•"/>
              <a:defRPr sz="2400">
                <a:solidFill>
                  <a:schemeClr val="tx1"/>
                </a:solidFill>
                <a:latin typeface="Garamond" pitchFamily="18" charset="0"/>
                <a:ea typeface="ＭＳ Ｐゴシック" pitchFamily="34" charset="-128"/>
                <a:cs typeface="Garamond" pitchFamily="18" charset="0"/>
              </a:defRPr>
            </a:lvl3pPr>
            <a:lvl4pPr marL="1600200" indent="-228600">
              <a:spcBef>
                <a:spcPct val="20000"/>
              </a:spcBef>
              <a:buFont typeface="Arial" charset="0"/>
              <a:buChar char="–"/>
              <a:defRPr sz="2000">
                <a:solidFill>
                  <a:schemeClr val="tx1"/>
                </a:solidFill>
                <a:latin typeface="Garamond" pitchFamily="18" charset="0"/>
                <a:ea typeface="ＭＳ Ｐゴシック" pitchFamily="34" charset="-128"/>
                <a:cs typeface="Garamond" pitchFamily="18" charset="0"/>
              </a:defRPr>
            </a:lvl4pPr>
            <a:lvl5pPr marL="2057400" indent="-228600">
              <a:spcBef>
                <a:spcPct val="20000"/>
              </a:spcBef>
              <a:buFont typeface="Arial" charset="0"/>
              <a:buChar char="»"/>
              <a:defRPr sz="2000">
                <a:solidFill>
                  <a:schemeClr val="tx1"/>
                </a:solidFill>
                <a:latin typeface="Garamond" pitchFamily="18" charset="0"/>
                <a:ea typeface="ＭＳ Ｐゴシック" pitchFamily="34" charset="-128"/>
                <a:cs typeface="Garamond" pitchFamily="18" charset="0"/>
              </a:defRPr>
            </a:lvl5pPr>
            <a:lvl6pPr marL="2514600" indent="-228600" defTabSz="457200" eaLnBrk="0" fontAlgn="base" hangingPunct="0">
              <a:spcBef>
                <a:spcPct val="20000"/>
              </a:spcBef>
              <a:spcAft>
                <a:spcPct val="0"/>
              </a:spcAft>
              <a:buFont typeface="Arial" charset="0"/>
              <a:buChar char="»"/>
              <a:defRPr sz="2000">
                <a:solidFill>
                  <a:schemeClr val="tx1"/>
                </a:solidFill>
                <a:latin typeface="Garamond" pitchFamily="18" charset="0"/>
                <a:ea typeface="ＭＳ Ｐゴシック" pitchFamily="34" charset="-128"/>
                <a:cs typeface="Garamond" pitchFamily="18" charset="0"/>
              </a:defRPr>
            </a:lvl6pPr>
            <a:lvl7pPr marL="2971800" indent="-228600" defTabSz="457200" eaLnBrk="0" fontAlgn="base" hangingPunct="0">
              <a:spcBef>
                <a:spcPct val="20000"/>
              </a:spcBef>
              <a:spcAft>
                <a:spcPct val="0"/>
              </a:spcAft>
              <a:buFont typeface="Arial" charset="0"/>
              <a:buChar char="»"/>
              <a:defRPr sz="2000">
                <a:solidFill>
                  <a:schemeClr val="tx1"/>
                </a:solidFill>
                <a:latin typeface="Garamond" pitchFamily="18" charset="0"/>
                <a:ea typeface="ＭＳ Ｐゴシック" pitchFamily="34" charset="-128"/>
                <a:cs typeface="Garamond" pitchFamily="18" charset="0"/>
              </a:defRPr>
            </a:lvl7pPr>
            <a:lvl8pPr marL="3429000" indent="-228600" defTabSz="457200" eaLnBrk="0" fontAlgn="base" hangingPunct="0">
              <a:spcBef>
                <a:spcPct val="20000"/>
              </a:spcBef>
              <a:spcAft>
                <a:spcPct val="0"/>
              </a:spcAft>
              <a:buFont typeface="Arial" charset="0"/>
              <a:buChar char="»"/>
              <a:defRPr sz="2000">
                <a:solidFill>
                  <a:schemeClr val="tx1"/>
                </a:solidFill>
                <a:latin typeface="Garamond" pitchFamily="18" charset="0"/>
                <a:ea typeface="ＭＳ Ｐゴシック" pitchFamily="34" charset="-128"/>
                <a:cs typeface="Garamond" pitchFamily="18" charset="0"/>
              </a:defRPr>
            </a:lvl8pPr>
            <a:lvl9pPr marL="3886200" indent="-228600" defTabSz="457200" eaLnBrk="0" fontAlgn="base" hangingPunct="0">
              <a:spcBef>
                <a:spcPct val="20000"/>
              </a:spcBef>
              <a:spcAft>
                <a:spcPct val="0"/>
              </a:spcAft>
              <a:buFont typeface="Arial" charset="0"/>
              <a:buChar char="»"/>
              <a:defRPr sz="2000">
                <a:solidFill>
                  <a:schemeClr val="tx1"/>
                </a:solidFill>
                <a:latin typeface="Garamond" pitchFamily="18" charset="0"/>
                <a:ea typeface="ＭＳ Ｐゴシック" pitchFamily="34" charset="-128"/>
                <a:cs typeface="Garamond" pitchFamily="18" charset="0"/>
              </a:defRPr>
            </a:lvl9pPr>
          </a:lstStyle>
          <a:p>
            <a:r>
              <a:rPr lang="en-US" altLang="en-US" sz="2400" kern="0" dirty="0">
                <a:cs typeface="Calibri" panose="020F0502020204030204" pitchFamily="34" charset="0"/>
              </a:rPr>
              <a:t>Seniors 65 and older</a:t>
            </a:r>
          </a:p>
          <a:p>
            <a:r>
              <a:rPr lang="en-US" altLang="en-US" sz="2400" kern="0" dirty="0">
                <a:cs typeface="Calibri" panose="020F0502020204030204" pitchFamily="34" charset="0"/>
              </a:rPr>
              <a:t>Adults with disabilities 21-64 </a:t>
            </a:r>
          </a:p>
          <a:p>
            <a:r>
              <a:rPr lang="en-US" altLang="en-US" sz="2400" kern="0" dirty="0">
                <a:cs typeface="Calibri" panose="020F0502020204030204" pitchFamily="34" charset="0"/>
              </a:rPr>
              <a:t>High health care needs and costs </a:t>
            </a:r>
          </a:p>
          <a:p>
            <a:r>
              <a:rPr lang="en-US" altLang="en-US" sz="2400" kern="0" dirty="0">
                <a:cs typeface="Calibri" panose="020F0502020204030204" pitchFamily="34" charset="0"/>
              </a:rPr>
              <a:t>Range of complex conditions and disabilities </a:t>
            </a:r>
          </a:p>
          <a:p>
            <a:pPr lvl="1"/>
            <a:r>
              <a:rPr lang="en-US" altLang="en-US" sz="2000" kern="0" dirty="0">
                <a:cs typeface="Calibri" panose="020F0502020204030204" pitchFamily="34" charset="0"/>
              </a:rPr>
              <a:t>Many have significant behavioral health conditions</a:t>
            </a:r>
          </a:p>
          <a:p>
            <a:pPr lvl="1"/>
            <a:r>
              <a:rPr lang="en-US" altLang="en-US" sz="2000" kern="0" dirty="0">
                <a:cs typeface="Calibri" panose="020F0502020204030204" pitchFamily="34" charset="0"/>
              </a:rPr>
              <a:t>Physical disabilities, multiple chronic conditions</a:t>
            </a:r>
          </a:p>
          <a:p>
            <a:pPr lvl="1"/>
            <a:r>
              <a:rPr lang="en-US" altLang="en-US" sz="2000" kern="0" dirty="0">
                <a:cs typeface="Calibri" panose="020F0502020204030204" pitchFamily="34" charset="0"/>
              </a:rPr>
              <a:t>Functional and cognitive limitations, and more</a:t>
            </a:r>
          </a:p>
          <a:p>
            <a:r>
              <a:rPr lang="en-US" altLang="en-US" sz="2400" kern="0" dirty="0">
                <a:cs typeface="Calibri" panose="020F0502020204030204" pitchFamily="34" charset="0"/>
              </a:rPr>
              <a:t>Comorbidities, more than one condition </a:t>
            </a:r>
          </a:p>
          <a:p>
            <a:r>
              <a:rPr lang="en-US" altLang="en-US" sz="2400" kern="0" dirty="0">
                <a:cs typeface="Calibri" panose="020F0502020204030204" pitchFamily="34" charset="0"/>
              </a:rPr>
              <a:t>Among the nation’s poorest, with significant disabilities</a:t>
            </a:r>
          </a:p>
        </p:txBody>
      </p:sp>
      <p:sp>
        <p:nvSpPr>
          <p:cNvPr id="4" name="Slide Number Placeholder 1"/>
          <p:cNvSpPr txBox="1">
            <a:spLocks/>
          </p:cNvSpPr>
          <p:nvPr/>
        </p:nvSpPr>
        <p:spPr>
          <a:xfrm>
            <a:off x="6553200" y="6356350"/>
            <a:ext cx="2133600" cy="365125"/>
          </a:xfrm>
          <a:prstGeom prst="rect">
            <a:avLst/>
          </a:prstGeom>
        </p:spPr>
        <p:txBody>
          <a:bodyPr/>
          <a:lstStyle>
            <a:defPPr>
              <a:defRPr lang="en-US"/>
            </a:defPPr>
            <a:lvl1pPr algn="l" defTabSz="457200" rtl="0" eaLnBrk="0" fontAlgn="base" hangingPunct="0">
              <a:spcBef>
                <a:spcPct val="0"/>
              </a:spcBef>
              <a:spcAft>
                <a:spcPct val="0"/>
              </a:spcAft>
              <a:defRPr sz="2400" kern="1200">
                <a:solidFill>
                  <a:schemeClr val="tx1"/>
                </a:solidFill>
                <a:latin typeface="Arial" charset="0"/>
                <a:ea typeface="ＭＳ Ｐゴシック" pitchFamily="34" charset="-128"/>
                <a:cs typeface="+mn-cs"/>
              </a:defRPr>
            </a:lvl1pPr>
            <a:lvl2pPr marL="457200" algn="l" defTabSz="457200" rtl="0" eaLnBrk="0" fontAlgn="base" hangingPunct="0">
              <a:spcBef>
                <a:spcPct val="0"/>
              </a:spcBef>
              <a:spcAft>
                <a:spcPct val="0"/>
              </a:spcAft>
              <a:defRPr sz="2400" kern="1200">
                <a:solidFill>
                  <a:schemeClr val="tx1"/>
                </a:solidFill>
                <a:latin typeface="Arial" charset="0"/>
                <a:ea typeface="ＭＳ Ｐゴシック" pitchFamily="34" charset="-128"/>
                <a:cs typeface="+mn-cs"/>
              </a:defRPr>
            </a:lvl2pPr>
            <a:lvl3pPr marL="914400" algn="l" defTabSz="457200" rtl="0" eaLnBrk="0" fontAlgn="base" hangingPunct="0">
              <a:spcBef>
                <a:spcPct val="0"/>
              </a:spcBef>
              <a:spcAft>
                <a:spcPct val="0"/>
              </a:spcAft>
              <a:defRPr sz="2400" kern="1200">
                <a:solidFill>
                  <a:schemeClr val="tx1"/>
                </a:solidFill>
                <a:latin typeface="Arial" charset="0"/>
                <a:ea typeface="ＭＳ Ｐゴシック" pitchFamily="34" charset="-128"/>
                <a:cs typeface="+mn-cs"/>
              </a:defRPr>
            </a:lvl3pPr>
            <a:lvl4pPr marL="1371600" algn="l" defTabSz="457200" rtl="0" eaLnBrk="0" fontAlgn="base" hangingPunct="0">
              <a:spcBef>
                <a:spcPct val="0"/>
              </a:spcBef>
              <a:spcAft>
                <a:spcPct val="0"/>
              </a:spcAft>
              <a:defRPr sz="2400" kern="1200">
                <a:solidFill>
                  <a:schemeClr val="tx1"/>
                </a:solidFill>
                <a:latin typeface="Arial" charset="0"/>
                <a:ea typeface="ＭＳ Ｐゴシック" pitchFamily="34" charset="-128"/>
                <a:cs typeface="+mn-cs"/>
              </a:defRPr>
            </a:lvl4pPr>
            <a:lvl5pPr marL="1828800" algn="l" defTabSz="457200" rtl="0" eaLnBrk="0" fontAlgn="base" hangingPunct="0">
              <a:spcBef>
                <a:spcPct val="0"/>
              </a:spcBef>
              <a:spcAft>
                <a:spcPct val="0"/>
              </a:spcAft>
              <a:defRPr sz="2400" kern="1200">
                <a:solidFill>
                  <a:schemeClr val="tx1"/>
                </a:solidFill>
                <a:latin typeface="Arial" charset="0"/>
                <a:ea typeface="ＭＳ Ｐゴシック" pitchFamily="34" charset="-128"/>
                <a:cs typeface="+mn-cs"/>
              </a:defRPr>
            </a:lvl5pPr>
            <a:lvl6pPr marL="2286000" algn="l" defTabSz="914400" rtl="0" eaLnBrk="1" latinLnBrk="0" hangingPunct="1">
              <a:defRPr sz="2400" kern="1200">
                <a:solidFill>
                  <a:schemeClr val="tx1"/>
                </a:solidFill>
                <a:latin typeface="Arial" charset="0"/>
                <a:ea typeface="ＭＳ Ｐゴシック" pitchFamily="34" charset="-128"/>
                <a:cs typeface="+mn-cs"/>
              </a:defRPr>
            </a:lvl6pPr>
            <a:lvl7pPr marL="2743200" algn="l" defTabSz="914400" rtl="0" eaLnBrk="1" latinLnBrk="0" hangingPunct="1">
              <a:defRPr sz="2400" kern="1200">
                <a:solidFill>
                  <a:schemeClr val="tx1"/>
                </a:solidFill>
                <a:latin typeface="Arial" charset="0"/>
                <a:ea typeface="ＭＳ Ｐゴシック" pitchFamily="34" charset="-128"/>
                <a:cs typeface="+mn-cs"/>
              </a:defRPr>
            </a:lvl7pPr>
            <a:lvl8pPr marL="3200400" algn="l" defTabSz="914400" rtl="0" eaLnBrk="1" latinLnBrk="0" hangingPunct="1">
              <a:defRPr sz="2400" kern="1200">
                <a:solidFill>
                  <a:schemeClr val="tx1"/>
                </a:solidFill>
                <a:latin typeface="Arial" charset="0"/>
                <a:ea typeface="ＭＳ Ｐゴシック" pitchFamily="34" charset="-128"/>
                <a:cs typeface="+mn-cs"/>
              </a:defRPr>
            </a:lvl8pPr>
            <a:lvl9pPr marL="3657600" algn="l" defTabSz="914400" rtl="0" eaLnBrk="1" latinLnBrk="0" hangingPunct="1">
              <a:defRPr sz="2400" kern="1200">
                <a:solidFill>
                  <a:schemeClr val="tx1"/>
                </a:solidFill>
                <a:latin typeface="Arial" charset="0"/>
                <a:ea typeface="ＭＳ Ｐゴシック" pitchFamily="34" charset="-128"/>
                <a:cs typeface="+mn-cs"/>
              </a:defRPr>
            </a:lvl9pPr>
          </a:lstStyle>
          <a:p>
            <a:pPr algn="r" eaLnBrk="1" hangingPunct="1"/>
            <a:endParaRPr lang="en-US" sz="1200" dirty="0">
              <a:solidFill>
                <a:prstClr val="black"/>
              </a:solidFill>
              <a:ea typeface="ＭＳ Ｐゴシック" charset="0"/>
            </a:endParaRPr>
          </a:p>
        </p:txBody>
      </p:sp>
      <p:pic>
        <p:nvPicPr>
          <p:cNvPr id="5" name="Picture 4"/>
          <p:cNvPicPr>
            <a:picLocks noChangeAspect="1"/>
          </p:cNvPicPr>
          <p:nvPr/>
        </p:nvPicPr>
        <p:blipFill>
          <a:blip r:embed="rId3"/>
          <a:stretch>
            <a:fillRect/>
          </a:stretch>
        </p:blipFill>
        <p:spPr>
          <a:xfrm>
            <a:off x="2505926" y="6425031"/>
            <a:ext cx="5782867" cy="277506"/>
          </a:xfrm>
          <a:prstGeom prst="rect">
            <a:avLst/>
          </a:prstGeom>
        </p:spPr>
      </p:pic>
    </p:spTree>
    <p:extLst>
      <p:ext uri="{BB962C8B-B14F-4D97-AF65-F5344CB8AC3E}">
        <p14:creationId xmlns:p14="http://schemas.microsoft.com/office/powerpoint/2010/main" val="38396777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379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379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3795">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3795">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3795">
                                            <p:txEl>
                                              <p:pRg st="4" end="4"/>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33795">
                                            <p:txEl>
                                              <p:pRg st="5" end="5"/>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33795">
                                            <p:txEl>
                                              <p:pRg st="6" end="6"/>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3795">
                                            <p:txEl>
                                              <p:pRg st="7" end="7"/>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3795">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Title 1"/>
          <p:cNvSpPr>
            <a:spLocks noGrp="1"/>
          </p:cNvSpPr>
          <p:nvPr>
            <p:ph type="title" idx="4294967295"/>
          </p:nvPr>
        </p:nvSpPr>
        <p:spPr>
          <a:xfrm>
            <a:off x="470719" y="217641"/>
            <a:ext cx="7886700" cy="1325563"/>
          </a:xfrm>
        </p:spPr>
        <p:txBody>
          <a:bodyPr/>
          <a:lstStyle/>
          <a:p>
            <a:pPr algn="ctr"/>
            <a:r>
              <a:rPr lang="en-US" altLang="en-US" sz="3200" b="0" dirty="0">
                <a:latin typeface="Cabin" panose="00000500000000000000" pitchFamily="2" charset="0"/>
                <a:cs typeface="Helvetica" panose="020B0604020202020204" pitchFamily="34" charset="0"/>
              </a:rPr>
              <a:t>Rhode Island’s Full Benefit Duals: </a:t>
            </a:r>
            <a:br>
              <a:rPr lang="en-US" altLang="en-US" sz="3200" b="0" dirty="0">
                <a:latin typeface="Cabin" panose="00000500000000000000" pitchFamily="2" charset="0"/>
                <a:cs typeface="Helvetica" panose="020B0604020202020204" pitchFamily="34" charset="0"/>
              </a:rPr>
            </a:br>
            <a:r>
              <a:rPr lang="en-US" altLang="en-US" sz="2400" b="0" dirty="0">
                <a:latin typeface="Cabin" panose="00000500000000000000" pitchFamily="2" charset="0"/>
                <a:cs typeface="Helvetica" panose="020B0604020202020204" pitchFamily="34" charset="0"/>
              </a:rPr>
              <a:t>Where do they live?</a:t>
            </a:r>
            <a:endParaRPr lang="en-US" altLang="en-US" sz="1400" b="0" dirty="0">
              <a:latin typeface="Cabin" panose="00000500000000000000" pitchFamily="2" charset="0"/>
              <a:cs typeface="Helvetica" panose="020B0604020202020204" pitchFamily="34" charset="0"/>
            </a:endParaRPr>
          </a:p>
        </p:txBody>
      </p:sp>
      <p:sp>
        <p:nvSpPr>
          <p:cNvPr id="34819" name="Text Placeholder 2"/>
          <p:cNvSpPr>
            <a:spLocks noGrp="1"/>
          </p:cNvSpPr>
          <p:nvPr>
            <p:ph type="body" idx="4294967295"/>
          </p:nvPr>
        </p:nvSpPr>
        <p:spPr>
          <a:xfrm>
            <a:off x="0" y="1358900"/>
            <a:ext cx="4040188" cy="639763"/>
          </a:xfrm>
        </p:spPr>
        <p:txBody>
          <a:bodyPr anchor="ctr">
            <a:normAutofit/>
          </a:bodyPr>
          <a:lstStyle/>
          <a:p>
            <a:pPr marL="0" indent="0" algn="ctr">
              <a:buNone/>
            </a:pPr>
            <a:r>
              <a:rPr lang="en-US" altLang="en-US" sz="2800" dirty="0">
                <a:solidFill>
                  <a:schemeClr val="tx2"/>
                </a:solidFill>
                <a:latin typeface="Cabin" panose="00000500000000000000" pitchFamily="2" charset="0"/>
                <a:cs typeface="Helvetica" panose="020B0604020202020204" pitchFamily="34" charset="0"/>
              </a:rPr>
              <a:t>ADULTS</a:t>
            </a:r>
            <a:r>
              <a:rPr lang="en-US" altLang="en-US" sz="2800" dirty="0">
                <a:solidFill>
                  <a:schemeClr val="tx2"/>
                </a:solidFill>
                <a:latin typeface="Helvetica" panose="020B0604020202020204" pitchFamily="34" charset="0"/>
                <a:cs typeface="Helvetica" panose="020B0604020202020204" pitchFamily="34" charset="0"/>
              </a:rPr>
              <a:t> </a:t>
            </a:r>
          </a:p>
        </p:txBody>
      </p:sp>
      <p:sp>
        <p:nvSpPr>
          <p:cNvPr id="34820" name="Content Placeholder 3"/>
          <p:cNvSpPr>
            <a:spLocks noGrp="1"/>
          </p:cNvSpPr>
          <p:nvPr>
            <p:ph sz="half" idx="4294967295"/>
          </p:nvPr>
        </p:nvSpPr>
        <p:spPr>
          <a:xfrm>
            <a:off x="279937" y="1860397"/>
            <a:ext cx="4040188" cy="3951287"/>
          </a:xfrm>
        </p:spPr>
        <p:txBody>
          <a:bodyPr/>
          <a:lstStyle/>
          <a:p>
            <a:pPr>
              <a:lnSpc>
                <a:spcPct val="150000"/>
              </a:lnSpc>
            </a:pPr>
            <a:r>
              <a:rPr lang="en-US" altLang="en-US" sz="2000" kern="0" dirty="0">
                <a:latin typeface="Calibri" panose="020F0502020204030204" pitchFamily="34" charset="0"/>
                <a:cs typeface="Calibri" panose="020F0502020204030204" pitchFamily="34" charset="0"/>
              </a:rPr>
              <a:t>Between 21-64 years of age</a:t>
            </a:r>
            <a:br>
              <a:rPr lang="en-US" altLang="en-US" sz="2000" kern="0" dirty="0">
                <a:latin typeface="Calibri" panose="020F0502020204030204" pitchFamily="34" charset="0"/>
                <a:cs typeface="Calibri" panose="020F0502020204030204" pitchFamily="34" charset="0"/>
              </a:rPr>
            </a:br>
            <a:endParaRPr lang="en-US" altLang="en-US" sz="700" kern="0" dirty="0">
              <a:latin typeface="Calibri" panose="020F0502020204030204" pitchFamily="34" charset="0"/>
              <a:cs typeface="Calibri" panose="020F0502020204030204" pitchFamily="34" charset="0"/>
            </a:endParaRPr>
          </a:p>
          <a:p>
            <a:r>
              <a:rPr lang="en-US" altLang="en-US" sz="2000" kern="0" dirty="0">
                <a:latin typeface="Calibri" panose="020F0502020204030204" pitchFamily="34" charset="0"/>
                <a:cs typeface="Calibri" panose="020F0502020204030204" pitchFamily="34" charset="0"/>
              </a:rPr>
              <a:t>Adults with disabilities, living in the community or in an institution.</a:t>
            </a:r>
            <a:br>
              <a:rPr lang="en-US" altLang="en-US" sz="2000" kern="0" dirty="0">
                <a:latin typeface="Calibri" panose="020F0502020204030204" pitchFamily="34" charset="0"/>
                <a:cs typeface="Calibri" panose="020F0502020204030204" pitchFamily="34" charset="0"/>
              </a:rPr>
            </a:br>
            <a:endParaRPr lang="en-US" altLang="en-US" sz="100" kern="0" dirty="0">
              <a:latin typeface="Calibri" panose="020F0502020204030204" pitchFamily="34" charset="0"/>
              <a:cs typeface="Calibri" panose="020F0502020204030204" pitchFamily="34" charset="0"/>
            </a:endParaRPr>
          </a:p>
          <a:p>
            <a:r>
              <a:rPr lang="en-US" altLang="en-US" sz="2000" kern="0" dirty="0">
                <a:latin typeface="Calibri" panose="020F0502020204030204" pitchFamily="34" charset="0"/>
                <a:cs typeface="Calibri" panose="020F0502020204030204" pitchFamily="34" charset="0"/>
              </a:rPr>
              <a:t>95% live in the community. </a:t>
            </a:r>
          </a:p>
          <a:p>
            <a:pPr lvl="1"/>
            <a:r>
              <a:rPr lang="en-US" altLang="en-US" sz="1600" kern="0" dirty="0">
                <a:latin typeface="Calibri" panose="020F0502020204030204" pitchFamily="34" charset="0"/>
                <a:cs typeface="Calibri" panose="020F0502020204030204" pitchFamily="34" charset="0"/>
              </a:rPr>
              <a:t>30% receive home and community-based services (HCBS)</a:t>
            </a:r>
            <a:br>
              <a:rPr lang="en-US" altLang="en-US" sz="1600" kern="0" dirty="0">
                <a:latin typeface="Calibri" panose="020F0502020204030204" pitchFamily="34" charset="0"/>
                <a:cs typeface="Calibri" panose="020F0502020204030204" pitchFamily="34" charset="0"/>
              </a:rPr>
            </a:br>
            <a:endParaRPr lang="en-US" altLang="en-US" sz="800" kern="0" dirty="0">
              <a:latin typeface="Calibri" panose="020F0502020204030204" pitchFamily="34" charset="0"/>
              <a:cs typeface="Calibri" panose="020F0502020204030204" pitchFamily="34" charset="0"/>
            </a:endParaRPr>
          </a:p>
          <a:p>
            <a:r>
              <a:rPr lang="en-US" altLang="en-US" sz="2000" kern="0" dirty="0">
                <a:latin typeface="Calibri" panose="020F0502020204030204" pitchFamily="34" charset="0"/>
                <a:cs typeface="Calibri" panose="020F0502020204030204" pitchFamily="34" charset="0"/>
              </a:rPr>
              <a:t>5% live in LTC institutions </a:t>
            </a:r>
            <a:r>
              <a:rPr lang="en-US" altLang="en-US" sz="2000" dirty="0">
                <a:latin typeface="Helvetica" panose="020B0604020202020204" pitchFamily="34" charset="0"/>
                <a:cs typeface="Helvetica" panose="020B0604020202020204" pitchFamily="34" charset="0"/>
              </a:rPr>
              <a:t>			</a:t>
            </a:r>
          </a:p>
          <a:p>
            <a:endParaRPr lang="en-US" altLang="en-US" sz="2000" dirty="0">
              <a:latin typeface="Helvetica" panose="020B0604020202020204" pitchFamily="34" charset="0"/>
              <a:cs typeface="Helvetica" panose="020B0604020202020204" pitchFamily="34" charset="0"/>
            </a:endParaRPr>
          </a:p>
        </p:txBody>
      </p:sp>
      <p:sp>
        <p:nvSpPr>
          <p:cNvPr id="34821" name="Text Placeholder 4"/>
          <p:cNvSpPr>
            <a:spLocks noGrp="1"/>
          </p:cNvSpPr>
          <p:nvPr>
            <p:ph type="body" sz="quarter" idx="4294967295"/>
          </p:nvPr>
        </p:nvSpPr>
        <p:spPr>
          <a:xfrm>
            <a:off x="4708935" y="1358901"/>
            <a:ext cx="4041775" cy="639762"/>
          </a:xfrm>
        </p:spPr>
        <p:txBody>
          <a:bodyPr anchor="ctr">
            <a:normAutofit/>
          </a:bodyPr>
          <a:lstStyle/>
          <a:p>
            <a:pPr marL="0" indent="0" algn="ctr">
              <a:buNone/>
            </a:pPr>
            <a:r>
              <a:rPr lang="en-US" altLang="en-US" sz="2800" dirty="0">
                <a:solidFill>
                  <a:schemeClr val="tx2"/>
                </a:solidFill>
                <a:latin typeface="Cabin" panose="00000500000000000000" pitchFamily="2" charset="0"/>
                <a:cs typeface="Helvetica" panose="020B0604020202020204" pitchFamily="34" charset="0"/>
              </a:rPr>
              <a:t>SENIORS </a:t>
            </a:r>
          </a:p>
        </p:txBody>
      </p:sp>
      <p:sp>
        <p:nvSpPr>
          <p:cNvPr id="34822" name="Content Placeholder 5"/>
          <p:cNvSpPr>
            <a:spLocks noGrp="1"/>
          </p:cNvSpPr>
          <p:nvPr>
            <p:ph sz="quarter" idx="4294967295"/>
          </p:nvPr>
        </p:nvSpPr>
        <p:spPr>
          <a:xfrm>
            <a:off x="4944909" y="1998663"/>
            <a:ext cx="4041775" cy="3951287"/>
          </a:xfrm>
        </p:spPr>
        <p:txBody>
          <a:bodyPr/>
          <a:lstStyle/>
          <a:p>
            <a:r>
              <a:rPr lang="en-US" altLang="en-US" sz="2000" kern="0" dirty="0">
                <a:latin typeface="Calibri" panose="020F0502020204030204" pitchFamily="34" charset="0"/>
                <a:cs typeface="Calibri" panose="020F0502020204030204" pitchFamily="34" charset="0"/>
              </a:rPr>
              <a:t>65 years of age and older </a:t>
            </a:r>
            <a:br>
              <a:rPr lang="en-US" altLang="en-US" sz="2000" kern="0" dirty="0">
                <a:latin typeface="Calibri" panose="020F0502020204030204" pitchFamily="34" charset="0"/>
                <a:cs typeface="Calibri" panose="020F0502020204030204" pitchFamily="34" charset="0"/>
              </a:rPr>
            </a:br>
            <a:endParaRPr lang="en-US" altLang="en-US" sz="1400" kern="0" dirty="0">
              <a:latin typeface="Calibri" panose="020F0502020204030204" pitchFamily="34" charset="0"/>
              <a:cs typeface="Calibri" panose="020F0502020204030204" pitchFamily="34" charset="0"/>
            </a:endParaRPr>
          </a:p>
          <a:p>
            <a:r>
              <a:rPr lang="en-US" altLang="en-US" sz="2000" kern="0" dirty="0">
                <a:latin typeface="Calibri" panose="020F0502020204030204" pitchFamily="34" charset="0"/>
                <a:cs typeface="Calibri" panose="020F0502020204030204" pitchFamily="34" charset="0"/>
              </a:rPr>
              <a:t>Seniors, living in the community or in an institution.</a:t>
            </a:r>
            <a:br>
              <a:rPr lang="en-US" altLang="en-US" sz="2000" kern="0" dirty="0">
                <a:latin typeface="Calibri" panose="020F0502020204030204" pitchFamily="34" charset="0"/>
                <a:cs typeface="Calibri" panose="020F0502020204030204" pitchFamily="34" charset="0"/>
              </a:rPr>
            </a:br>
            <a:endParaRPr lang="en-US" altLang="en-US" sz="1400" kern="0" dirty="0">
              <a:latin typeface="Calibri" panose="020F0502020204030204" pitchFamily="34" charset="0"/>
              <a:cs typeface="Calibri" panose="020F0502020204030204" pitchFamily="34" charset="0"/>
            </a:endParaRPr>
          </a:p>
          <a:p>
            <a:r>
              <a:rPr lang="en-US" altLang="en-US" sz="2000" kern="0" dirty="0">
                <a:latin typeface="Calibri" panose="020F0502020204030204" pitchFamily="34" charset="0"/>
                <a:cs typeface="Calibri" panose="020F0502020204030204" pitchFamily="34" charset="0"/>
              </a:rPr>
              <a:t>65% live in the community</a:t>
            </a:r>
          </a:p>
          <a:p>
            <a:pPr lvl="1"/>
            <a:r>
              <a:rPr lang="en-US" altLang="en-US" sz="1600" kern="0" dirty="0">
                <a:latin typeface="Calibri" panose="020F0502020204030204" pitchFamily="34" charset="0"/>
                <a:cs typeface="Calibri" panose="020F0502020204030204" pitchFamily="34" charset="0"/>
              </a:rPr>
              <a:t>6% receive home and community-based services (HCBS).</a:t>
            </a:r>
            <a:br>
              <a:rPr lang="en-US" altLang="en-US" sz="1600" kern="0" dirty="0">
                <a:latin typeface="Calibri" panose="020F0502020204030204" pitchFamily="34" charset="0"/>
                <a:cs typeface="Calibri" panose="020F0502020204030204" pitchFamily="34" charset="0"/>
              </a:rPr>
            </a:br>
            <a:endParaRPr lang="en-US" altLang="en-US" sz="1100" kern="0" dirty="0">
              <a:latin typeface="Calibri" panose="020F0502020204030204" pitchFamily="34" charset="0"/>
              <a:cs typeface="Calibri" panose="020F0502020204030204" pitchFamily="34" charset="0"/>
            </a:endParaRPr>
          </a:p>
          <a:p>
            <a:r>
              <a:rPr lang="en-US" altLang="en-US" sz="2000" kern="0" dirty="0">
                <a:latin typeface="Calibri" panose="020F0502020204030204" pitchFamily="34" charset="0"/>
                <a:cs typeface="Calibri" panose="020F0502020204030204" pitchFamily="34" charset="0"/>
              </a:rPr>
              <a:t>35% live in long term care  institutions </a:t>
            </a:r>
          </a:p>
          <a:p>
            <a:endParaRPr lang="en-US" altLang="en-US" sz="2000" dirty="0">
              <a:latin typeface="Helvetica" panose="020B0604020202020204" pitchFamily="34" charset="0"/>
              <a:cs typeface="Helvetica" panose="020B0604020202020204" pitchFamily="34" charset="0"/>
            </a:endParaRPr>
          </a:p>
        </p:txBody>
      </p:sp>
      <p:pic>
        <p:nvPicPr>
          <p:cNvPr id="7" name="Picture 6"/>
          <p:cNvPicPr>
            <a:picLocks noChangeAspect="1"/>
          </p:cNvPicPr>
          <p:nvPr/>
        </p:nvPicPr>
        <p:blipFill>
          <a:blip r:embed="rId3"/>
          <a:stretch>
            <a:fillRect/>
          </a:stretch>
        </p:blipFill>
        <p:spPr>
          <a:xfrm>
            <a:off x="2505926" y="6425031"/>
            <a:ext cx="5782867" cy="277506"/>
          </a:xfrm>
          <a:prstGeom prst="rect">
            <a:avLst/>
          </a:prstGeom>
        </p:spPr>
      </p:pic>
    </p:spTree>
    <p:extLst>
      <p:ext uri="{BB962C8B-B14F-4D97-AF65-F5344CB8AC3E}">
        <p14:creationId xmlns:p14="http://schemas.microsoft.com/office/powerpoint/2010/main" val="23843601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4820"/>
                                        </p:tgtEl>
                                        <p:attrNameLst>
                                          <p:attrName>style.visibility</p:attrName>
                                        </p:attrNameLst>
                                      </p:cBhvr>
                                      <p:to>
                                        <p:strVal val="visible"/>
                                      </p:to>
                                    </p:set>
                                    <p:animEffect transition="in" filter="fade">
                                      <p:cBhvr>
                                        <p:cTn id="7" dur="1000"/>
                                        <p:tgtEl>
                                          <p:spTgt spid="34820"/>
                                        </p:tgtEl>
                                      </p:cBhvr>
                                    </p:animEffect>
                                    <p:anim calcmode="lin" valueType="num">
                                      <p:cBhvr>
                                        <p:cTn id="8" dur="1000" fill="hold"/>
                                        <p:tgtEl>
                                          <p:spTgt spid="34820"/>
                                        </p:tgtEl>
                                        <p:attrNameLst>
                                          <p:attrName>ppt_x</p:attrName>
                                        </p:attrNameLst>
                                      </p:cBhvr>
                                      <p:tavLst>
                                        <p:tav tm="0">
                                          <p:val>
                                            <p:strVal val="#ppt_x"/>
                                          </p:val>
                                        </p:tav>
                                        <p:tav tm="100000">
                                          <p:val>
                                            <p:strVal val="#ppt_x"/>
                                          </p:val>
                                        </p:tav>
                                      </p:tavLst>
                                    </p:anim>
                                    <p:anim calcmode="lin" valueType="num">
                                      <p:cBhvr>
                                        <p:cTn id="9" dur="1000" fill="hold"/>
                                        <p:tgtEl>
                                          <p:spTgt spid="34820"/>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4822"/>
                                        </p:tgtEl>
                                        <p:attrNameLst>
                                          <p:attrName>style.visibility</p:attrName>
                                        </p:attrNameLst>
                                      </p:cBhvr>
                                      <p:to>
                                        <p:strVal val="visible"/>
                                      </p:to>
                                    </p:set>
                                    <p:animEffect transition="in" filter="fade">
                                      <p:cBhvr>
                                        <p:cTn id="14" dur="1000"/>
                                        <p:tgtEl>
                                          <p:spTgt spid="34822"/>
                                        </p:tgtEl>
                                      </p:cBhvr>
                                    </p:animEffect>
                                    <p:anim calcmode="lin" valueType="num">
                                      <p:cBhvr>
                                        <p:cTn id="15" dur="1000" fill="hold"/>
                                        <p:tgtEl>
                                          <p:spTgt spid="34822"/>
                                        </p:tgtEl>
                                        <p:attrNameLst>
                                          <p:attrName>ppt_x</p:attrName>
                                        </p:attrNameLst>
                                      </p:cBhvr>
                                      <p:tavLst>
                                        <p:tav tm="0">
                                          <p:val>
                                            <p:strVal val="#ppt_x"/>
                                          </p:val>
                                        </p:tav>
                                        <p:tav tm="100000">
                                          <p:val>
                                            <p:strVal val="#ppt_x"/>
                                          </p:val>
                                        </p:tav>
                                      </p:tavLst>
                                    </p:anim>
                                    <p:anim calcmode="lin" valueType="num">
                                      <p:cBhvr>
                                        <p:cTn id="16" dur="1000" fill="hold"/>
                                        <p:tgtEl>
                                          <p:spTgt spid="3482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820" grpId="0"/>
      <p:bldP spid="34822" grpId="0"/>
    </p:bld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Title 1"/>
          <p:cNvSpPr>
            <a:spLocks noGrp="1"/>
          </p:cNvSpPr>
          <p:nvPr>
            <p:ph type="title" idx="4294967295"/>
          </p:nvPr>
        </p:nvSpPr>
        <p:spPr>
          <a:xfrm>
            <a:off x="7321218" y="3284538"/>
            <a:ext cx="1295400" cy="309563"/>
          </a:xfrm>
          <a:solidFill>
            <a:schemeClr val="tx2"/>
          </a:solidFill>
        </p:spPr>
        <p:txBody>
          <a:bodyPr anchor="t"/>
          <a:lstStyle/>
          <a:p>
            <a:pPr algn="ctr"/>
            <a:r>
              <a:rPr lang="en-US" altLang="en-US" sz="1400" dirty="0">
                <a:solidFill>
                  <a:schemeClr val="bg1"/>
                </a:solidFill>
                <a:latin typeface="Cabin Regular"/>
                <a:cs typeface="Helvetica" charset="0"/>
              </a:rPr>
              <a:t>RI Duals</a:t>
            </a:r>
            <a:endParaRPr lang="en-US" altLang="en-US" sz="1400" dirty="0">
              <a:latin typeface="Cabin Regular"/>
              <a:cs typeface="Helvetica" charset="0"/>
            </a:endParaRPr>
          </a:p>
        </p:txBody>
      </p:sp>
      <p:sp>
        <p:nvSpPr>
          <p:cNvPr id="3" name="Content Placeholder 2"/>
          <p:cNvSpPr>
            <a:spLocks noGrp="1"/>
          </p:cNvSpPr>
          <p:nvPr>
            <p:ph idx="4294967295"/>
          </p:nvPr>
        </p:nvSpPr>
        <p:spPr>
          <a:xfrm>
            <a:off x="-152403" y="325439"/>
            <a:ext cx="6477000" cy="752475"/>
          </a:xfrm>
        </p:spPr>
        <p:txBody>
          <a:bodyPr/>
          <a:lstStyle/>
          <a:p>
            <a:pPr marL="0" indent="0" algn="ctr">
              <a:buFont typeface="Arial" panose="020B0604020202020204" pitchFamily="34" charset="0"/>
              <a:buNone/>
              <a:defRPr/>
            </a:pPr>
            <a:r>
              <a:rPr lang="en-US" sz="3600" dirty="0">
                <a:solidFill>
                  <a:srgbClr val="208F44"/>
                </a:solidFill>
                <a:latin typeface="Cabin" panose="00000500000000000000" pitchFamily="2" charset="0"/>
                <a:ea typeface="ＭＳ Ｐゴシック" pitchFamily="-112" charset="-128"/>
                <a:cs typeface="Helvetica" panose="020B0604020202020204" pitchFamily="34" charset="0"/>
              </a:rPr>
              <a:t>A Sketch of the Population</a:t>
            </a:r>
          </a:p>
          <a:p>
            <a:pPr marL="0" indent="0" algn="ctr">
              <a:buFont typeface="Arial" panose="020B0604020202020204" pitchFamily="34" charset="0"/>
              <a:buNone/>
              <a:defRPr/>
            </a:pPr>
            <a:endParaRPr lang="en-US" sz="2800" b="1" dirty="0">
              <a:solidFill>
                <a:schemeClr val="tx2"/>
              </a:solidFill>
              <a:latin typeface="Helvetica" panose="020B0604020202020204" pitchFamily="34" charset="0"/>
              <a:ea typeface="ＭＳ Ｐゴシック" pitchFamily="-112" charset="-128"/>
              <a:cs typeface="Helvetica" panose="020B0604020202020204" pitchFamily="34" charset="0"/>
            </a:endParaRPr>
          </a:p>
          <a:p>
            <a:pPr marL="0" indent="0" algn="ctr">
              <a:buFont typeface="Arial" panose="020B0604020202020204" pitchFamily="34" charset="0"/>
              <a:buNone/>
              <a:defRPr/>
            </a:pPr>
            <a:endParaRPr lang="en-US" b="1" dirty="0">
              <a:solidFill>
                <a:schemeClr val="tx2"/>
              </a:solidFill>
              <a:latin typeface="Helvetica" panose="020B0604020202020204" pitchFamily="34" charset="0"/>
              <a:ea typeface="ＭＳ Ｐゴシック" pitchFamily="-112" charset="-128"/>
              <a:cs typeface="Helvetica" panose="020B0604020202020204" pitchFamily="34" charset="0"/>
            </a:endParaRPr>
          </a:p>
          <a:p>
            <a:pPr marL="0" indent="0" algn="ctr">
              <a:buFont typeface="Arial" panose="020B0604020202020204" pitchFamily="34" charset="0"/>
              <a:buNone/>
              <a:defRPr/>
            </a:pPr>
            <a:endParaRPr lang="en-US" b="1" dirty="0">
              <a:solidFill>
                <a:schemeClr val="tx2"/>
              </a:solidFill>
              <a:latin typeface="Helvetica" panose="020B0604020202020204" pitchFamily="34" charset="0"/>
              <a:ea typeface="ＭＳ Ｐゴシック" pitchFamily="-112" charset="-128"/>
              <a:cs typeface="Helvetica" panose="020B0604020202020204" pitchFamily="34" charset="0"/>
            </a:endParaRPr>
          </a:p>
          <a:p>
            <a:pPr marL="0" indent="0">
              <a:buFont typeface="Arial" panose="020B0604020202020204" pitchFamily="34" charset="0"/>
              <a:buNone/>
              <a:defRPr/>
            </a:pPr>
            <a:endParaRPr lang="en-US" sz="1200" b="1" u="sng" dirty="0">
              <a:solidFill>
                <a:schemeClr val="tx2"/>
              </a:solidFill>
              <a:latin typeface="Helvetica" panose="020B0604020202020204" pitchFamily="34" charset="0"/>
              <a:ea typeface="ＭＳ Ｐゴシック" pitchFamily="-112" charset="-128"/>
              <a:cs typeface="Helvetica" panose="020B0604020202020204" pitchFamily="34" charset="0"/>
            </a:endParaRPr>
          </a:p>
          <a:p>
            <a:pPr>
              <a:buFont typeface="Arial" panose="020B0604020202020204" pitchFamily="34" charset="0"/>
              <a:buChar char="•"/>
              <a:defRPr/>
            </a:pPr>
            <a:endParaRPr lang="en-US" sz="2000" dirty="0">
              <a:solidFill>
                <a:schemeClr val="tx2"/>
              </a:solidFill>
              <a:latin typeface="Helvetica" panose="020B0604020202020204" pitchFamily="34" charset="0"/>
              <a:ea typeface="ＭＳ Ｐゴシック" pitchFamily="-112" charset="-128"/>
              <a:cs typeface="Helvetica" panose="020B0604020202020204" pitchFamily="34" charset="0"/>
            </a:endParaRPr>
          </a:p>
          <a:p>
            <a:pPr>
              <a:buFont typeface="Arial" panose="020B0604020202020204" pitchFamily="34" charset="0"/>
              <a:buChar char="•"/>
              <a:defRPr/>
            </a:pPr>
            <a:endParaRPr lang="en-US" sz="2000" dirty="0">
              <a:solidFill>
                <a:schemeClr val="tx2"/>
              </a:solidFill>
              <a:latin typeface="Helvetica" panose="020B0604020202020204" pitchFamily="34" charset="0"/>
              <a:ea typeface="ＭＳ Ｐゴシック" pitchFamily="-112" charset="-128"/>
              <a:cs typeface="Helvetica" panose="020B0604020202020204" pitchFamily="34" charset="0"/>
            </a:endParaRPr>
          </a:p>
          <a:p>
            <a:pPr marL="0" indent="0" algn="ctr">
              <a:buFont typeface="Arial" panose="020B0604020202020204" pitchFamily="34" charset="0"/>
              <a:buNone/>
              <a:defRPr/>
            </a:pPr>
            <a:endParaRPr lang="en-US" sz="2000" dirty="0">
              <a:solidFill>
                <a:schemeClr val="tx2"/>
              </a:solidFill>
              <a:latin typeface="Helvetica" panose="020B0604020202020204" pitchFamily="34" charset="0"/>
              <a:ea typeface="ＭＳ Ｐゴシック" pitchFamily="-112" charset="-128"/>
              <a:cs typeface="Helvetica" panose="020B0604020202020204" pitchFamily="34" charset="0"/>
            </a:endParaRPr>
          </a:p>
          <a:p>
            <a:pPr marL="0" indent="0" algn="ctr">
              <a:buFont typeface="Arial" panose="020B0604020202020204" pitchFamily="34" charset="0"/>
              <a:buNone/>
              <a:defRPr/>
            </a:pPr>
            <a:endParaRPr lang="en-US" sz="1600" b="1" u="sng" dirty="0">
              <a:solidFill>
                <a:schemeClr val="tx2"/>
              </a:solidFill>
              <a:latin typeface="Helvetica" panose="020B0604020202020204" pitchFamily="34" charset="0"/>
              <a:ea typeface="ＭＳ Ｐゴシック" pitchFamily="-112" charset="-128"/>
              <a:cs typeface="Helvetica" panose="020B0604020202020204" pitchFamily="34" charset="0"/>
            </a:endParaRPr>
          </a:p>
        </p:txBody>
      </p:sp>
      <p:sp>
        <p:nvSpPr>
          <p:cNvPr id="36868" name="Text Placeholder 3"/>
          <p:cNvSpPr>
            <a:spLocks noGrp="1"/>
          </p:cNvSpPr>
          <p:nvPr>
            <p:ph type="body" sz="half" idx="4294967295"/>
          </p:nvPr>
        </p:nvSpPr>
        <p:spPr>
          <a:xfrm>
            <a:off x="7219618" y="3733800"/>
            <a:ext cx="1498600" cy="1889125"/>
          </a:xfrm>
        </p:spPr>
        <p:txBody>
          <a:bodyPr>
            <a:normAutofit fontScale="40000" lnSpcReduction="20000"/>
          </a:bodyPr>
          <a:lstStyle/>
          <a:p>
            <a:pPr marL="285750" indent="-285750">
              <a:buFont typeface="Wingdings" pitchFamily="2" charset="2"/>
              <a:buChar char="ü"/>
            </a:pPr>
            <a:r>
              <a:rPr lang="en-US" altLang="en-US" dirty="0">
                <a:cs typeface="Garamond" pitchFamily="18" charset="0"/>
              </a:rPr>
              <a:t>44% under the age of 65.</a:t>
            </a:r>
          </a:p>
          <a:p>
            <a:endParaRPr lang="en-US" altLang="en-US" dirty="0">
              <a:cs typeface="Garamond" pitchFamily="18" charset="0"/>
            </a:endParaRPr>
          </a:p>
          <a:p>
            <a:pPr marL="285750" indent="-285750">
              <a:buFont typeface="Wingdings" pitchFamily="2" charset="2"/>
              <a:buChar char="ü"/>
            </a:pPr>
            <a:r>
              <a:rPr lang="en-US" altLang="en-US" dirty="0">
                <a:cs typeface="Garamond" pitchFamily="18" charset="0"/>
              </a:rPr>
              <a:t>66% female.</a:t>
            </a:r>
          </a:p>
          <a:p>
            <a:pPr marL="285750" indent="-285750">
              <a:buFont typeface="Wingdings" pitchFamily="2" charset="2"/>
              <a:buChar char="ü"/>
            </a:pPr>
            <a:endParaRPr lang="en-US" altLang="en-US" dirty="0">
              <a:cs typeface="Garamond" pitchFamily="18" charset="0"/>
            </a:endParaRPr>
          </a:p>
          <a:p>
            <a:pPr marL="285750" indent="-285750">
              <a:buFont typeface="Wingdings" pitchFamily="2" charset="2"/>
              <a:buChar char="ü"/>
            </a:pPr>
            <a:r>
              <a:rPr lang="en-US" altLang="en-US" dirty="0">
                <a:cs typeface="Garamond" pitchFamily="18" charset="0"/>
              </a:rPr>
              <a:t>Many live in Providence. </a:t>
            </a:r>
          </a:p>
        </p:txBody>
      </p:sp>
      <p:graphicFrame>
        <p:nvGraphicFramePr>
          <p:cNvPr id="2" name="Diagram 1"/>
          <p:cNvGraphicFramePr/>
          <p:nvPr/>
        </p:nvGraphicFramePr>
        <p:xfrm>
          <a:off x="533398" y="914401"/>
          <a:ext cx="7696201" cy="44958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Oval 5"/>
          <p:cNvSpPr/>
          <p:nvPr/>
        </p:nvSpPr>
        <p:spPr>
          <a:xfrm>
            <a:off x="592138" y="1147763"/>
            <a:ext cx="3657600" cy="990600"/>
          </a:xfrm>
          <a:prstGeom prst="ellipse">
            <a:avLst/>
          </a:prstGeom>
          <a:solidFill>
            <a:schemeClr val="bg1">
              <a:lumMod val="85000"/>
            </a:schemeClr>
          </a:solidFill>
        </p:spPr>
        <p:style>
          <a:lnRef idx="1">
            <a:schemeClr val="accent1"/>
          </a:lnRef>
          <a:fillRef idx="3">
            <a:schemeClr val="accent1"/>
          </a:fillRef>
          <a:effectRef idx="2">
            <a:schemeClr val="accent1"/>
          </a:effectRef>
          <a:fontRef idx="minor">
            <a:schemeClr val="lt1"/>
          </a:fontRef>
        </p:style>
        <p:txBody>
          <a:bodyPr anchor="ctr"/>
          <a:lstStyle/>
          <a:p>
            <a:pPr algn="ctr">
              <a:defRPr/>
            </a:pPr>
            <a:r>
              <a:rPr lang="en-US" sz="1600" b="1" dirty="0">
                <a:solidFill>
                  <a:schemeClr val="tx2"/>
                </a:solidFill>
                <a:latin typeface="Helvetica" panose="020B0604020202020204" pitchFamily="34" charset="0"/>
                <a:cs typeface="Helvetica" panose="020B0604020202020204" pitchFamily="34" charset="0"/>
              </a:rPr>
              <a:t>Most persons have 2 or more chronic conditions </a:t>
            </a:r>
          </a:p>
        </p:txBody>
      </p:sp>
      <p:sp>
        <p:nvSpPr>
          <p:cNvPr id="4" name="Rectangle 3"/>
          <p:cNvSpPr/>
          <p:nvPr/>
        </p:nvSpPr>
        <p:spPr>
          <a:xfrm>
            <a:off x="7160087" y="3121742"/>
            <a:ext cx="1617662" cy="2498725"/>
          </a:xfrm>
          <a:prstGeom prst="rect">
            <a:avLst/>
          </a:prstGeom>
          <a:noFill/>
          <a:ln w="25400">
            <a:solidFill>
              <a:schemeClr val="tx2">
                <a:lumMod val="7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atin typeface="Helvetica" panose="020B0604020202020204" pitchFamily="34" charset="0"/>
              <a:cs typeface="Helvetica" panose="020B0604020202020204" pitchFamily="34" charset="0"/>
            </a:endParaRPr>
          </a:p>
        </p:txBody>
      </p:sp>
      <p:pic>
        <p:nvPicPr>
          <p:cNvPr id="8" name="Picture 7"/>
          <p:cNvPicPr>
            <a:picLocks noChangeAspect="1"/>
          </p:cNvPicPr>
          <p:nvPr/>
        </p:nvPicPr>
        <p:blipFill>
          <a:blip r:embed="rId8"/>
          <a:stretch>
            <a:fillRect/>
          </a:stretch>
        </p:blipFill>
        <p:spPr>
          <a:xfrm>
            <a:off x="2505926" y="6425031"/>
            <a:ext cx="5782867" cy="277506"/>
          </a:xfrm>
          <a:prstGeom prst="rect">
            <a:avLst/>
          </a:prstGeom>
        </p:spPr>
      </p:pic>
    </p:spTree>
    <p:extLst>
      <p:ext uri="{BB962C8B-B14F-4D97-AF65-F5344CB8AC3E}">
        <p14:creationId xmlns:p14="http://schemas.microsoft.com/office/powerpoint/2010/main" val="21607055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mph" presetSubtype="0" fill="hold" grpId="0" nodeType="clickEffect">
                                  <p:stCondLst>
                                    <p:cond delay="0"/>
                                  </p:stCondLst>
                                  <p:childTnLst>
                                    <p:animClr clrSpc="hsl" dir="cw">
                                      <p:cBhvr override="childStyle">
                                        <p:cTn id="6" dur="500" fill="hold"/>
                                        <p:tgtEl>
                                          <p:spTgt spid="2">
                                            <p:graphicEl>
                                              <a:dgm id="{C17E0A93-002A-4B99-8FDA-5AFBE5C18453}"/>
                                            </p:graphicEl>
                                          </p:spTgt>
                                        </p:tgtEl>
                                        <p:attrNameLst>
                                          <p:attrName>style.color</p:attrName>
                                        </p:attrNameLst>
                                      </p:cBhvr>
                                      <p:by>
                                        <p:hsl h="0" s="-12549" l="-25098"/>
                                      </p:by>
                                    </p:animClr>
                                    <p:animClr clrSpc="hsl" dir="cw">
                                      <p:cBhvr>
                                        <p:cTn id="7" dur="500" fill="hold"/>
                                        <p:tgtEl>
                                          <p:spTgt spid="2">
                                            <p:graphicEl>
                                              <a:dgm id="{C17E0A93-002A-4B99-8FDA-5AFBE5C18453}"/>
                                            </p:graphicEl>
                                          </p:spTgt>
                                        </p:tgtEl>
                                        <p:attrNameLst>
                                          <p:attrName>fillcolor</p:attrName>
                                        </p:attrNameLst>
                                      </p:cBhvr>
                                      <p:by>
                                        <p:hsl h="0" s="-12549" l="-25098"/>
                                      </p:by>
                                    </p:animClr>
                                    <p:animClr clrSpc="hsl" dir="cw">
                                      <p:cBhvr>
                                        <p:cTn id="8" dur="500" fill="hold"/>
                                        <p:tgtEl>
                                          <p:spTgt spid="2">
                                            <p:graphicEl>
                                              <a:dgm id="{C17E0A93-002A-4B99-8FDA-5AFBE5C18453}"/>
                                            </p:graphicEl>
                                          </p:spTgt>
                                        </p:tgtEl>
                                        <p:attrNameLst>
                                          <p:attrName>stroke.color</p:attrName>
                                        </p:attrNameLst>
                                      </p:cBhvr>
                                      <p:by>
                                        <p:hsl h="0" s="-12549" l="-25098"/>
                                      </p:by>
                                    </p:animClr>
                                    <p:set>
                                      <p:cBhvr>
                                        <p:cTn id="9" dur="500" fill="hold"/>
                                        <p:tgtEl>
                                          <p:spTgt spid="2">
                                            <p:graphicEl>
                                              <a:dgm id="{C17E0A93-002A-4B99-8FDA-5AFBE5C18453}"/>
                                            </p:graphicEl>
                                          </p:spTgt>
                                        </p:tgtEl>
                                        <p:attrNameLst>
                                          <p:attrName>fill.type</p:attrName>
                                        </p:attrNameLst>
                                      </p:cBhvr>
                                      <p:to>
                                        <p:strVal val="solid"/>
                                      </p:to>
                                    </p:set>
                                  </p:childTnLst>
                                </p:cTn>
                              </p:par>
                              <p:par>
                                <p:cTn id="10" presetID="24" presetClass="emph" presetSubtype="0" fill="hold" grpId="0" nodeType="withEffect">
                                  <p:stCondLst>
                                    <p:cond delay="0"/>
                                  </p:stCondLst>
                                  <p:childTnLst>
                                    <p:animClr clrSpc="hsl" dir="cw">
                                      <p:cBhvr override="childStyle">
                                        <p:cTn id="11" dur="500" fill="hold"/>
                                        <p:tgtEl>
                                          <p:spTgt spid="2">
                                            <p:graphicEl>
                                              <a:dgm id="{525A7F45-1636-4BD1-8BCC-FB66596C393B}"/>
                                            </p:graphicEl>
                                          </p:spTgt>
                                        </p:tgtEl>
                                        <p:attrNameLst>
                                          <p:attrName>style.color</p:attrName>
                                        </p:attrNameLst>
                                      </p:cBhvr>
                                      <p:by>
                                        <p:hsl h="0" s="-12549" l="-25098"/>
                                      </p:by>
                                    </p:animClr>
                                    <p:animClr clrSpc="hsl" dir="cw">
                                      <p:cBhvr>
                                        <p:cTn id="12" dur="500" fill="hold"/>
                                        <p:tgtEl>
                                          <p:spTgt spid="2">
                                            <p:graphicEl>
                                              <a:dgm id="{525A7F45-1636-4BD1-8BCC-FB66596C393B}"/>
                                            </p:graphicEl>
                                          </p:spTgt>
                                        </p:tgtEl>
                                        <p:attrNameLst>
                                          <p:attrName>fillcolor</p:attrName>
                                        </p:attrNameLst>
                                      </p:cBhvr>
                                      <p:by>
                                        <p:hsl h="0" s="-12549" l="-25098"/>
                                      </p:by>
                                    </p:animClr>
                                    <p:animClr clrSpc="hsl" dir="cw">
                                      <p:cBhvr>
                                        <p:cTn id="13" dur="500" fill="hold"/>
                                        <p:tgtEl>
                                          <p:spTgt spid="2">
                                            <p:graphicEl>
                                              <a:dgm id="{525A7F45-1636-4BD1-8BCC-FB66596C393B}"/>
                                            </p:graphicEl>
                                          </p:spTgt>
                                        </p:tgtEl>
                                        <p:attrNameLst>
                                          <p:attrName>stroke.color</p:attrName>
                                        </p:attrNameLst>
                                      </p:cBhvr>
                                      <p:by>
                                        <p:hsl h="0" s="-12549" l="-25098"/>
                                      </p:by>
                                    </p:animClr>
                                    <p:set>
                                      <p:cBhvr>
                                        <p:cTn id="14" dur="500" fill="hold"/>
                                        <p:tgtEl>
                                          <p:spTgt spid="2">
                                            <p:graphicEl>
                                              <a:dgm id="{525A7F45-1636-4BD1-8BCC-FB66596C393B}"/>
                                            </p:graphicEl>
                                          </p:spTgt>
                                        </p:tgtEl>
                                        <p:attrNameLst>
                                          <p:attrName>fill.type</p:attrName>
                                        </p:attrNameLst>
                                      </p:cBhvr>
                                      <p:to>
                                        <p:strVal val="solid"/>
                                      </p:to>
                                    </p:set>
                                  </p:childTnLst>
                                </p:cTn>
                              </p:par>
                              <p:par>
                                <p:cTn id="15" presetID="24" presetClass="emph" presetSubtype="0" fill="hold" grpId="0" nodeType="withEffect">
                                  <p:stCondLst>
                                    <p:cond delay="0"/>
                                  </p:stCondLst>
                                  <p:childTnLst>
                                    <p:animClr clrSpc="hsl" dir="cw">
                                      <p:cBhvr override="childStyle">
                                        <p:cTn id="16" dur="500" fill="hold"/>
                                        <p:tgtEl>
                                          <p:spTgt spid="2">
                                            <p:graphicEl>
                                              <a:dgm id="{5D513CDF-9743-4BA8-9AD7-199E7F178B6E}"/>
                                            </p:graphicEl>
                                          </p:spTgt>
                                        </p:tgtEl>
                                        <p:attrNameLst>
                                          <p:attrName>style.color</p:attrName>
                                        </p:attrNameLst>
                                      </p:cBhvr>
                                      <p:by>
                                        <p:hsl h="0" s="-12549" l="-25098"/>
                                      </p:by>
                                    </p:animClr>
                                    <p:animClr clrSpc="hsl" dir="cw">
                                      <p:cBhvr>
                                        <p:cTn id="17" dur="500" fill="hold"/>
                                        <p:tgtEl>
                                          <p:spTgt spid="2">
                                            <p:graphicEl>
                                              <a:dgm id="{5D513CDF-9743-4BA8-9AD7-199E7F178B6E}"/>
                                            </p:graphicEl>
                                          </p:spTgt>
                                        </p:tgtEl>
                                        <p:attrNameLst>
                                          <p:attrName>fillcolor</p:attrName>
                                        </p:attrNameLst>
                                      </p:cBhvr>
                                      <p:by>
                                        <p:hsl h="0" s="-12549" l="-25098"/>
                                      </p:by>
                                    </p:animClr>
                                    <p:animClr clrSpc="hsl" dir="cw">
                                      <p:cBhvr>
                                        <p:cTn id="18" dur="500" fill="hold"/>
                                        <p:tgtEl>
                                          <p:spTgt spid="2">
                                            <p:graphicEl>
                                              <a:dgm id="{5D513CDF-9743-4BA8-9AD7-199E7F178B6E}"/>
                                            </p:graphicEl>
                                          </p:spTgt>
                                        </p:tgtEl>
                                        <p:attrNameLst>
                                          <p:attrName>stroke.color</p:attrName>
                                        </p:attrNameLst>
                                      </p:cBhvr>
                                      <p:by>
                                        <p:hsl h="0" s="-12549" l="-25098"/>
                                      </p:by>
                                    </p:animClr>
                                    <p:set>
                                      <p:cBhvr>
                                        <p:cTn id="19" dur="500" fill="hold"/>
                                        <p:tgtEl>
                                          <p:spTgt spid="2">
                                            <p:graphicEl>
                                              <a:dgm id="{5D513CDF-9743-4BA8-9AD7-199E7F178B6E}"/>
                                            </p:graphicEl>
                                          </p:spTgt>
                                        </p:tgtEl>
                                        <p:attrNameLst>
                                          <p:attrName>fill.type</p:attrName>
                                        </p:attrNameLst>
                                      </p:cBhvr>
                                      <p:to>
                                        <p:strVal val="solid"/>
                                      </p:to>
                                    </p:set>
                                  </p:childTnLst>
                                </p:cTn>
                              </p:par>
                            </p:childTnLst>
                          </p:cTn>
                        </p:par>
                      </p:childTnLst>
                    </p:cTn>
                  </p:par>
                  <p:par>
                    <p:cTn id="20" fill="hold">
                      <p:stCondLst>
                        <p:cond delay="indefinite"/>
                      </p:stCondLst>
                      <p:childTnLst>
                        <p:par>
                          <p:cTn id="21" fill="hold">
                            <p:stCondLst>
                              <p:cond delay="0"/>
                            </p:stCondLst>
                            <p:childTnLst>
                              <p:par>
                                <p:cTn id="22" presetID="24" presetClass="emph" presetSubtype="0" fill="hold" grpId="0" nodeType="clickEffect">
                                  <p:stCondLst>
                                    <p:cond delay="0"/>
                                  </p:stCondLst>
                                  <p:childTnLst>
                                    <p:animClr clrSpc="hsl" dir="cw">
                                      <p:cBhvr override="childStyle">
                                        <p:cTn id="23" dur="500" fill="hold"/>
                                        <p:tgtEl>
                                          <p:spTgt spid="2">
                                            <p:graphicEl>
                                              <a:dgm id="{4FF0FA8E-92C1-4858-A267-F2A54E141B84}"/>
                                            </p:graphicEl>
                                          </p:spTgt>
                                        </p:tgtEl>
                                        <p:attrNameLst>
                                          <p:attrName>style.color</p:attrName>
                                        </p:attrNameLst>
                                      </p:cBhvr>
                                      <p:by>
                                        <p:hsl h="0" s="-12549" l="-25098"/>
                                      </p:by>
                                    </p:animClr>
                                    <p:animClr clrSpc="hsl" dir="cw">
                                      <p:cBhvr>
                                        <p:cTn id="24" dur="500" fill="hold"/>
                                        <p:tgtEl>
                                          <p:spTgt spid="2">
                                            <p:graphicEl>
                                              <a:dgm id="{4FF0FA8E-92C1-4858-A267-F2A54E141B84}"/>
                                            </p:graphicEl>
                                          </p:spTgt>
                                        </p:tgtEl>
                                        <p:attrNameLst>
                                          <p:attrName>fillcolor</p:attrName>
                                        </p:attrNameLst>
                                      </p:cBhvr>
                                      <p:by>
                                        <p:hsl h="0" s="-12549" l="-25098"/>
                                      </p:by>
                                    </p:animClr>
                                    <p:animClr clrSpc="hsl" dir="cw">
                                      <p:cBhvr>
                                        <p:cTn id="25" dur="500" fill="hold"/>
                                        <p:tgtEl>
                                          <p:spTgt spid="2">
                                            <p:graphicEl>
                                              <a:dgm id="{4FF0FA8E-92C1-4858-A267-F2A54E141B84}"/>
                                            </p:graphicEl>
                                          </p:spTgt>
                                        </p:tgtEl>
                                        <p:attrNameLst>
                                          <p:attrName>stroke.color</p:attrName>
                                        </p:attrNameLst>
                                      </p:cBhvr>
                                      <p:by>
                                        <p:hsl h="0" s="-12549" l="-25098"/>
                                      </p:by>
                                    </p:animClr>
                                    <p:set>
                                      <p:cBhvr>
                                        <p:cTn id="26" dur="500" fill="hold"/>
                                        <p:tgtEl>
                                          <p:spTgt spid="2">
                                            <p:graphicEl>
                                              <a:dgm id="{4FF0FA8E-92C1-4858-A267-F2A54E141B84}"/>
                                            </p:graphicEl>
                                          </p:spTgt>
                                        </p:tgtEl>
                                        <p:attrNameLst>
                                          <p:attrName>fill.type</p:attrName>
                                        </p:attrNameLst>
                                      </p:cBhvr>
                                      <p:to>
                                        <p:strVal val="solid"/>
                                      </p:to>
                                    </p:set>
                                  </p:childTnLst>
                                </p:cTn>
                              </p:par>
                              <p:par>
                                <p:cTn id="27" presetID="24" presetClass="emph" presetSubtype="0" fill="hold" grpId="0" nodeType="withEffect">
                                  <p:stCondLst>
                                    <p:cond delay="0"/>
                                  </p:stCondLst>
                                  <p:childTnLst>
                                    <p:animClr clrSpc="hsl" dir="cw">
                                      <p:cBhvr override="childStyle">
                                        <p:cTn id="28" dur="500" fill="hold"/>
                                        <p:tgtEl>
                                          <p:spTgt spid="2">
                                            <p:graphicEl>
                                              <a:dgm id="{DC787341-5AE9-4966-ADFE-5AD7A040703B}"/>
                                            </p:graphicEl>
                                          </p:spTgt>
                                        </p:tgtEl>
                                        <p:attrNameLst>
                                          <p:attrName>style.color</p:attrName>
                                        </p:attrNameLst>
                                      </p:cBhvr>
                                      <p:by>
                                        <p:hsl h="0" s="-12549" l="-25098"/>
                                      </p:by>
                                    </p:animClr>
                                    <p:animClr clrSpc="hsl" dir="cw">
                                      <p:cBhvr>
                                        <p:cTn id="29" dur="500" fill="hold"/>
                                        <p:tgtEl>
                                          <p:spTgt spid="2">
                                            <p:graphicEl>
                                              <a:dgm id="{DC787341-5AE9-4966-ADFE-5AD7A040703B}"/>
                                            </p:graphicEl>
                                          </p:spTgt>
                                        </p:tgtEl>
                                        <p:attrNameLst>
                                          <p:attrName>fillcolor</p:attrName>
                                        </p:attrNameLst>
                                      </p:cBhvr>
                                      <p:by>
                                        <p:hsl h="0" s="-12549" l="-25098"/>
                                      </p:by>
                                    </p:animClr>
                                    <p:animClr clrSpc="hsl" dir="cw">
                                      <p:cBhvr>
                                        <p:cTn id="30" dur="500" fill="hold"/>
                                        <p:tgtEl>
                                          <p:spTgt spid="2">
                                            <p:graphicEl>
                                              <a:dgm id="{DC787341-5AE9-4966-ADFE-5AD7A040703B}"/>
                                            </p:graphicEl>
                                          </p:spTgt>
                                        </p:tgtEl>
                                        <p:attrNameLst>
                                          <p:attrName>stroke.color</p:attrName>
                                        </p:attrNameLst>
                                      </p:cBhvr>
                                      <p:by>
                                        <p:hsl h="0" s="-12549" l="-25098"/>
                                      </p:by>
                                    </p:animClr>
                                    <p:set>
                                      <p:cBhvr>
                                        <p:cTn id="31" dur="500" fill="hold"/>
                                        <p:tgtEl>
                                          <p:spTgt spid="2">
                                            <p:graphicEl>
                                              <a:dgm id="{DC787341-5AE9-4966-ADFE-5AD7A040703B}"/>
                                            </p:graphicEl>
                                          </p:spTgt>
                                        </p:tgtEl>
                                        <p:attrNameLst>
                                          <p:attrName>fill.type</p:attrName>
                                        </p:attrNameLst>
                                      </p:cBhvr>
                                      <p:to>
                                        <p:strVal val="solid"/>
                                      </p:to>
                                    </p:set>
                                  </p:childTnLst>
                                </p:cTn>
                              </p:par>
                              <p:par>
                                <p:cTn id="32" presetID="24" presetClass="emph" presetSubtype="0" fill="hold" grpId="0" nodeType="withEffect">
                                  <p:stCondLst>
                                    <p:cond delay="0"/>
                                  </p:stCondLst>
                                  <p:childTnLst>
                                    <p:animClr clrSpc="hsl" dir="cw">
                                      <p:cBhvr override="childStyle">
                                        <p:cTn id="33" dur="500" fill="hold"/>
                                        <p:tgtEl>
                                          <p:spTgt spid="2">
                                            <p:graphicEl>
                                              <a:dgm id="{CF71A453-48F2-4177-AB22-020F8FD9AD7A}"/>
                                            </p:graphicEl>
                                          </p:spTgt>
                                        </p:tgtEl>
                                        <p:attrNameLst>
                                          <p:attrName>style.color</p:attrName>
                                        </p:attrNameLst>
                                      </p:cBhvr>
                                      <p:by>
                                        <p:hsl h="0" s="-12549" l="-25098"/>
                                      </p:by>
                                    </p:animClr>
                                    <p:animClr clrSpc="hsl" dir="cw">
                                      <p:cBhvr>
                                        <p:cTn id="34" dur="500" fill="hold"/>
                                        <p:tgtEl>
                                          <p:spTgt spid="2">
                                            <p:graphicEl>
                                              <a:dgm id="{CF71A453-48F2-4177-AB22-020F8FD9AD7A}"/>
                                            </p:graphicEl>
                                          </p:spTgt>
                                        </p:tgtEl>
                                        <p:attrNameLst>
                                          <p:attrName>fillcolor</p:attrName>
                                        </p:attrNameLst>
                                      </p:cBhvr>
                                      <p:by>
                                        <p:hsl h="0" s="-12549" l="-25098"/>
                                      </p:by>
                                    </p:animClr>
                                    <p:animClr clrSpc="hsl" dir="cw">
                                      <p:cBhvr>
                                        <p:cTn id="35" dur="500" fill="hold"/>
                                        <p:tgtEl>
                                          <p:spTgt spid="2">
                                            <p:graphicEl>
                                              <a:dgm id="{CF71A453-48F2-4177-AB22-020F8FD9AD7A}"/>
                                            </p:graphicEl>
                                          </p:spTgt>
                                        </p:tgtEl>
                                        <p:attrNameLst>
                                          <p:attrName>stroke.color</p:attrName>
                                        </p:attrNameLst>
                                      </p:cBhvr>
                                      <p:by>
                                        <p:hsl h="0" s="-12549" l="-25098"/>
                                      </p:by>
                                    </p:animClr>
                                    <p:set>
                                      <p:cBhvr>
                                        <p:cTn id="36" dur="500" fill="hold"/>
                                        <p:tgtEl>
                                          <p:spTgt spid="2">
                                            <p:graphicEl>
                                              <a:dgm id="{CF71A453-48F2-4177-AB22-020F8FD9AD7A}"/>
                                            </p:graphicEl>
                                          </p:spTgt>
                                        </p:tgtEl>
                                        <p:attrNameLst>
                                          <p:attrName>fill.type</p:attrName>
                                        </p:attrNameLst>
                                      </p:cBhvr>
                                      <p:to>
                                        <p:strVal val="solid"/>
                                      </p:to>
                                    </p:set>
                                  </p:childTnLst>
                                </p:cTn>
                              </p:par>
                            </p:childTnLst>
                          </p:cTn>
                        </p:par>
                      </p:childTnLst>
                    </p:cTn>
                  </p:par>
                  <p:par>
                    <p:cTn id="37" fill="hold">
                      <p:stCondLst>
                        <p:cond delay="indefinite"/>
                      </p:stCondLst>
                      <p:childTnLst>
                        <p:par>
                          <p:cTn id="38" fill="hold">
                            <p:stCondLst>
                              <p:cond delay="0"/>
                            </p:stCondLst>
                            <p:childTnLst>
                              <p:par>
                                <p:cTn id="39" presetID="24" presetClass="emph" presetSubtype="0" fill="hold" grpId="0" nodeType="clickEffect">
                                  <p:stCondLst>
                                    <p:cond delay="0"/>
                                  </p:stCondLst>
                                  <p:childTnLst>
                                    <p:animClr clrSpc="hsl" dir="cw">
                                      <p:cBhvr override="childStyle">
                                        <p:cTn id="40" dur="500" fill="hold"/>
                                        <p:tgtEl>
                                          <p:spTgt spid="2">
                                            <p:graphicEl>
                                              <a:dgm id="{9DBDBF6D-8AC0-45FF-93CE-29BF03F239B4}"/>
                                            </p:graphicEl>
                                          </p:spTgt>
                                        </p:tgtEl>
                                        <p:attrNameLst>
                                          <p:attrName>style.color</p:attrName>
                                        </p:attrNameLst>
                                      </p:cBhvr>
                                      <p:by>
                                        <p:hsl h="0" s="-12549" l="-25098"/>
                                      </p:by>
                                    </p:animClr>
                                    <p:animClr clrSpc="hsl" dir="cw">
                                      <p:cBhvr>
                                        <p:cTn id="41" dur="500" fill="hold"/>
                                        <p:tgtEl>
                                          <p:spTgt spid="2">
                                            <p:graphicEl>
                                              <a:dgm id="{9DBDBF6D-8AC0-45FF-93CE-29BF03F239B4}"/>
                                            </p:graphicEl>
                                          </p:spTgt>
                                        </p:tgtEl>
                                        <p:attrNameLst>
                                          <p:attrName>fillcolor</p:attrName>
                                        </p:attrNameLst>
                                      </p:cBhvr>
                                      <p:by>
                                        <p:hsl h="0" s="-12549" l="-25098"/>
                                      </p:by>
                                    </p:animClr>
                                    <p:animClr clrSpc="hsl" dir="cw">
                                      <p:cBhvr>
                                        <p:cTn id="42" dur="500" fill="hold"/>
                                        <p:tgtEl>
                                          <p:spTgt spid="2">
                                            <p:graphicEl>
                                              <a:dgm id="{9DBDBF6D-8AC0-45FF-93CE-29BF03F239B4}"/>
                                            </p:graphicEl>
                                          </p:spTgt>
                                        </p:tgtEl>
                                        <p:attrNameLst>
                                          <p:attrName>stroke.color</p:attrName>
                                        </p:attrNameLst>
                                      </p:cBhvr>
                                      <p:by>
                                        <p:hsl h="0" s="-12549" l="-25098"/>
                                      </p:by>
                                    </p:animClr>
                                    <p:set>
                                      <p:cBhvr>
                                        <p:cTn id="43" dur="500" fill="hold"/>
                                        <p:tgtEl>
                                          <p:spTgt spid="2">
                                            <p:graphicEl>
                                              <a:dgm id="{9DBDBF6D-8AC0-45FF-93CE-29BF03F239B4}"/>
                                            </p:graphicEl>
                                          </p:spTgt>
                                        </p:tgtEl>
                                        <p:attrNameLst>
                                          <p:attrName>fill.type</p:attrName>
                                        </p:attrNameLst>
                                      </p:cBhvr>
                                      <p:to>
                                        <p:strVal val="solid"/>
                                      </p:to>
                                    </p:set>
                                  </p:childTnLst>
                                </p:cTn>
                              </p:par>
                              <p:par>
                                <p:cTn id="44" presetID="24" presetClass="emph" presetSubtype="0" fill="hold" grpId="0" nodeType="withEffect">
                                  <p:stCondLst>
                                    <p:cond delay="0"/>
                                  </p:stCondLst>
                                  <p:childTnLst>
                                    <p:animClr clrSpc="hsl" dir="cw">
                                      <p:cBhvr override="childStyle">
                                        <p:cTn id="45" dur="500" fill="hold"/>
                                        <p:tgtEl>
                                          <p:spTgt spid="2">
                                            <p:graphicEl>
                                              <a:dgm id="{B924B948-38FB-46E5-BA1C-BBC4E871E13F}"/>
                                            </p:graphicEl>
                                          </p:spTgt>
                                        </p:tgtEl>
                                        <p:attrNameLst>
                                          <p:attrName>style.color</p:attrName>
                                        </p:attrNameLst>
                                      </p:cBhvr>
                                      <p:by>
                                        <p:hsl h="0" s="-12549" l="-25098"/>
                                      </p:by>
                                    </p:animClr>
                                    <p:animClr clrSpc="hsl" dir="cw">
                                      <p:cBhvr>
                                        <p:cTn id="46" dur="500" fill="hold"/>
                                        <p:tgtEl>
                                          <p:spTgt spid="2">
                                            <p:graphicEl>
                                              <a:dgm id="{B924B948-38FB-46E5-BA1C-BBC4E871E13F}"/>
                                            </p:graphicEl>
                                          </p:spTgt>
                                        </p:tgtEl>
                                        <p:attrNameLst>
                                          <p:attrName>fillcolor</p:attrName>
                                        </p:attrNameLst>
                                      </p:cBhvr>
                                      <p:by>
                                        <p:hsl h="0" s="-12549" l="-25098"/>
                                      </p:by>
                                    </p:animClr>
                                    <p:animClr clrSpc="hsl" dir="cw">
                                      <p:cBhvr>
                                        <p:cTn id="47" dur="500" fill="hold"/>
                                        <p:tgtEl>
                                          <p:spTgt spid="2">
                                            <p:graphicEl>
                                              <a:dgm id="{B924B948-38FB-46E5-BA1C-BBC4E871E13F}"/>
                                            </p:graphicEl>
                                          </p:spTgt>
                                        </p:tgtEl>
                                        <p:attrNameLst>
                                          <p:attrName>stroke.color</p:attrName>
                                        </p:attrNameLst>
                                      </p:cBhvr>
                                      <p:by>
                                        <p:hsl h="0" s="-12549" l="-25098"/>
                                      </p:by>
                                    </p:animClr>
                                    <p:set>
                                      <p:cBhvr>
                                        <p:cTn id="48" dur="500" fill="hold"/>
                                        <p:tgtEl>
                                          <p:spTgt spid="2">
                                            <p:graphicEl>
                                              <a:dgm id="{B924B948-38FB-46E5-BA1C-BBC4E871E13F}"/>
                                            </p:graphicEl>
                                          </p:spTgt>
                                        </p:tgtEl>
                                        <p:attrNameLst>
                                          <p:attrName>fill.type</p:attrName>
                                        </p:attrNameLst>
                                      </p:cBhvr>
                                      <p:to>
                                        <p:strVal val="solid"/>
                                      </p:to>
                                    </p:set>
                                  </p:childTnLst>
                                </p:cTn>
                              </p:par>
                              <p:par>
                                <p:cTn id="49" presetID="24" presetClass="emph" presetSubtype="0" fill="hold" grpId="0" nodeType="withEffect">
                                  <p:stCondLst>
                                    <p:cond delay="0"/>
                                  </p:stCondLst>
                                  <p:childTnLst>
                                    <p:animClr clrSpc="hsl" dir="cw">
                                      <p:cBhvr override="childStyle">
                                        <p:cTn id="50" dur="500" fill="hold"/>
                                        <p:tgtEl>
                                          <p:spTgt spid="2">
                                            <p:graphicEl>
                                              <a:dgm id="{6952EBED-BC94-479E-8A17-76542FEACDA7}"/>
                                            </p:graphicEl>
                                          </p:spTgt>
                                        </p:tgtEl>
                                        <p:attrNameLst>
                                          <p:attrName>style.color</p:attrName>
                                        </p:attrNameLst>
                                      </p:cBhvr>
                                      <p:by>
                                        <p:hsl h="0" s="-12549" l="-25098"/>
                                      </p:by>
                                    </p:animClr>
                                    <p:animClr clrSpc="hsl" dir="cw">
                                      <p:cBhvr>
                                        <p:cTn id="51" dur="500" fill="hold"/>
                                        <p:tgtEl>
                                          <p:spTgt spid="2">
                                            <p:graphicEl>
                                              <a:dgm id="{6952EBED-BC94-479E-8A17-76542FEACDA7}"/>
                                            </p:graphicEl>
                                          </p:spTgt>
                                        </p:tgtEl>
                                        <p:attrNameLst>
                                          <p:attrName>fillcolor</p:attrName>
                                        </p:attrNameLst>
                                      </p:cBhvr>
                                      <p:by>
                                        <p:hsl h="0" s="-12549" l="-25098"/>
                                      </p:by>
                                    </p:animClr>
                                    <p:animClr clrSpc="hsl" dir="cw">
                                      <p:cBhvr>
                                        <p:cTn id="52" dur="500" fill="hold"/>
                                        <p:tgtEl>
                                          <p:spTgt spid="2">
                                            <p:graphicEl>
                                              <a:dgm id="{6952EBED-BC94-479E-8A17-76542FEACDA7}"/>
                                            </p:graphicEl>
                                          </p:spTgt>
                                        </p:tgtEl>
                                        <p:attrNameLst>
                                          <p:attrName>stroke.color</p:attrName>
                                        </p:attrNameLst>
                                      </p:cBhvr>
                                      <p:by>
                                        <p:hsl h="0" s="-12549" l="-25098"/>
                                      </p:by>
                                    </p:animClr>
                                    <p:set>
                                      <p:cBhvr>
                                        <p:cTn id="53" dur="500" fill="hold"/>
                                        <p:tgtEl>
                                          <p:spTgt spid="2">
                                            <p:graphicEl>
                                              <a:dgm id="{6952EBED-BC94-479E-8A17-76542FEACDA7}"/>
                                            </p:graphicEl>
                                          </p:spTgt>
                                        </p:tgtEl>
                                        <p:attrNameLst>
                                          <p:attrName>fill.type</p:attrName>
                                        </p:attrNameLst>
                                      </p:cBhvr>
                                      <p:to>
                                        <p:strVal val="solid"/>
                                      </p:to>
                                    </p:set>
                                  </p:childTnLst>
                                </p:cTn>
                              </p:par>
                            </p:childTnLst>
                          </p:cTn>
                        </p:par>
                      </p:childTnLst>
                    </p:cTn>
                  </p:par>
                  <p:par>
                    <p:cTn id="54" fill="hold">
                      <p:stCondLst>
                        <p:cond delay="indefinite"/>
                      </p:stCondLst>
                      <p:childTnLst>
                        <p:par>
                          <p:cTn id="55" fill="hold">
                            <p:stCondLst>
                              <p:cond delay="0"/>
                            </p:stCondLst>
                            <p:childTnLst>
                              <p:par>
                                <p:cTn id="56" presetID="24" presetClass="emph" presetSubtype="0" fill="hold" grpId="0" nodeType="clickEffect">
                                  <p:stCondLst>
                                    <p:cond delay="0"/>
                                  </p:stCondLst>
                                  <p:childTnLst>
                                    <p:animClr clrSpc="hsl" dir="cw">
                                      <p:cBhvr override="childStyle">
                                        <p:cTn id="57" dur="500" fill="hold"/>
                                        <p:tgtEl>
                                          <p:spTgt spid="2">
                                            <p:graphicEl>
                                              <a:dgm id="{E95C663C-70A3-48CE-AB45-6BE442863D13}"/>
                                            </p:graphicEl>
                                          </p:spTgt>
                                        </p:tgtEl>
                                        <p:attrNameLst>
                                          <p:attrName>style.color</p:attrName>
                                        </p:attrNameLst>
                                      </p:cBhvr>
                                      <p:by>
                                        <p:hsl h="0" s="-12549" l="-25098"/>
                                      </p:by>
                                    </p:animClr>
                                    <p:animClr clrSpc="hsl" dir="cw">
                                      <p:cBhvr>
                                        <p:cTn id="58" dur="500" fill="hold"/>
                                        <p:tgtEl>
                                          <p:spTgt spid="2">
                                            <p:graphicEl>
                                              <a:dgm id="{E95C663C-70A3-48CE-AB45-6BE442863D13}"/>
                                            </p:graphicEl>
                                          </p:spTgt>
                                        </p:tgtEl>
                                        <p:attrNameLst>
                                          <p:attrName>fillcolor</p:attrName>
                                        </p:attrNameLst>
                                      </p:cBhvr>
                                      <p:by>
                                        <p:hsl h="0" s="-12549" l="-25098"/>
                                      </p:by>
                                    </p:animClr>
                                    <p:animClr clrSpc="hsl" dir="cw">
                                      <p:cBhvr>
                                        <p:cTn id="59" dur="500" fill="hold"/>
                                        <p:tgtEl>
                                          <p:spTgt spid="2">
                                            <p:graphicEl>
                                              <a:dgm id="{E95C663C-70A3-48CE-AB45-6BE442863D13}"/>
                                            </p:graphicEl>
                                          </p:spTgt>
                                        </p:tgtEl>
                                        <p:attrNameLst>
                                          <p:attrName>stroke.color</p:attrName>
                                        </p:attrNameLst>
                                      </p:cBhvr>
                                      <p:by>
                                        <p:hsl h="0" s="-12549" l="-25098"/>
                                      </p:by>
                                    </p:animClr>
                                    <p:set>
                                      <p:cBhvr>
                                        <p:cTn id="60" dur="500" fill="hold"/>
                                        <p:tgtEl>
                                          <p:spTgt spid="2">
                                            <p:graphicEl>
                                              <a:dgm id="{E95C663C-70A3-48CE-AB45-6BE442863D13}"/>
                                            </p:graphicEl>
                                          </p:spTgt>
                                        </p:tgtEl>
                                        <p:attrNameLst>
                                          <p:attrName>fill.type</p:attrName>
                                        </p:attrNameLst>
                                      </p:cBhvr>
                                      <p:to>
                                        <p:strVal val="solid"/>
                                      </p:to>
                                    </p:set>
                                  </p:childTnLst>
                                </p:cTn>
                              </p:par>
                              <p:par>
                                <p:cTn id="61" presetID="24" presetClass="emph" presetSubtype="0" fill="hold" grpId="0" nodeType="withEffect">
                                  <p:stCondLst>
                                    <p:cond delay="0"/>
                                  </p:stCondLst>
                                  <p:childTnLst>
                                    <p:animClr clrSpc="hsl" dir="cw">
                                      <p:cBhvr override="childStyle">
                                        <p:cTn id="62" dur="500" fill="hold"/>
                                        <p:tgtEl>
                                          <p:spTgt spid="2">
                                            <p:graphicEl>
                                              <a:dgm id="{D65823F0-6E18-441F-B485-3BCF542D36CF}"/>
                                            </p:graphicEl>
                                          </p:spTgt>
                                        </p:tgtEl>
                                        <p:attrNameLst>
                                          <p:attrName>style.color</p:attrName>
                                        </p:attrNameLst>
                                      </p:cBhvr>
                                      <p:by>
                                        <p:hsl h="0" s="-12549" l="-25098"/>
                                      </p:by>
                                    </p:animClr>
                                    <p:animClr clrSpc="hsl" dir="cw">
                                      <p:cBhvr>
                                        <p:cTn id="63" dur="500" fill="hold"/>
                                        <p:tgtEl>
                                          <p:spTgt spid="2">
                                            <p:graphicEl>
                                              <a:dgm id="{D65823F0-6E18-441F-B485-3BCF542D36CF}"/>
                                            </p:graphicEl>
                                          </p:spTgt>
                                        </p:tgtEl>
                                        <p:attrNameLst>
                                          <p:attrName>fillcolor</p:attrName>
                                        </p:attrNameLst>
                                      </p:cBhvr>
                                      <p:by>
                                        <p:hsl h="0" s="-12549" l="-25098"/>
                                      </p:by>
                                    </p:animClr>
                                    <p:animClr clrSpc="hsl" dir="cw">
                                      <p:cBhvr>
                                        <p:cTn id="64" dur="500" fill="hold"/>
                                        <p:tgtEl>
                                          <p:spTgt spid="2">
                                            <p:graphicEl>
                                              <a:dgm id="{D65823F0-6E18-441F-B485-3BCF542D36CF}"/>
                                            </p:graphicEl>
                                          </p:spTgt>
                                        </p:tgtEl>
                                        <p:attrNameLst>
                                          <p:attrName>stroke.color</p:attrName>
                                        </p:attrNameLst>
                                      </p:cBhvr>
                                      <p:by>
                                        <p:hsl h="0" s="-12549" l="-25098"/>
                                      </p:by>
                                    </p:animClr>
                                    <p:set>
                                      <p:cBhvr>
                                        <p:cTn id="65" dur="500" fill="hold"/>
                                        <p:tgtEl>
                                          <p:spTgt spid="2">
                                            <p:graphicEl>
                                              <a:dgm id="{D65823F0-6E18-441F-B485-3BCF542D36CF}"/>
                                            </p:graphicEl>
                                          </p:spTgt>
                                        </p:tgtEl>
                                        <p:attrNameLst>
                                          <p:attrName>fill.type</p:attrName>
                                        </p:attrNameLst>
                                      </p:cBhvr>
                                      <p:to>
                                        <p:strVal val="solid"/>
                                      </p:to>
                                    </p:set>
                                  </p:childTnLst>
                                </p:cTn>
                              </p:par>
                              <p:par>
                                <p:cTn id="66" presetID="24" presetClass="emph" presetSubtype="0" fill="hold" grpId="0" nodeType="withEffect">
                                  <p:stCondLst>
                                    <p:cond delay="0"/>
                                  </p:stCondLst>
                                  <p:childTnLst>
                                    <p:animClr clrSpc="hsl" dir="cw">
                                      <p:cBhvr override="childStyle">
                                        <p:cTn id="67" dur="500" fill="hold"/>
                                        <p:tgtEl>
                                          <p:spTgt spid="2">
                                            <p:graphicEl>
                                              <a:dgm id="{D7B0D3DE-83D8-434D-9DB9-14FF87314B83}"/>
                                            </p:graphicEl>
                                          </p:spTgt>
                                        </p:tgtEl>
                                        <p:attrNameLst>
                                          <p:attrName>style.color</p:attrName>
                                        </p:attrNameLst>
                                      </p:cBhvr>
                                      <p:by>
                                        <p:hsl h="0" s="-12549" l="-25098"/>
                                      </p:by>
                                    </p:animClr>
                                    <p:animClr clrSpc="hsl" dir="cw">
                                      <p:cBhvr>
                                        <p:cTn id="68" dur="500" fill="hold"/>
                                        <p:tgtEl>
                                          <p:spTgt spid="2">
                                            <p:graphicEl>
                                              <a:dgm id="{D7B0D3DE-83D8-434D-9DB9-14FF87314B83}"/>
                                            </p:graphicEl>
                                          </p:spTgt>
                                        </p:tgtEl>
                                        <p:attrNameLst>
                                          <p:attrName>fillcolor</p:attrName>
                                        </p:attrNameLst>
                                      </p:cBhvr>
                                      <p:by>
                                        <p:hsl h="0" s="-12549" l="-25098"/>
                                      </p:by>
                                    </p:animClr>
                                    <p:animClr clrSpc="hsl" dir="cw">
                                      <p:cBhvr>
                                        <p:cTn id="69" dur="500" fill="hold"/>
                                        <p:tgtEl>
                                          <p:spTgt spid="2">
                                            <p:graphicEl>
                                              <a:dgm id="{D7B0D3DE-83D8-434D-9DB9-14FF87314B83}"/>
                                            </p:graphicEl>
                                          </p:spTgt>
                                        </p:tgtEl>
                                        <p:attrNameLst>
                                          <p:attrName>stroke.color</p:attrName>
                                        </p:attrNameLst>
                                      </p:cBhvr>
                                      <p:by>
                                        <p:hsl h="0" s="-12549" l="-25098"/>
                                      </p:by>
                                    </p:animClr>
                                    <p:set>
                                      <p:cBhvr>
                                        <p:cTn id="70" dur="500" fill="hold"/>
                                        <p:tgtEl>
                                          <p:spTgt spid="2">
                                            <p:graphicEl>
                                              <a:dgm id="{D7B0D3DE-83D8-434D-9DB9-14FF87314B83}"/>
                                            </p:graphicEl>
                                          </p:spTgt>
                                        </p:tgtEl>
                                        <p:attrNameLst>
                                          <p:attrName>fill.type</p:attrName>
                                        </p:attrNameLst>
                                      </p:cBhvr>
                                      <p:to>
                                        <p:strVal val="solid"/>
                                      </p:to>
                                    </p:set>
                                  </p:childTnLst>
                                </p:cTn>
                              </p:par>
                            </p:childTnLst>
                          </p:cTn>
                        </p:par>
                      </p:childTnLst>
                    </p:cTn>
                  </p:par>
                  <p:par>
                    <p:cTn id="71" fill="hold">
                      <p:stCondLst>
                        <p:cond delay="indefinite"/>
                      </p:stCondLst>
                      <p:childTnLst>
                        <p:par>
                          <p:cTn id="72" fill="hold">
                            <p:stCondLst>
                              <p:cond delay="0"/>
                            </p:stCondLst>
                            <p:childTnLst>
                              <p:par>
                                <p:cTn id="73" presetID="24" presetClass="emph" presetSubtype="0" fill="hold" grpId="0" nodeType="clickEffect">
                                  <p:stCondLst>
                                    <p:cond delay="0"/>
                                  </p:stCondLst>
                                  <p:childTnLst>
                                    <p:animClr clrSpc="hsl" dir="cw">
                                      <p:cBhvr override="childStyle">
                                        <p:cTn id="74" dur="500" fill="hold"/>
                                        <p:tgtEl>
                                          <p:spTgt spid="2">
                                            <p:graphicEl>
                                              <a:dgm id="{A7BB00DA-2E68-4F31-98CC-47CC8A21B7BF}"/>
                                            </p:graphicEl>
                                          </p:spTgt>
                                        </p:tgtEl>
                                        <p:attrNameLst>
                                          <p:attrName>style.color</p:attrName>
                                        </p:attrNameLst>
                                      </p:cBhvr>
                                      <p:by>
                                        <p:hsl h="0" s="-12549" l="-25098"/>
                                      </p:by>
                                    </p:animClr>
                                    <p:animClr clrSpc="hsl" dir="cw">
                                      <p:cBhvr>
                                        <p:cTn id="75" dur="500" fill="hold"/>
                                        <p:tgtEl>
                                          <p:spTgt spid="2">
                                            <p:graphicEl>
                                              <a:dgm id="{A7BB00DA-2E68-4F31-98CC-47CC8A21B7BF}"/>
                                            </p:graphicEl>
                                          </p:spTgt>
                                        </p:tgtEl>
                                        <p:attrNameLst>
                                          <p:attrName>fillcolor</p:attrName>
                                        </p:attrNameLst>
                                      </p:cBhvr>
                                      <p:by>
                                        <p:hsl h="0" s="-12549" l="-25098"/>
                                      </p:by>
                                    </p:animClr>
                                    <p:animClr clrSpc="hsl" dir="cw">
                                      <p:cBhvr>
                                        <p:cTn id="76" dur="500" fill="hold"/>
                                        <p:tgtEl>
                                          <p:spTgt spid="2">
                                            <p:graphicEl>
                                              <a:dgm id="{A7BB00DA-2E68-4F31-98CC-47CC8A21B7BF}"/>
                                            </p:graphicEl>
                                          </p:spTgt>
                                        </p:tgtEl>
                                        <p:attrNameLst>
                                          <p:attrName>stroke.color</p:attrName>
                                        </p:attrNameLst>
                                      </p:cBhvr>
                                      <p:by>
                                        <p:hsl h="0" s="-12549" l="-25098"/>
                                      </p:by>
                                    </p:animClr>
                                    <p:set>
                                      <p:cBhvr>
                                        <p:cTn id="77" dur="500" fill="hold"/>
                                        <p:tgtEl>
                                          <p:spTgt spid="2">
                                            <p:graphicEl>
                                              <a:dgm id="{A7BB00DA-2E68-4F31-98CC-47CC8A21B7BF}"/>
                                            </p:graphicEl>
                                          </p:spTgt>
                                        </p:tgtEl>
                                        <p:attrNameLst>
                                          <p:attrName>fill.type</p:attrName>
                                        </p:attrNameLst>
                                      </p:cBhvr>
                                      <p:to>
                                        <p:strVal val="solid"/>
                                      </p:to>
                                    </p:set>
                                  </p:childTnLst>
                                </p:cTn>
                              </p:par>
                              <p:par>
                                <p:cTn id="78" presetID="24" presetClass="emph" presetSubtype="0" fill="hold" grpId="0" nodeType="withEffect">
                                  <p:stCondLst>
                                    <p:cond delay="0"/>
                                  </p:stCondLst>
                                  <p:childTnLst>
                                    <p:animClr clrSpc="hsl" dir="cw">
                                      <p:cBhvr override="childStyle">
                                        <p:cTn id="79" dur="500" fill="hold"/>
                                        <p:tgtEl>
                                          <p:spTgt spid="2">
                                            <p:graphicEl>
                                              <a:dgm id="{5D59A672-70BE-4FE2-A6E6-5ABA173BEA7B}"/>
                                            </p:graphicEl>
                                          </p:spTgt>
                                        </p:tgtEl>
                                        <p:attrNameLst>
                                          <p:attrName>style.color</p:attrName>
                                        </p:attrNameLst>
                                      </p:cBhvr>
                                      <p:by>
                                        <p:hsl h="0" s="-12549" l="-25098"/>
                                      </p:by>
                                    </p:animClr>
                                    <p:animClr clrSpc="hsl" dir="cw">
                                      <p:cBhvr>
                                        <p:cTn id="80" dur="500" fill="hold"/>
                                        <p:tgtEl>
                                          <p:spTgt spid="2">
                                            <p:graphicEl>
                                              <a:dgm id="{5D59A672-70BE-4FE2-A6E6-5ABA173BEA7B}"/>
                                            </p:graphicEl>
                                          </p:spTgt>
                                        </p:tgtEl>
                                        <p:attrNameLst>
                                          <p:attrName>fillcolor</p:attrName>
                                        </p:attrNameLst>
                                      </p:cBhvr>
                                      <p:by>
                                        <p:hsl h="0" s="-12549" l="-25098"/>
                                      </p:by>
                                    </p:animClr>
                                    <p:animClr clrSpc="hsl" dir="cw">
                                      <p:cBhvr>
                                        <p:cTn id="81" dur="500" fill="hold"/>
                                        <p:tgtEl>
                                          <p:spTgt spid="2">
                                            <p:graphicEl>
                                              <a:dgm id="{5D59A672-70BE-4FE2-A6E6-5ABA173BEA7B}"/>
                                            </p:graphicEl>
                                          </p:spTgt>
                                        </p:tgtEl>
                                        <p:attrNameLst>
                                          <p:attrName>stroke.color</p:attrName>
                                        </p:attrNameLst>
                                      </p:cBhvr>
                                      <p:by>
                                        <p:hsl h="0" s="-12549" l="-25098"/>
                                      </p:by>
                                    </p:animClr>
                                    <p:set>
                                      <p:cBhvr>
                                        <p:cTn id="82" dur="500" fill="hold"/>
                                        <p:tgtEl>
                                          <p:spTgt spid="2">
                                            <p:graphicEl>
                                              <a:dgm id="{5D59A672-70BE-4FE2-A6E6-5ABA173BEA7B}"/>
                                            </p:graphicEl>
                                          </p:spTgt>
                                        </p:tgtEl>
                                        <p:attrNameLst>
                                          <p:attrName>fill.type</p:attrName>
                                        </p:attrNameLst>
                                      </p:cBhvr>
                                      <p:to>
                                        <p:strVal val="solid"/>
                                      </p:to>
                                    </p:set>
                                  </p:childTnLst>
                                </p:cTn>
                              </p:par>
                            </p:childTnLst>
                          </p:cTn>
                        </p:par>
                      </p:childTnLst>
                    </p:cTn>
                  </p:par>
                  <p:par>
                    <p:cTn id="83" fill="hold">
                      <p:stCondLst>
                        <p:cond delay="indefinite"/>
                      </p:stCondLst>
                      <p:childTnLst>
                        <p:par>
                          <p:cTn id="84" fill="hold">
                            <p:stCondLst>
                              <p:cond delay="0"/>
                            </p:stCondLst>
                            <p:childTnLst>
                              <p:par>
                                <p:cTn id="85" presetID="1" presetClass="entr" presetSubtype="0" fill="hold" grpId="0" nodeType="clickEffect">
                                  <p:stCondLst>
                                    <p:cond delay="0"/>
                                  </p:stCondLst>
                                  <p:childTnLst>
                                    <p:set>
                                      <p:cBhvr>
                                        <p:cTn id="8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2" grpId="0">
        <p:bldSub>
          <a:bldDgm bld="lvlOne"/>
        </p:bldSub>
      </p:bldGraphic>
      <p:bldP spid="4" grpId="0" animBg="1"/>
    </p:bld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le 1"/>
          <p:cNvSpPr>
            <a:spLocks noGrp="1"/>
          </p:cNvSpPr>
          <p:nvPr>
            <p:ph type="title" idx="4294967295"/>
          </p:nvPr>
        </p:nvSpPr>
        <p:spPr>
          <a:xfrm>
            <a:off x="376745" y="208782"/>
            <a:ext cx="7886700" cy="1325562"/>
          </a:xfrm>
        </p:spPr>
        <p:txBody>
          <a:bodyPr/>
          <a:lstStyle/>
          <a:p>
            <a:r>
              <a:rPr lang="en-US" altLang="en-US" sz="3600" b="0" dirty="0">
                <a:latin typeface="Cabin" panose="00000500000000000000" pitchFamily="2" charset="0"/>
                <a:cs typeface="Helvetica" charset="0"/>
              </a:rPr>
              <a:t>INTEGRITY &amp; Cultural Competence</a:t>
            </a:r>
          </a:p>
        </p:txBody>
      </p:sp>
      <p:grpSp>
        <p:nvGrpSpPr>
          <p:cNvPr id="2" name="Group 1"/>
          <p:cNvGrpSpPr/>
          <p:nvPr/>
        </p:nvGrpSpPr>
        <p:grpSpPr>
          <a:xfrm>
            <a:off x="304614" y="2971773"/>
            <a:ext cx="8383669" cy="2154463"/>
            <a:chOff x="259344" y="1908811"/>
            <a:chExt cx="7765337" cy="2154463"/>
          </a:xfrm>
        </p:grpSpPr>
        <p:sp>
          <p:nvSpPr>
            <p:cNvPr id="3" name="Freeform 2"/>
            <p:cNvSpPr/>
            <p:nvPr/>
          </p:nvSpPr>
          <p:spPr>
            <a:xfrm>
              <a:off x="911949" y="1908811"/>
              <a:ext cx="2666999" cy="788951"/>
            </a:xfrm>
            <a:custGeom>
              <a:avLst/>
              <a:gdLst>
                <a:gd name="connsiteX0" fmla="*/ 0 w 2666999"/>
                <a:gd name="connsiteY0" fmla="*/ 0 h 1600199"/>
                <a:gd name="connsiteX1" fmla="*/ 2666999 w 2666999"/>
                <a:gd name="connsiteY1" fmla="*/ 0 h 1600199"/>
                <a:gd name="connsiteX2" fmla="*/ 2666999 w 2666999"/>
                <a:gd name="connsiteY2" fmla="*/ 1600199 h 1600199"/>
                <a:gd name="connsiteX3" fmla="*/ 0 w 2666999"/>
                <a:gd name="connsiteY3" fmla="*/ 1600199 h 1600199"/>
                <a:gd name="connsiteX4" fmla="*/ 0 w 2666999"/>
                <a:gd name="connsiteY4" fmla="*/ 0 h 16001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66999" h="1600199">
                  <a:moveTo>
                    <a:pt x="0" y="0"/>
                  </a:moveTo>
                  <a:lnTo>
                    <a:pt x="2666999" y="0"/>
                  </a:lnTo>
                  <a:lnTo>
                    <a:pt x="2666999" y="1600199"/>
                  </a:lnTo>
                  <a:lnTo>
                    <a:pt x="0" y="1600199"/>
                  </a:lnTo>
                  <a:lnTo>
                    <a:pt x="0" y="0"/>
                  </a:lnTo>
                  <a:close/>
                </a:path>
              </a:pathLst>
            </a:custGeom>
            <a:scene3d>
              <a:camera prst="orthographicFront"/>
              <a:lightRig rig="flat" dir="t"/>
            </a:scene3d>
            <a:sp3d prstMaterial="dkEdge">
              <a:bevelT w="8200" h="38100"/>
            </a:sp3d>
          </p:spPr>
          <p:style>
            <a:lnRef idx="0">
              <a:schemeClr val="lt2">
                <a:hueOff val="0"/>
                <a:satOff val="0"/>
                <a:lumOff val="0"/>
                <a:alphaOff val="0"/>
              </a:schemeClr>
            </a:lnRef>
            <a:fillRef idx="2">
              <a:schemeClr val="dk2">
                <a:hueOff val="0"/>
                <a:satOff val="0"/>
                <a:lumOff val="0"/>
                <a:alphaOff val="0"/>
              </a:schemeClr>
            </a:fillRef>
            <a:effectRef idx="1">
              <a:schemeClr val="dk2">
                <a:hueOff val="0"/>
                <a:satOff val="0"/>
                <a:lumOff val="0"/>
                <a:alphaOff val="0"/>
              </a:schemeClr>
            </a:effectRef>
            <a:fontRef idx="minor">
              <a:schemeClr val="dk1"/>
            </a:fontRef>
          </p:style>
          <p:txBody>
            <a:bodyPr spcFirstLastPara="0" vert="horz" wrap="square" lIns="68580" tIns="68580" rIns="68580" bIns="68580" numCol="1" spcCol="1270" anchor="ctr" anchorCtr="0">
              <a:noAutofit/>
            </a:bodyPr>
            <a:lstStyle/>
            <a:p>
              <a:pPr lvl="0" algn="ctr" defTabSz="800100" rtl="0">
                <a:lnSpc>
                  <a:spcPct val="90000"/>
                </a:lnSpc>
                <a:spcBef>
                  <a:spcPct val="0"/>
                </a:spcBef>
                <a:spcAft>
                  <a:spcPct val="35000"/>
                </a:spcAft>
              </a:pPr>
              <a:r>
                <a:rPr lang="en-US" sz="1800" kern="1200" dirty="0"/>
                <a:t>Seniors </a:t>
              </a:r>
              <a:r>
                <a:rPr lang="en-US" dirty="0"/>
                <a:t>aged </a:t>
              </a:r>
              <a:r>
                <a:rPr lang="en-US" sz="1800" kern="1200" dirty="0"/>
                <a:t>65 and older</a:t>
              </a:r>
            </a:p>
          </p:txBody>
        </p:sp>
        <p:sp>
          <p:nvSpPr>
            <p:cNvPr id="5" name="Freeform 4"/>
            <p:cNvSpPr/>
            <p:nvPr/>
          </p:nvSpPr>
          <p:spPr>
            <a:xfrm>
              <a:off x="4838700" y="1908811"/>
              <a:ext cx="2666999" cy="788951"/>
            </a:xfrm>
            <a:custGeom>
              <a:avLst/>
              <a:gdLst>
                <a:gd name="connsiteX0" fmla="*/ 0 w 2666999"/>
                <a:gd name="connsiteY0" fmla="*/ 0 h 1600199"/>
                <a:gd name="connsiteX1" fmla="*/ 2666999 w 2666999"/>
                <a:gd name="connsiteY1" fmla="*/ 0 h 1600199"/>
                <a:gd name="connsiteX2" fmla="*/ 2666999 w 2666999"/>
                <a:gd name="connsiteY2" fmla="*/ 1600199 h 1600199"/>
                <a:gd name="connsiteX3" fmla="*/ 0 w 2666999"/>
                <a:gd name="connsiteY3" fmla="*/ 1600199 h 1600199"/>
                <a:gd name="connsiteX4" fmla="*/ 0 w 2666999"/>
                <a:gd name="connsiteY4" fmla="*/ 0 h 16001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66999" h="1600199">
                  <a:moveTo>
                    <a:pt x="0" y="0"/>
                  </a:moveTo>
                  <a:lnTo>
                    <a:pt x="2666999" y="0"/>
                  </a:lnTo>
                  <a:lnTo>
                    <a:pt x="2666999" y="1600199"/>
                  </a:lnTo>
                  <a:lnTo>
                    <a:pt x="0" y="1600199"/>
                  </a:lnTo>
                  <a:lnTo>
                    <a:pt x="0" y="0"/>
                  </a:lnTo>
                  <a:close/>
                </a:path>
              </a:pathLst>
            </a:custGeom>
            <a:scene3d>
              <a:camera prst="orthographicFront"/>
              <a:lightRig rig="flat" dir="t"/>
            </a:scene3d>
            <a:sp3d prstMaterial="dkEdge">
              <a:bevelT w="8200" h="38100"/>
            </a:sp3d>
          </p:spPr>
          <p:style>
            <a:lnRef idx="0">
              <a:schemeClr val="lt2">
                <a:hueOff val="0"/>
                <a:satOff val="0"/>
                <a:lumOff val="0"/>
                <a:alphaOff val="0"/>
              </a:schemeClr>
            </a:lnRef>
            <a:fillRef idx="2">
              <a:schemeClr val="dk2">
                <a:hueOff val="0"/>
                <a:satOff val="0"/>
                <a:lumOff val="0"/>
                <a:alphaOff val="0"/>
              </a:schemeClr>
            </a:fillRef>
            <a:effectRef idx="1">
              <a:schemeClr val="dk2">
                <a:hueOff val="0"/>
                <a:satOff val="0"/>
                <a:lumOff val="0"/>
                <a:alphaOff val="0"/>
              </a:schemeClr>
            </a:effectRef>
            <a:fontRef idx="minor">
              <a:schemeClr val="dk1"/>
            </a:fontRef>
          </p:style>
          <p:txBody>
            <a:bodyPr spcFirstLastPara="0" vert="horz" wrap="square" lIns="68580" tIns="68580" rIns="68580" bIns="68580" numCol="1" spcCol="1270" anchor="ctr" anchorCtr="0">
              <a:noAutofit/>
            </a:bodyPr>
            <a:lstStyle/>
            <a:p>
              <a:pPr lvl="0" algn="ctr" defTabSz="800100" rtl="0">
                <a:lnSpc>
                  <a:spcPct val="90000"/>
                </a:lnSpc>
                <a:spcBef>
                  <a:spcPct val="0"/>
                </a:spcBef>
                <a:spcAft>
                  <a:spcPct val="35000"/>
                </a:spcAft>
              </a:pPr>
              <a:r>
                <a:rPr lang="en-US" sz="1800" kern="1200" dirty="0"/>
                <a:t>Adults with disabilities aged 21-64 </a:t>
              </a:r>
            </a:p>
          </p:txBody>
        </p:sp>
        <p:sp>
          <p:nvSpPr>
            <p:cNvPr id="6" name="Freeform 5"/>
            <p:cNvSpPr/>
            <p:nvPr/>
          </p:nvSpPr>
          <p:spPr>
            <a:xfrm>
              <a:off x="4208823" y="2861908"/>
              <a:ext cx="1829754" cy="1188720"/>
            </a:xfrm>
            <a:custGeom>
              <a:avLst/>
              <a:gdLst>
                <a:gd name="connsiteX0" fmla="*/ 0 w 2666999"/>
                <a:gd name="connsiteY0" fmla="*/ 0 h 1600199"/>
                <a:gd name="connsiteX1" fmla="*/ 2666999 w 2666999"/>
                <a:gd name="connsiteY1" fmla="*/ 0 h 1600199"/>
                <a:gd name="connsiteX2" fmla="*/ 2666999 w 2666999"/>
                <a:gd name="connsiteY2" fmla="*/ 1600199 h 1600199"/>
                <a:gd name="connsiteX3" fmla="*/ 0 w 2666999"/>
                <a:gd name="connsiteY3" fmla="*/ 1600199 h 1600199"/>
                <a:gd name="connsiteX4" fmla="*/ 0 w 2666999"/>
                <a:gd name="connsiteY4" fmla="*/ 0 h 16001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66999" h="1600199">
                  <a:moveTo>
                    <a:pt x="0" y="0"/>
                  </a:moveTo>
                  <a:lnTo>
                    <a:pt x="2666999" y="0"/>
                  </a:lnTo>
                  <a:lnTo>
                    <a:pt x="2666999" y="1600199"/>
                  </a:lnTo>
                  <a:lnTo>
                    <a:pt x="0" y="1600199"/>
                  </a:lnTo>
                  <a:lnTo>
                    <a:pt x="0" y="0"/>
                  </a:lnTo>
                  <a:close/>
                </a:path>
              </a:pathLst>
            </a:custGeom>
            <a:scene3d>
              <a:camera prst="orthographicFront"/>
              <a:lightRig rig="flat" dir="t"/>
            </a:scene3d>
            <a:sp3d prstMaterial="dkEdge">
              <a:bevelT w="8200" h="38100"/>
            </a:sp3d>
          </p:spPr>
          <p:style>
            <a:lnRef idx="0">
              <a:schemeClr val="lt2">
                <a:hueOff val="0"/>
                <a:satOff val="0"/>
                <a:lumOff val="0"/>
                <a:alphaOff val="0"/>
              </a:schemeClr>
            </a:lnRef>
            <a:fillRef idx="2">
              <a:schemeClr val="dk2">
                <a:hueOff val="0"/>
                <a:satOff val="0"/>
                <a:lumOff val="0"/>
                <a:alphaOff val="0"/>
              </a:schemeClr>
            </a:fillRef>
            <a:effectRef idx="1">
              <a:schemeClr val="dk2">
                <a:hueOff val="0"/>
                <a:satOff val="0"/>
                <a:lumOff val="0"/>
                <a:alphaOff val="0"/>
              </a:schemeClr>
            </a:effectRef>
            <a:fontRef idx="minor">
              <a:schemeClr val="dk1"/>
            </a:fontRef>
          </p:style>
          <p:txBody>
            <a:bodyPr spcFirstLastPara="0" vert="horz" wrap="square" lIns="68580" tIns="68580" rIns="68580" bIns="68580" numCol="1" spcCol="1270" anchor="ctr" anchorCtr="0">
              <a:noAutofit/>
            </a:bodyPr>
            <a:lstStyle/>
            <a:p>
              <a:pPr lvl="0" algn="ctr" defTabSz="800100" rtl="0">
                <a:lnSpc>
                  <a:spcPct val="90000"/>
                </a:lnSpc>
                <a:spcBef>
                  <a:spcPct val="0"/>
                </a:spcBef>
                <a:spcAft>
                  <a:spcPct val="35000"/>
                </a:spcAft>
              </a:pPr>
              <a:r>
                <a:rPr lang="en-US" sz="1800" kern="1200" dirty="0"/>
                <a:t>High health care needs and costs </a:t>
              </a:r>
            </a:p>
          </p:txBody>
        </p:sp>
        <p:sp>
          <p:nvSpPr>
            <p:cNvPr id="7" name="Freeform 6"/>
            <p:cNvSpPr/>
            <p:nvPr/>
          </p:nvSpPr>
          <p:spPr>
            <a:xfrm>
              <a:off x="259344" y="2860310"/>
              <a:ext cx="1829754" cy="1188720"/>
            </a:xfrm>
            <a:custGeom>
              <a:avLst/>
              <a:gdLst>
                <a:gd name="connsiteX0" fmla="*/ 0 w 2666999"/>
                <a:gd name="connsiteY0" fmla="*/ 0 h 1600199"/>
                <a:gd name="connsiteX1" fmla="*/ 2666999 w 2666999"/>
                <a:gd name="connsiteY1" fmla="*/ 0 h 1600199"/>
                <a:gd name="connsiteX2" fmla="*/ 2666999 w 2666999"/>
                <a:gd name="connsiteY2" fmla="*/ 1600199 h 1600199"/>
                <a:gd name="connsiteX3" fmla="*/ 0 w 2666999"/>
                <a:gd name="connsiteY3" fmla="*/ 1600199 h 1600199"/>
                <a:gd name="connsiteX4" fmla="*/ 0 w 2666999"/>
                <a:gd name="connsiteY4" fmla="*/ 0 h 16001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66999" h="1600199">
                  <a:moveTo>
                    <a:pt x="0" y="0"/>
                  </a:moveTo>
                  <a:lnTo>
                    <a:pt x="2666999" y="0"/>
                  </a:lnTo>
                  <a:lnTo>
                    <a:pt x="2666999" y="1600199"/>
                  </a:lnTo>
                  <a:lnTo>
                    <a:pt x="0" y="1600199"/>
                  </a:lnTo>
                  <a:lnTo>
                    <a:pt x="0" y="0"/>
                  </a:lnTo>
                  <a:close/>
                </a:path>
              </a:pathLst>
            </a:custGeom>
            <a:scene3d>
              <a:camera prst="orthographicFront"/>
              <a:lightRig rig="flat" dir="t"/>
            </a:scene3d>
            <a:sp3d prstMaterial="dkEdge">
              <a:bevelT w="8200" h="38100"/>
            </a:sp3d>
          </p:spPr>
          <p:style>
            <a:lnRef idx="0">
              <a:schemeClr val="lt2">
                <a:hueOff val="0"/>
                <a:satOff val="0"/>
                <a:lumOff val="0"/>
                <a:alphaOff val="0"/>
              </a:schemeClr>
            </a:lnRef>
            <a:fillRef idx="2">
              <a:schemeClr val="dk2">
                <a:hueOff val="0"/>
                <a:satOff val="0"/>
                <a:lumOff val="0"/>
                <a:alphaOff val="0"/>
              </a:schemeClr>
            </a:fillRef>
            <a:effectRef idx="1">
              <a:schemeClr val="dk2">
                <a:hueOff val="0"/>
                <a:satOff val="0"/>
                <a:lumOff val="0"/>
                <a:alphaOff val="0"/>
              </a:schemeClr>
            </a:effectRef>
            <a:fontRef idx="minor">
              <a:schemeClr val="dk1"/>
            </a:fontRef>
          </p:style>
          <p:txBody>
            <a:bodyPr spcFirstLastPara="0" vert="horz" wrap="square" lIns="68580" tIns="68580" rIns="68580" bIns="68580" numCol="1" spcCol="1270" anchor="t" anchorCtr="0">
              <a:noAutofit/>
            </a:bodyPr>
            <a:lstStyle/>
            <a:p>
              <a:pPr lvl="0" algn="ctr" defTabSz="800100" rtl="0">
                <a:lnSpc>
                  <a:spcPct val="90000"/>
                </a:lnSpc>
                <a:spcBef>
                  <a:spcPct val="0"/>
                </a:spcBef>
                <a:spcAft>
                  <a:spcPct val="35000"/>
                </a:spcAft>
              </a:pPr>
              <a:r>
                <a:rPr lang="en-US" sz="1800" kern="1200" dirty="0"/>
                <a:t>Range of complex conditions and disabilities </a:t>
              </a:r>
            </a:p>
          </p:txBody>
        </p:sp>
        <p:sp>
          <p:nvSpPr>
            <p:cNvPr id="8" name="Freeform 7"/>
            <p:cNvSpPr/>
            <p:nvPr/>
          </p:nvSpPr>
          <p:spPr>
            <a:xfrm>
              <a:off x="2245448" y="2860310"/>
              <a:ext cx="1829754" cy="1188720"/>
            </a:xfrm>
            <a:custGeom>
              <a:avLst/>
              <a:gdLst>
                <a:gd name="connsiteX0" fmla="*/ 0 w 2666999"/>
                <a:gd name="connsiteY0" fmla="*/ 0 h 1600199"/>
                <a:gd name="connsiteX1" fmla="*/ 2666999 w 2666999"/>
                <a:gd name="connsiteY1" fmla="*/ 0 h 1600199"/>
                <a:gd name="connsiteX2" fmla="*/ 2666999 w 2666999"/>
                <a:gd name="connsiteY2" fmla="*/ 1600199 h 1600199"/>
                <a:gd name="connsiteX3" fmla="*/ 0 w 2666999"/>
                <a:gd name="connsiteY3" fmla="*/ 1600199 h 1600199"/>
                <a:gd name="connsiteX4" fmla="*/ 0 w 2666999"/>
                <a:gd name="connsiteY4" fmla="*/ 0 h 16001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66999" h="1600199">
                  <a:moveTo>
                    <a:pt x="0" y="0"/>
                  </a:moveTo>
                  <a:lnTo>
                    <a:pt x="2666999" y="0"/>
                  </a:lnTo>
                  <a:lnTo>
                    <a:pt x="2666999" y="1600199"/>
                  </a:lnTo>
                  <a:lnTo>
                    <a:pt x="0" y="1600199"/>
                  </a:lnTo>
                  <a:lnTo>
                    <a:pt x="0" y="0"/>
                  </a:lnTo>
                  <a:close/>
                </a:path>
              </a:pathLst>
            </a:custGeom>
            <a:scene3d>
              <a:camera prst="orthographicFront"/>
              <a:lightRig rig="flat" dir="t"/>
            </a:scene3d>
            <a:sp3d prstMaterial="dkEdge">
              <a:bevelT w="8200" h="38100"/>
            </a:sp3d>
          </p:spPr>
          <p:style>
            <a:lnRef idx="0">
              <a:schemeClr val="lt2">
                <a:hueOff val="0"/>
                <a:satOff val="0"/>
                <a:lumOff val="0"/>
                <a:alphaOff val="0"/>
              </a:schemeClr>
            </a:lnRef>
            <a:fillRef idx="2">
              <a:schemeClr val="dk2">
                <a:hueOff val="0"/>
                <a:satOff val="0"/>
                <a:lumOff val="0"/>
                <a:alphaOff val="0"/>
              </a:schemeClr>
            </a:fillRef>
            <a:effectRef idx="1">
              <a:schemeClr val="dk2">
                <a:hueOff val="0"/>
                <a:satOff val="0"/>
                <a:lumOff val="0"/>
                <a:alphaOff val="0"/>
              </a:schemeClr>
            </a:effectRef>
            <a:fontRef idx="minor">
              <a:schemeClr val="dk1"/>
            </a:fontRef>
          </p:style>
          <p:txBody>
            <a:bodyPr spcFirstLastPara="0" vert="horz" wrap="square" lIns="68580" tIns="68580" rIns="68580" bIns="68580" numCol="1" spcCol="1270" anchor="ctr" anchorCtr="0">
              <a:noAutofit/>
            </a:bodyPr>
            <a:lstStyle/>
            <a:p>
              <a:pPr lvl="0" algn="ctr" defTabSz="800100" rtl="0">
                <a:lnSpc>
                  <a:spcPct val="90000"/>
                </a:lnSpc>
                <a:spcBef>
                  <a:spcPct val="0"/>
                </a:spcBef>
                <a:spcAft>
                  <a:spcPct val="35000"/>
                </a:spcAft>
              </a:pPr>
              <a:r>
                <a:rPr lang="en-US" sz="1800" kern="1200" dirty="0"/>
                <a:t>Comorbidity conditions </a:t>
              </a:r>
            </a:p>
            <a:p>
              <a:pPr lvl="0" algn="ctr" defTabSz="800100" rtl="0">
                <a:lnSpc>
                  <a:spcPct val="90000"/>
                </a:lnSpc>
                <a:spcBef>
                  <a:spcPct val="0"/>
                </a:spcBef>
                <a:spcAft>
                  <a:spcPct val="35000"/>
                </a:spcAft>
              </a:pPr>
              <a:r>
                <a:rPr lang="en-US" sz="1800" kern="1200" dirty="0"/>
                <a:t>(Multiple conditions) </a:t>
              </a:r>
            </a:p>
          </p:txBody>
        </p:sp>
        <p:sp>
          <p:nvSpPr>
            <p:cNvPr id="9" name="Freeform 8"/>
            <p:cNvSpPr/>
            <p:nvPr/>
          </p:nvSpPr>
          <p:spPr>
            <a:xfrm>
              <a:off x="6194927" y="2874554"/>
              <a:ext cx="1829754" cy="1188720"/>
            </a:xfrm>
            <a:custGeom>
              <a:avLst/>
              <a:gdLst>
                <a:gd name="connsiteX0" fmla="*/ 0 w 2666999"/>
                <a:gd name="connsiteY0" fmla="*/ 0 h 1600199"/>
                <a:gd name="connsiteX1" fmla="*/ 2666999 w 2666999"/>
                <a:gd name="connsiteY1" fmla="*/ 0 h 1600199"/>
                <a:gd name="connsiteX2" fmla="*/ 2666999 w 2666999"/>
                <a:gd name="connsiteY2" fmla="*/ 1600199 h 1600199"/>
                <a:gd name="connsiteX3" fmla="*/ 0 w 2666999"/>
                <a:gd name="connsiteY3" fmla="*/ 1600199 h 1600199"/>
                <a:gd name="connsiteX4" fmla="*/ 0 w 2666999"/>
                <a:gd name="connsiteY4" fmla="*/ 0 h 16001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66999" h="1600199">
                  <a:moveTo>
                    <a:pt x="0" y="0"/>
                  </a:moveTo>
                  <a:lnTo>
                    <a:pt x="2666999" y="0"/>
                  </a:lnTo>
                  <a:lnTo>
                    <a:pt x="2666999" y="1600199"/>
                  </a:lnTo>
                  <a:lnTo>
                    <a:pt x="0" y="1600199"/>
                  </a:lnTo>
                  <a:lnTo>
                    <a:pt x="0" y="0"/>
                  </a:lnTo>
                  <a:close/>
                </a:path>
              </a:pathLst>
            </a:custGeom>
            <a:scene3d>
              <a:camera prst="orthographicFront"/>
              <a:lightRig rig="flat" dir="t"/>
            </a:scene3d>
            <a:sp3d prstMaterial="dkEdge">
              <a:bevelT w="8200" h="38100"/>
            </a:sp3d>
          </p:spPr>
          <p:style>
            <a:lnRef idx="0">
              <a:schemeClr val="lt2">
                <a:hueOff val="0"/>
                <a:satOff val="0"/>
                <a:lumOff val="0"/>
                <a:alphaOff val="0"/>
              </a:schemeClr>
            </a:lnRef>
            <a:fillRef idx="2">
              <a:schemeClr val="dk2">
                <a:hueOff val="0"/>
                <a:satOff val="0"/>
                <a:lumOff val="0"/>
                <a:alphaOff val="0"/>
              </a:schemeClr>
            </a:fillRef>
            <a:effectRef idx="1">
              <a:schemeClr val="dk2">
                <a:hueOff val="0"/>
                <a:satOff val="0"/>
                <a:lumOff val="0"/>
                <a:alphaOff val="0"/>
              </a:schemeClr>
            </a:effectRef>
            <a:fontRef idx="minor">
              <a:schemeClr val="dk1"/>
            </a:fontRef>
          </p:style>
          <p:txBody>
            <a:bodyPr spcFirstLastPara="0" vert="horz" wrap="square" lIns="68580" tIns="68580" rIns="68580" bIns="68580" numCol="1" spcCol="1270" anchor="ctr" anchorCtr="0">
              <a:noAutofit/>
            </a:bodyPr>
            <a:lstStyle/>
            <a:p>
              <a:pPr lvl="0" algn="ctr" defTabSz="800100" rtl="0">
                <a:lnSpc>
                  <a:spcPct val="90000"/>
                </a:lnSpc>
                <a:spcBef>
                  <a:spcPct val="0"/>
                </a:spcBef>
                <a:spcAft>
                  <a:spcPct val="35000"/>
                </a:spcAft>
              </a:pPr>
              <a:r>
                <a:rPr lang="en-US" sz="1800" kern="1200" dirty="0"/>
                <a:t>Among the most economically disadvantaged with significant disabilities</a:t>
              </a:r>
            </a:p>
          </p:txBody>
        </p:sp>
      </p:grpSp>
      <p:sp>
        <p:nvSpPr>
          <p:cNvPr id="10" name="Rectangle 9"/>
          <p:cNvSpPr/>
          <p:nvPr/>
        </p:nvSpPr>
        <p:spPr>
          <a:xfrm>
            <a:off x="474875" y="1191260"/>
            <a:ext cx="7690440" cy="1369606"/>
          </a:xfrm>
          <a:prstGeom prst="rect">
            <a:avLst/>
          </a:prstGeom>
        </p:spPr>
        <p:txBody>
          <a:bodyPr wrap="square">
            <a:spAutoFit/>
          </a:bodyPr>
          <a:lstStyle/>
          <a:p>
            <a:pPr>
              <a:spcAft>
                <a:spcPts val="600"/>
              </a:spcAft>
            </a:pPr>
            <a:r>
              <a:rPr lang="en-US" sz="2000" kern="0" dirty="0">
                <a:solidFill>
                  <a:schemeClr val="tx1">
                    <a:lumMod val="95000"/>
                    <a:lumOff val="5000"/>
                  </a:schemeClr>
                </a:solidFill>
                <a:latin typeface="Helvetica" panose="020B0604020202020204" pitchFamily="34" charset="0"/>
              </a:rPr>
              <a:t>“</a:t>
            </a:r>
            <a:r>
              <a:rPr lang="en-US" sz="2000" i="1" kern="0" dirty="0">
                <a:solidFill>
                  <a:schemeClr val="tx1">
                    <a:lumMod val="95000"/>
                    <a:lumOff val="5000"/>
                  </a:schemeClr>
                </a:solidFill>
                <a:latin typeface="Garamond" panose="02020404030301010803" pitchFamily="18" charset="0"/>
              </a:rPr>
              <a:t>The concept of cultural competency has a </a:t>
            </a:r>
            <a:r>
              <a:rPr lang="en-US" sz="2000" b="1" i="1" kern="0" dirty="0">
                <a:solidFill>
                  <a:schemeClr val="tx1">
                    <a:lumMod val="95000"/>
                    <a:lumOff val="5000"/>
                  </a:schemeClr>
                </a:solidFill>
                <a:latin typeface="Garamond" panose="02020404030301010803" pitchFamily="18" charset="0"/>
              </a:rPr>
              <a:t>positive effect </a:t>
            </a:r>
            <a:r>
              <a:rPr lang="en-US" sz="2000" i="1" kern="0" dirty="0">
                <a:solidFill>
                  <a:schemeClr val="tx1">
                    <a:lumMod val="95000"/>
                    <a:lumOff val="5000"/>
                  </a:schemeClr>
                </a:solidFill>
                <a:latin typeface="Garamond" panose="02020404030301010803" pitchFamily="18" charset="0"/>
              </a:rPr>
              <a:t>on patient care delivery by enabling providers to deliver services that are </a:t>
            </a:r>
            <a:r>
              <a:rPr lang="en-US" sz="2000" b="1" i="1" kern="0" dirty="0">
                <a:solidFill>
                  <a:schemeClr val="tx1">
                    <a:lumMod val="95000"/>
                    <a:lumOff val="5000"/>
                  </a:schemeClr>
                </a:solidFill>
                <a:latin typeface="Garamond" panose="02020404030301010803" pitchFamily="18" charset="0"/>
              </a:rPr>
              <a:t>respectful of and responsive to </a:t>
            </a:r>
            <a:r>
              <a:rPr lang="en-US" sz="2000" i="1" kern="0" dirty="0">
                <a:solidFill>
                  <a:schemeClr val="tx1">
                    <a:lumMod val="95000"/>
                    <a:lumOff val="5000"/>
                  </a:schemeClr>
                </a:solidFill>
                <a:latin typeface="Garamond" panose="02020404030301010803" pitchFamily="18" charset="0"/>
              </a:rPr>
              <a:t>the health beliefs, practices and cultural and linguistic needs of diverse patients</a:t>
            </a:r>
            <a:r>
              <a:rPr lang="en-US" sz="2000" kern="0" dirty="0">
                <a:solidFill>
                  <a:schemeClr val="tx1">
                    <a:lumMod val="95000"/>
                    <a:lumOff val="5000"/>
                  </a:schemeClr>
                </a:solidFill>
                <a:latin typeface="Garamond" panose="02020404030301010803" pitchFamily="18" charset="0"/>
              </a:rPr>
              <a:t>.” </a:t>
            </a:r>
          </a:p>
          <a:p>
            <a:r>
              <a:rPr lang="en-US" kern="0" dirty="0">
                <a:solidFill>
                  <a:schemeClr val="tx1">
                    <a:lumMod val="95000"/>
                    <a:lumOff val="5000"/>
                  </a:schemeClr>
                </a:solidFill>
                <a:latin typeface="Garamond" panose="02020404030301010803" pitchFamily="18" charset="0"/>
              </a:rPr>
              <a:t>- </a:t>
            </a:r>
            <a:r>
              <a:rPr lang="en-US" sz="1600" kern="0" dirty="0">
                <a:solidFill>
                  <a:schemeClr val="tx1">
                    <a:lumMod val="95000"/>
                    <a:lumOff val="5000"/>
                  </a:schemeClr>
                </a:solidFill>
                <a:latin typeface="Garamond" panose="02020404030301010803" pitchFamily="18" charset="0"/>
              </a:rPr>
              <a:t>National Institutes of Health (NIH)</a:t>
            </a:r>
            <a:endParaRPr lang="en-US" altLang="en-US" kern="0" dirty="0">
              <a:solidFill>
                <a:schemeClr val="tx1">
                  <a:lumMod val="95000"/>
                  <a:lumOff val="5000"/>
                </a:schemeClr>
              </a:solidFill>
              <a:latin typeface="Garamond" panose="02020404030301010803" pitchFamily="18" charset="0"/>
            </a:endParaRPr>
          </a:p>
        </p:txBody>
      </p:sp>
      <p:pic>
        <p:nvPicPr>
          <p:cNvPr id="11" name="Picture 10"/>
          <p:cNvPicPr>
            <a:picLocks noChangeAspect="1"/>
          </p:cNvPicPr>
          <p:nvPr/>
        </p:nvPicPr>
        <p:blipFill>
          <a:blip r:embed="rId3"/>
          <a:stretch>
            <a:fillRect/>
          </a:stretch>
        </p:blipFill>
        <p:spPr>
          <a:xfrm>
            <a:off x="2505926" y="6425031"/>
            <a:ext cx="5782867" cy="277506"/>
          </a:xfrm>
          <a:prstGeom prst="rect">
            <a:avLst/>
          </a:prstGeom>
        </p:spPr>
      </p:pic>
    </p:spTree>
    <p:extLst>
      <p:ext uri="{BB962C8B-B14F-4D97-AF65-F5344CB8AC3E}">
        <p14:creationId xmlns:p14="http://schemas.microsoft.com/office/powerpoint/2010/main" val="25779769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itle 1"/>
          <p:cNvSpPr>
            <a:spLocks noGrp="1"/>
          </p:cNvSpPr>
          <p:nvPr>
            <p:ph type="title" idx="4294967295"/>
          </p:nvPr>
        </p:nvSpPr>
        <p:spPr>
          <a:xfrm>
            <a:off x="452283" y="324464"/>
            <a:ext cx="7886700" cy="1218740"/>
          </a:xfrm>
        </p:spPr>
        <p:txBody>
          <a:bodyPr>
            <a:normAutofit/>
          </a:bodyPr>
          <a:lstStyle/>
          <a:p>
            <a:pPr algn="ctr"/>
            <a:r>
              <a:rPr lang="en-US" altLang="en-US" sz="3200" b="0" dirty="0">
                <a:latin typeface="Cabin" panose="00000500000000000000" pitchFamily="2" charset="0"/>
                <a:ea typeface="ＭＳ Ｐゴシック" pitchFamily="34" charset="-128"/>
                <a:cs typeface="Helvetica" charset="0"/>
              </a:rPr>
              <a:t>INTEGRITY Members and Health Disparities</a:t>
            </a:r>
          </a:p>
        </p:txBody>
      </p:sp>
      <p:sp>
        <p:nvSpPr>
          <p:cNvPr id="4" name="Rounded Rectangle 3"/>
          <p:cNvSpPr/>
          <p:nvPr/>
        </p:nvSpPr>
        <p:spPr bwMode="auto">
          <a:xfrm>
            <a:off x="668594" y="1543205"/>
            <a:ext cx="7731277" cy="2556848"/>
          </a:xfrm>
          <a:prstGeom prst="roundRect">
            <a:avLst/>
          </a:prstGeom>
        </p:spPr>
        <p:style>
          <a:lnRef idx="3">
            <a:schemeClr val="dk2">
              <a:shade val="80000"/>
              <a:hueOff val="0"/>
              <a:satOff val="0"/>
              <a:lumOff val="0"/>
              <a:alphaOff val="0"/>
            </a:schemeClr>
          </a:lnRef>
          <a:fillRef idx="1">
            <a:schemeClr val="lt1">
              <a:hueOff val="0"/>
              <a:satOff val="0"/>
              <a:lumOff val="0"/>
              <a:alphaOff val="0"/>
            </a:schemeClr>
          </a:fillRef>
          <a:effectRef idx="1">
            <a:schemeClr val="lt1">
              <a:hueOff val="0"/>
              <a:satOff val="0"/>
              <a:lumOff val="0"/>
              <a:alphaOff val="0"/>
            </a:schemeClr>
          </a:effectRef>
          <a:fontRef idx="minor">
            <a:schemeClr val="dk2">
              <a:hueOff val="0"/>
              <a:satOff val="0"/>
              <a:lumOff val="0"/>
              <a:alphaOff val="0"/>
            </a:schemeClr>
          </a:fontRef>
        </p:style>
        <p:txBody>
          <a:bodyPr/>
          <a:lstStyle/>
          <a:p>
            <a:pPr>
              <a:defRPr/>
            </a:pPr>
            <a:r>
              <a:rPr lang="en-US" sz="2400" dirty="0">
                <a:solidFill>
                  <a:schemeClr val="tx1">
                    <a:lumMod val="95000"/>
                    <a:lumOff val="5000"/>
                  </a:schemeClr>
                </a:solidFill>
                <a:latin typeface="Calibri" panose="020F0502020204030204" pitchFamily="34" charset="0"/>
                <a:cs typeface="Calibri" panose="020F0502020204030204" pitchFamily="34" charset="0"/>
              </a:rPr>
              <a:t>Healthy People 2020 definition:</a:t>
            </a:r>
          </a:p>
          <a:p>
            <a:pPr>
              <a:defRPr/>
            </a:pPr>
            <a:endParaRPr lang="en-US" sz="2800" dirty="0">
              <a:solidFill>
                <a:schemeClr val="tx1">
                  <a:lumMod val="95000"/>
                  <a:lumOff val="5000"/>
                </a:schemeClr>
              </a:solidFill>
              <a:latin typeface="Calibri" panose="020F0502020204030204" pitchFamily="34" charset="0"/>
              <a:cs typeface="Calibri" panose="020F0502020204030204" pitchFamily="34" charset="0"/>
            </a:endParaRPr>
          </a:p>
          <a:p>
            <a:pPr>
              <a:defRPr/>
            </a:pPr>
            <a:r>
              <a:rPr lang="en-US" sz="2400" b="1" i="1" kern="0" dirty="0">
                <a:solidFill>
                  <a:schemeClr val="tx1">
                    <a:lumMod val="95000"/>
                    <a:lumOff val="5000"/>
                  </a:schemeClr>
                </a:solidFill>
                <a:latin typeface="Calibri" panose="020F0502020204030204" pitchFamily="34" charset="0"/>
                <a:cs typeface="Calibri" panose="020F0502020204030204" pitchFamily="34" charset="0"/>
              </a:rPr>
              <a:t>A</a:t>
            </a:r>
            <a:r>
              <a:rPr lang="en-US" sz="2400" kern="0" dirty="0">
                <a:solidFill>
                  <a:schemeClr val="tx1">
                    <a:lumMod val="95000"/>
                    <a:lumOff val="5000"/>
                  </a:schemeClr>
                </a:solidFill>
                <a:latin typeface="Calibri" panose="020F0502020204030204" pitchFamily="34" charset="0"/>
                <a:cs typeface="Calibri" panose="020F0502020204030204" pitchFamily="34" charset="0"/>
              </a:rPr>
              <a:t> </a:t>
            </a:r>
            <a:r>
              <a:rPr lang="en-US" sz="2400" b="1" i="1" kern="0" dirty="0">
                <a:solidFill>
                  <a:schemeClr val="tx1">
                    <a:lumMod val="95000"/>
                    <a:lumOff val="5000"/>
                  </a:schemeClr>
                </a:solidFill>
                <a:latin typeface="Calibri" panose="020F0502020204030204" pitchFamily="34" charset="0"/>
                <a:cs typeface="Calibri" panose="020F0502020204030204" pitchFamily="34" charset="0"/>
              </a:rPr>
              <a:t>health disparity</a:t>
            </a:r>
            <a:r>
              <a:rPr lang="en-US" sz="2400" b="1" kern="0" dirty="0">
                <a:solidFill>
                  <a:schemeClr val="tx1">
                    <a:lumMod val="95000"/>
                    <a:lumOff val="5000"/>
                  </a:schemeClr>
                </a:solidFill>
                <a:latin typeface="Calibri" panose="020F0502020204030204" pitchFamily="34" charset="0"/>
                <a:cs typeface="Calibri" panose="020F0502020204030204" pitchFamily="34" charset="0"/>
              </a:rPr>
              <a:t> is “a particular type of health difference that is closely linked with social, economic, and/or environmental disadvantage.”</a:t>
            </a:r>
          </a:p>
          <a:p>
            <a:pPr>
              <a:defRPr/>
            </a:pPr>
            <a:endParaRPr lang="en-US" sz="1800" b="1" dirty="0">
              <a:solidFill>
                <a:schemeClr val="tx2"/>
              </a:solidFill>
              <a:latin typeface="Helvetica" panose="020B0604020202020204" pitchFamily="34" charset="0"/>
            </a:endParaRPr>
          </a:p>
        </p:txBody>
      </p:sp>
      <p:pic>
        <p:nvPicPr>
          <p:cNvPr id="5" name="Picture 4"/>
          <p:cNvPicPr>
            <a:picLocks noChangeAspect="1"/>
          </p:cNvPicPr>
          <p:nvPr/>
        </p:nvPicPr>
        <p:blipFill>
          <a:blip r:embed="rId3"/>
          <a:stretch>
            <a:fillRect/>
          </a:stretch>
        </p:blipFill>
        <p:spPr>
          <a:xfrm>
            <a:off x="2505926" y="6425031"/>
            <a:ext cx="5782867" cy="277506"/>
          </a:xfrm>
          <a:prstGeom prst="rect">
            <a:avLst/>
          </a:prstGeom>
        </p:spPr>
      </p:pic>
    </p:spTree>
    <p:extLst>
      <p:ext uri="{BB962C8B-B14F-4D97-AF65-F5344CB8AC3E}">
        <p14:creationId xmlns:p14="http://schemas.microsoft.com/office/powerpoint/2010/main" val="20903745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xEl>
                                              <p:pRg st="2" end="2"/>
                                            </p:txEl>
                                          </p:spTgt>
                                        </p:tgtEl>
                                        <p:attrNameLst>
                                          <p:attrName>style.visibility</p:attrName>
                                        </p:attrNameLst>
                                      </p:cBhvr>
                                      <p:to>
                                        <p:strVal val="visible"/>
                                      </p:to>
                                    </p:set>
                                    <p:animEffect transition="in" filter="fade">
                                      <p:cBhvr>
                                        <p:cTn id="7" dur="500"/>
                                        <p:tgtEl>
                                          <p:spTgt spid="4">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Title 1"/>
          <p:cNvSpPr>
            <a:spLocks noGrp="1"/>
          </p:cNvSpPr>
          <p:nvPr>
            <p:ph type="title" idx="4294967295"/>
          </p:nvPr>
        </p:nvSpPr>
        <p:spPr>
          <a:xfrm>
            <a:off x="619431" y="237306"/>
            <a:ext cx="7395087" cy="1325563"/>
          </a:xfrm>
        </p:spPr>
        <p:txBody>
          <a:bodyPr/>
          <a:lstStyle/>
          <a:p>
            <a:r>
              <a:rPr lang="en-US" altLang="en-US" sz="3600" b="0" dirty="0">
                <a:latin typeface="Cabin" panose="00000500000000000000" pitchFamily="2" charset="0"/>
                <a:ea typeface="ＭＳ Ｐゴシック" pitchFamily="34" charset="-128"/>
                <a:cs typeface="Helvetica" charset="0"/>
              </a:rPr>
              <a:t>Racial, Ethnic, Linguistic Minorities</a:t>
            </a:r>
          </a:p>
        </p:txBody>
      </p:sp>
      <p:graphicFrame>
        <p:nvGraphicFramePr>
          <p:cNvPr id="2" name="Diagram 1"/>
          <p:cNvGraphicFramePr/>
          <p:nvPr/>
        </p:nvGraphicFramePr>
        <p:xfrm>
          <a:off x="914400" y="1397000"/>
          <a:ext cx="7239000" cy="4699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4" name="Picture 3"/>
          <p:cNvPicPr>
            <a:picLocks noChangeAspect="1"/>
          </p:cNvPicPr>
          <p:nvPr/>
        </p:nvPicPr>
        <p:blipFill>
          <a:blip r:embed="rId8"/>
          <a:stretch>
            <a:fillRect/>
          </a:stretch>
        </p:blipFill>
        <p:spPr>
          <a:xfrm>
            <a:off x="2505926" y="6425031"/>
            <a:ext cx="5782867" cy="277506"/>
          </a:xfrm>
          <a:prstGeom prst="rect">
            <a:avLst/>
          </a:prstGeom>
        </p:spPr>
      </p:pic>
    </p:spTree>
    <p:extLst>
      <p:ext uri="{BB962C8B-B14F-4D97-AF65-F5344CB8AC3E}">
        <p14:creationId xmlns:p14="http://schemas.microsoft.com/office/powerpoint/2010/main" val="2706730944"/>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Title 1"/>
          <p:cNvSpPr>
            <a:spLocks noGrp="1"/>
          </p:cNvSpPr>
          <p:nvPr>
            <p:ph type="title" idx="4294967295"/>
          </p:nvPr>
        </p:nvSpPr>
        <p:spPr>
          <a:xfrm>
            <a:off x="0" y="157163"/>
            <a:ext cx="8229600" cy="1143000"/>
          </a:xfrm>
        </p:spPr>
        <p:txBody>
          <a:bodyPr/>
          <a:lstStyle/>
          <a:p>
            <a:pPr algn="ctr"/>
            <a:r>
              <a:rPr lang="en-US" altLang="en-US" sz="3600" b="0">
                <a:latin typeface="Cabin" panose="00000500000000000000" pitchFamily="2" charset="0"/>
                <a:ea typeface="ＭＳ Ｐゴシック" pitchFamily="34" charset="-128"/>
                <a:cs typeface="Helvetica" charset="0"/>
              </a:rPr>
              <a:t>LGBTQ </a:t>
            </a:r>
            <a:r>
              <a:rPr lang="en-US" altLang="en-US" sz="3600" b="0" dirty="0">
                <a:latin typeface="Cabin" panose="00000500000000000000" pitchFamily="2" charset="0"/>
                <a:ea typeface="ＭＳ Ｐゴシック" pitchFamily="34" charset="-128"/>
                <a:cs typeface="Helvetica" charset="0"/>
              </a:rPr>
              <a:t>Individuals </a:t>
            </a:r>
          </a:p>
        </p:txBody>
      </p:sp>
      <p:sp>
        <p:nvSpPr>
          <p:cNvPr id="8" name="TextBox 7"/>
          <p:cNvSpPr txBox="1"/>
          <p:nvPr/>
        </p:nvSpPr>
        <p:spPr>
          <a:xfrm>
            <a:off x="1447800" y="1722719"/>
            <a:ext cx="7162800" cy="1477328"/>
          </a:xfrm>
          <a:prstGeom prst="rect">
            <a:avLst/>
          </a:prstGeom>
          <a:noFill/>
        </p:spPr>
        <p:txBody>
          <a:bodyPr wrap="square" rtlCol="0">
            <a:spAutoFit/>
          </a:bodyPr>
          <a:lstStyle/>
          <a:p>
            <a:pPr marL="342900" indent="-342900">
              <a:buFont typeface="Arial" panose="020B0604020202020204" pitchFamily="34" charset="0"/>
              <a:buChar char="•"/>
            </a:pPr>
            <a:r>
              <a:rPr lang="en-US" kern="0" dirty="0">
                <a:solidFill>
                  <a:schemeClr val="tx2">
                    <a:lumMod val="75000"/>
                  </a:schemeClr>
                </a:solidFill>
                <a:latin typeface="Helvetica" panose="020B0604020202020204" pitchFamily="34" charset="0"/>
              </a:rPr>
              <a:t>Structural and legal factors</a:t>
            </a:r>
          </a:p>
          <a:p>
            <a:pPr marL="342900" indent="-342900">
              <a:buFont typeface="Arial" panose="020B0604020202020204" pitchFamily="34" charset="0"/>
              <a:buChar char="•"/>
            </a:pPr>
            <a:r>
              <a:rPr lang="en-US" kern="0" dirty="0">
                <a:solidFill>
                  <a:schemeClr val="tx2">
                    <a:lumMod val="75000"/>
                  </a:schemeClr>
                </a:solidFill>
                <a:latin typeface="Helvetica" panose="020B0604020202020204" pitchFamily="34" charset="0"/>
              </a:rPr>
              <a:t>Social discrimination</a:t>
            </a:r>
          </a:p>
          <a:p>
            <a:pPr marL="342900" indent="-342900">
              <a:buFont typeface="Arial" panose="020B0604020202020204" pitchFamily="34" charset="0"/>
              <a:buChar char="•"/>
            </a:pPr>
            <a:r>
              <a:rPr lang="en-US" kern="0" dirty="0">
                <a:solidFill>
                  <a:schemeClr val="tx2">
                    <a:lumMod val="75000"/>
                  </a:schemeClr>
                </a:solidFill>
                <a:latin typeface="Helvetica" panose="020B0604020202020204" pitchFamily="34" charset="0"/>
              </a:rPr>
              <a:t>Lack of culturally competent health care</a:t>
            </a:r>
          </a:p>
          <a:p>
            <a:pPr marL="800100" lvl="1" indent="-342900">
              <a:buFont typeface="Arial" panose="020B0604020202020204" pitchFamily="34" charset="0"/>
              <a:buChar char="•"/>
            </a:pPr>
            <a:r>
              <a:rPr lang="en-US" kern="0" dirty="0">
                <a:solidFill>
                  <a:schemeClr val="tx2">
                    <a:lumMod val="75000"/>
                  </a:schemeClr>
                </a:solidFill>
                <a:latin typeface="Helvetica" panose="020B0604020202020204" pitchFamily="34" charset="0"/>
              </a:rPr>
              <a:t>Lesbians and bisexual women up to 10 times less likely to receive regular cervical cancer screening</a:t>
            </a:r>
            <a:r>
              <a:rPr lang="en-US" kern="0" dirty="0">
                <a:latin typeface="Helvetica" panose="020B0604020202020204" pitchFamily="34" charset="0"/>
              </a:rPr>
              <a:t>.</a:t>
            </a:r>
          </a:p>
        </p:txBody>
      </p:sp>
      <p:sp>
        <p:nvSpPr>
          <p:cNvPr id="10" name="TextBox 9"/>
          <p:cNvSpPr txBox="1"/>
          <p:nvPr/>
        </p:nvSpPr>
        <p:spPr>
          <a:xfrm>
            <a:off x="457200" y="1035785"/>
            <a:ext cx="8534400" cy="461665"/>
          </a:xfrm>
          <a:prstGeom prst="rect">
            <a:avLst/>
          </a:prstGeom>
          <a:noFill/>
        </p:spPr>
        <p:txBody>
          <a:bodyPr wrap="square" rtlCol="0">
            <a:spAutoFit/>
          </a:bodyPr>
          <a:lstStyle/>
          <a:p>
            <a:r>
              <a:rPr lang="en-US" sz="2400" kern="0" dirty="0">
                <a:solidFill>
                  <a:srgbClr val="00742F"/>
                </a:solidFill>
                <a:latin typeface="Cabin" panose="00000500000000000000" pitchFamily="2" charset="0"/>
              </a:rPr>
              <a:t>Health disparities resulting in negative health outcomes:</a:t>
            </a:r>
          </a:p>
        </p:txBody>
      </p:sp>
      <p:sp>
        <p:nvSpPr>
          <p:cNvPr id="12" name="TextBox 11"/>
          <p:cNvSpPr txBox="1"/>
          <p:nvPr/>
        </p:nvSpPr>
        <p:spPr>
          <a:xfrm>
            <a:off x="457200" y="3423242"/>
            <a:ext cx="4000500" cy="1200329"/>
          </a:xfrm>
          <a:prstGeom prst="rect">
            <a:avLst/>
          </a:prstGeom>
          <a:noFill/>
          <a:ln w="25400">
            <a:solidFill>
              <a:schemeClr val="bg2">
                <a:lumMod val="75000"/>
              </a:schemeClr>
            </a:solidFill>
          </a:ln>
        </p:spPr>
        <p:txBody>
          <a:bodyPr wrap="square" rtlCol="0">
            <a:spAutoFit/>
          </a:bodyPr>
          <a:lstStyle/>
          <a:p>
            <a:pPr marL="342900" indent="-342900">
              <a:buFont typeface="Arial" panose="020B0604020202020204" pitchFamily="34" charset="0"/>
              <a:buChar char="•"/>
            </a:pPr>
            <a:r>
              <a:rPr lang="en-US" kern="0" dirty="0">
                <a:solidFill>
                  <a:schemeClr val="tx2">
                    <a:lumMod val="75000"/>
                  </a:schemeClr>
                </a:solidFill>
                <a:latin typeface="Helvetica" panose="020B0604020202020204" pitchFamily="34" charset="0"/>
              </a:rPr>
              <a:t>1 in 4 transgender women are HIV positive</a:t>
            </a:r>
          </a:p>
          <a:p>
            <a:pPr marL="342900" indent="-342900">
              <a:buFont typeface="Arial" panose="020B0604020202020204" pitchFamily="34" charset="0"/>
              <a:buChar char="•"/>
            </a:pPr>
            <a:r>
              <a:rPr lang="en-US" kern="0" dirty="0">
                <a:solidFill>
                  <a:schemeClr val="tx2">
                    <a:lumMod val="75000"/>
                  </a:schemeClr>
                </a:solidFill>
                <a:latin typeface="Helvetica" panose="020B0604020202020204" pitchFamily="34" charset="0"/>
              </a:rPr>
              <a:t>Gay and bisexual men account for 66% of new HIV infections.</a:t>
            </a:r>
          </a:p>
        </p:txBody>
      </p:sp>
      <p:sp>
        <p:nvSpPr>
          <p:cNvPr id="14" name="TextBox 13"/>
          <p:cNvSpPr txBox="1"/>
          <p:nvPr/>
        </p:nvSpPr>
        <p:spPr>
          <a:xfrm>
            <a:off x="5029200" y="3423242"/>
            <a:ext cx="3352800" cy="1754326"/>
          </a:xfrm>
          <a:prstGeom prst="rect">
            <a:avLst/>
          </a:prstGeom>
          <a:noFill/>
          <a:ln w="25400">
            <a:solidFill>
              <a:schemeClr val="bg2">
                <a:lumMod val="75000"/>
              </a:schemeClr>
            </a:solidFill>
          </a:ln>
        </p:spPr>
        <p:txBody>
          <a:bodyPr wrap="square" rtlCol="0">
            <a:spAutoFit/>
          </a:bodyPr>
          <a:lstStyle/>
          <a:p>
            <a:pPr marL="342900" indent="-342900">
              <a:buFont typeface="Arial" panose="020B0604020202020204" pitchFamily="34" charset="0"/>
              <a:buChar char="•"/>
            </a:pPr>
            <a:r>
              <a:rPr lang="en-US" kern="0" dirty="0">
                <a:solidFill>
                  <a:schemeClr val="tx2">
                    <a:lumMod val="75000"/>
                  </a:schemeClr>
                </a:solidFill>
                <a:latin typeface="Helvetica" panose="020B0604020202020204" pitchFamily="34" charset="0"/>
              </a:rPr>
              <a:t>LGBT Individuals experience higher prevalence of HIV, mental illness, substance abuse, smoking and other conditions</a:t>
            </a:r>
          </a:p>
        </p:txBody>
      </p:sp>
      <p:pic>
        <p:nvPicPr>
          <p:cNvPr id="7" name="Picture 6"/>
          <p:cNvPicPr>
            <a:picLocks noChangeAspect="1"/>
          </p:cNvPicPr>
          <p:nvPr/>
        </p:nvPicPr>
        <p:blipFill>
          <a:blip r:embed="rId3"/>
          <a:stretch>
            <a:fillRect/>
          </a:stretch>
        </p:blipFill>
        <p:spPr>
          <a:xfrm>
            <a:off x="2505926" y="6425031"/>
            <a:ext cx="5782867" cy="277506"/>
          </a:xfrm>
          <a:prstGeom prst="rect">
            <a:avLst/>
          </a:prstGeom>
        </p:spPr>
      </p:pic>
    </p:spTree>
    <p:extLst>
      <p:ext uri="{BB962C8B-B14F-4D97-AF65-F5344CB8AC3E}">
        <p14:creationId xmlns:p14="http://schemas.microsoft.com/office/powerpoint/2010/main" val="34800690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Effect transition="in" filter="fade">
                                      <p:cBhvr>
                                        <p:cTn id="7" dur="500"/>
                                        <p:tgtEl>
                                          <p:spTgt spid="8">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8">
                                            <p:txEl>
                                              <p:pRg st="1" end="1"/>
                                            </p:txEl>
                                          </p:spTgt>
                                        </p:tgtEl>
                                        <p:attrNameLst>
                                          <p:attrName>style.visibility</p:attrName>
                                        </p:attrNameLst>
                                      </p:cBhvr>
                                      <p:to>
                                        <p:strVal val="visible"/>
                                      </p:to>
                                    </p:set>
                                    <p:animEffect transition="in" filter="fade">
                                      <p:cBhvr>
                                        <p:cTn id="12" dur="500"/>
                                        <p:tgtEl>
                                          <p:spTgt spid="8">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8">
                                            <p:txEl>
                                              <p:pRg st="2" end="2"/>
                                            </p:txEl>
                                          </p:spTgt>
                                        </p:tgtEl>
                                        <p:attrNameLst>
                                          <p:attrName>style.visibility</p:attrName>
                                        </p:attrNameLst>
                                      </p:cBhvr>
                                      <p:to>
                                        <p:strVal val="visible"/>
                                      </p:to>
                                    </p:set>
                                    <p:animEffect transition="in" filter="fade">
                                      <p:cBhvr>
                                        <p:cTn id="17" dur="500"/>
                                        <p:tgtEl>
                                          <p:spTgt spid="8">
                                            <p:txEl>
                                              <p:pRg st="2" end="2"/>
                                            </p:txEl>
                                          </p:spTgt>
                                        </p:tgtEl>
                                      </p:cBhvr>
                                    </p:animEffect>
                                  </p:childTnLst>
                                </p:cTn>
                              </p:par>
                              <p:par>
                                <p:cTn id="18" presetID="10" presetClass="entr" presetSubtype="0" fill="hold" grpId="0" nodeType="withEffect">
                                  <p:stCondLst>
                                    <p:cond delay="0"/>
                                  </p:stCondLst>
                                  <p:childTnLst>
                                    <p:set>
                                      <p:cBhvr>
                                        <p:cTn id="19" dur="1" fill="hold">
                                          <p:stCondLst>
                                            <p:cond delay="0"/>
                                          </p:stCondLst>
                                        </p:cTn>
                                        <p:tgtEl>
                                          <p:spTgt spid="8">
                                            <p:txEl>
                                              <p:pRg st="3" end="3"/>
                                            </p:txEl>
                                          </p:spTgt>
                                        </p:tgtEl>
                                        <p:attrNameLst>
                                          <p:attrName>style.visibility</p:attrName>
                                        </p:attrNameLst>
                                      </p:cBhvr>
                                      <p:to>
                                        <p:strVal val="visible"/>
                                      </p:to>
                                    </p:set>
                                    <p:animEffect transition="in" filter="fade">
                                      <p:cBhvr>
                                        <p:cTn id="20" dur="500"/>
                                        <p:tgtEl>
                                          <p:spTgt spid="8">
                                            <p:txEl>
                                              <p:pRg st="3" end="3"/>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12"/>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uild="p"/>
      <p:bldP spid="12" grpId="0" animBg="1"/>
      <p:bldP spid="14"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Title 1"/>
          <p:cNvSpPr>
            <a:spLocks noGrp="1"/>
          </p:cNvSpPr>
          <p:nvPr>
            <p:ph type="title" idx="4294967295"/>
          </p:nvPr>
        </p:nvSpPr>
        <p:spPr>
          <a:xfrm>
            <a:off x="342900" y="346075"/>
            <a:ext cx="7886700" cy="1325563"/>
          </a:xfrm>
        </p:spPr>
        <p:txBody>
          <a:bodyPr>
            <a:normAutofit/>
          </a:bodyPr>
          <a:lstStyle/>
          <a:p>
            <a:r>
              <a:rPr lang="en-US" altLang="en-US" sz="4000" b="0" dirty="0">
                <a:latin typeface="Cabin" panose="00000500000000000000" pitchFamily="2" charset="0"/>
                <a:cs typeface="Helvetica" charset="0"/>
              </a:rPr>
              <a:t>Provider Complaints</a:t>
            </a:r>
          </a:p>
        </p:txBody>
      </p:sp>
      <p:sp>
        <p:nvSpPr>
          <p:cNvPr id="3" name="Content Placeholder 2"/>
          <p:cNvSpPr>
            <a:spLocks noGrp="1"/>
          </p:cNvSpPr>
          <p:nvPr>
            <p:ph sz="half" idx="4294967295"/>
          </p:nvPr>
        </p:nvSpPr>
        <p:spPr>
          <a:xfrm>
            <a:off x="471948" y="1417638"/>
            <a:ext cx="8229600" cy="3886200"/>
          </a:xfrm>
          <a:ln>
            <a:noFill/>
          </a:ln>
        </p:spPr>
        <p:txBody>
          <a:bodyPr>
            <a:normAutofit/>
          </a:bodyPr>
          <a:lstStyle/>
          <a:p>
            <a:pPr fontAlgn="base"/>
            <a:r>
              <a:rPr lang="en-US" sz="2000" dirty="0"/>
              <a:t>Neighborhood is committed to provider satisfaction and improving the provider experience. If, at any time, a provider’s office or facility needs assistance, Neighborhood’s Provider Services Department can assist and, if they are unable to resolve the issue for you on the telephone or via their internal escalation process, they may accept a provider-initiated complaint. </a:t>
            </a:r>
          </a:p>
          <a:p>
            <a:pPr fontAlgn="base"/>
            <a:endParaRPr lang="en-US" sz="2000" dirty="0"/>
          </a:p>
          <a:p>
            <a:pPr fontAlgn="base"/>
            <a:r>
              <a:rPr lang="en-US" sz="2000" dirty="0"/>
              <a:t>Neighborhood Grievances and Appeals Unit logs each provider complaint and acknowledges the complaint either verbally or in writing. The complaint will be resolved via written notification within 30 calendar days from receipt unless additional time is needed. </a:t>
            </a:r>
          </a:p>
          <a:p>
            <a:pPr>
              <a:defRPr/>
            </a:pPr>
            <a:endParaRPr lang="en-US" sz="2400" dirty="0">
              <a:latin typeface="Helvetica" panose="020B0604020202020204" pitchFamily="34" charset="0"/>
            </a:endParaRPr>
          </a:p>
        </p:txBody>
      </p:sp>
      <p:pic>
        <p:nvPicPr>
          <p:cNvPr id="4" name="Picture 3"/>
          <p:cNvPicPr>
            <a:picLocks noChangeAspect="1"/>
          </p:cNvPicPr>
          <p:nvPr/>
        </p:nvPicPr>
        <p:blipFill>
          <a:blip r:embed="rId3"/>
          <a:stretch>
            <a:fillRect/>
          </a:stretch>
        </p:blipFill>
        <p:spPr>
          <a:xfrm>
            <a:off x="2505926" y="6425031"/>
            <a:ext cx="5782867" cy="277506"/>
          </a:xfrm>
          <a:prstGeom prst="rect">
            <a:avLst/>
          </a:prstGeom>
        </p:spPr>
      </p:pic>
    </p:spTree>
    <p:extLst>
      <p:ext uri="{BB962C8B-B14F-4D97-AF65-F5344CB8AC3E}">
        <p14:creationId xmlns:p14="http://schemas.microsoft.com/office/powerpoint/2010/main" val="3676887444"/>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Title 1"/>
          <p:cNvSpPr>
            <a:spLocks noGrp="1"/>
          </p:cNvSpPr>
          <p:nvPr>
            <p:ph type="title" idx="4294967295"/>
          </p:nvPr>
        </p:nvSpPr>
        <p:spPr>
          <a:xfrm>
            <a:off x="570271" y="365125"/>
            <a:ext cx="7886700" cy="1325563"/>
          </a:xfrm>
        </p:spPr>
        <p:txBody>
          <a:bodyPr/>
          <a:lstStyle/>
          <a:p>
            <a:r>
              <a:rPr lang="en-US" altLang="en-US" sz="3600" b="0" dirty="0">
                <a:latin typeface="Cabin" panose="00000500000000000000" pitchFamily="2" charset="0"/>
                <a:ea typeface="ＭＳ Ｐゴシック" pitchFamily="34" charset="-128"/>
                <a:cs typeface="Helvetica" charset="0"/>
              </a:rPr>
              <a:t>Aging Demographic</a:t>
            </a:r>
          </a:p>
        </p:txBody>
      </p:sp>
      <p:graphicFrame>
        <p:nvGraphicFramePr>
          <p:cNvPr id="2" name="Diagram 1"/>
          <p:cNvGraphicFramePr/>
          <p:nvPr/>
        </p:nvGraphicFramePr>
        <p:xfrm>
          <a:off x="1699098" y="1260812"/>
          <a:ext cx="6096000" cy="4064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TextBox 2"/>
          <p:cNvSpPr txBox="1"/>
          <p:nvPr/>
        </p:nvSpPr>
        <p:spPr>
          <a:xfrm>
            <a:off x="1187821" y="2142884"/>
            <a:ext cx="2438400" cy="646331"/>
          </a:xfrm>
          <a:prstGeom prst="rect">
            <a:avLst/>
          </a:prstGeom>
          <a:noFill/>
        </p:spPr>
        <p:txBody>
          <a:bodyPr wrap="square" rtlCol="0">
            <a:spAutoFit/>
          </a:bodyPr>
          <a:lstStyle/>
          <a:p>
            <a:r>
              <a:rPr lang="en-US" sz="3600" dirty="0">
                <a:solidFill>
                  <a:schemeClr val="tx2">
                    <a:lumMod val="75000"/>
                  </a:schemeClr>
                </a:solidFill>
                <a:latin typeface="Helvetica" panose="020B0604020202020204" pitchFamily="34" charset="0"/>
              </a:rPr>
              <a:t>By 2050:</a:t>
            </a:r>
          </a:p>
        </p:txBody>
      </p:sp>
      <p:pic>
        <p:nvPicPr>
          <p:cNvPr id="5" name="Picture 4"/>
          <p:cNvPicPr>
            <a:picLocks noChangeAspect="1"/>
          </p:cNvPicPr>
          <p:nvPr/>
        </p:nvPicPr>
        <p:blipFill>
          <a:blip r:embed="rId8"/>
          <a:stretch>
            <a:fillRect/>
          </a:stretch>
        </p:blipFill>
        <p:spPr>
          <a:xfrm>
            <a:off x="2505926" y="6425031"/>
            <a:ext cx="5782867" cy="277506"/>
          </a:xfrm>
          <a:prstGeom prst="rect">
            <a:avLst/>
          </a:prstGeom>
        </p:spPr>
      </p:pic>
    </p:spTree>
    <p:extLst>
      <p:ext uri="{BB962C8B-B14F-4D97-AF65-F5344CB8AC3E}">
        <p14:creationId xmlns:p14="http://schemas.microsoft.com/office/powerpoint/2010/main" val="1719054217"/>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Title 1"/>
          <p:cNvSpPr>
            <a:spLocks noGrp="1"/>
          </p:cNvSpPr>
          <p:nvPr>
            <p:ph type="title" idx="4294967295"/>
          </p:nvPr>
        </p:nvSpPr>
        <p:spPr>
          <a:xfrm>
            <a:off x="137652" y="366456"/>
            <a:ext cx="8132763" cy="1325563"/>
          </a:xfrm>
        </p:spPr>
        <p:txBody>
          <a:bodyPr/>
          <a:lstStyle/>
          <a:p>
            <a:pPr algn="ctr"/>
            <a:r>
              <a:rPr lang="en-US" altLang="en-US" sz="3600" b="0" dirty="0">
                <a:latin typeface="Cabin" panose="00000500000000000000" pitchFamily="2" charset="0"/>
                <a:ea typeface="ＭＳ Ｐゴシック" pitchFamily="34" charset="-128"/>
                <a:cs typeface="Helvetica" charset="0"/>
              </a:rPr>
              <a:t>Barriers to Culturally Competent Care</a:t>
            </a:r>
            <a:endParaRPr lang="en-US" altLang="en-US" b="0" dirty="0">
              <a:latin typeface="Cabin" panose="00000500000000000000" pitchFamily="2" charset="0"/>
              <a:ea typeface="ＭＳ Ｐゴシック" pitchFamily="34" charset="-128"/>
              <a:cs typeface="Helvetica" charset="0"/>
            </a:endParaRPr>
          </a:p>
        </p:txBody>
      </p:sp>
      <p:graphicFrame>
        <p:nvGraphicFramePr>
          <p:cNvPr id="2" name="Diagram 1"/>
          <p:cNvGraphicFramePr/>
          <p:nvPr>
            <p:extLst>
              <p:ext uri="{D42A27DB-BD31-4B8C-83A1-F6EECF244321}">
                <p14:modId xmlns:p14="http://schemas.microsoft.com/office/powerpoint/2010/main" val="2141388698"/>
              </p:ext>
            </p:extLst>
          </p:nvPr>
        </p:nvGraphicFramePr>
        <p:xfrm>
          <a:off x="587216" y="1564233"/>
          <a:ext cx="7897813" cy="368617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4" name="Picture 3"/>
          <p:cNvPicPr>
            <a:picLocks noChangeAspect="1"/>
          </p:cNvPicPr>
          <p:nvPr/>
        </p:nvPicPr>
        <p:blipFill>
          <a:blip r:embed="rId8"/>
          <a:stretch>
            <a:fillRect/>
          </a:stretch>
        </p:blipFill>
        <p:spPr>
          <a:xfrm>
            <a:off x="2505926" y="6425031"/>
            <a:ext cx="5782867" cy="277506"/>
          </a:xfrm>
          <a:prstGeom prst="rect">
            <a:avLst/>
          </a:prstGeom>
        </p:spPr>
      </p:pic>
    </p:spTree>
    <p:extLst>
      <p:ext uri="{BB962C8B-B14F-4D97-AF65-F5344CB8AC3E}">
        <p14:creationId xmlns:p14="http://schemas.microsoft.com/office/powerpoint/2010/main" val="29620130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childTnLst>
                                    <p:set>
                                      <p:cBhvr>
                                        <p:cTn id="6" dur="1" fill="hold">
                                          <p:stCondLst>
                                            <p:cond delay="0"/>
                                          </p:stCondLst>
                                        </p:cTn>
                                        <p:tgtEl>
                                          <p:spTgt spid="2">
                                            <p:graphicEl>
                                              <a:dgm id="{D2C328AA-54D3-43B7-85E9-976CA26E15FF}"/>
                                            </p:graphicEl>
                                          </p:spTgt>
                                        </p:tgtEl>
                                        <p:attrNameLst>
                                          <p:attrName>style.visibility</p:attrName>
                                        </p:attrNameLst>
                                      </p:cBhvr>
                                      <p:to>
                                        <p:strVal val="visible"/>
                                      </p:to>
                                    </p:set>
                                    <p:anim calcmode="lin" valueType="num">
                                      <p:cBhvr additive="base">
                                        <p:cTn id="7" dur="500" fill="hold"/>
                                        <p:tgtEl>
                                          <p:spTgt spid="2">
                                            <p:graphicEl>
                                              <a:dgm id="{D2C328AA-54D3-43B7-85E9-976CA26E15FF}"/>
                                            </p:graphicEl>
                                          </p:spTgt>
                                        </p:tgtEl>
                                        <p:attrNameLst>
                                          <p:attrName>ppt_x</p:attrName>
                                        </p:attrNameLst>
                                      </p:cBhvr>
                                      <p:tavLst>
                                        <p:tav tm="0">
                                          <p:val>
                                            <p:strVal val="1+#ppt_w/2"/>
                                          </p:val>
                                        </p:tav>
                                        <p:tav tm="100000">
                                          <p:val>
                                            <p:strVal val="#ppt_x"/>
                                          </p:val>
                                        </p:tav>
                                      </p:tavLst>
                                    </p:anim>
                                    <p:anim calcmode="lin" valueType="num">
                                      <p:cBhvr additive="base">
                                        <p:cTn id="8" dur="500" fill="hold"/>
                                        <p:tgtEl>
                                          <p:spTgt spid="2">
                                            <p:graphicEl>
                                              <a:dgm id="{D2C328AA-54D3-43B7-85E9-976CA26E15FF}"/>
                                            </p:graphicEl>
                                          </p:spTgt>
                                        </p:tgtEl>
                                        <p:attrNameLst>
                                          <p:attrName>ppt_y</p:attrName>
                                        </p:attrNameLst>
                                      </p:cBhvr>
                                      <p:tavLst>
                                        <p:tav tm="0">
                                          <p:val>
                                            <p:strVal val="#ppt_y"/>
                                          </p:val>
                                        </p:tav>
                                        <p:tav tm="100000">
                                          <p:val>
                                            <p:strVal val="#ppt_y"/>
                                          </p:val>
                                        </p:tav>
                                      </p:tavLst>
                                    </p:anim>
                                  </p:childTnLst>
                                </p:cTn>
                              </p:par>
                              <p:par>
                                <p:cTn id="9" presetID="2" presetClass="entr" presetSubtype="2" fill="hold" grpId="0" nodeType="withEffect">
                                  <p:stCondLst>
                                    <p:cond delay="0"/>
                                  </p:stCondLst>
                                  <p:childTnLst>
                                    <p:set>
                                      <p:cBhvr>
                                        <p:cTn id="10" dur="1" fill="hold">
                                          <p:stCondLst>
                                            <p:cond delay="0"/>
                                          </p:stCondLst>
                                        </p:cTn>
                                        <p:tgtEl>
                                          <p:spTgt spid="2">
                                            <p:graphicEl>
                                              <a:dgm id="{C23B3AF3-4B1D-4DC4-91D4-C40D9E0A5460}"/>
                                            </p:graphicEl>
                                          </p:spTgt>
                                        </p:tgtEl>
                                        <p:attrNameLst>
                                          <p:attrName>style.visibility</p:attrName>
                                        </p:attrNameLst>
                                      </p:cBhvr>
                                      <p:to>
                                        <p:strVal val="visible"/>
                                      </p:to>
                                    </p:set>
                                    <p:anim calcmode="lin" valueType="num">
                                      <p:cBhvr additive="base">
                                        <p:cTn id="11" dur="500" fill="hold"/>
                                        <p:tgtEl>
                                          <p:spTgt spid="2">
                                            <p:graphicEl>
                                              <a:dgm id="{C23B3AF3-4B1D-4DC4-91D4-C40D9E0A5460}"/>
                                            </p:graphicEl>
                                          </p:spTgt>
                                        </p:tgtEl>
                                        <p:attrNameLst>
                                          <p:attrName>ppt_x</p:attrName>
                                        </p:attrNameLst>
                                      </p:cBhvr>
                                      <p:tavLst>
                                        <p:tav tm="0">
                                          <p:val>
                                            <p:strVal val="1+#ppt_w/2"/>
                                          </p:val>
                                        </p:tav>
                                        <p:tav tm="100000">
                                          <p:val>
                                            <p:strVal val="#ppt_x"/>
                                          </p:val>
                                        </p:tav>
                                      </p:tavLst>
                                    </p:anim>
                                    <p:anim calcmode="lin" valueType="num">
                                      <p:cBhvr additive="base">
                                        <p:cTn id="12" dur="500" fill="hold"/>
                                        <p:tgtEl>
                                          <p:spTgt spid="2">
                                            <p:graphicEl>
                                              <a:dgm id="{C23B3AF3-4B1D-4DC4-91D4-C40D9E0A5460}"/>
                                            </p:graphicEl>
                                          </p:spTgt>
                                        </p:tgtEl>
                                        <p:attrNameLst>
                                          <p:attrName>ppt_y</p:attrName>
                                        </p:attrNameLst>
                                      </p:cBhvr>
                                      <p:tavLst>
                                        <p:tav tm="0">
                                          <p:val>
                                            <p:strVal val="#ppt_y"/>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2" fill="hold" grpId="0" nodeType="clickEffect">
                                  <p:stCondLst>
                                    <p:cond delay="0"/>
                                  </p:stCondLst>
                                  <p:childTnLst>
                                    <p:set>
                                      <p:cBhvr>
                                        <p:cTn id="16" dur="1" fill="hold">
                                          <p:stCondLst>
                                            <p:cond delay="0"/>
                                          </p:stCondLst>
                                        </p:cTn>
                                        <p:tgtEl>
                                          <p:spTgt spid="2">
                                            <p:graphicEl>
                                              <a:dgm id="{1D2DB804-007B-4CB2-85BF-EA2F0C184FEA}"/>
                                            </p:graphicEl>
                                          </p:spTgt>
                                        </p:tgtEl>
                                        <p:attrNameLst>
                                          <p:attrName>style.visibility</p:attrName>
                                        </p:attrNameLst>
                                      </p:cBhvr>
                                      <p:to>
                                        <p:strVal val="visible"/>
                                      </p:to>
                                    </p:set>
                                    <p:anim calcmode="lin" valueType="num">
                                      <p:cBhvr additive="base">
                                        <p:cTn id="17" dur="500" fill="hold"/>
                                        <p:tgtEl>
                                          <p:spTgt spid="2">
                                            <p:graphicEl>
                                              <a:dgm id="{1D2DB804-007B-4CB2-85BF-EA2F0C184FEA}"/>
                                            </p:graphicEl>
                                          </p:spTgt>
                                        </p:tgtEl>
                                        <p:attrNameLst>
                                          <p:attrName>ppt_x</p:attrName>
                                        </p:attrNameLst>
                                      </p:cBhvr>
                                      <p:tavLst>
                                        <p:tav tm="0">
                                          <p:val>
                                            <p:strVal val="1+#ppt_w/2"/>
                                          </p:val>
                                        </p:tav>
                                        <p:tav tm="100000">
                                          <p:val>
                                            <p:strVal val="#ppt_x"/>
                                          </p:val>
                                        </p:tav>
                                      </p:tavLst>
                                    </p:anim>
                                    <p:anim calcmode="lin" valueType="num">
                                      <p:cBhvr additive="base">
                                        <p:cTn id="18" dur="500" fill="hold"/>
                                        <p:tgtEl>
                                          <p:spTgt spid="2">
                                            <p:graphicEl>
                                              <a:dgm id="{1D2DB804-007B-4CB2-85BF-EA2F0C184FEA}"/>
                                            </p:graphicEl>
                                          </p:spTgt>
                                        </p:tgtEl>
                                        <p:attrNameLst>
                                          <p:attrName>ppt_y</p:attrName>
                                        </p:attrNameLst>
                                      </p:cBhvr>
                                      <p:tavLst>
                                        <p:tav tm="0">
                                          <p:val>
                                            <p:strVal val="#ppt_y"/>
                                          </p:val>
                                        </p:tav>
                                        <p:tav tm="100000">
                                          <p:val>
                                            <p:strVal val="#ppt_y"/>
                                          </p:val>
                                        </p:tav>
                                      </p:tavLst>
                                    </p:anim>
                                  </p:childTnLst>
                                </p:cTn>
                              </p:par>
                              <p:par>
                                <p:cTn id="19" presetID="2" presetClass="entr" presetSubtype="2" fill="hold" grpId="0" nodeType="withEffect">
                                  <p:stCondLst>
                                    <p:cond delay="0"/>
                                  </p:stCondLst>
                                  <p:childTnLst>
                                    <p:set>
                                      <p:cBhvr>
                                        <p:cTn id="20" dur="1" fill="hold">
                                          <p:stCondLst>
                                            <p:cond delay="0"/>
                                          </p:stCondLst>
                                        </p:cTn>
                                        <p:tgtEl>
                                          <p:spTgt spid="2">
                                            <p:graphicEl>
                                              <a:dgm id="{BB6919BD-6E4A-49E7-9D68-CDBFDEB94DEA}"/>
                                            </p:graphicEl>
                                          </p:spTgt>
                                        </p:tgtEl>
                                        <p:attrNameLst>
                                          <p:attrName>style.visibility</p:attrName>
                                        </p:attrNameLst>
                                      </p:cBhvr>
                                      <p:to>
                                        <p:strVal val="visible"/>
                                      </p:to>
                                    </p:set>
                                    <p:anim calcmode="lin" valueType="num">
                                      <p:cBhvr additive="base">
                                        <p:cTn id="21" dur="500" fill="hold"/>
                                        <p:tgtEl>
                                          <p:spTgt spid="2">
                                            <p:graphicEl>
                                              <a:dgm id="{BB6919BD-6E4A-49E7-9D68-CDBFDEB94DEA}"/>
                                            </p:graphicEl>
                                          </p:spTgt>
                                        </p:tgtEl>
                                        <p:attrNameLst>
                                          <p:attrName>ppt_x</p:attrName>
                                        </p:attrNameLst>
                                      </p:cBhvr>
                                      <p:tavLst>
                                        <p:tav tm="0">
                                          <p:val>
                                            <p:strVal val="1+#ppt_w/2"/>
                                          </p:val>
                                        </p:tav>
                                        <p:tav tm="100000">
                                          <p:val>
                                            <p:strVal val="#ppt_x"/>
                                          </p:val>
                                        </p:tav>
                                      </p:tavLst>
                                    </p:anim>
                                    <p:anim calcmode="lin" valueType="num">
                                      <p:cBhvr additive="base">
                                        <p:cTn id="22" dur="500" fill="hold"/>
                                        <p:tgtEl>
                                          <p:spTgt spid="2">
                                            <p:graphicEl>
                                              <a:dgm id="{BB6919BD-6E4A-49E7-9D68-CDBFDEB94DEA}"/>
                                            </p:graphicEl>
                                          </p:spTgt>
                                        </p:tgtEl>
                                        <p:attrNameLst>
                                          <p:attrName>ppt_y</p:attrName>
                                        </p:attrNameLst>
                                      </p:cBhvr>
                                      <p:tavLst>
                                        <p:tav tm="0">
                                          <p:val>
                                            <p:strVal val="#ppt_y"/>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2" fill="hold" grpId="0" nodeType="clickEffect">
                                  <p:stCondLst>
                                    <p:cond delay="0"/>
                                  </p:stCondLst>
                                  <p:childTnLst>
                                    <p:set>
                                      <p:cBhvr>
                                        <p:cTn id="26" dur="1" fill="hold">
                                          <p:stCondLst>
                                            <p:cond delay="0"/>
                                          </p:stCondLst>
                                        </p:cTn>
                                        <p:tgtEl>
                                          <p:spTgt spid="2">
                                            <p:graphicEl>
                                              <a:dgm id="{F784A6C2-BFD4-4F76-A813-B8077C71E860}"/>
                                            </p:graphicEl>
                                          </p:spTgt>
                                        </p:tgtEl>
                                        <p:attrNameLst>
                                          <p:attrName>style.visibility</p:attrName>
                                        </p:attrNameLst>
                                      </p:cBhvr>
                                      <p:to>
                                        <p:strVal val="visible"/>
                                      </p:to>
                                    </p:set>
                                    <p:anim calcmode="lin" valueType="num">
                                      <p:cBhvr additive="base">
                                        <p:cTn id="27" dur="500" fill="hold"/>
                                        <p:tgtEl>
                                          <p:spTgt spid="2">
                                            <p:graphicEl>
                                              <a:dgm id="{F784A6C2-BFD4-4F76-A813-B8077C71E860}"/>
                                            </p:graphicEl>
                                          </p:spTgt>
                                        </p:tgtEl>
                                        <p:attrNameLst>
                                          <p:attrName>ppt_x</p:attrName>
                                        </p:attrNameLst>
                                      </p:cBhvr>
                                      <p:tavLst>
                                        <p:tav tm="0">
                                          <p:val>
                                            <p:strVal val="1+#ppt_w/2"/>
                                          </p:val>
                                        </p:tav>
                                        <p:tav tm="100000">
                                          <p:val>
                                            <p:strVal val="#ppt_x"/>
                                          </p:val>
                                        </p:tav>
                                      </p:tavLst>
                                    </p:anim>
                                    <p:anim calcmode="lin" valueType="num">
                                      <p:cBhvr additive="base">
                                        <p:cTn id="28" dur="500" fill="hold"/>
                                        <p:tgtEl>
                                          <p:spTgt spid="2">
                                            <p:graphicEl>
                                              <a:dgm id="{F784A6C2-BFD4-4F76-A813-B8077C71E860}"/>
                                            </p:graphicEl>
                                          </p:spTgt>
                                        </p:tgtEl>
                                        <p:attrNameLst>
                                          <p:attrName>ppt_y</p:attrName>
                                        </p:attrNameLst>
                                      </p:cBhvr>
                                      <p:tavLst>
                                        <p:tav tm="0">
                                          <p:val>
                                            <p:strVal val="#ppt_y"/>
                                          </p:val>
                                        </p:tav>
                                        <p:tav tm="100000">
                                          <p:val>
                                            <p:strVal val="#ppt_y"/>
                                          </p:val>
                                        </p:tav>
                                      </p:tavLst>
                                    </p:anim>
                                  </p:childTnLst>
                                </p:cTn>
                              </p:par>
                              <p:par>
                                <p:cTn id="29" presetID="2" presetClass="entr" presetSubtype="2" fill="hold" grpId="0" nodeType="withEffect">
                                  <p:stCondLst>
                                    <p:cond delay="0"/>
                                  </p:stCondLst>
                                  <p:childTnLst>
                                    <p:set>
                                      <p:cBhvr>
                                        <p:cTn id="30" dur="1" fill="hold">
                                          <p:stCondLst>
                                            <p:cond delay="0"/>
                                          </p:stCondLst>
                                        </p:cTn>
                                        <p:tgtEl>
                                          <p:spTgt spid="2">
                                            <p:graphicEl>
                                              <a:dgm id="{FB8354E8-0A2F-42B1-93EF-B07B77B77376}"/>
                                            </p:graphicEl>
                                          </p:spTgt>
                                        </p:tgtEl>
                                        <p:attrNameLst>
                                          <p:attrName>style.visibility</p:attrName>
                                        </p:attrNameLst>
                                      </p:cBhvr>
                                      <p:to>
                                        <p:strVal val="visible"/>
                                      </p:to>
                                    </p:set>
                                    <p:anim calcmode="lin" valueType="num">
                                      <p:cBhvr additive="base">
                                        <p:cTn id="31" dur="500" fill="hold"/>
                                        <p:tgtEl>
                                          <p:spTgt spid="2">
                                            <p:graphicEl>
                                              <a:dgm id="{FB8354E8-0A2F-42B1-93EF-B07B77B77376}"/>
                                            </p:graphicEl>
                                          </p:spTgt>
                                        </p:tgtEl>
                                        <p:attrNameLst>
                                          <p:attrName>ppt_x</p:attrName>
                                        </p:attrNameLst>
                                      </p:cBhvr>
                                      <p:tavLst>
                                        <p:tav tm="0">
                                          <p:val>
                                            <p:strVal val="1+#ppt_w/2"/>
                                          </p:val>
                                        </p:tav>
                                        <p:tav tm="100000">
                                          <p:val>
                                            <p:strVal val="#ppt_x"/>
                                          </p:val>
                                        </p:tav>
                                      </p:tavLst>
                                    </p:anim>
                                    <p:anim calcmode="lin" valueType="num">
                                      <p:cBhvr additive="base">
                                        <p:cTn id="32" dur="500" fill="hold"/>
                                        <p:tgtEl>
                                          <p:spTgt spid="2">
                                            <p:graphicEl>
                                              <a:dgm id="{FB8354E8-0A2F-42B1-93EF-B07B77B77376}"/>
                                            </p:graphicEl>
                                          </p:spTgt>
                                        </p:tgtEl>
                                        <p:attrNameLst>
                                          <p:attrName>ppt_y</p:attrName>
                                        </p:attrNameLst>
                                      </p:cBhvr>
                                      <p:tavLst>
                                        <p:tav tm="0">
                                          <p:val>
                                            <p:strVal val="#ppt_y"/>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2" fill="hold" grpId="0" nodeType="clickEffect">
                                  <p:stCondLst>
                                    <p:cond delay="0"/>
                                  </p:stCondLst>
                                  <p:childTnLst>
                                    <p:set>
                                      <p:cBhvr>
                                        <p:cTn id="36" dur="1" fill="hold">
                                          <p:stCondLst>
                                            <p:cond delay="0"/>
                                          </p:stCondLst>
                                        </p:cTn>
                                        <p:tgtEl>
                                          <p:spTgt spid="2">
                                            <p:graphicEl>
                                              <a:dgm id="{7C44330F-12A8-4257-8F08-C75DC038E293}"/>
                                            </p:graphicEl>
                                          </p:spTgt>
                                        </p:tgtEl>
                                        <p:attrNameLst>
                                          <p:attrName>style.visibility</p:attrName>
                                        </p:attrNameLst>
                                      </p:cBhvr>
                                      <p:to>
                                        <p:strVal val="visible"/>
                                      </p:to>
                                    </p:set>
                                    <p:anim calcmode="lin" valueType="num">
                                      <p:cBhvr additive="base">
                                        <p:cTn id="37" dur="500" fill="hold"/>
                                        <p:tgtEl>
                                          <p:spTgt spid="2">
                                            <p:graphicEl>
                                              <a:dgm id="{7C44330F-12A8-4257-8F08-C75DC038E293}"/>
                                            </p:graphicEl>
                                          </p:spTgt>
                                        </p:tgtEl>
                                        <p:attrNameLst>
                                          <p:attrName>ppt_x</p:attrName>
                                        </p:attrNameLst>
                                      </p:cBhvr>
                                      <p:tavLst>
                                        <p:tav tm="0">
                                          <p:val>
                                            <p:strVal val="1+#ppt_w/2"/>
                                          </p:val>
                                        </p:tav>
                                        <p:tav tm="100000">
                                          <p:val>
                                            <p:strVal val="#ppt_x"/>
                                          </p:val>
                                        </p:tav>
                                      </p:tavLst>
                                    </p:anim>
                                    <p:anim calcmode="lin" valueType="num">
                                      <p:cBhvr additive="base">
                                        <p:cTn id="38" dur="500" fill="hold"/>
                                        <p:tgtEl>
                                          <p:spTgt spid="2">
                                            <p:graphicEl>
                                              <a:dgm id="{7C44330F-12A8-4257-8F08-C75DC038E293}"/>
                                            </p:graphicEl>
                                          </p:spTgt>
                                        </p:tgtEl>
                                        <p:attrNameLst>
                                          <p:attrName>ppt_y</p:attrName>
                                        </p:attrNameLst>
                                      </p:cBhvr>
                                      <p:tavLst>
                                        <p:tav tm="0">
                                          <p:val>
                                            <p:strVal val="#ppt_y"/>
                                          </p:val>
                                        </p:tav>
                                        <p:tav tm="100000">
                                          <p:val>
                                            <p:strVal val="#ppt_y"/>
                                          </p:val>
                                        </p:tav>
                                      </p:tavLst>
                                    </p:anim>
                                  </p:childTnLst>
                                </p:cTn>
                              </p:par>
                              <p:par>
                                <p:cTn id="39" presetID="2" presetClass="entr" presetSubtype="2" fill="hold" grpId="0" nodeType="withEffect">
                                  <p:stCondLst>
                                    <p:cond delay="0"/>
                                  </p:stCondLst>
                                  <p:childTnLst>
                                    <p:set>
                                      <p:cBhvr>
                                        <p:cTn id="40" dur="1" fill="hold">
                                          <p:stCondLst>
                                            <p:cond delay="0"/>
                                          </p:stCondLst>
                                        </p:cTn>
                                        <p:tgtEl>
                                          <p:spTgt spid="2">
                                            <p:graphicEl>
                                              <a:dgm id="{88305877-5FE9-4430-A2F8-0AE7BBCE144B}"/>
                                            </p:graphicEl>
                                          </p:spTgt>
                                        </p:tgtEl>
                                        <p:attrNameLst>
                                          <p:attrName>style.visibility</p:attrName>
                                        </p:attrNameLst>
                                      </p:cBhvr>
                                      <p:to>
                                        <p:strVal val="visible"/>
                                      </p:to>
                                    </p:set>
                                    <p:anim calcmode="lin" valueType="num">
                                      <p:cBhvr additive="base">
                                        <p:cTn id="41" dur="500" fill="hold"/>
                                        <p:tgtEl>
                                          <p:spTgt spid="2">
                                            <p:graphicEl>
                                              <a:dgm id="{88305877-5FE9-4430-A2F8-0AE7BBCE144B}"/>
                                            </p:graphicEl>
                                          </p:spTgt>
                                        </p:tgtEl>
                                        <p:attrNameLst>
                                          <p:attrName>ppt_x</p:attrName>
                                        </p:attrNameLst>
                                      </p:cBhvr>
                                      <p:tavLst>
                                        <p:tav tm="0">
                                          <p:val>
                                            <p:strVal val="1+#ppt_w/2"/>
                                          </p:val>
                                        </p:tav>
                                        <p:tav tm="100000">
                                          <p:val>
                                            <p:strVal val="#ppt_x"/>
                                          </p:val>
                                        </p:tav>
                                      </p:tavLst>
                                    </p:anim>
                                    <p:anim calcmode="lin" valueType="num">
                                      <p:cBhvr additive="base">
                                        <p:cTn id="42" dur="500" fill="hold"/>
                                        <p:tgtEl>
                                          <p:spTgt spid="2">
                                            <p:graphicEl>
                                              <a:dgm id="{88305877-5FE9-4430-A2F8-0AE7BBCE144B}"/>
                                            </p:graphicEl>
                                          </p:spTgt>
                                        </p:tgtEl>
                                        <p:attrNameLst>
                                          <p:attrName>ppt_y</p:attrName>
                                        </p:attrNameLst>
                                      </p:cBhvr>
                                      <p:tavLst>
                                        <p:tav tm="0">
                                          <p:val>
                                            <p:strVal val="#ppt_y"/>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2" presetClass="entr" presetSubtype="2" fill="hold" grpId="0" nodeType="clickEffect">
                                  <p:stCondLst>
                                    <p:cond delay="0"/>
                                  </p:stCondLst>
                                  <p:childTnLst>
                                    <p:set>
                                      <p:cBhvr>
                                        <p:cTn id="46" dur="1" fill="hold">
                                          <p:stCondLst>
                                            <p:cond delay="0"/>
                                          </p:stCondLst>
                                        </p:cTn>
                                        <p:tgtEl>
                                          <p:spTgt spid="2">
                                            <p:graphicEl>
                                              <a:dgm id="{0D311125-9A09-4E10-8476-BCCC5FC67B2F}"/>
                                            </p:graphicEl>
                                          </p:spTgt>
                                        </p:tgtEl>
                                        <p:attrNameLst>
                                          <p:attrName>style.visibility</p:attrName>
                                        </p:attrNameLst>
                                      </p:cBhvr>
                                      <p:to>
                                        <p:strVal val="visible"/>
                                      </p:to>
                                    </p:set>
                                    <p:anim calcmode="lin" valueType="num">
                                      <p:cBhvr additive="base">
                                        <p:cTn id="47" dur="500" fill="hold"/>
                                        <p:tgtEl>
                                          <p:spTgt spid="2">
                                            <p:graphicEl>
                                              <a:dgm id="{0D311125-9A09-4E10-8476-BCCC5FC67B2F}"/>
                                            </p:graphicEl>
                                          </p:spTgt>
                                        </p:tgtEl>
                                        <p:attrNameLst>
                                          <p:attrName>ppt_x</p:attrName>
                                        </p:attrNameLst>
                                      </p:cBhvr>
                                      <p:tavLst>
                                        <p:tav tm="0">
                                          <p:val>
                                            <p:strVal val="1+#ppt_w/2"/>
                                          </p:val>
                                        </p:tav>
                                        <p:tav tm="100000">
                                          <p:val>
                                            <p:strVal val="#ppt_x"/>
                                          </p:val>
                                        </p:tav>
                                      </p:tavLst>
                                    </p:anim>
                                    <p:anim calcmode="lin" valueType="num">
                                      <p:cBhvr additive="base">
                                        <p:cTn id="48" dur="500" fill="hold"/>
                                        <p:tgtEl>
                                          <p:spTgt spid="2">
                                            <p:graphicEl>
                                              <a:dgm id="{0D311125-9A09-4E10-8476-BCCC5FC67B2F}"/>
                                            </p:graphicEl>
                                          </p:spTgt>
                                        </p:tgtEl>
                                        <p:attrNameLst>
                                          <p:attrName>ppt_y</p:attrName>
                                        </p:attrNameLst>
                                      </p:cBhvr>
                                      <p:tavLst>
                                        <p:tav tm="0">
                                          <p:val>
                                            <p:strVal val="#ppt_y"/>
                                          </p:val>
                                        </p:tav>
                                        <p:tav tm="100000">
                                          <p:val>
                                            <p:strVal val="#ppt_y"/>
                                          </p:val>
                                        </p:tav>
                                      </p:tavLst>
                                    </p:anim>
                                  </p:childTnLst>
                                </p:cTn>
                              </p:par>
                              <p:par>
                                <p:cTn id="49" presetID="2" presetClass="entr" presetSubtype="2" fill="hold" grpId="0" nodeType="withEffect">
                                  <p:stCondLst>
                                    <p:cond delay="0"/>
                                  </p:stCondLst>
                                  <p:childTnLst>
                                    <p:set>
                                      <p:cBhvr>
                                        <p:cTn id="50" dur="1" fill="hold">
                                          <p:stCondLst>
                                            <p:cond delay="0"/>
                                          </p:stCondLst>
                                        </p:cTn>
                                        <p:tgtEl>
                                          <p:spTgt spid="2">
                                            <p:graphicEl>
                                              <a:dgm id="{129085B4-BEDB-4345-B3AE-BC67805B7A49}"/>
                                            </p:graphicEl>
                                          </p:spTgt>
                                        </p:tgtEl>
                                        <p:attrNameLst>
                                          <p:attrName>style.visibility</p:attrName>
                                        </p:attrNameLst>
                                      </p:cBhvr>
                                      <p:to>
                                        <p:strVal val="visible"/>
                                      </p:to>
                                    </p:set>
                                    <p:anim calcmode="lin" valueType="num">
                                      <p:cBhvr additive="base">
                                        <p:cTn id="51" dur="500" fill="hold"/>
                                        <p:tgtEl>
                                          <p:spTgt spid="2">
                                            <p:graphicEl>
                                              <a:dgm id="{129085B4-BEDB-4345-B3AE-BC67805B7A49}"/>
                                            </p:graphicEl>
                                          </p:spTgt>
                                        </p:tgtEl>
                                        <p:attrNameLst>
                                          <p:attrName>ppt_x</p:attrName>
                                        </p:attrNameLst>
                                      </p:cBhvr>
                                      <p:tavLst>
                                        <p:tav tm="0">
                                          <p:val>
                                            <p:strVal val="1+#ppt_w/2"/>
                                          </p:val>
                                        </p:tav>
                                        <p:tav tm="100000">
                                          <p:val>
                                            <p:strVal val="#ppt_x"/>
                                          </p:val>
                                        </p:tav>
                                      </p:tavLst>
                                    </p:anim>
                                    <p:anim calcmode="lin" valueType="num">
                                      <p:cBhvr additive="base">
                                        <p:cTn id="52" dur="500" fill="hold"/>
                                        <p:tgtEl>
                                          <p:spTgt spid="2">
                                            <p:graphicEl>
                                              <a:dgm id="{129085B4-BEDB-4345-B3AE-BC67805B7A49}"/>
                                            </p:graphicEl>
                                          </p:spTgt>
                                        </p:tgtEl>
                                        <p:attrNameLst>
                                          <p:attrName>ppt_y</p:attrName>
                                        </p:attrNameLst>
                                      </p:cBhvr>
                                      <p:tavLst>
                                        <p:tav tm="0">
                                          <p:val>
                                            <p:strVal val="#ppt_y"/>
                                          </p:val>
                                        </p:tav>
                                        <p:tav tm="100000">
                                          <p:val>
                                            <p:strVal val="#ppt_y"/>
                                          </p:val>
                                        </p:tav>
                                      </p:tavLst>
                                    </p:anim>
                                  </p:childTnLst>
                                </p:cTn>
                              </p:par>
                            </p:childTnLst>
                          </p:cTn>
                        </p:par>
                      </p:childTnLst>
                    </p:cTn>
                  </p:par>
                  <p:par>
                    <p:cTn id="53" fill="hold">
                      <p:stCondLst>
                        <p:cond delay="indefinite"/>
                      </p:stCondLst>
                      <p:childTnLst>
                        <p:par>
                          <p:cTn id="54" fill="hold">
                            <p:stCondLst>
                              <p:cond delay="0"/>
                            </p:stCondLst>
                            <p:childTnLst>
                              <p:par>
                                <p:cTn id="55" presetID="2" presetClass="entr" presetSubtype="2" fill="hold" grpId="0" nodeType="clickEffect">
                                  <p:stCondLst>
                                    <p:cond delay="0"/>
                                  </p:stCondLst>
                                  <p:childTnLst>
                                    <p:set>
                                      <p:cBhvr>
                                        <p:cTn id="56" dur="1" fill="hold">
                                          <p:stCondLst>
                                            <p:cond delay="0"/>
                                          </p:stCondLst>
                                        </p:cTn>
                                        <p:tgtEl>
                                          <p:spTgt spid="2">
                                            <p:graphicEl>
                                              <a:dgm id="{0BCEA4AC-B0ED-404C-81E9-AC5639923D44}"/>
                                            </p:graphicEl>
                                          </p:spTgt>
                                        </p:tgtEl>
                                        <p:attrNameLst>
                                          <p:attrName>style.visibility</p:attrName>
                                        </p:attrNameLst>
                                      </p:cBhvr>
                                      <p:to>
                                        <p:strVal val="visible"/>
                                      </p:to>
                                    </p:set>
                                    <p:anim calcmode="lin" valueType="num">
                                      <p:cBhvr additive="base">
                                        <p:cTn id="57" dur="500" fill="hold"/>
                                        <p:tgtEl>
                                          <p:spTgt spid="2">
                                            <p:graphicEl>
                                              <a:dgm id="{0BCEA4AC-B0ED-404C-81E9-AC5639923D44}"/>
                                            </p:graphicEl>
                                          </p:spTgt>
                                        </p:tgtEl>
                                        <p:attrNameLst>
                                          <p:attrName>ppt_x</p:attrName>
                                        </p:attrNameLst>
                                      </p:cBhvr>
                                      <p:tavLst>
                                        <p:tav tm="0">
                                          <p:val>
                                            <p:strVal val="1+#ppt_w/2"/>
                                          </p:val>
                                        </p:tav>
                                        <p:tav tm="100000">
                                          <p:val>
                                            <p:strVal val="#ppt_x"/>
                                          </p:val>
                                        </p:tav>
                                      </p:tavLst>
                                    </p:anim>
                                    <p:anim calcmode="lin" valueType="num">
                                      <p:cBhvr additive="base">
                                        <p:cTn id="58" dur="500" fill="hold"/>
                                        <p:tgtEl>
                                          <p:spTgt spid="2">
                                            <p:graphicEl>
                                              <a:dgm id="{0BCEA4AC-B0ED-404C-81E9-AC5639923D44}"/>
                                            </p:graphicEl>
                                          </p:spTgt>
                                        </p:tgtEl>
                                        <p:attrNameLst>
                                          <p:attrName>ppt_y</p:attrName>
                                        </p:attrNameLst>
                                      </p:cBhvr>
                                      <p:tavLst>
                                        <p:tav tm="0">
                                          <p:val>
                                            <p:strVal val="#ppt_y"/>
                                          </p:val>
                                        </p:tav>
                                        <p:tav tm="100000">
                                          <p:val>
                                            <p:strVal val="#ppt_y"/>
                                          </p:val>
                                        </p:tav>
                                      </p:tavLst>
                                    </p:anim>
                                  </p:childTnLst>
                                </p:cTn>
                              </p:par>
                              <p:par>
                                <p:cTn id="59" presetID="2" presetClass="entr" presetSubtype="2" fill="hold" grpId="0" nodeType="withEffect">
                                  <p:stCondLst>
                                    <p:cond delay="0"/>
                                  </p:stCondLst>
                                  <p:childTnLst>
                                    <p:set>
                                      <p:cBhvr>
                                        <p:cTn id="60" dur="1" fill="hold">
                                          <p:stCondLst>
                                            <p:cond delay="0"/>
                                          </p:stCondLst>
                                        </p:cTn>
                                        <p:tgtEl>
                                          <p:spTgt spid="2">
                                            <p:graphicEl>
                                              <a:dgm id="{7534604A-8CCB-4B1A-A58B-DDE26756D5AA}"/>
                                            </p:graphicEl>
                                          </p:spTgt>
                                        </p:tgtEl>
                                        <p:attrNameLst>
                                          <p:attrName>style.visibility</p:attrName>
                                        </p:attrNameLst>
                                      </p:cBhvr>
                                      <p:to>
                                        <p:strVal val="visible"/>
                                      </p:to>
                                    </p:set>
                                    <p:anim calcmode="lin" valueType="num">
                                      <p:cBhvr additive="base">
                                        <p:cTn id="61" dur="500" fill="hold"/>
                                        <p:tgtEl>
                                          <p:spTgt spid="2">
                                            <p:graphicEl>
                                              <a:dgm id="{7534604A-8CCB-4B1A-A58B-DDE26756D5AA}"/>
                                            </p:graphicEl>
                                          </p:spTgt>
                                        </p:tgtEl>
                                        <p:attrNameLst>
                                          <p:attrName>ppt_x</p:attrName>
                                        </p:attrNameLst>
                                      </p:cBhvr>
                                      <p:tavLst>
                                        <p:tav tm="0">
                                          <p:val>
                                            <p:strVal val="1+#ppt_w/2"/>
                                          </p:val>
                                        </p:tav>
                                        <p:tav tm="100000">
                                          <p:val>
                                            <p:strVal val="#ppt_x"/>
                                          </p:val>
                                        </p:tav>
                                      </p:tavLst>
                                    </p:anim>
                                    <p:anim calcmode="lin" valueType="num">
                                      <p:cBhvr additive="base">
                                        <p:cTn id="62" dur="500" fill="hold"/>
                                        <p:tgtEl>
                                          <p:spTgt spid="2">
                                            <p:graphicEl>
                                              <a:dgm id="{7534604A-8CCB-4B1A-A58B-DDE26756D5AA}"/>
                                            </p:graphicEl>
                                          </p:spTgt>
                                        </p:tgtEl>
                                        <p:attrNameLst>
                                          <p:attrName>ppt_y</p:attrName>
                                        </p:attrNameLst>
                                      </p:cBhvr>
                                      <p:tavLst>
                                        <p:tav tm="0">
                                          <p:val>
                                            <p:strVal val="#ppt_y"/>
                                          </p:val>
                                        </p:tav>
                                        <p:tav tm="100000">
                                          <p:val>
                                            <p:strVal val="#ppt_y"/>
                                          </p:val>
                                        </p:tav>
                                      </p:tavLst>
                                    </p:anim>
                                  </p:childTnLst>
                                </p:cTn>
                              </p:par>
                            </p:childTnLst>
                          </p:cTn>
                        </p:par>
                      </p:childTnLst>
                    </p:cTn>
                  </p:par>
                  <p:par>
                    <p:cTn id="63" fill="hold">
                      <p:stCondLst>
                        <p:cond delay="indefinite"/>
                      </p:stCondLst>
                      <p:childTnLst>
                        <p:par>
                          <p:cTn id="64" fill="hold">
                            <p:stCondLst>
                              <p:cond delay="0"/>
                            </p:stCondLst>
                            <p:childTnLst>
                              <p:par>
                                <p:cTn id="65" presetID="2" presetClass="entr" presetSubtype="2" fill="hold" grpId="0" nodeType="clickEffect">
                                  <p:stCondLst>
                                    <p:cond delay="0"/>
                                  </p:stCondLst>
                                  <p:childTnLst>
                                    <p:set>
                                      <p:cBhvr>
                                        <p:cTn id="66" dur="1" fill="hold">
                                          <p:stCondLst>
                                            <p:cond delay="0"/>
                                          </p:stCondLst>
                                        </p:cTn>
                                        <p:tgtEl>
                                          <p:spTgt spid="2">
                                            <p:graphicEl>
                                              <a:dgm id="{403CB870-1C95-4401-AC4B-6E52999B5C2F}"/>
                                            </p:graphicEl>
                                          </p:spTgt>
                                        </p:tgtEl>
                                        <p:attrNameLst>
                                          <p:attrName>style.visibility</p:attrName>
                                        </p:attrNameLst>
                                      </p:cBhvr>
                                      <p:to>
                                        <p:strVal val="visible"/>
                                      </p:to>
                                    </p:set>
                                    <p:anim calcmode="lin" valueType="num">
                                      <p:cBhvr additive="base">
                                        <p:cTn id="67" dur="500" fill="hold"/>
                                        <p:tgtEl>
                                          <p:spTgt spid="2">
                                            <p:graphicEl>
                                              <a:dgm id="{403CB870-1C95-4401-AC4B-6E52999B5C2F}"/>
                                            </p:graphicEl>
                                          </p:spTgt>
                                        </p:tgtEl>
                                        <p:attrNameLst>
                                          <p:attrName>ppt_x</p:attrName>
                                        </p:attrNameLst>
                                      </p:cBhvr>
                                      <p:tavLst>
                                        <p:tav tm="0">
                                          <p:val>
                                            <p:strVal val="1+#ppt_w/2"/>
                                          </p:val>
                                        </p:tav>
                                        <p:tav tm="100000">
                                          <p:val>
                                            <p:strVal val="#ppt_x"/>
                                          </p:val>
                                        </p:tav>
                                      </p:tavLst>
                                    </p:anim>
                                    <p:anim calcmode="lin" valueType="num">
                                      <p:cBhvr additive="base">
                                        <p:cTn id="68" dur="500" fill="hold"/>
                                        <p:tgtEl>
                                          <p:spTgt spid="2">
                                            <p:graphicEl>
                                              <a:dgm id="{403CB870-1C95-4401-AC4B-6E52999B5C2F}"/>
                                            </p:graphicEl>
                                          </p:spTgt>
                                        </p:tgtEl>
                                        <p:attrNameLst>
                                          <p:attrName>ppt_y</p:attrName>
                                        </p:attrNameLst>
                                      </p:cBhvr>
                                      <p:tavLst>
                                        <p:tav tm="0">
                                          <p:val>
                                            <p:strVal val="#ppt_y"/>
                                          </p:val>
                                        </p:tav>
                                        <p:tav tm="100000">
                                          <p:val>
                                            <p:strVal val="#ppt_y"/>
                                          </p:val>
                                        </p:tav>
                                      </p:tavLst>
                                    </p:anim>
                                  </p:childTnLst>
                                </p:cTn>
                              </p:par>
                              <p:par>
                                <p:cTn id="69" presetID="2" presetClass="entr" presetSubtype="2" fill="hold" grpId="0" nodeType="withEffect">
                                  <p:stCondLst>
                                    <p:cond delay="0"/>
                                  </p:stCondLst>
                                  <p:childTnLst>
                                    <p:set>
                                      <p:cBhvr>
                                        <p:cTn id="70" dur="1" fill="hold">
                                          <p:stCondLst>
                                            <p:cond delay="0"/>
                                          </p:stCondLst>
                                        </p:cTn>
                                        <p:tgtEl>
                                          <p:spTgt spid="2">
                                            <p:graphicEl>
                                              <a:dgm id="{345E9FA0-8E77-40DB-84B2-52DFE96B669C}"/>
                                            </p:graphicEl>
                                          </p:spTgt>
                                        </p:tgtEl>
                                        <p:attrNameLst>
                                          <p:attrName>style.visibility</p:attrName>
                                        </p:attrNameLst>
                                      </p:cBhvr>
                                      <p:to>
                                        <p:strVal val="visible"/>
                                      </p:to>
                                    </p:set>
                                    <p:anim calcmode="lin" valueType="num">
                                      <p:cBhvr additive="base">
                                        <p:cTn id="71" dur="500" fill="hold"/>
                                        <p:tgtEl>
                                          <p:spTgt spid="2">
                                            <p:graphicEl>
                                              <a:dgm id="{345E9FA0-8E77-40DB-84B2-52DFE96B669C}"/>
                                            </p:graphicEl>
                                          </p:spTgt>
                                        </p:tgtEl>
                                        <p:attrNameLst>
                                          <p:attrName>ppt_x</p:attrName>
                                        </p:attrNameLst>
                                      </p:cBhvr>
                                      <p:tavLst>
                                        <p:tav tm="0">
                                          <p:val>
                                            <p:strVal val="1+#ppt_w/2"/>
                                          </p:val>
                                        </p:tav>
                                        <p:tav tm="100000">
                                          <p:val>
                                            <p:strVal val="#ppt_x"/>
                                          </p:val>
                                        </p:tav>
                                      </p:tavLst>
                                    </p:anim>
                                    <p:anim calcmode="lin" valueType="num">
                                      <p:cBhvr additive="base">
                                        <p:cTn id="72" dur="500" fill="hold"/>
                                        <p:tgtEl>
                                          <p:spTgt spid="2">
                                            <p:graphicEl>
                                              <a:dgm id="{345E9FA0-8E77-40DB-84B2-52DFE96B669C}"/>
                                            </p:graphic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2" grpId="0">
        <p:bldSub>
          <a:bldDgm bld="one"/>
        </p:bldSub>
      </p:bldGraphic>
    </p:bld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itle 1"/>
          <p:cNvSpPr>
            <a:spLocks noGrp="1"/>
          </p:cNvSpPr>
          <p:nvPr>
            <p:ph type="title" idx="4294967295"/>
          </p:nvPr>
        </p:nvSpPr>
        <p:spPr>
          <a:xfrm>
            <a:off x="196646" y="263525"/>
            <a:ext cx="8386916" cy="1143000"/>
          </a:xfrm>
        </p:spPr>
        <p:txBody>
          <a:bodyPr>
            <a:normAutofit/>
          </a:bodyPr>
          <a:lstStyle/>
          <a:p>
            <a:r>
              <a:rPr lang="en-US" altLang="en-US" sz="3200" b="0" dirty="0">
                <a:latin typeface="Cabin" panose="00000500000000000000" pitchFamily="2" charset="0"/>
                <a:ea typeface="ＭＳ Ｐゴシック" pitchFamily="34" charset="-128"/>
                <a:cs typeface="Helvetica" charset="0"/>
              </a:rPr>
              <a:t>Equal Access For All Cultures and Communities</a:t>
            </a:r>
          </a:p>
        </p:txBody>
      </p:sp>
      <p:grpSp>
        <p:nvGrpSpPr>
          <p:cNvPr id="2" name="Group 1"/>
          <p:cNvGrpSpPr/>
          <p:nvPr/>
        </p:nvGrpSpPr>
        <p:grpSpPr>
          <a:xfrm>
            <a:off x="2490660" y="1669082"/>
            <a:ext cx="3781679" cy="3758473"/>
            <a:chOff x="2490660" y="1669082"/>
            <a:chExt cx="3781679" cy="3758473"/>
          </a:xfrm>
        </p:grpSpPr>
        <p:sp>
          <p:nvSpPr>
            <p:cNvPr id="3" name="Freeform 2"/>
            <p:cNvSpPr/>
            <p:nvPr/>
          </p:nvSpPr>
          <p:spPr>
            <a:xfrm>
              <a:off x="2619581" y="1669082"/>
              <a:ext cx="3609784" cy="3609784"/>
            </a:xfrm>
            <a:custGeom>
              <a:avLst/>
              <a:gdLst>
                <a:gd name="connsiteX0" fmla="*/ 1804892 w 3609784"/>
                <a:gd name="connsiteY0" fmla="*/ 0 h 3609784"/>
                <a:gd name="connsiteX1" fmla="*/ 3367974 w 3609784"/>
                <a:gd name="connsiteY1" fmla="*/ 902446 h 3609784"/>
                <a:gd name="connsiteX2" fmla="*/ 1804892 w 3609784"/>
                <a:gd name="connsiteY2" fmla="*/ 1804892 h 3609784"/>
                <a:gd name="connsiteX3" fmla="*/ 1804892 w 3609784"/>
                <a:gd name="connsiteY3" fmla="*/ 0 h 3609784"/>
              </a:gdLst>
              <a:ahLst/>
              <a:cxnLst>
                <a:cxn ang="0">
                  <a:pos x="connsiteX0" y="connsiteY0"/>
                </a:cxn>
                <a:cxn ang="0">
                  <a:pos x="connsiteX1" y="connsiteY1"/>
                </a:cxn>
                <a:cxn ang="0">
                  <a:pos x="connsiteX2" y="connsiteY2"/>
                </a:cxn>
                <a:cxn ang="0">
                  <a:pos x="connsiteX3" y="connsiteY3"/>
                </a:cxn>
              </a:cxnLst>
              <a:rect l="l" t="t" r="r" b="b"/>
              <a:pathLst>
                <a:path w="3609784" h="3609784">
                  <a:moveTo>
                    <a:pt x="1804892" y="0"/>
                  </a:moveTo>
                  <a:cubicBezTo>
                    <a:pt x="2449718" y="0"/>
                    <a:pt x="3045561" y="344010"/>
                    <a:pt x="3367974" y="902446"/>
                  </a:cubicBezTo>
                  <a:lnTo>
                    <a:pt x="1804892" y="1804892"/>
                  </a:lnTo>
                  <a:lnTo>
                    <a:pt x="1804892" y="0"/>
                  </a:lnTo>
                  <a:close/>
                </a:path>
              </a:pathLst>
            </a:custGeom>
          </p:spPr>
          <p:style>
            <a:lnRef idx="2">
              <a:schemeClr val="dk2">
                <a:shade val="80000"/>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2">
                <a:hueOff val="0"/>
                <a:satOff val="0"/>
                <a:lumOff val="0"/>
                <a:alphaOff val="0"/>
              </a:schemeClr>
            </a:fontRef>
          </p:style>
          <p:txBody>
            <a:bodyPr spcFirstLastPara="0" vert="horz" wrap="square" lIns="1908619" tIns="478887" rIns="791306" bIns="2435906" numCol="1" spcCol="1270" anchor="ctr" anchorCtr="0">
              <a:noAutofit/>
            </a:bodyPr>
            <a:lstStyle/>
            <a:p>
              <a:pPr lvl="0" algn="ctr" defTabSz="622300">
                <a:lnSpc>
                  <a:spcPct val="90000"/>
                </a:lnSpc>
                <a:spcBef>
                  <a:spcPct val="0"/>
                </a:spcBef>
                <a:spcAft>
                  <a:spcPct val="35000"/>
                </a:spcAft>
              </a:pPr>
              <a:r>
                <a:rPr lang="en-US" sz="1200" kern="1200" dirty="0">
                  <a:latin typeface="Helvetica" panose="020B0604020202020204" pitchFamily="34" charset="0"/>
                </a:rPr>
                <a:t>Age, Gender, Adults and Seniors </a:t>
              </a:r>
            </a:p>
          </p:txBody>
        </p:sp>
        <p:sp>
          <p:nvSpPr>
            <p:cNvPr id="4" name="Freeform 3"/>
            <p:cNvSpPr/>
            <p:nvPr/>
          </p:nvSpPr>
          <p:spPr>
            <a:xfrm>
              <a:off x="2662555" y="1743426"/>
              <a:ext cx="3609784" cy="3609784"/>
            </a:xfrm>
            <a:custGeom>
              <a:avLst/>
              <a:gdLst>
                <a:gd name="connsiteX0" fmla="*/ 3367974 w 3609784"/>
                <a:gd name="connsiteY0" fmla="*/ 902446 h 3609784"/>
                <a:gd name="connsiteX1" fmla="*/ 3367974 w 3609784"/>
                <a:gd name="connsiteY1" fmla="*/ 2707338 h 3609784"/>
                <a:gd name="connsiteX2" fmla="*/ 1804892 w 3609784"/>
                <a:gd name="connsiteY2" fmla="*/ 1804892 h 3609784"/>
                <a:gd name="connsiteX3" fmla="*/ 3367974 w 3609784"/>
                <a:gd name="connsiteY3" fmla="*/ 902446 h 3609784"/>
              </a:gdLst>
              <a:ahLst/>
              <a:cxnLst>
                <a:cxn ang="0">
                  <a:pos x="connsiteX0" y="connsiteY0"/>
                </a:cxn>
                <a:cxn ang="0">
                  <a:pos x="connsiteX1" y="connsiteY1"/>
                </a:cxn>
                <a:cxn ang="0">
                  <a:pos x="connsiteX2" y="connsiteY2"/>
                </a:cxn>
                <a:cxn ang="0">
                  <a:pos x="connsiteX3" y="connsiteY3"/>
                </a:cxn>
              </a:cxnLst>
              <a:rect l="l" t="t" r="r" b="b"/>
              <a:pathLst>
                <a:path w="3609784" h="3609784">
                  <a:moveTo>
                    <a:pt x="3367974" y="902446"/>
                  </a:moveTo>
                  <a:cubicBezTo>
                    <a:pt x="3690387" y="1460882"/>
                    <a:pt x="3690387" y="2148902"/>
                    <a:pt x="3367974" y="2707338"/>
                  </a:cubicBezTo>
                  <a:lnTo>
                    <a:pt x="1804892" y="1804892"/>
                  </a:lnTo>
                  <a:lnTo>
                    <a:pt x="3367974" y="902446"/>
                  </a:lnTo>
                  <a:close/>
                </a:path>
              </a:pathLst>
            </a:custGeom>
          </p:spPr>
          <p:style>
            <a:lnRef idx="2">
              <a:schemeClr val="dk2">
                <a:shade val="80000"/>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2">
                <a:hueOff val="0"/>
                <a:satOff val="0"/>
                <a:lumOff val="0"/>
                <a:alphaOff val="0"/>
              </a:schemeClr>
            </a:fontRef>
          </p:style>
          <p:txBody>
            <a:bodyPr spcFirstLastPara="0" vert="horz" wrap="square" lIns="2467276" tIns="1478884" rIns="189675" bIns="1457396" numCol="1" spcCol="1270" anchor="ctr" anchorCtr="0">
              <a:noAutofit/>
            </a:bodyPr>
            <a:lstStyle/>
            <a:p>
              <a:pPr lvl="0" algn="ctr" defTabSz="622300">
                <a:lnSpc>
                  <a:spcPct val="90000"/>
                </a:lnSpc>
                <a:spcBef>
                  <a:spcPct val="0"/>
                </a:spcBef>
                <a:spcAft>
                  <a:spcPct val="35000"/>
                </a:spcAft>
              </a:pPr>
              <a:r>
                <a:rPr lang="en-US" sz="1200" kern="1200" dirty="0">
                  <a:latin typeface="Helvetica" panose="020B0604020202020204" pitchFamily="34" charset="0"/>
                </a:rPr>
                <a:t>Race,  Religious, Ethnicity, Language  </a:t>
              </a:r>
            </a:p>
          </p:txBody>
        </p:sp>
        <p:sp>
          <p:nvSpPr>
            <p:cNvPr id="6" name="Freeform 5"/>
            <p:cNvSpPr/>
            <p:nvPr/>
          </p:nvSpPr>
          <p:spPr>
            <a:xfrm>
              <a:off x="2619581" y="1817771"/>
              <a:ext cx="3609784" cy="3609784"/>
            </a:xfrm>
            <a:custGeom>
              <a:avLst/>
              <a:gdLst>
                <a:gd name="connsiteX0" fmla="*/ 3367974 w 3609784"/>
                <a:gd name="connsiteY0" fmla="*/ 2707338 h 3609784"/>
                <a:gd name="connsiteX1" fmla="*/ 1804892 w 3609784"/>
                <a:gd name="connsiteY1" fmla="*/ 3609784 h 3609784"/>
                <a:gd name="connsiteX2" fmla="*/ 1804892 w 3609784"/>
                <a:gd name="connsiteY2" fmla="*/ 1804892 h 3609784"/>
                <a:gd name="connsiteX3" fmla="*/ 3367974 w 3609784"/>
                <a:gd name="connsiteY3" fmla="*/ 2707338 h 3609784"/>
              </a:gdLst>
              <a:ahLst/>
              <a:cxnLst>
                <a:cxn ang="0">
                  <a:pos x="connsiteX0" y="connsiteY0"/>
                </a:cxn>
                <a:cxn ang="0">
                  <a:pos x="connsiteX1" y="connsiteY1"/>
                </a:cxn>
                <a:cxn ang="0">
                  <a:pos x="connsiteX2" y="connsiteY2"/>
                </a:cxn>
                <a:cxn ang="0">
                  <a:pos x="connsiteX3" y="connsiteY3"/>
                </a:cxn>
              </a:cxnLst>
              <a:rect l="l" t="t" r="r" b="b"/>
              <a:pathLst>
                <a:path w="3609784" h="3609784">
                  <a:moveTo>
                    <a:pt x="3367974" y="2707338"/>
                  </a:moveTo>
                  <a:cubicBezTo>
                    <a:pt x="3045561" y="3265774"/>
                    <a:pt x="2449717" y="3609784"/>
                    <a:pt x="1804892" y="3609784"/>
                  </a:cubicBezTo>
                  <a:lnTo>
                    <a:pt x="1804892" y="1804892"/>
                  </a:lnTo>
                  <a:lnTo>
                    <a:pt x="3367974" y="2707338"/>
                  </a:lnTo>
                  <a:close/>
                </a:path>
              </a:pathLst>
            </a:custGeom>
          </p:spPr>
          <p:style>
            <a:lnRef idx="2">
              <a:schemeClr val="dk2">
                <a:shade val="80000"/>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2">
                <a:hueOff val="0"/>
                <a:satOff val="0"/>
                <a:lumOff val="0"/>
                <a:alphaOff val="0"/>
              </a:schemeClr>
            </a:fontRef>
          </p:style>
          <p:txBody>
            <a:bodyPr spcFirstLastPara="0" vert="horz" wrap="square" lIns="1908619" tIns="2457392" rIns="791306" bIns="457401" numCol="1" spcCol="1270" anchor="ctr" anchorCtr="0">
              <a:noAutofit/>
            </a:bodyPr>
            <a:lstStyle/>
            <a:p>
              <a:pPr lvl="0" algn="ctr" defTabSz="622300">
                <a:lnSpc>
                  <a:spcPct val="90000"/>
                </a:lnSpc>
                <a:spcBef>
                  <a:spcPct val="0"/>
                </a:spcBef>
                <a:spcAft>
                  <a:spcPct val="35000"/>
                </a:spcAft>
              </a:pPr>
              <a:r>
                <a:rPr lang="en-US" sz="1200" kern="1200" dirty="0">
                  <a:latin typeface="Helvetica" panose="020B0604020202020204" pitchFamily="34" charset="0"/>
                </a:rPr>
                <a:t>Lesbian, Gay, Bisexual, Transgender</a:t>
              </a:r>
            </a:p>
          </p:txBody>
        </p:sp>
        <p:sp>
          <p:nvSpPr>
            <p:cNvPr id="7" name="Freeform 6"/>
            <p:cNvSpPr/>
            <p:nvPr/>
          </p:nvSpPr>
          <p:spPr>
            <a:xfrm>
              <a:off x="2533634" y="1817771"/>
              <a:ext cx="3609784" cy="3609784"/>
            </a:xfrm>
            <a:custGeom>
              <a:avLst/>
              <a:gdLst>
                <a:gd name="connsiteX0" fmla="*/ 1804892 w 3609784"/>
                <a:gd name="connsiteY0" fmla="*/ 3609784 h 3609784"/>
                <a:gd name="connsiteX1" fmla="*/ 241810 w 3609784"/>
                <a:gd name="connsiteY1" fmla="*/ 2707338 h 3609784"/>
                <a:gd name="connsiteX2" fmla="*/ 1804892 w 3609784"/>
                <a:gd name="connsiteY2" fmla="*/ 1804892 h 3609784"/>
                <a:gd name="connsiteX3" fmla="*/ 1804892 w 3609784"/>
                <a:gd name="connsiteY3" fmla="*/ 3609784 h 3609784"/>
              </a:gdLst>
              <a:ahLst/>
              <a:cxnLst>
                <a:cxn ang="0">
                  <a:pos x="connsiteX0" y="connsiteY0"/>
                </a:cxn>
                <a:cxn ang="0">
                  <a:pos x="connsiteX1" y="connsiteY1"/>
                </a:cxn>
                <a:cxn ang="0">
                  <a:pos x="connsiteX2" y="connsiteY2"/>
                </a:cxn>
                <a:cxn ang="0">
                  <a:pos x="connsiteX3" y="connsiteY3"/>
                </a:cxn>
              </a:cxnLst>
              <a:rect l="l" t="t" r="r" b="b"/>
              <a:pathLst>
                <a:path w="3609784" h="3609784">
                  <a:moveTo>
                    <a:pt x="1804892" y="3609784"/>
                  </a:moveTo>
                  <a:cubicBezTo>
                    <a:pt x="1160066" y="3609784"/>
                    <a:pt x="564223" y="3265774"/>
                    <a:pt x="241810" y="2707338"/>
                  </a:cubicBezTo>
                  <a:lnTo>
                    <a:pt x="1804892" y="1804892"/>
                  </a:lnTo>
                  <a:lnTo>
                    <a:pt x="1804892" y="3609784"/>
                  </a:lnTo>
                  <a:close/>
                </a:path>
              </a:pathLst>
            </a:custGeom>
          </p:spPr>
          <p:style>
            <a:lnRef idx="2">
              <a:schemeClr val="dk2">
                <a:shade val="80000"/>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2">
                <a:hueOff val="0"/>
                <a:satOff val="0"/>
                <a:lumOff val="0"/>
                <a:alphaOff val="0"/>
              </a:schemeClr>
            </a:fontRef>
          </p:style>
          <p:txBody>
            <a:bodyPr spcFirstLastPara="0" vert="horz" wrap="square" lIns="791305" tIns="2457392" rIns="1908620" bIns="457401" numCol="1" spcCol="1270" anchor="ctr" anchorCtr="0">
              <a:noAutofit/>
            </a:bodyPr>
            <a:lstStyle/>
            <a:p>
              <a:pPr lvl="0" algn="ctr" defTabSz="622300">
                <a:lnSpc>
                  <a:spcPct val="90000"/>
                </a:lnSpc>
                <a:spcBef>
                  <a:spcPct val="0"/>
                </a:spcBef>
                <a:spcAft>
                  <a:spcPct val="35000"/>
                </a:spcAft>
              </a:pPr>
              <a:r>
                <a:rPr lang="en-US" sz="1200" kern="1200" dirty="0">
                  <a:latin typeface="Helvetica" panose="020B0604020202020204" pitchFamily="34" charset="0"/>
                </a:rPr>
                <a:t>Deaf </a:t>
              </a:r>
              <a:endParaRPr lang="en-US" sz="1400" kern="1200" dirty="0">
                <a:latin typeface="Helvetica" panose="020B0604020202020204" pitchFamily="34" charset="0"/>
              </a:endParaRPr>
            </a:p>
          </p:txBody>
        </p:sp>
        <p:sp>
          <p:nvSpPr>
            <p:cNvPr id="8" name="Freeform 7"/>
            <p:cNvSpPr/>
            <p:nvPr/>
          </p:nvSpPr>
          <p:spPr>
            <a:xfrm>
              <a:off x="2490660" y="1743426"/>
              <a:ext cx="3609784" cy="3609784"/>
            </a:xfrm>
            <a:custGeom>
              <a:avLst/>
              <a:gdLst>
                <a:gd name="connsiteX0" fmla="*/ 241810 w 3609784"/>
                <a:gd name="connsiteY0" fmla="*/ 2707338 h 3609784"/>
                <a:gd name="connsiteX1" fmla="*/ 241810 w 3609784"/>
                <a:gd name="connsiteY1" fmla="*/ 902446 h 3609784"/>
                <a:gd name="connsiteX2" fmla="*/ 1804892 w 3609784"/>
                <a:gd name="connsiteY2" fmla="*/ 1804892 h 3609784"/>
                <a:gd name="connsiteX3" fmla="*/ 241810 w 3609784"/>
                <a:gd name="connsiteY3" fmla="*/ 2707338 h 3609784"/>
              </a:gdLst>
              <a:ahLst/>
              <a:cxnLst>
                <a:cxn ang="0">
                  <a:pos x="connsiteX0" y="connsiteY0"/>
                </a:cxn>
                <a:cxn ang="0">
                  <a:pos x="connsiteX1" y="connsiteY1"/>
                </a:cxn>
                <a:cxn ang="0">
                  <a:pos x="connsiteX2" y="connsiteY2"/>
                </a:cxn>
                <a:cxn ang="0">
                  <a:pos x="connsiteX3" y="connsiteY3"/>
                </a:cxn>
              </a:cxnLst>
              <a:rect l="l" t="t" r="r" b="b"/>
              <a:pathLst>
                <a:path w="3609784" h="3609784">
                  <a:moveTo>
                    <a:pt x="241810" y="2707338"/>
                  </a:moveTo>
                  <a:cubicBezTo>
                    <a:pt x="-80603" y="2148902"/>
                    <a:pt x="-80603" y="1460882"/>
                    <a:pt x="241810" y="902446"/>
                  </a:cubicBezTo>
                  <a:lnTo>
                    <a:pt x="1804892" y="1804892"/>
                  </a:lnTo>
                  <a:lnTo>
                    <a:pt x="241810" y="2707338"/>
                  </a:lnTo>
                  <a:close/>
                </a:path>
              </a:pathLst>
            </a:custGeom>
          </p:spPr>
          <p:style>
            <a:lnRef idx="2">
              <a:schemeClr val="dk2">
                <a:shade val="80000"/>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2">
                <a:hueOff val="0"/>
                <a:satOff val="0"/>
                <a:lumOff val="0"/>
                <a:alphaOff val="0"/>
              </a:schemeClr>
            </a:fontRef>
          </p:style>
          <p:txBody>
            <a:bodyPr spcFirstLastPara="0" vert="horz" wrap="square" lIns="189675" tIns="1478884" rIns="2467276" bIns="1457396" numCol="1" spcCol="1270" anchor="ctr" anchorCtr="0">
              <a:noAutofit/>
            </a:bodyPr>
            <a:lstStyle/>
            <a:p>
              <a:pPr lvl="0" algn="ctr" defTabSz="622300">
                <a:lnSpc>
                  <a:spcPct val="90000"/>
                </a:lnSpc>
                <a:spcBef>
                  <a:spcPct val="0"/>
                </a:spcBef>
                <a:spcAft>
                  <a:spcPct val="35000"/>
                </a:spcAft>
              </a:pPr>
              <a:r>
                <a:rPr lang="en-US" sz="1200" kern="1200" dirty="0">
                  <a:latin typeface="Helvetica" panose="020B0604020202020204" pitchFamily="34" charset="0"/>
                </a:rPr>
                <a:t>Behavioral Health Conditions </a:t>
              </a:r>
            </a:p>
          </p:txBody>
        </p:sp>
        <p:sp>
          <p:nvSpPr>
            <p:cNvPr id="9" name="Freeform 8"/>
            <p:cNvSpPr/>
            <p:nvPr/>
          </p:nvSpPr>
          <p:spPr>
            <a:xfrm>
              <a:off x="2533634" y="1669082"/>
              <a:ext cx="3609784" cy="3609784"/>
            </a:xfrm>
            <a:custGeom>
              <a:avLst/>
              <a:gdLst>
                <a:gd name="connsiteX0" fmla="*/ 241810 w 3609784"/>
                <a:gd name="connsiteY0" fmla="*/ 902446 h 3609784"/>
                <a:gd name="connsiteX1" fmla="*/ 1804892 w 3609784"/>
                <a:gd name="connsiteY1" fmla="*/ 0 h 3609784"/>
                <a:gd name="connsiteX2" fmla="*/ 1804892 w 3609784"/>
                <a:gd name="connsiteY2" fmla="*/ 1804892 h 3609784"/>
                <a:gd name="connsiteX3" fmla="*/ 241810 w 3609784"/>
                <a:gd name="connsiteY3" fmla="*/ 902446 h 3609784"/>
              </a:gdLst>
              <a:ahLst/>
              <a:cxnLst>
                <a:cxn ang="0">
                  <a:pos x="connsiteX0" y="connsiteY0"/>
                </a:cxn>
                <a:cxn ang="0">
                  <a:pos x="connsiteX1" y="connsiteY1"/>
                </a:cxn>
                <a:cxn ang="0">
                  <a:pos x="connsiteX2" y="connsiteY2"/>
                </a:cxn>
                <a:cxn ang="0">
                  <a:pos x="connsiteX3" y="connsiteY3"/>
                </a:cxn>
              </a:cxnLst>
              <a:rect l="l" t="t" r="r" b="b"/>
              <a:pathLst>
                <a:path w="3609784" h="3609784">
                  <a:moveTo>
                    <a:pt x="241810" y="902446"/>
                  </a:moveTo>
                  <a:cubicBezTo>
                    <a:pt x="564223" y="344010"/>
                    <a:pt x="1160067" y="0"/>
                    <a:pt x="1804892" y="0"/>
                  </a:cubicBezTo>
                  <a:lnTo>
                    <a:pt x="1804892" y="1804892"/>
                  </a:lnTo>
                  <a:lnTo>
                    <a:pt x="241810" y="902446"/>
                  </a:lnTo>
                  <a:close/>
                </a:path>
              </a:pathLst>
            </a:custGeom>
          </p:spPr>
          <p:style>
            <a:lnRef idx="2">
              <a:schemeClr val="dk2">
                <a:shade val="80000"/>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2">
                <a:hueOff val="0"/>
                <a:satOff val="0"/>
                <a:lumOff val="0"/>
                <a:alphaOff val="0"/>
              </a:schemeClr>
            </a:fontRef>
          </p:style>
          <p:txBody>
            <a:bodyPr spcFirstLastPara="0" vert="horz" wrap="square" lIns="791305" tIns="478887" rIns="1908620" bIns="2435906" numCol="1" spcCol="1270" anchor="ctr" anchorCtr="0">
              <a:noAutofit/>
            </a:bodyPr>
            <a:lstStyle/>
            <a:p>
              <a:pPr lvl="0" algn="ctr" defTabSz="622300">
                <a:lnSpc>
                  <a:spcPct val="90000"/>
                </a:lnSpc>
                <a:spcBef>
                  <a:spcPct val="0"/>
                </a:spcBef>
                <a:spcAft>
                  <a:spcPct val="35000"/>
                </a:spcAft>
              </a:pPr>
              <a:r>
                <a:rPr lang="en-US" sz="1200" kern="1200" dirty="0">
                  <a:latin typeface="Helvetica" panose="020B0604020202020204" pitchFamily="34" charset="0"/>
                </a:rPr>
                <a:t>Physical Disabilities and Chronic Conditions</a:t>
              </a:r>
            </a:p>
          </p:txBody>
        </p:sp>
      </p:grpSp>
      <p:sp>
        <p:nvSpPr>
          <p:cNvPr id="24581" name="TextBox 1"/>
          <p:cNvSpPr txBox="1">
            <a:spLocks noChangeArrowheads="1"/>
          </p:cNvSpPr>
          <p:nvPr/>
        </p:nvSpPr>
        <p:spPr bwMode="auto">
          <a:xfrm>
            <a:off x="457200" y="1857375"/>
            <a:ext cx="1698625" cy="2769989"/>
          </a:xfrm>
          <a:prstGeom prst="rect">
            <a:avLst/>
          </a:prstGeom>
          <a:noFill/>
          <a:ln w="9525">
            <a:solidFill>
              <a:schemeClr val="tx2"/>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ct val="20000"/>
              </a:spcBef>
              <a:buFont typeface="Arial" charset="0"/>
              <a:buChar char="•"/>
              <a:defRPr sz="3200">
                <a:solidFill>
                  <a:schemeClr val="tx1"/>
                </a:solidFill>
                <a:latin typeface="Garamond" pitchFamily="18" charset="0"/>
                <a:ea typeface="ＭＳ Ｐゴシック" pitchFamily="34" charset="-128"/>
                <a:cs typeface="Garamond" pitchFamily="18" charset="0"/>
              </a:defRPr>
            </a:lvl1pPr>
            <a:lvl2pPr marL="742950" indent="-285750">
              <a:spcBef>
                <a:spcPct val="20000"/>
              </a:spcBef>
              <a:buFont typeface="Arial" charset="0"/>
              <a:buChar char="–"/>
              <a:defRPr sz="2800">
                <a:solidFill>
                  <a:schemeClr val="tx1"/>
                </a:solidFill>
                <a:latin typeface="Garamond" pitchFamily="18" charset="0"/>
                <a:ea typeface="ＭＳ Ｐゴシック" pitchFamily="34" charset="-128"/>
                <a:cs typeface="Garamond" pitchFamily="18" charset="0"/>
              </a:defRPr>
            </a:lvl2pPr>
            <a:lvl3pPr marL="1143000" indent="-228600">
              <a:spcBef>
                <a:spcPct val="20000"/>
              </a:spcBef>
              <a:buFont typeface="Arial" charset="0"/>
              <a:buChar char="•"/>
              <a:defRPr sz="2400">
                <a:solidFill>
                  <a:schemeClr val="tx1"/>
                </a:solidFill>
                <a:latin typeface="Garamond" pitchFamily="18" charset="0"/>
                <a:ea typeface="ＭＳ Ｐゴシック" pitchFamily="34" charset="-128"/>
                <a:cs typeface="Garamond" pitchFamily="18" charset="0"/>
              </a:defRPr>
            </a:lvl3pPr>
            <a:lvl4pPr marL="1600200" indent="-228600">
              <a:spcBef>
                <a:spcPct val="20000"/>
              </a:spcBef>
              <a:buFont typeface="Arial" charset="0"/>
              <a:buChar char="–"/>
              <a:defRPr sz="2000">
                <a:solidFill>
                  <a:schemeClr val="tx1"/>
                </a:solidFill>
                <a:latin typeface="Garamond" pitchFamily="18" charset="0"/>
                <a:ea typeface="ＭＳ Ｐゴシック" pitchFamily="34" charset="-128"/>
                <a:cs typeface="Garamond" pitchFamily="18" charset="0"/>
              </a:defRPr>
            </a:lvl4pPr>
            <a:lvl5pPr marL="2057400" indent="-228600">
              <a:spcBef>
                <a:spcPct val="20000"/>
              </a:spcBef>
              <a:buFont typeface="Arial" charset="0"/>
              <a:buChar char="»"/>
              <a:defRPr sz="2000">
                <a:solidFill>
                  <a:schemeClr val="tx1"/>
                </a:solidFill>
                <a:latin typeface="Garamond" pitchFamily="18" charset="0"/>
                <a:ea typeface="ＭＳ Ｐゴシック" pitchFamily="34" charset="-128"/>
                <a:cs typeface="Garamond" pitchFamily="18" charset="0"/>
              </a:defRPr>
            </a:lvl5pPr>
            <a:lvl6pPr marL="2514600" indent="-228600" defTabSz="457200" eaLnBrk="0" fontAlgn="base" hangingPunct="0">
              <a:spcBef>
                <a:spcPct val="20000"/>
              </a:spcBef>
              <a:spcAft>
                <a:spcPct val="0"/>
              </a:spcAft>
              <a:buFont typeface="Arial" charset="0"/>
              <a:buChar char="»"/>
              <a:defRPr sz="2000">
                <a:solidFill>
                  <a:schemeClr val="tx1"/>
                </a:solidFill>
                <a:latin typeface="Garamond" pitchFamily="18" charset="0"/>
                <a:ea typeface="ＭＳ Ｐゴシック" pitchFamily="34" charset="-128"/>
                <a:cs typeface="Garamond" pitchFamily="18" charset="0"/>
              </a:defRPr>
            </a:lvl6pPr>
            <a:lvl7pPr marL="2971800" indent="-228600" defTabSz="457200" eaLnBrk="0" fontAlgn="base" hangingPunct="0">
              <a:spcBef>
                <a:spcPct val="20000"/>
              </a:spcBef>
              <a:spcAft>
                <a:spcPct val="0"/>
              </a:spcAft>
              <a:buFont typeface="Arial" charset="0"/>
              <a:buChar char="»"/>
              <a:defRPr sz="2000">
                <a:solidFill>
                  <a:schemeClr val="tx1"/>
                </a:solidFill>
                <a:latin typeface="Garamond" pitchFamily="18" charset="0"/>
                <a:ea typeface="ＭＳ Ｐゴシック" pitchFamily="34" charset="-128"/>
                <a:cs typeface="Garamond" pitchFamily="18" charset="0"/>
              </a:defRPr>
            </a:lvl7pPr>
            <a:lvl8pPr marL="3429000" indent="-228600" defTabSz="457200" eaLnBrk="0" fontAlgn="base" hangingPunct="0">
              <a:spcBef>
                <a:spcPct val="20000"/>
              </a:spcBef>
              <a:spcAft>
                <a:spcPct val="0"/>
              </a:spcAft>
              <a:buFont typeface="Arial" charset="0"/>
              <a:buChar char="»"/>
              <a:defRPr sz="2000">
                <a:solidFill>
                  <a:schemeClr val="tx1"/>
                </a:solidFill>
                <a:latin typeface="Garamond" pitchFamily="18" charset="0"/>
                <a:ea typeface="ＭＳ Ｐゴシック" pitchFamily="34" charset="-128"/>
                <a:cs typeface="Garamond" pitchFamily="18" charset="0"/>
              </a:defRPr>
            </a:lvl8pPr>
            <a:lvl9pPr marL="3886200" indent="-228600" defTabSz="457200" eaLnBrk="0" fontAlgn="base" hangingPunct="0">
              <a:spcBef>
                <a:spcPct val="20000"/>
              </a:spcBef>
              <a:spcAft>
                <a:spcPct val="0"/>
              </a:spcAft>
              <a:buFont typeface="Arial" charset="0"/>
              <a:buChar char="»"/>
              <a:defRPr sz="2000">
                <a:solidFill>
                  <a:schemeClr val="tx1"/>
                </a:solidFill>
                <a:latin typeface="Garamond" pitchFamily="18" charset="0"/>
                <a:ea typeface="ＭＳ Ｐゴシック" pitchFamily="34" charset="-128"/>
                <a:cs typeface="Garamond" pitchFamily="18" charset="0"/>
              </a:defRPr>
            </a:lvl9pPr>
          </a:lstStyle>
          <a:p>
            <a:pPr>
              <a:spcBef>
                <a:spcPct val="0"/>
              </a:spcBef>
              <a:buFontTx/>
              <a:buNone/>
            </a:pPr>
            <a:r>
              <a:rPr lang="en-US" altLang="en-US" sz="2000" kern="0" dirty="0">
                <a:solidFill>
                  <a:schemeClr val="tx2"/>
                </a:solidFill>
                <a:latin typeface="Helvetica" panose="020B0604020202020204" pitchFamily="34" charset="0"/>
                <a:cs typeface="Helvetica" panose="020B0604020202020204" pitchFamily="34" charset="0"/>
              </a:rPr>
              <a:t>INTEGRITY </a:t>
            </a:r>
          </a:p>
          <a:p>
            <a:pPr>
              <a:spcBef>
                <a:spcPct val="0"/>
              </a:spcBef>
              <a:buFontTx/>
              <a:buNone/>
            </a:pPr>
            <a:r>
              <a:rPr lang="en-US" altLang="en-US" sz="2000" kern="0" dirty="0">
                <a:latin typeface="Helvetica" panose="020B0604020202020204" pitchFamily="34" charset="0"/>
                <a:cs typeface="Helvetica" panose="020B0604020202020204" pitchFamily="34" charset="0"/>
              </a:rPr>
              <a:t>will serve a diverse population representing many cultures and identities.</a:t>
            </a:r>
          </a:p>
          <a:p>
            <a:pPr>
              <a:spcBef>
                <a:spcPct val="0"/>
              </a:spcBef>
              <a:buFontTx/>
              <a:buNone/>
            </a:pPr>
            <a:endParaRPr lang="en-US" altLang="en-US" sz="1400" dirty="0">
              <a:latin typeface="Helvetica" panose="020B0604020202020204" pitchFamily="34" charset="0"/>
              <a:cs typeface="Helvetica" panose="020B0604020202020204" pitchFamily="34" charset="0"/>
            </a:endParaRPr>
          </a:p>
        </p:txBody>
      </p:sp>
      <p:pic>
        <p:nvPicPr>
          <p:cNvPr id="11" name="Picture 10"/>
          <p:cNvPicPr>
            <a:picLocks noChangeAspect="1"/>
          </p:cNvPicPr>
          <p:nvPr/>
        </p:nvPicPr>
        <p:blipFill>
          <a:blip r:embed="rId3"/>
          <a:stretch>
            <a:fillRect/>
          </a:stretch>
        </p:blipFill>
        <p:spPr>
          <a:xfrm>
            <a:off x="2505926" y="6425031"/>
            <a:ext cx="5782867" cy="277506"/>
          </a:xfrm>
          <a:prstGeom prst="rect">
            <a:avLst/>
          </a:prstGeom>
        </p:spPr>
      </p:pic>
    </p:spTree>
    <p:extLst>
      <p:ext uri="{BB962C8B-B14F-4D97-AF65-F5344CB8AC3E}">
        <p14:creationId xmlns:p14="http://schemas.microsoft.com/office/powerpoint/2010/main" val="3742713386"/>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426217" y="356624"/>
            <a:ext cx="7886700" cy="993711"/>
          </a:xfrm>
        </p:spPr>
        <p:txBody>
          <a:bodyPr>
            <a:normAutofit/>
          </a:bodyPr>
          <a:lstStyle/>
          <a:p>
            <a:r>
              <a:rPr lang="en-US" sz="4000" b="0" dirty="0"/>
              <a:t>Educational Resources</a:t>
            </a:r>
          </a:p>
        </p:txBody>
      </p:sp>
      <p:sp>
        <p:nvSpPr>
          <p:cNvPr id="4" name="TextBox 3"/>
          <p:cNvSpPr txBox="1"/>
          <p:nvPr/>
        </p:nvSpPr>
        <p:spPr>
          <a:xfrm>
            <a:off x="426217" y="1444771"/>
            <a:ext cx="8445910" cy="2862322"/>
          </a:xfrm>
          <a:prstGeom prst="rect">
            <a:avLst/>
          </a:prstGeom>
          <a:noFill/>
        </p:spPr>
        <p:txBody>
          <a:bodyPr wrap="square" rtlCol="0">
            <a:spAutoFit/>
          </a:bodyPr>
          <a:lstStyle/>
          <a:p>
            <a:r>
              <a:rPr lang="en-US" dirty="0">
                <a:latin typeface="Garamond" panose="02020404030301010803" pitchFamily="18" charset="0"/>
              </a:rPr>
              <a:t>RI EOHHS Integrated Care Initiative</a:t>
            </a:r>
          </a:p>
          <a:p>
            <a:pPr marL="285750" indent="-285750">
              <a:buFont typeface="Arial" panose="020B0604020202020204" pitchFamily="34" charset="0"/>
              <a:buChar char="•"/>
            </a:pPr>
            <a:r>
              <a:rPr lang="en-US" dirty="0">
                <a:solidFill>
                  <a:srgbClr val="00742F"/>
                </a:solidFill>
                <a:latin typeface="Garamond" panose="02020404030301010803" pitchFamily="18" charset="0"/>
                <a:hlinkClick r:id="rId2"/>
              </a:rPr>
              <a:t>https://eohhs.ri.gov/initiatives/integrated-care-initiative</a:t>
            </a:r>
            <a:r>
              <a:rPr lang="en-US" dirty="0">
                <a:solidFill>
                  <a:srgbClr val="00742F"/>
                </a:solidFill>
                <a:latin typeface="Garamond" panose="02020404030301010803" pitchFamily="18" charset="0"/>
              </a:rPr>
              <a:t> </a:t>
            </a:r>
          </a:p>
          <a:p>
            <a:endParaRPr lang="en-US" dirty="0">
              <a:latin typeface="Garamond" panose="02020404030301010803" pitchFamily="18" charset="0"/>
            </a:endParaRPr>
          </a:p>
          <a:p>
            <a:pPr marL="285750" indent="-285750">
              <a:buFont typeface="Arial" panose="020B0604020202020204" pitchFamily="34" charset="0"/>
              <a:buChar char="•"/>
            </a:pPr>
            <a:r>
              <a:rPr lang="en-US" dirty="0">
                <a:solidFill>
                  <a:srgbClr val="00742F"/>
                </a:solidFill>
                <a:latin typeface="Garamond" panose="02020404030301010803" pitchFamily="18" charset="0"/>
                <a:hlinkClick r:id="rId3"/>
              </a:rPr>
              <a:t>Training Culturally Competent Direct Care Workers: Key Considerations for Long-Term Services and Supports Providers</a:t>
            </a:r>
            <a:endParaRPr lang="en-US" dirty="0">
              <a:solidFill>
                <a:srgbClr val="00742F"/>
              </a:solidFill>
              <a:latin typeface="Garamond" panose="02020404030301010803" pitchFamily="18" charset="0"/>
            </a:endParaRPr>
          </a:p>
          <a:p>
            <a:endParaRPr lang="en-US" dirty="0">
              <a:latin typeface="Garamond" panose="02020404030301010803" pitchFamily="18" charset="0"/>
            </a:endParaRPr>
          </a:p>
          <a:p>
            <a:r>
              <a:rPr lang="en-US" dirty="0">
                <a:latin typeface="Garamond" panose="02020404030301010803" pitchFamily="18" charset="0"/>
              </a:rPr>
              <a:t>Health Resources &amp; Services Administration: Health Literacy</a:t>
            </a:r>
          </a:p>
          <a:p>
            <a:pPr marL="285750" indent="-285750">
              <a:buFont typeface="Arial" panose="020B0604020202020204" pitchFamily="34" charset="0"/>
              <a:buChar char="•"/>
            </a:pPr>
            <a:r>
              <a:rPr lang="en-US" dirty="0">
                <a:solidFill>
                  <a:srgbClr val="00742F"/>
                </a:solidFill>
                <a:latin typeface="Garamond" panose="02020404030301010803" pitchFamily="18" charset="0"/>
                <a:hlinkClick r:id="rId4"/>
              </a:rPr>
              <a:t>https://www.hrsa.gov/about/organization/bureaus/ohe/health-literacy</a:t>
            </a:r>
            <a:r>
              <a:rPr lang="en-US" dirty="0">
                <a:solidFill>
                  <a:srgbClr val="00742F"/>
                </a:solidFill>
                <a:latin typeface="Garamond" panose="02020404030301010803" pitchFamily="18" charset="0"/>
              </a:rPr>
              <a:t>  </a:t>
            </a:r>
          </a:p>
          <a:p>
            <a:endParaRPr lang="en-US" dirty="0">
              <a:latin typeface="Garamond" panose="02020404030301010803" pitchFamily="18" charset="0"/>
            </a:endParaRPr>
          </a:p>
          <a:p>
            <a:r>
              <a:rPr lang="en-US" b="1" dirty="0">
                <a:latin typeface="Garamond" panose="02020404030301010803" pitchFamily="18" charset="0"/>
              </a:rPr>
              <a:t>Email </a:t>
            </a:r>
            <a:r>
              <a:rPr lang="en-US" b="1" dirty="0">
                <a:latin typeface="Garamond" panose="02020404030301010803" pitchFamily="18" charset="0"/>
                <a:hlinkClick r:id="rId5"/>
              </a:rPr>
              <a:t>ProviderTraining@nhpri.org</a:t>
            </a:r>
            <a:r>
              <a:rPr lang="en-US" b="1" dirty="0">
                <a:latin typeface="Garamond" panose="02020404030301010803" pitchFamily="18" charset="0"/>
              </a:rPr>
              <a:t> for assistance in finding other resources  </a:t>
            </a:r>
          </a:p>
        </p:txBody>
      </p:sp>
      <p:pic>
        <p:nvPicPr>
          <p:cNvPr id="5" name="Picture 4"/>
          <p:cNvPicPr>
            <a:picLocks noChangeAspect="1"/>
          </p:cNvPicPr>
          <p:nvPr/>
        </p:nvPicPr>
        <p:blipFill>
          <a:blip r:embed="rId6"/>
          <a:stretch>
            <a:fillRect/>
          </a:stretch>
        </p:blipFill>
        <p:spPr>
          <a:xfrm>
            <a:off x="2505926" y="6425031"/>
            <a:ext cx="5782867" cy="277506"/>
          </a:xfrm>
          <a:prstGeom prst="rect">
            <a:avLst/>
          </a:prstGeom>
        </p:spPr>
      </p:pic>
    </p:spTree>
    <p:extLst>
      <p:ext uri="{BB962C8B-B14F-4D97-AF65-F5344CB8AC3E}">
        <p14:creationId xmlns:p14="http://schemas.microsoft.com/office/powerpoint/2010/main" val="2217204310"/>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692359" y="3426236"/>
            <a:ext cx="7886700" cy="1289050"/>
          </a:xfrm>
          <a:noFill/>
          <a:ln>
            <a:noFill/>
          </a:ln>
        </p:spPr>
        <p:txBody>
          <a:bodyPr>
            <a:noAutofit/>
          </a:bodyPr>
          <a:lstStyle/>
          <a:p>
            <a:pPr algn="ctr"/>
            <a:r>
              <a:rPr lang="en-US" sz="2200" b="0" dirty="0"/>
              <a:t>Together with our provider partners, Neighborhood is dedicated to providing high quality, cost-effective health care for </a:t>
            </a:r>
            <a:br>
              <a:rPr lang="en-US" sz="2200" b="0" dirty="0"/>
            </a:br>
            <a:r>
              <a:rPr lang="en-US" sz="2200" b="0" dirty="0"/>
              <a:t>Rhode Island’s at-risk populations. </a:t>
            </a:r>
          </a:p>
        </p:txBody>
      </p:sp>
      <p:sp>
        <p:nvSpPr>
          <p:cNvPr id="5" name="TextBox 4"/>
          <p:cNvSpPr txBox="1"/>
          <p:nvPr/>
        </p:nvSpPr>
        <p:spPr>
          <a:xfrm>
            <a:off x="374755" y="411735"/>
            <a:ext cx="8521908" cy="5232202"/>
          </a:xfrm>
          <a:prstGeom prst="rect">
            <a:avLst/>
          </a:prstGeom>
          <a:noFill/>
          <a:ln>
            <a:noFill/>
          </a:ln>
        </p:spPr>
        <p:txBody>
          <a:bodyPr wrap="square" rtlCol="0">
            <a:spAutoFit/>
          </a:bodyPr>
          <a:lstStyle/>
          <a:p>
            <a:pPr algn="ctr"/>
            <a:r>
              <a:rPr lang="en-US" b="1" dirty="0"/>
              <a:t>Thank you for your time, collaboration, and commitment to Neighborhood members. </a:t>
            </a:r>
          </a:p>
          <a:p>
            <a:pPr algn="ctr"/>
            <a:endParaRPr lang="en-US" sz="2000" b="1" dirty="0"/>
          </a:p>
          <a:p>
            <a:pPr algn="ctr"/>
            <a:r>
              <a:rPr lang="en-US" sz="2800" b="1" dirty="0"/>
              <a:t>At the end of this training, please </a:t>
            </a:r>
            <a:r>
              <a:rPr lang="en-US" sz="2800" b="1" dirty="0">
                <a:hlinkClick r:id="rId2"/>
              </a:rPr>
              <a:t>click this link to attest</a:t>
            </a:r>
            <a:r>
              <a:rPr lang="en-US" sz="2800" b="1" dirty="0"/>
              <a:t> to your understanding and completion</a:t>
            </a:r>
            <a:r>
              <a:rPr lang="en-US" sz="2400" b="1" dirty="0"/>
              <a:t>.  </a:t>
            </a:r>
          </a:p>
          <a:p>
            <a:pPr algn="ctr"/>
            <a:endParaRPr lang="en-US" b="1" dirty="0"/>
          </a:p>
          <a:p>
            <a:pPr algn="ctr"/>
            <a:r>
              <a:rPr lang="en-US" sz="2000" b="1" dirty="0"/>
              <a:t>An authorized representative from each provider organization must complete the training and</a:t>
            </a:r>
            <a:r>
              <a:rPr lang="en-US" sz="2000" b="1" dirty="0">
                <a:solidFill>
                  <a:srgbClr val="FF0000"/>
                </a:solidFill>
              </a:rPr>
              <a:t> attest </a:t>
            </a:r>
            <a:r>
              <a:rPr lang="en-US" sz="2000" b="1" dirty="0"/>
              <a:t>to having done so.  This authorized representative also attests that he/she will train his/her employees using Neighborhood’s training.  </a:t>
            </a:r>
          </a:p>
          <a:p>
            <a:pPr algn="ctr"/>
            <a:endParaRPr lang="en-US" b="1" dirty="0"/>
          </a:p>
          <a:p>
            <a:pPr algn="ctr"/>
            <a:endParaRPr lang="en-US" b="1" dirty="0"/>
          </a:p>
          <a:p>
            <a:pPr algn="ctr"/>
            <a:endParaRPr lang="en-US" b="1" dirty="0"/>
          </a:p>
          <a:p>
            <a:pPr algn="ctr"/>
            <a:endParaRPr lang="en-US" b="1" dirty="0"/>
          </a:p>
          <a:p>
            <a:pPr algn="ctr"/>
            <a:endParaRPr lang="en-US" b="1" dirty="0"/>
          </a:p>
          <a:p>
            <a:pPr algn="ctr"/>
            <a:endParaRPr lang="en-US" b="1" dirty="0"/>
          </a:p>
          <a:p>
            <a:pPr algn="ctr"/>
            <a:endParaRPr lang="en-US" b="1" dirty="0"/>
          </a:p>
          <a:p>
            <a:pPr algn="ctr"/>
            <a:r>
              <a:rPr lang="en-US" b="1" dirty="0"/>
              <a:t>   If you have any questions regarding this training, please contact Provider Relations or email: </a:t>
            </a:r>
            <a:r>
              <a:rPr lang="en-US" b="1" dirty="0">
                <a:hlinkClick r:id="rId3"/>
              </a:rPr>
              <a:t>providertraining@nhpri.org</a:t>
            </a:r>
            <a:r>
              <a:rPr lang="en-US" b="1" dirty="0"/>
              <a:t> </a:t>
            </a:r>
          </a:p>
        </p:txBody>
      </p:sp>
      <p:pic>
        <p:nvPicPr>
          <p:cNvPr id="4" name="Picture 3"/>
          <p:cNvPicPr>
            <a:picLocks noChangeAspect="1"/>
          </p:cNvPicPr>
          <p:nvPr/>
        </p:nvPicPr>
        <p:blipFill>
          <a:blip r:embed="rId4"/>
          <a:stretch>
            <a:fillRect/>
          </a:stretch>
        </p:blipFill>
        <p:spPr>
          <a:xfrm>
            <a:off x="2505926" y="6425031"/>
            <a:ext cx="5782867" cy="277506"/>
          </a:xfrm>
          <a:prstGeom prst="rect">
            <a:avLst/>
          </a:prstGeom>
        </p:spPr>
      </p:pic>
    </p:spTree>
    <p:extLst>
      <p:ext uri="{BB962C8B-B14F-4D97-AF65-F5344CB8AC3E}">
        <p14:creationId xmlns:p14="http://schemas.microsoft.com/office/powerpoint/2010/main" val="3399223962"/>
      </p:ext>
    </p:extLst>
  </p:cSld>
  <p:clrMapOvr>
    <a:masterClrMapping/>
  </p:clrMapOvr>
</p:sld>
</file>

<file path=ppt/theme/theme1.xml><?xml version="1.0" encoding="utf-8"?>
<a:theme xmlns:a="http://schemas.openxmlformats.org/drawingml/2006/main" name="2_Custom Desig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NHPRI-1116-PPTGeneric Temp" id="{1FB371CB-2817-2A47-9722-CAE5E5972612}" vid="{5F253484-58B2-8A45-826E-6FB76DB896D9}"/>
    </a:ext>
  </a:extLst>
</a:theme>
</file>

<file path=ppt/theme/theme2.xml><?xml version="1.0" encoding="utf-8"?>
<a:theme xmlns:a="http://schemas.openxmlformats.org/drawingml/2006/main" name="5_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NHPRI-1116-PPTGeneric Temp" id="{1FB371CB-2817-2A47-9722-CAE5E5972612}" vid="{09B838DE-5161-0143-9F8E-8A164041B81B}"/>
    </a:ext>
  </a:extLst>
</a:theme>
</file>

<file path=ppt/theme/theme3.xml><?xml version="1.0" encoding="utf-8"?>
<a:theme xmlns:a="http://schemas.openxmlformats.org/drawingml/2006/main" name="Interior Image slides">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NHPRI-1116-PPTGeneric Temp" id="{1FB371CB-2817-2A47-9722-CAE5E5972612}" vid="{09B838DE-5161-0143-9F8E-8A164041B81B}"/>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4D83108C71062F49A05BC8B04A319C0B" ma:contentTypeVersion="0" ma:contentTypeDescription="Create a new document." ma:contentTypeScope="" ma:versionID="5311a567c74e2ee2528c94bb53eaf47f">
  <xsd:schema xmlns:xsd="http://www.w3.org/2001/XMLSchema" xmlns:xs="http://www.w3.org/2001/XMLSchema" xmlns:p="http://schemas.microsoft.com/office/2006/metadata/properties" targetNamespace="http://schemas.microsoft.com/office/2006/metadata/properties" ma:root="true" ma:fieldsID="a4dacf80bf3dc4653b5ffcc0cf5ce856">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ma:readOnly="tru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9790D818-7F8D-45FE-8FD0-141D72039E67}">
  <ds:schemaRefs>
    <ds:schemaRef ds:uri="http://purl.org/dc/terms/"/>
    <ds:schemaRef ds:uri="http://schemas.openxmlformats.org/package/2006/metadata/core-properties"/>
    <ds:schemaRef ds:uri="http://schemas.microsoft.com/office/2006/documentManagement/types"/>
    <ds:schemaRef ds:uri="http://schemas.microsoft.com/office/infopath/2007/PartnerControls"/>
    <ds:schemaRef ds:uri="http://purl.org/dc/elements/1.1/"/>
    <ds:schemaRef ds:uri="http://schemas.microsoft.com/office/2006/metadata/properties"/>
    <ds:schemaRef ds:uri="http://www.w3.org/XML/1998/namespace"/>
    <ds:schemaRef ds:uri="http://purl.org/dc/dcmitype/"/>
  </ds:schemaRefs>
</ds:datastoreItem>
</file>

<file path=customXml/itemProps2.xml><?xml version="1.0" encoding="utf-8"?>
<ds:datastoreItem xmlns:ds="http://schemas.openxmlformats.org/officeDocument/2006/customXml" ds:itemID="{83478940-2FAC-4F25-9C2E-2A30100F43BF}">
  <ds:schemaRefs>
    <ds:schemaRef ds:uri="http://schemas.microsoft.com/sharepoint/v3/contenttype/forms"/>
  </ds:schemaRefs>
</ds:datastoreItem>
</file>

<file path=customXml/itemProps3.xml><?xml version="1.0" encoding="utf-8"?>
<ds:datastoreItem xmlns:ds="http://schemas.openxmlformats.org/officeDocument/2006/customXml" ds:itemID="{C5B2AFC2-4580-421E-AC47-852BB42F470F}">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internal/obd"/>
    <ds:schemaRef ds:uri="http://schemas.microsoft.com/office/infopath/2007/PartnerControls"/>
  </ds:schemaRefs>
</ds:datastoreItem>
</file>

<file path=docProps/app.xml><?xml version="1.0" encoding="utf-8"?>
<Properties xmlns="http://schemas.openxmlformats.org/officeDocument/2006/extended-properties" xmlns:vt="http://schemas.openxmlformats.org/officeDocument/2006/docPropsVTypes">
  <Template/>
  <TotalTime>901</TotalTime>
  <Words>17136</Words>
  <Application>Microsoft Office PowerPoint</Application>
  <PresentationFormat>On-screen Show (4:3)</PresentationFormat>
  <Paragraphs>1206</Paragraphs>
  <Slides>94</Slides>
  <Notes>57</Notes>
  <HiddenSlides>0</HiddenSlides>
  <MMClips>0</MMClips>
  <ScaleCrop>false</ScaleCrop>
  <HeadingPairs>
    <vt:vector size="6" baseType="variant">
      <vt:variant>
        <vt:lpstr>Fonts Used</vt:lpstr>
      </vt:variant>
      <vt:variant>
        <vt:i4>9</vt:i4>
      </vt:variant>
      <vt:variant>
        <vt:lpstr>Theme</vt:lpstr>
      </vt:variant>
      <vt:variant>
        <vt:i4>3</vt:i4>
      </vt:variant>
      <vt:variant>
        <vt:lpstr>Slide Titles</vt:lpstr>
      </vt:variant>
      <vt:variant>
        <vt:i4>94</vt:i4>
      </vt:variant>
    </vt:vector>
  </HeadingPairs>
  <TitlesOfParts>
    <vt:vector size="106" baseType="lpstr">
      <vt:lpstr>Arial</vt:lpstr>
      <vt:lpstr>Cabin</vt:lpstr>
      <vt:lpstr>Cabin Regular</vt:lpstr>
      <vt:lpstr>Calibri</vt:lpstr>
      <vt:lpstr>Calibri Light</vt:lpstr>
      <vt:lpstr>Garamond</vt:lpstr>
      <vt:lpstr>Helvetica</vt:lpstr>
      <vt:lpstr>Symbol</vt:lpstr>
      <vt:lpstr>Wingdings</vt:lpstr>
      <vt:lpstr>2_Custom Design</vt:lpstr>
      <vt:lpstr>5_Custom Design</vt:lpstr>
      <vt:lpstr>Interior Image slides</vt:lpstr>
      <vt:lpstr>PowerPoint Presentation</vt:lpstr>
      <vt:lpstr>Training Overview</vt:lpstr>
      <vt:lpstr>About Us</vt:lpstr>
      <vt:lpstr>Neighborhood Members</vt:lpstr>
      <vt:lpstr>Member Plans</vt:lpstr>
      <vt:lpstr>Contract Oversight</vt:lpstr>
      <vt:lpstr>Provider Resources</vt:lpstr>
      <vt:lpstr>Provider Rights and Responsibilities</vt:lpstr>
      <vt:lpstr>Provider Complaints</vt:lpstr>
      <vt:lpstr>Member Complaints &amp; Grievances –  All Lines of Business</vt:lpstr>
      <vt:lpstr>INTEGRITY Member Grievances</vt:lpstr>
      <vt:lpstr>The Provider Role with Member Grievances</vt:lpstr>
      <vt:lpstr>Clinical (Medical Necessity) Appeals</vt:lpstr>
      <vt:lpstr>Clinical Appeals Description and Process</vt:lpstr>
      <vt:lpstr>Administrative (non-clinical “benefit”) Appeals </vt:lpstr>
      <vt:lpstr>Provider Claim Disputes  (formerly known as Provider Claim Payment Appeals) </vt:lpstr>
      <vt:lpstr>Appeal Resolution Timeframe</vt:lpstr>
      <vt:lpstr>Compliance at Neighborhood</vt:lpstr>
      <vt:lpstr>Fraud, Waste, and Abuse (FWA) </vt:lpstr>
      <vt:lpstr>FWA – Examples</vt:lpstr>
      <vt:lpstr>Implementing a Compliance Program to  Deter FWA</vt:lpstr>
      <vt:lpstr>FWA Audits and Investigations</vt:lpstr>
      <vt:lpstr>Member Care</vt:lpstr>
      <vt:lpstr>Reporting Abuse</vt:lpstr>
      <vt:lpstr>ADA Compliance </vt:lpstr>
      <vt:lpstr>Persons with Disabilities </vt:lpstr>
      <vt:lpstr>Be Prepared–Know Your Patients!</vt:lpstr>
      <vt:lpstr>Accommodating Persons with Disabilities </vt:lpstr>
      <vt:lpstr>Accommodating Persons with Disabilities </vt:lpstr>
      <vt:lpstr>Accommodation Requirements</vt:lpstr>
      <vt:lpstr>Culturally Competent Member Care</vt:lpstr>
      <vt:lpstr>Becoming a Culturally Competent Provider</vt:lpstr>
      <vt:lpstr>Becoming a Culturally Competent Provider</vt:lpstr>
      <vt:lpstr>Tips for Successful Cross-Cultural Communication</vt:lpstr>
      <vt:lpstr>Cultural Competency and Quality </vt:lpstr>
      <vt:lpstr>INTEGRITY Overview </vt:lpstr>
      <vt:lpstr>What is INTEGRITY? </vt:lpstr>
      <vt:lpstr>Goals of INTEGRITY</vt:lpstr>
      <vt:lpstr>Comprehensive Coverage</vt:lpstr>
      <vt:lpstr>INTEGRITY Enrollee Benefits</vt:lpstr>
      <vt:lpstr>PowerPoint Presentation</vt:lpstr>
      <vt:lpstr>PowerPoint Presentation</vt:lpstr>
      <vt:lpstr>PowerPoint Presentation</vt:lpstr>
      <vt:lpstr>PowerPoint Presentation</vt:lpstr>
      <vt:lpstr>INTEGRITY - Pharmacy Benefits</vt:lpstr>
      <vt:lpstr>Benefits Covered Outside of INTEGRITY  </vt:lpstr>
      <vt:lpstr>Non-Covered Services for INTEGRITY</vt:lpstr>
      <vt:lpstr>Transition Policy</vt:lpstr>
      <vt:lpstr>Continuity of Care Policies </vt:lpstr>
      <vt:lpstr>The MMP Enrollment Process</vt:lpstr>
      <vt:lpstr>Enrollee Rights and Protections</vt:lpstr>
      <vt:lpstr>Access to Relevant Information  </vt:lpstr>
      <vt:lpstr>Choice and Participation in Assessment Process </vt:lpstr>
      <vt:lpstr>Balance Billing</vt:lpstr>
      <vt:lpstr>INTEGRITY Member Appeals</vt:lpstr>
      <vt:lpstr>INTEGRITY Member Appeals, cont.</vt:lpstr>
      <vt:lpstr>Standard Member Appeals</vt:lpstr>
      <vt:lpstr>Fast-Track Appeals</vt:lpstr>
      <vt:lpstr>Fast-Track Appeal Resources </vt:lpstr>
      <vt:lpstr>Enrollment Services</vt:lpstr>
      <vt:lpstr>Enrollee Resources</vt:lpstr>
      <vt:lpstr>Role of the Provider</vt:lpstr>
      <vt:lpstr>Primary Care Providers</vt:lpstr>
      <vt:lpstr>Referrals and Specialty Care</vt:lpstr>
      <vt:lpstr>Behavioral Health Providers</vt:lpstr>
      <vt:lpstr>LTSS Providers</vt:lpstr>
      <vt:lpstr>Interdisciplinary Care Management</vt:lpstr>
      <vt:lpstr>Interdisciplinary Care Plan </vt:lpstr>
      <vt:lpstr>Initial Health Screen</vt:lpstr>
      <vt:lpstr>Risk Stratification Based on IHS Results   Groups and Definitions</vt:lpstr>
      <vt:lpstr>What does the IHS Tool Assess? </vt:lpstr>
      <vt:lpstr>Comprehensive Functional Needs Assessment</vt:lpstr>
      <vt:lpstr>What does the CFNA Tool Assess? Key Information: Member Preferences and Strengths</vt:lpstr>
      <vt:lpstr>Wellness Assessment (Plan)</vt:lpstr>
      <vt:lpstr>What Does the Wellness Tool Assess?  Examples: </vt:lpstr>
      <vt:lpstr>The Reassessment Process What happens when circumstances change for community members?  The process is faster. </vt:lpstr>
      <vt:lpstr>Reassessments and their Effects on the  Interdisciplinary Care Plan </vt:lpstr>
      <vt:lpstr>The Discharge Opportunity Assessment </vt:lpstr>
      <vt:lpstr>Quality Improvement</vt:lpstr>
      <vt:lpstr>Quality Management Structure</vt:lpstr>
      <vt:lpstr>Performance and Health Outcome Measurements</vt:lpstr>
      <vt:lpstr>Clinical Affairs Committee (CAC)</vt:lpstr>
      <vt:lpstr>INTEGRITY Population</vt:lpstr>
      <vt:lpstr>Rhode Island’s Full Benefit Duals:  Where do they live?</vt:lpstr>
      <vt:lpstr>RI Duals</vt:lpstr>
      <vt:lpstr>INTEGRITY &amp; Cultural Competence</vt:lpstr>
      <vt:lpstr>INTEGRITY Members and Health Disparities</vt:lpstr>
      <vt:lpstr>Racial, Ethnic, Linguistic Minorities</vt:lpstr>
      <vt:lpstr>LGBTQ Individuals </vt:lpstr>
      <vt:lpstr>Aging Demographic</vt:lpstr>
      <vt:lpstr>Barriers to Culturally Competent Care</vt:lpstr>
      <vt:lpstr>Equal Access For All Cultures and Communities</vt:lpstr>
      <vt:lpstr>Educational Resources</vt:lpstr>
      <vt:lpstr>Together with our provider partners, Neighborhood is dedicated to providing high quality, cost-effective health care for  Rhode Island’s at-risk populations.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template for a general audience</dc:title>
  <dc:creator>Emily Steffen</dc:creator>
  <cp:lastModifiedBy>Alex Lippa</cp:lastModifiedBy>
  <cp:revision>118</cp:revision>
  <dcterms:created xsi:type="dcterms:W3CDTF">2016-02-29T16:53:32Z</dcterms:created>
  <dcterms:modified xsi:type="dcterms:W3CDTF">2023-08-21T17:21:14Z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0x0101004D83108C71062F49A05BC8B04A319C0B</vt:lpwstr>
  </property>
</Properties>
</file>