
<file path=[Content_Types].xml><?xml version="1.0" encoding="utf-8"?>
<Types xmlns="http://schemas.openxmlformats.org/package/2006/content-types">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8.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48.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49.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62.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4" r:id="rId4"/>
    <p:sldMasterId id="2147483818" r:id="rId5"/>
    <p:sldMasterId id="2147483830" r:id="rId6"/>
  </p:sldMasterIdLst>
  <p:notesMasterIdLst>
    <p:notesMasterId r:id="rId104"/>
  </p:notesMasterIdLst>
  <p:handoutMasterIdLst>
    <p:handoutMasterId r:id="rId105"/>
  </p:handoutMasterIdLst>
  <p:sldIdLst>
    <p:sldId id="281" r:id="rId7"/>
    <p:sldId id="282" r:id="rId8"/>
    <p:sldId id="283" r:id="rId9"/>
    <p:sldId id="288" r:id="rId10"/>
    <p:sldId id="289" r:id="rId11"/>
    <p:sldId id="290" r:id="rId12"/>
    <p:sldId id="291" r:id="rId13"/>
    <p:sldId id="292" r:id="rId14"/>
    <p:sldId id="293" r:id="rId15"/>
    <p:sldId id="294" r:id="rId16"/>
    <p:sldId id="295" r:id="rId17"/>
    <p:sldId id="296" r:id="rId18"/>
    <p:sldId id="297" r:id="rId19"/>
    <p:sldId id="298" r:id="rId20"/>
    <p:sldId id="299" r:id="rId21"/>
    <p:sldId id="300" r:id="rId22"/>
    <p:sldId id="301" r:id="rId23"/>
    <p:sldId id="302" r:id="rId24"/>
    <p:sldId id="303" r:id="rId25"/>
    <p:sldId id="304" r:id="rId26"/>
    <p:sldId id="305" r:id="rId27"/>
    <p:sldId id="306" r:id="rId28"/>
    <p:sldId id="307" r:id="rId29"/>
    <p:sldId id="308" r:id="rId30"/>
    <p:sldId id="309" r:id="rId31"/>
    <p:sldId id="310" r:id="rId32"/>
    <p:sldId id="311" r:id="rId33"/>
    <p:sldId id="312" r:id="rId34"/>
    <p:sldId id="313" r:id="rId35"/>
    <p:sldId id="314" r:id="rId36"/>
    <p:sldId id="315" r:id="rId37"/>
    <p:sldId id="316" r:id="rId38"/>
    <p:sldId id="317" r:id="rId39"/>
    <p:sldId id="318" r:id="rId40"/>
    <p:sldId id="319" r:id="rId41"/>
    <p:sldId id="320" r:id="rId42"/>
    <p:sldId id="321" r:id="rId43"/>
    <p:sldId id="322" r:id="rId44"/>
    <p:sldId id="323" r:id="rId45"/>
    <p:sldId id="324" r:id="rId46"/>
    <p:sldId id="325" r:id="rId47"/>
    <p:sldId id="326" r:id="rId48"/>
    <p:sldId id="327" r:id="rId49"/>
    <p:sldId id="328" r:id="rId50"/>
    <p:sldId id="329" r:id="rId51"/>
    <p:sldId id="330" r:id="rId52"/>
    <p:sldId id="331" r:id="rId53"/>
    <p:sldId id="332" r:id="rId54"/>
    <p:sldId id="333" r:id="rId55"/>
    <p:sldId id="334" r:id="rId56"/>
    <p:sldId id="335" r:id="rId57"/>
    <p:sldId id="336" r:id="rId58"/>
    <p:sldId id="337" r:id="rId59"/>
    <p:sldId id="338" r:id="rId60"/>
    <p:sldId id="339" r:id="rId61"/>
    <p:sldId id="340" r:id="rId62"/>
    <p:sldId id="341" r:id="rId63"/>
    <p:sldId id="342" r:id="rId64"/>
    <p:sldId id="343" r:id="rId65"/>
    <p:sldId id="344" r:id="rId66"/>
    <p:sldId id="345" r:id="rId67"/>
    <p:sldId id="346" r:id="rId68"/>
    <p:sldId id="347" r:id="rId69"/>
    <p:sldId id="348" r:id="rId70"/>
    <p:sldId id="349" r:id="rId71"/>
    <p:sldId id="350" r:id="rId72"/>
    <p:sldId id="351" r:id="rId73"/>
    <p:sldId id="352" r:id="rId74"/>
    <p:sldId id="353" r:id="rId75"/>
    <p:sldId id="354" r:id="rId76"/>
    <p:sldId id="355" r:id="rId77"/>
    <p:sldId id="356" r:id="rId78"/>
    <p:sldId id="357" r:id="rId79"/>
    <p:sldId id="358" r:id="rId80"/>
    <p:sldId id="359" r:id="rId81"/>
    <p:sldId id="360" r:id="rId82"/>
    <p:sldId id="361" r:id="rId83"/>
    <p:sldId id="362" r:id="rId84"/>
    <p:sldId id="363" r:id="rId85"/>
    <p:sldId id="364" r:id="rId86"/>
    <p:sldId id="365" r:id="rId87"/>
    <p:sldId id="366" r:id="rId88"/>
    <p:sldId id="367" r:id="rId89"/>
    <p:sldId id="368" r:id="rId90"/>
    <p:sldId id="369" r:id="rId91"/>
    <p:sldId id="370" r:id="rId92"/>
    <p:sldId id="371" r:id="rId93"/>
    <p:sldId id="372" r:id="rId94"/>
    <p:sldId id="373" r:id="rId95"/>
    <p:sldId id="374" r:id="rId96"/>
    <p:sldId id="375" r:id="rId97"/>
    <p:sldId id="376" r:id="rId98"/>
    <p:sldId id="377" r:id="rId99"/>
    <p:sldId id="378" r:id="rId100"/>
    <p:sldId id="379" r:id="rId101"/>
    <p:sldId id="380" r:id="rId102"/>
    <p:sldId id="381" r:id="rId10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charset="0"/>
        <a:ea typeface="+mn-ea"/>
        <a:cs typeface="+mn-cs"/>
      </a:defRPr>
    </a:lvl5pPr>
    <a:lvl6pPr marL="2286000" algn="l" defTabSz="914400" rtl="0" eaLnBrk="1" latinLnBrk="0" hangingPunct="1">
      <a:defRPr kern="1200">
        <a:solidFill>
          <a:schemeClr val="tx1"/>
        </a:solidFill>
        <a:latin typeface="Calibri" charset="0"/>
        <a:ea typeface="+mn-ea"/>
        <a:cs typeface="+mn-cs"/>
      </a:defRPr>
    </a:lvl6pPr>
    <a:lvl7pPr marL="2743200" algn="l" defTabSz="914400" rtl="0" eaLnBrk="1" latinLnBrk="0" hangingPunct="1">
      <a:defRPr kern="1200">
        <a:solidFill>
          <a:schemeClr val="tx1"/>
        </a:solidFill>
        <a:latin typeface="Calibri" charset="0"/>
        <a:ea typeface="+mn-ea"/>
        <a:cs typeface="+mn-cs"/>
      </a:defRPr>
    </a:lvl7pPr>
    <a:lvl8pPr marL="3200400" algn="l" defTabSz="914400" rtl="0" eaLnBrk="1" latinLnBrk="0" hangingPunct="1">
      <a:defRPr kern="1200">
        <a:solidFill>
          <a:schemeClr val="tx1"/>
        </a:solidFill>
        <a:latin typeface="Calibri" charset="0"/>
        <a:ea typeface="+mn-ea"/>
        <a:cs typeface="+mn-cs"/>
      </a:defRPr>
    </a:lvl8pPr>
    <a:lvl9pPr marL="3657600" algn="l" defTabSz="914400" rtl="0" eaLnBrk="1" latinLnBrk="0" hangingPunct="1">
      <a:defRPr kern="1200">
        <a:solidFill>
          <a:schemeClr val="tx1"/>
        </a:solidFill>
        <a:latin typeface="Calibri"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2F"/>
    <a:srgbClr val="208F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98" autoAdjust="0"/>
    <p:restoredTop sz="94724"/>
  </p:normalViewPr>
  <p:slideViewPr>
    <p:cSldViewPr snapToGrid="0" snapToObjects="1">
      <p:cViewPr varScale="1">
        <p:scale>
          <a:sx n="65" d="100"/>
          <a:sy n="65" d="100"/>
        </p:scale>
        <p:origin x="1064" y="48"/>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9" d="100"/>
          <a:sy n="79" d="100"/>
        </p:scale>
        <p:origin x="-204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07" Type="http://schemas.openxmlformats.org/officeDocument/2006/relationships/viewProps" Target="viewProps.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slide" Target="slides/slide81.xml"/><Relationship Id="rId102" Type="http://schemas.openxmlformats.org/officeDocument/2006/relationships/slide" Target="slides/slide96.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slide" Target="slides/slide84.xml"/><Relationship Id="rId95" Type="http://schemas.openxmlformats.org/officeDocument/2006/relationships/slide" Target="slides/slide89.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slide" Target="slides/slide79.xml"/><Relationship Id="rId93" Type="http://schemas.openxmlformats.org/officeDocument/2006/relationships/slide" Target="slides/slide87.xml"/><Relationship Id="rId98" Type="http://schemas.openxmlformats.org/officeDocument/2006/relationships/slide" Target="slides/slide9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103" Type="http://schemas.openxmlformats.org/officeDocument/2006/relationships/slide" Target="slides/slide97.xml"/><Relationship Id="rId108"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6"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tableStyles" Target="tableStyles.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5_3">
  <dgm:title val=""/>
  <dgm:desc val=""/>
  <dgm:catLst>
    <dgm:cat type="accent5" pri="11300"/>
  </dgm:catLst>
  <dgm:styleLbl name="node0">
    <dgm:fillClrLst meth="repeat">
      <a:schemeClr val="accent5">
        <a:shade val="80000"/>
      </a:schemeClr>
    </dgm:fillClrLst>
    <dgm:linClrLst meth="repeat">
      <a:schemeClr val="lt1"/>
    </dgm:linClrLst>
    <dgm:effectClrLst/>
    <dgm:txLinClrLst/>
    <dgm:txFillClrLst/>
    <dgm:txEffectClrLst/>
  </dgm:styleLbl>
  <dgm:styleLbl name="node1">
    <dgm:fillClrLst>
      <a:schemeClr val="accent5">
        <a:shade val="80000"/>
      </a:schemeClr>
      <a:schemeClr val="accent5">
        <a:tint val="70000"/>
      </a:schemeClr>
    </dgm:fillClrLst>
    <dgm:linClrLst meth="repeat">
      <a:schemeClr val="lt1"/>
    </dgm:linClrLst>
    <dgm:effectClrLst/>
    <dgm:txLinClrLst/>
    <dgm:txFillClrLst/>
    <dgm:txEffectClrLst/>
  </dgm:styleLbl>
  <dgm:styleLbl name="alignNode1">
    <dgm:fillClrLst>
      <a:schemeClr val="accent5">
        <a:shade val="80000"/>
      </a:schemeClr>
      <a:schemeClr val="accent5">
        <a:tint val="70000"/>
      </a:schemeClr>
    </dgm:fillClrLst>
    <dgm:linClrLst>
      <a:schemeClr val="accent5">
        <a:shade val="80000"/>
      </a:schemeClr>
      <a:schemeClr val="accent5">
        <a:tint val="70000"/>
      </a:schemeClr>
    </dgm:linClrLst>
    <dgm:effectClrLst/>
    <dgm:txLinClrLst/>
    <dgm:txFillClrLst/>
    <dgm:txEffectClrLst/>
  </dgm:styleLbl>
  <dgm:styleLbl name="lnNode1">
    <dgm:fillClrLst>
      <a:schemeClr val="accent5">
        <a:shade val="80000"/>
      </a:schemeClr>
      <a:schemeClr val="accent5">
        <a:tint val="7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tint val="70000"/>
        <a:alpha val="50000"/>
      </a:schemeClr>
    </dgm:fillClrLst>
    <dgm:linClrLst meth="repeat">
      <a:schemeClr val="lt1"/>
    </dgm:linClrLst>
    <dgm:effectClrLst/>
    <dgm:txLinClrLst/>
    <dgm:txFillClrLst/>
    <dgm:txEffectClrLst/>
  </dgm:styleLbl>
  <dgm:styleLbl name="node2">
    <dgm:fillClrLst>
      <a:schemeClr val="accent5">
        <a:tint val="99000"/>
      </a:schemeClr>
    </dgm:fillClrLst>
    <dgm:linClrLst meth="repeat">
      <a:schemeClr val="lt1"/>
    </dgm:linClrLst>
    <dgm:effectClrLst/>
    <dgm:txLinClrLst/>
    <dgm:txFillClrLst/>
    <dgm:txEffectClrLst/>
  </dgm:styleLbl>
  <dgm:styleLbl name="node3">
    <dgm:fillClrLst>
      <a:schemeClr val="accent5">
        <a:tint val="80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dgm:txEffectClrLst/>
  </dgm:styleLbl>
  <dgm:styleLbl name="f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bgSibTrans2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lt1"/>
    </dgm:txFillClrLst>
    <dgm:txEffectClrLst/>
  </dgm:styleLbl>
  <dgm:styleLbl name="sibTrans1D1">
    <dgm:fillClrLst>
      <a:schemeClr val="accent5">
        <a:shade val="90000"/>
      </a:schemeClr>
      <a:schemeClr val="accent5">
        <a:tint val="70000"/>
      </a:schemeClr>
    </dgm:fillClrLst>
    <dgm:linClrLst>
      <a:schemeClr val="accent5">
        <a:shade val="90000"/>
      </a:schemeClr>
      <a:schemeClr val="accent5">
        <a:tint val="7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9000"/>
      </a:schemeClr>
    </dgm:fillClrLst>
    <dgm:linClrLst meth="repeat">
      <a:schemeClr val="lt1"/>
    </dgm:linClrLst>
    <dgm:effectClrLst/>
    <dgm:txLinClrLst/>
    <dgm:txFillClrLst/>
    <dgm:txEffectClrLst/>
  </dgm:styleLbl>
  <dgm:styleLbl name="asst3">
    <dgm:fillClrLst>
      <a:schemeClr val="accent5">
        <a:tint val="80000"/>
      </a:schemeClr>
    </dgm:fillClrLst>
    <dgm:linClrLst meth="repeat">
      <a:schemeClr val="lt1"/>
    </dgm:linClrLst>
    <dgm:effectClrLst/>
    <dgm:txLinClrLst/>
    <dgm:txFillClrLst/>
    <dgm:txEffectClrLst/>
  </dgm:styleLbl>
  <dgm:styleLbl name="asst4">
    <dgm:fillClrLst>
      <a:schemeClr val="accent5">
        <a:tint val="7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lt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9000"/>
      </a:schemeClr>
    </dgm:fillClrLst>
    <dgm:linClrLst meth="repeat">
      <a:schemeClr val="accent5">
        <a:tint val="99000"/>
      </a:schemeClr>
    </dgm:linClrLst>
    <dgm:effectClrLst/>
    <dgm:txLinClrLst/>
    <dgm:txFillClrLst meth="repeat">
      <a:schemeClr val="tx1"/>
    </dgm:txFillClrLst>
    <dgm:txEffectClrLst/>
  </dgm:styleLbl>
  <dgm:styleLbl name="parChTrans1D3">
    <dgm:fillClrLst meth="repeat">
      <a:schemeClr val="accent5">
        <a:tint val="80000"/>
      </a:schemeClr>
    </dgm:fillClrLst>
    <dgm:linClrLst meth="repeat">
      <a:schemeClr val="accent5">
        <a:tint val="80000"/>
      </a:schemeClr>
    </dgm:linClrLst>
    <dgm:effectClrLst/>
    <dgm:txLinClrLst/>
    <dgm:txFillClrLst meth="repeat">
      <a:schemeClr val="tx1"/>
    </dgm:txFillClrLst>
    <dgm:txEffectClrLst/>
  </dgm:styleLbl>
  <dgm:styleLbl name="parChTrans1D4">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5">
        <a:shade val="80000"/>
      </a:schemeClr>
      <a:schemeClr val="accent5">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9959C8-15B7-4ED7-AC2E-9A7D0D927A08}" type="doc">
      <dgm:prSet loTypeId="urn:microsoft.com/office/officeart/2005/8/layout/process1" loCatId="process" qsTypeId="urn:microsoft.com/office/officeart/2005/8/quickstyle/simple3" qsCatId="simple" csTypeId="urn:microsoft.com/office/officeart/2005/8/colors/accent0_2" csCatId="mainScheme" phldr="1"/>
      <dgm:spPr/>
      <dgm:t>
        <a:bodyPr/>
        <a:lstStyle/>
        <a:p>
          <a:endParaRPr lang="en-US"/>
        </a:p>
      </dgm:t>
    </dgm:pt>
    <dgm:pt modelId="{623A370D-AF69-4B41-9BD1-3646ACEC98FE}">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Neighborhood’s approach to ADA compliance includes:</a:t>
          </a:r>
          <a:endParaRPr lang="en-US" sz="1800" dirty="0">
            <a:solidFill>
              <a:schemeClr val="tx1"/>
            </a:solidFill>
            <a:latin typeface="Calibri" panose="020F0502020204030204" pitchFamily="34" charset="0"/>
            <a:cs typeface="Calibri" panose="020F0502020204030204" pitchFamily="34" charset="0"/>
          </a:endParaRPr>
        </a:p>
      </dgm:t>
    </dgm:pt>
    <dgm:pt modelId="{5C0524DE-9F0E-4C21-989A-2A3F9894807C}" type="par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79BC62BE-7F26-4C0D-A184-D37E2D4F0944}" type="sibTrans" cxnId="{0092C8F8-27B3-46BD-8DAE-6CE5A31CC16B}">
      <dgm:prSet/>
      <dgm:spPr/>
      <dgm:t>
        <a:bodyPr/>
        <a:lstStyle/>
        <a:p>
          <a:endParaRPr lang="en-US">
            <a:latin typeface="Helvetica" panose="020B0604020202020204" pitchFamily="34" charset="0"/>
            <a:cs typeface="Helvetica" panose="020B0604020202020204" pitchFamily="34" charset="0"/>
          </a:endParaRPr>
        </a:p>
      </dgm:t>
    </dgm:pt>
    <dgm:pt modelId="{D9B6CACA-A518-42AB-A2F0-1133F48E2B7E}">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Having a work plan for your practice to assess meaningful compliance with the ADA</a:t>
          </a:r>
          <a:endParaRPr lang="en-US" sz="1800" dirty="0">
            <a:solidFill>
              <a:schemeClr val="tx1"/>
            </a:solidFill>
            <a:latin typeface="Calibri" panose="020F0502020204030204" pitchFamily="34" charset="0"/>
            <a:cs typeface="Calibri" panose="020F0502020204030204" pitchFamily="34" charset="0"/>
          </a:endParaRPr>
        </a:p>
      </dgm:t>
    </dgm:pt>
    <dgm:pt modelId="{471B80E4-EDC4-4799-864D-7D1B88C622B6}" type="par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7262CD3B-0E5B-4C75-9580-E8A270A0C49B}" type="sibTrans" cxnId="{B1A2905E-7FCA-4467-871D-F22D311792E4}">
      <dgm:prSet/>
      <dgm:spPr/>
      <dgm:t>
        <a:bodyPr/>
        <a:lstStyle/>
        <a:p>
          <a:endParaRPr lang="en-US">
            <a:latin typeface="Helvetica" panose="020B0604020202020204" pitchFamily="34" charset="0"/>
            <a:cs typeface="Helvetica" panose="020B0604020202020204" pitchFamily="34" charset="0"/>
          </a:endParaRPr>
        </a:p>
      </dgm:t>
    </dgm:pt>
    <dgm:pt modelId="{E9528D9A-BCAA-4F78-B02C-A6C35604DD4F}">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Conducting training and re-training with staff, as needed</a:t>
          </a:r>
          <a:endParaRPr lang="en-US" sz="1800" dirty="0">
            <a:solidFill>
              <a:schemeClr val="tx1"/>
            </a:solidFill>
            <a:latin typeface="Calibri" panose="020F0502020204030204" pitchFamily="34" charset="0"/>
            <a:cs typeface="Calibri" panose="020F0502020204030204" pitchFamily="34" charset="0"/>
          </a:endParaRPr>
        </a:p>
      </dgm:t>
    </dgm:pt>
    <dgm:pt modelId="{D2B22107-C086-4A01-980B-B095CA24FFDC}" type="par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16838A2B-C58E-40D7-BDCF-D4134648C723}" type="sibTrans" cxnId="{ED6AD76F-9DE8-4845-A0CB-CE03D1B9787C}">
      <dgm:prSet/>
      <dgm:spPr/>
      <dgm:t>
        <a:bodyPr/>
        <a:lstStyle/>
        <a:p>
          <a:endParaRPr lang="en-US">
            <a:latin typeface="Helvetica" panose="020B0604020202020204" pitchFamily="34" charset="0"/>
            <a:cs typeface="Helvetica" panose="020B0604020202020204" pitchFamily="34" charset="0"/>
          </a:endParaRPr>
        </a:p>
      </dgm:t>
    </dgm:pt>
    <dgm:pt modelId="{3EC62219-5935-40D5-B17C-12E60D31E016}">
      <dgm:prSet custT="1"/>
      <dgm:spPr/>
      <dgm:t>
        <a:bodyPr/>
        <a:lstStyle/>
        <a:p>
          <a:pPr rtl="0"/>
          <a:r>
            <a:rPr lang="en-US" sz="1800" dirty="0" smtClean="0">
              <a:solidFill>
                <a:schemeClr val="tx1"/>
              </a:solidFill>
              <a:latin typeface="Calibri" panose="020F0502020204030204" pitchFamily="34" charset="0"/>
              <a:cs typeface="Calibri" panose="020F0502020204030204" pitchFamily="34" charset="0"/>
            </a:rPr>
            <a:t>Working to understand members, their needs, and preferences</a:t>
          </a:r>
          <a:endParaRPr lang="en-US" sz="1800" dirty="0">
            <a:solidFill>
              <a:schemeClr val="tx1"/>
            </a:solidFill>
            <a:latin typeface="Calibri" panose="020F0502020204030204" pitchFamily="34" charset="0"/>
            <a:cs typeface="Calibri" panose="020F0502020204030204" pitchFamily="34" charset="0"/>
          </a:endParaRPr>
        </a:p>
      </dgm:t>
    </dgm:pt>
    <dgm:pt modelId="{640A0D8D-B0D3-4F6D-9AC3-7674A7792686}" type="par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BEC30324-36AD-49EF-A927-C1E2AA969FFD}" type="sibTrans" cxnId="{B8125A02-3779-4C2E-B1B5-242FEF99E922}">
      <dgm:prSet/>
      <dgm:spPr/>
      <dgm:t>
        <a:bodyPr/>
        <a:lstStyle/>
        <a:p>
          <a:endParaRPr lang="en-US">
            <a:latin typeface="Helvetica" panose="020B0604020202020204" pitchFamily="34" charset="0"/>
            <a:cs typeface="Helvetica" panose="020B0604020202020204" pitchFamily="34" charset="0"/>
          </a:endParaRPr>
        </a:p>
      </dgm:t>
    </dgm:pt>
    <dgm:pt modelId="{7D5AD65D-4C85-4EF1-A5AD-65022D1B9A60}" type="pres">
      <dgm:prSet presAssocID="{2D9959C8-15B7-4ED7-AC2E-9A7D0D927A08}" presName="Name0" presStyleCnt="0">
        <dgm:presLayoutVars>
          <dgm:dir/>
          <dgm:resizeHandles val="exact"/>
        </dgm:presLayoutVars>
      </dgm:prSet>
      <dgm:spPr/>
      <dgm:t>
        <a:bodyPr/>
        <a:lstStyle/>
        <a:p>
          <a:endParaRPr lang="en-US"/>
        </a:p>
      </dgm:t>
    </dgm:pt>
    <dgm:pt modelId="{4E0B6F97-8E45-4DD6-B7A8-8F8E8AAEE566}" type="pres">
      <dgm:prSet presAssocID="{623A370D-AF69-4B41-9BD1-3646ACEC98FE}" presName="node" presStyleLbl="node1" presStyleIdx="0" presStyleCnt="1" custLinFactNeighborX="-19217">
        <dgm:presLayoutVars>
          <dgm:bulletEnabled val="1"/>
        </dgm:presLayoutVars>
      </dgm:prSet>
      <dgm:spPr/>
      <dgm:t>
        <a:bodyPr/>
        <a:lstStyle/>
        <a:p>
          <a:endParaRPr lang="en-US"/>
        </a:p>
      </dgm:t>
    </dgm:pt>
  </dgm:ptLst>
  <dgm:cxnLst>
    <dgm:cxn modelId="{51508A05-E00E-47BB-9C00-E922D475B98A}" type="presOf" srcId="{623A370D-AF69-4B41-9BD1-3646ACEC98FE}" destId="{4E0B6F97-8E45-4DD6-B7A8-8F8E8AAEE566}" srcOrd="0" destOrd="0" presId="urn:microsoft.com/office/officeart/2005/8/layout/process1"/>
    <dgm:cxn modelId="{0BF3FFC6-377C-4F5C-A96B-5B4890419034}" type="presOf" srcId="{E9528D9A-BCAA-4F78-B02C-A6C35604DD4F}" destId="{4E0B6F97-8E45-4DD6-B7A8-8F8E8AAEE566}" srcOrd="0" destOrd="2" presId="urn:microsoft.com/office/officeart/2005/8/layout/process1"/>
    <dgm:cxn modelId="{A8104FC6-51E4-4570-A5F3-ECE343827D93}" type="presOf" srcId="{3EC62219-5935-40D5-B17C-12E60D31E016}" destId="{4E0B6F97-8E45-4DD6-B7A8-8F8E8AAEE566}" srcOrd="0" destOrd="3" presId="urn:microsoft.com/office/officeart/2005/8/layout/process1"/>
    <dgm:cxn modelId="{B8125A02-3779-4C2E-B1B5-242FEF99E922}" srcId="{623A370D-AF69-4B41-9BD1-3646ACEC98FE}" destId="{3EC62219-5935-40D5-B17C-12E60D31E016}" srcOrd="2" destOrd="0" parTransId="{640A0D8D-B0D3-4F6D-9AC3-7674A7792686}" sibTransId="{BEC30324-36AD-49EF-A927-C1E2AA969FFD}"/>
    <dgm:cxn modelId="{4F991594-B601-49F8-B702-525EE9131E8C}" type="presOf" srcId="{D9B6CACA-A518-42AB-A2F0-1133F48E2B7E}" destId="{4E0B6F97-8E45-4DD6-B7A8-8F8E8AAEE566}" srcOrd="0" destOrd="1" presId="urn:microsoft.com/office/officeart/2005/8/layout/process1"/>
    <dgm:cxn modelId="{42C3E015-C37B-4433-BE3E-06D934B1B9C7}" type="presOf" srcId="{2D9959C8-15B7-4ED7-AC2E-9A7D0D927A08}" destId="{7D5AD65D-4C85-4EF1-A5AD-65022D1B9A60}" srcOrd="0" destOrd="0" presId="urn:microsoft.com/office/officeart/2005/8/layout/process1"/>
    <dgm:cxn modelId="{B1A2905E-7FCA-4467-871D-F22D311792E4}" srcId="{623A370D-AF69-4B41-9BD1-3646ACEC98FE}" destId="{D9B6CACA-A518-42AB-A2F0-1133F48E2B7E}" srcOrd="0" destOrd="0" parTransId="{471B80E4-EDC4-4799-864D-7D1B88C622B6}" sibTransId="{7262CD3B-0E5B-4C75-9580-E8A270A0C49B}"/>
    <dgm:cxn modelId="{0092C8F8-27B3-46BD-8DAE-6CE5A31CC16B}" srcId="{2D9959C8-15B7-4ED7-AC2E-9A7D0D927A08}" destId="{623A370D-AF69-4B41-9BD1-3646ACEC98FE}" srcOrd="0" destOrd="0" parTransId="{5C0524DE-9F0E-4C21-989A-2A3F9894807C}" sibTransId="{79BC62BE-7F26-4C0D-A184-D37E2D4F0944}"/>
    <dgm:cxn modelId="{ED6AD76F-9DE8-4845-A0CB-CE03D1B9787C}" srcId="{623A370D-AF69-4B41-9BD1-3646ACEC98FE}" destId="{E9528D9A-BCAA-4F78-B02C-A6C35604DD4F}" srcOrd="1" destOrd="0" parTransId="{D2B22107-C086-4A01-980B-B095CA24FFDC}" sibTransId="{16838A2B-C58E-40D7-BDCF-D4134648C723}"/>
    <dgm:cxn modelId="{AF935F34-2605-4A9D-9A2B-FDA32569331C}" type="presParOf" srcId="{7D5AD65D-4C85-4EF1-A5AD-65022D1B9A60}" destId="{4E0B6F97-8E45-4DD6-B7A8-8F8E8AAEE566}"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56CDC00-30E7-4985-AE1D-8EDB3366EA7A}" type="doc">
      <dgm:prSet loTypeId="urn:microsoft.com/office/officeart/2005/8/layout/vList2" loCatId="list" qsTypeId="urn:microsoft.com/office/officeart/2005/8/quickstyle/simple1" qsCatId="simple" csTypeId="urn:microsoft.com/office/officeart/2005/8/colors/accent6_1" csCatId="accent6" phldr="1"/>
      <dgm:spPr/>
      <dgm:t>
        <a:bodyPr/>
        <a:lstStyle/>
        <a:p>
          <a:endParaRPr lang="en-US"/>
        </a:p>
      </dgm:t>
    </dgm:pt>
    <dgm:pt modelId="{C3D50ABA-1965-4D36-B96E-6D8747183FF3}">
      <dgm:prSet phldrT="[Text]" custT="1"/>
      <dgm:spPr/>
      <dgm:t>
        <a:bodyPr/>
        <a:lstStyle/>
        <a:p>
          <a:r>
            <a:rPr lang="en-US" sz="2000" dirty="0" smtClean="0"/>
            <a:t>Drug coverage**</a:t>
          </a:r>
          <a:endParaRPr lang="en-US" sz="2000" dirty="0"/>
        </a:p>
      </dgm:t>
    </dgm:pt>
    <dgm:pt modelId="{6E8CF229-915E-4D61-A6B3-5094D9A54D80}" type="parTrans" cxnId="{3B5EAB5B-EA68-40FC-BA1B-BECA444B57D4}">
      <dgm:prSet/>
      <dgm:spPr/>
      <dgm:t>
        <a:bodyPr/>
        <a:lstStyle/>
        <a:p>
          <a:endParaRPr lang="en-US"/>
        </a:p>
      </dgm:t>
    </dgm:pt>
    <dgm:pt modelId="{BB8262F2-2CF4-4AC7-9AD8-EE49D6C6560E}" type="sibTrans" cxnId="{3B5EAB5B-EA68-40FC-BA1B-BECA444B57D4}">
      <dgm:prSet/>
      <dgm:spPr/>
      <dgm:t>
        <a:bodyPr/>
        <a:lstStyle/>
        <a:p>
          <a:endParaRPr lang="en-US"/>
        </a:p>
      </dgm:t>
    </dgm:pt>
    <dgm:pt modelId="{95148C5E-6976-42ED-96DC-80C9E5E0B367}">
      <dgm:prSet phldrT="[Text]" custT="1"/>
      <dgm:spPr/>
      <dgm:t>
        <a:bodyPr/>
        <a:lstStyle/>
        <a:p>
          <a:r>
            <a:rPr lang="en-US" sz="1800" dirty="0" smtClean="0"/>
            <a:t>Medicare Part </a:t>
          </a:r>
          <a:r>
            <a:rPr lang="en-US" sz="1800" b="1" dirty="0" smtClean="0"/>
            <a:t>D</a:t>
          </a:r>
          <a:r>
            <a:rPr lang="en-US" sz="1800" dirty="0" smtClean="0"/>
            <a:t> drugs</a:t>
          </a:r>
          <a:endParaRPr lang="en-US" sz="1800" dirty="0"/>
        </a:p>
      </dgm:t>
    </dgm:pt>
    <dgm:pt modelId="{262C8927-D84B-4759-95B4-253D586D160C}" type="parTrans" cxnId="{F13910A6-BEFC-4FB5-8AD2-6084238D5A64}">
      <dgm:prSet/>
      <dgm:spPr/>
      <dgm:t>
        <a:bodyPr/>
        <a:lstStyle/>
        <a:p>
          <a:endParaRPr lang="en-US"/>
        </a:p>
      </dgm:t>
    </dgm:pt>
    <dgm:pt modelId="{01D40784-9E2D-4419-8D4B-A18717D76F93}" type="sibTrans" cxnId="{F13910A6-BEFC-4FB5-8AD2-6084238D5A64}">
      <dgm:prSet/>
      <dgm:spPr/>
      <dgm:t>
        <a:bodyPr/>
        <a:lstStyle/>
        <a:p>
          <a:endParaRPr lang="en-US"/>
        </a:p>
      </dgm:t>
    </dgm:pt>
    <dgm:pt modelId="{0DD4C441-7138-4465-8AD2-405D6B65D0F8}">
      <dgm:prSet phldrT="[Text]" custT="1"/>
      <dgm:spPr/>
      <dgm:t>
        <a:bodyPr/>
        <a:lstStyle/>
        <a:p>
          <a:r>
            <a:rPr lang="en-US" sz="2000" dirty="0" smtClean="0"/>
            <a:t>Pharmacy Options</a:t>
          </a:r>
          <a:endParaRPr lang="en-US" sz="2000" dirty="0"/>
        </a:p>
      </dgm:t>
    </dgm:pt>
    <dgm:pt modelId="{EC16C296-0FE9-4F68-84DE-65C6E8F8747D}" type="parTrans" cxnId="{43025A09-8BEC-43DC-8163-CC2FE29D4165}">
      <dgm:prSet/>
      <dgm:spPr/>
      <dgm:t>
        <a:bodyPr/>
        <a:lstStyle/>
        <a:p>
          <a:endParaRPr lang="en-US"/>
        </a:p>
      </dgm:t>
    </dgm:pt>
    <dgm:pt modelId="{7E5089AE-CECD-4281-8D32-CF1739E18513}" type="sibTrans" cxnId="{43025A09-8BEC-43DC-8163-CC2FE29D4165}">
      <dgm:prSet/>
      <dgm:spPr/>
      <dgm:t>
        <a:bodyPr/>
        <a:lstStyle/>
        <a:p>
          <a:endParaRPr lang="en-US"/>
        </a:p>
      </dgm:t>
    </dgm:pt>
    <dgm:pt modelId="{E578949A-B6C1-4ADB-88AE-9E6DD0FED303}">
      <dgm:prSet phldrT="[Text]" custT="1"/>
      <dgm:spPr/>
      <dgm:t>
        <a:bodyPr/>
        <a:lstStyle/>
        <a:p>
          <a:r>
            <a:rPr lang="en-US" sz="1800" dirty="0" smtClean="0"/>
            <a:t>Network of retail pharmacies, access to mail-order and coverage at physician offices</a:t>
          </a:r>
          <a:endParaRPr lang="en-US" sz="1800" dirty="0"/>
        </a:p>
      </dgm:t>
    </dgm:pt>
    <dgm:pt modelId="{47FEB9CB-5F47-4054-B4AA-5CB902C6A6B7}" type="parTrans" cxnId="{1E0A495E-9657-4882-B601-A2DE1EB085C9}">
      <dgm:prSet/>
      <dgm:spPr/>
      <dgm:t>
        <a:bodyPr/>
        <a:lstStyle/>
        <a:p>
          <a:endParaRPr lang="en-US"/>
        </a:p>
      </dgm:t>
    </dgm:pt>
    <dgm:pt modelId="{F2D4AC7F-F246-40B1-9E41-FBBA6925F102}" type="sibTrans" cxnId="{1E0A495E-9657-4882-B601-A2DE1EB085C9}">
      <dgm:prSet/>
      <dgm:spPr/>
      <dgm:t>
        <a:bodyPr/>
        <a:lstStyle/>
        <a:p>
          <a:endParaRPr lang="en-US"/>
        </a:p>
      </dgm:t>
    </dgm:pt>
    <dgm:pt modelId="{BBEF8942-09FA-487B-BAAB-806C8594C24C}">
      <dgm:prSet custT="1"/>
      <dgm:spPr/>
      <dgm:t>
        <a:bodyPr/>
        <a:lstStyle/>
        <a:p>
          <a:r>
            <a:rPr lang="en-US" sz="1800" dirty="0" smtClean="0"/>
            <a:t>Medicaid-covered drugs, i.e. the State-approved list that includes Over the Counter (OTC) drugs</a:t>
          </a:r>
          <a:endParaRPr lang="en-US" sz="1800" dirty="0"/>
        </a:p>
      </dgm:t>
    </dgm:pt>
    <dgm:pt modelId="{C5E0F49F-F8DD-4D61-A054-C97BC28F76E2}" type="parTrans" cxnId="{860ED4B8-438F-420C-B012-BBF5D6FC108F}">
      <dgm:prSet/>
      <dgm:spPr/>
      <dgm:t>
        <a:bodyPr/>
        <a:lstStyle/>
        <a:p>
          <a:endParaRPr lang="en-US"/>
        </a:p>
      </dgm:t>
    </dgm:pt>
    <dgm:pt modelId="{16E1F704-16A2-455C-8D2D-9DD76A2DF067}" type="sibTrans" cxnId="{860ED4B8-438F-420C-B012-BBF5D6FC108F}">
      <dgm:prSet/>
      <dgm:spPr/>
      <dgm:t>
        <a:bodyPr/>
        <a:lstStyle/>
        <a:p>
          <a:endParaRPr lang="en-US"/>
        </a:p>
      </dgm:t>
    </dgm:pt>
    <dgm:pt modelId="{88967847-21BD-4F91-BF0A-679A777DB434}">
      <dgm:prSet custT="1"/>
      <dgm:spPr/>
      <dgm:t>
        <a:bodyPr/>
        <a:lstStyle/>
        <a:p>
          <a:r>
            <a:rPr lang="en-US" sz="1800" dirty="0" smtClean="0"/>
            <a:t>Medicare Part </a:t>
          </a:r>
          <a:r>
            <a:rPr lang="en-US" sz="1800" b="1" dirty="0" smtClean="0"/>
            <a:t>B</a:t>
          </a:r>
          <a:r>
            <a:rPr lang="en-US" sz="1800" dirty="0" smtClean="0"/>
            <a:t> drugs (e.g. nebulizer drugs, injectable and infused drugs)</a:t>
          </a:r>
          <a:endParaRPr lang="en-US" sz="1800" dirty="0"/>
        </a:p>
      </dgm:t>
    </dgm:pt>
    <dgm:pt modelId="{2F410405-1E91-46F9-A209-9F4B1ED6BB69}" type="parTrans" cxnId="{02A8053D-753F-4D56-A248-492A1F50335A}">
      <dgm:prSet/>
      <dgm:spPr/>
      <dgm:t>
        <a:bodyPr/>
        <a:lstStyle/>
        <a:p>
          <a:endParaRPr lang="en-US"/>
        </a:p>
      </dgm:t>
    </dgm:pt>
    <dgm:pt modelId="{7F449D4B-778B-4317-9010-495FFBE80425}" type="sibTrans" cxnId="{02A8053D-753F-4D56-A248-492A1F50335A}">
      <dgm:prSet/>
      <dgm:spPr/>
      <dgm:t>
        <a:bodyPr/>
        <a:lstStyle/>
        <a:p>
          <a:endParaRPr lang="en-US"/>
        </a:p>
      </dgm:t>
    </dgm:pt>
    <dgm:pt modelId="{F5CC131A-3789-44DC-A569-B2A066EBFCFA}">
      <dgm:prSet phldrT="[Text]" custT="1"/>
      <dgm:spPr/>
      <dgm:t>
        <a:bodyPr/>
        <a:lstStyle/>
        <a:p>
          <a:r>
            <a:rPr lang="en-US" sz="1800" dirty="0" smtClean="0"/>
            <a:t>Extended day supplies are available </a:t>
          </a:r>
          <a:endParaRPr lang="en-US" sz="1800" dirty="0"/>
        </a:p>
      </dgm:t>
    </dgm:pt>
    <dgm:pt modelId="{E342CB79-30F8-4749-B80E-3AC597BC79EB}" type="parTrans" cxnId="{55354E80-A827-4003-BEBD-4CF1CF10AEF3}">
      <dgm:prSet/>
      <dgm:spPr/>
      <dgm:t>
        <a:bodyPr/>
        <a:lstStyle/>
        <a:p>
          <a:endParaRPr lang="en-US"/>
        </a:p>
      </dgm:t>
    </dgm:pt>
    <dgm:pt modelId="{5FCE53EB-C1C5-4A34-B1DE-02370EF89716}" type="sibTrans" cxnId="{55354E80-A827-4003-BEBD-4CF1CF10AEF3}">
      <dgm:prSet/>
      <dgm:spPr/>
      <dgm:t>
        <a:bodyPr/>
        <a:lstStyle/>
        <a:p>
          <a:endParaRPr lang="en-US"/>
        </a:p>
      </dgm:t>
    </dgm:pt>
    <dgm:pt modelId="{918FBD60-183B-4352-8EF4-D46FA6EE80A6}" type="pres">
      <dgm:prSet presAssocID="{C56CDC00-30E7-4985-AE1D-8EDB3366EA7A}" presName="linear" presStyleCnt="0">
        <dgm:presLayoutVars>
          <dgm:animLvl val="lvl"/>
          <dgm:resizeHandles val="exact"/>
        </dgm:presLayoutVars>
      </dgm:prSet>
      <dgm:spPr/>
      <dgm:t>
        <a:bodyPr/>
        <a:lstStyle/>
        <a:p>
          <a:endParaRPr lang="en-US"/>
        </a:p>
      </dgm:t>
    </dgm:pt>
    <dgm:pt modelId="{833794B8-DE91-46B3-8715-909550CDA40B}" type="pres">
      <dgm:prSet presAssocID="{C3D50ABA-1965-4D36-B96E-6D8747183FF3}" presName="parentText" presStyleLbl="node1" presStyleIdx="0" presStyleCnt="2" custScaleY="75774" custLinFactNeighborX="-264" custLinFactNeighborY="-1091">
        <dgm:presLayoutVars>
          <dgm:chMax val="0"/>
          <dgm:bulletEnabled val="1"/>
        </dgm:presLayoutVars>
      </dgm:prSet>
      <dgm:spPr/>
      <dgm:t>
        <a:bodyPr/>
        <a:lstStyle/>
        <a:p>
          <a:endParaRPr lang="en-US"/>
        </a:p>
      </dgm:t>
    </dgm:pt>
    <dgm:pt modelId="{1EF7B84D-7F73-4C2B-AAA0-F2DCE36C0786}" type="pres">
      <dgm:prSet presAssocID="{C3D50ABA-1965-4D36-B96E-6D8747183FF3}" presName="childText" presStyleLbl="revTx" presStyleIdx="0" presStyleCnt="2">
        <dgm:presLayoutVars>
          <dgm:bulletEnabled val="1"/>
        </dgm:presLayoutVars>
      </dgm:prSet>
      <dgm:spPr/>
      <dgm:t>
        <a:bodyPr/>
        <a:lstStyle/>
        <a:p>
          <a:endParaRPr lang="en-US"/>
        </a:p>
      </dgm:t>
    </dgm:pt>
    <dgm:pt modelId="{07A5DE49-637B-4763-B657-F98BFC1CBE1D}" type="pres">
      <dgm:prSet presAssocID="{0DD4C441-7138-4465-8AD2-405D6B65D0F8}" presName="parentText" presStyleLbl="node1" presStyleIdx="1" presStyleCnt="2" custLinFactNeighborY="3339">
        <dgm:presLayoutVars>
          <dgm:chMax val="0"/>
          <dgm:bulletEnabled val="1"/>
        </dgm:presLayoutVars>
      </dgm:prSet>
      <dgm:spPr/>
      <dgm:t>
        <a:bodyPr/>
        <a:lstStyle/>
        <a:p>
          <a:endParaRPr lang="en-US"/>
        </a:p>
      </dgm:t>
    </dgm:pt>
    <dgm:pt modelId="{E3E17C03-60C7-4982-91FD-51D81EF3CBF1}" type="pres">
      <dgm:prSet presAssocID="{0DD4C441-7138-4465-8AD2-405D6B65D0F8}" presName="childText" presStyleLbl="revTx" presStyleIdx="1" presStyleCnt="2">
        <dgm:presLayoutVars>
          <dgm:bulletEnabled val="1"/>
        </dgm:presLayoutVars>
      </dgm:prSet>
      <dgm:spPr/>
      <dgm:t>
        <a:bodyPr/>
        <a:lstStyle/>
        <a:p>
          <a:endParaRPr lang="en-US"/>
        </a:p>
      </dgm:t>
    </dgm:pt>
  </dgm:ptLst>
  <dgm:cxnLst>
    <dgm:cxn modelId="{0EC82B0B-4767-4A0D-AD56-1DFE41F06EC0}" type="presOf" srcId="{95148C5E-6976-42ED-96DC-80C9E5E0B367}" destId="{1EF7B84D-7F73-4C2B-AAA0-F2DCE36C0786}" srcOrd="0" destOrd="0" presId="urn:microsoft.com/office/officeart/2005/8/layout/vList2"/>
    <dgm:cxn modelId="{FEEC809F-B11E-4CA8-9E2D-0C73939CA90F}" type="presOf" srcId="{C3D50ABA-1965-4D36-B96E-6D8747183FF3}" destId="{833794B8-DE91-46B3-8715-909550CDA40B}" srcOrd="0" destOrd="0" presId="urn:microsoft.com/office/officeart/2005/8/layout/vList2"/>
    <dgm:cxn modelId="{F407AB9C-3D6F-40B3-B2B1-EDA733A788CD}" type="presOf" srcId="{BBEF8942-09FA-487B-BAAB-806C8594C24C}" destId="{1EF7B84D-7F73-4C2B-AAA0-F2DCE36C0786}" srcOrd="0" destOrd="1" presId="urn:microsoft.com/office/officeart/2005/8/layout/vList2"/>
    <dgm:cxn modelId="{440121B3-D13F-482F-9FC4-1FDE1814DBFC}" type="presOf" srcId="{F5CC131A-3789-44DC-A569-B2A066EBFCFA}" destId="{E3E17C03-60C7-4982-91FD-51D81EF3CBF1}" srcOrd="0" destOrd="1" presId="urn:microsoft.com/office/officeart/2005/8/layout/vList2"/>
    <dgm:cxn modelId="{55354E80-A827-4003-BEBD-4CF1CF10AEF3}" srcId="{0DD4C441-7138-4465-8AD2-405D6B65D0F8}" destId="{F5CC131A-3789-44DC-A569-B2A066EBFCFA}" srcOrd="1" destOrd="0" parTransId="{E342CB79-30F8-4749-B80E-3AC597BC79EB}" sibTransId="{5FCE53EB-C1C5-4A34-B1DE-02370EF89716}"/>
    <dgm:cxn modelId="{860ED4B8-438F-420C-B012-BBF5D6FC108F}" srcId="{C3D50ABA-1965-4D36-B96E-6D8747183FF3}" destId="{BBEF8942-09FA-487B-BAAB-806C8594C24C}" srcOrd="1" destOrd="0" parTransId="{C5E0F49F-F8DD-4D61-A054-C97BC28F76E2}" sibTransId="{16E1F704-16A2-455C-8D2D-9DD76A2DF067}"/>
    <dgm:cxn modelId="{F13910A6-BEFC-4FB5-8AD2-6084238D5A64}" srcId="{C3D50ABA-1965-4D36-B96E-6D8747183FF3}" destId="{95148C5E-6976-42ED-96DC-80C9E5E0B367}" srcOrd="0" destOrd="0" parTransId="{262C8927-D84B-4759-95B4-253D586D160C}" sibTransId="{01D40784-9E2D-4419-8D4B-A18717D76F93}"/>
    <dgm:cxn modelId="{3B5EAB5B-EA68-40FC-BA1B-BECA444B57D4}" srcId="{C56CDC00-30E7-4985-AE1D-8EDB3366EA7A}" destId="{C3D50ABA-1965-4D36-B96E-6D8747183FF3}" srcOrd="0" destOrd="0" parTransId="{6E8CF229-915E-4D61-A6B3-5094D9A54D80}" sibTransId="{BB8262F2-2CF4-4AC7-9AD8-EE49D6C6560E}"/>
    <dgm:cxn modelId="{02A8053D-753F-4D56-A248-492A1F50335A}" srcId="{C3D50ABA-1965-4D36-B96E-6D8747183FF3}" destId="{88967847-21BD-4F91-BF0A-679A777DB434}" srcOrd="2" destOrd="0" parTransId="{2F410405-1E91-46F9-A209-9F4B1ED6BB69}" sibTransId="{7F449D4B-778B-4317-9010-495FFBE80425}"/>
    <dgm:cxn modelId="{79B60BCD-3332-4649-9072-3541436491DF}" type="presOf" srcId="{E578949A-B6C1-4ADB-88AE-9E6DD0FED303}" destId="{E3E17C03-60C7-4982-91FD-51D81EF3CBF1}" srcOrd="0" destOrd="0" presId="urn:microsoft.com/office/officeart/2005/8/layout/vList2"/>
    <dgm:cxn modelId="{4BF29E9F-5502-45A4-A349-CC9D9B22E871}" type="presOf" srcId="{C56CDC00-30E7-4985-AE1D-8EDB3366EA7A}" destId="{918FBD60-183B-4352-8EF4-D46FA6EE80A6}" srcOrd="0" destOrd="0" presId="urn:microsoft.com/office/officeart/2005/8/layout/vList2"/>
    <dgm:cxn modelId="{7E44C698-763A-4D9F-8E3B-A54C1B9EACD9}" type="presOf" srcId="{0DD4C441-7138-4465-8AD2-405D6B65D0F8}" destId="{07A5DE49-637B-4763-B657-F98BFC1CBE1D}" srcOrd="0" destOrd="0" presId="urn:microsoft.com/office/officeart/2005/8/layout/vList2"/>
    <dgm:cxn modelId="{43025A09-8BEC-43DC-8163-CC2FE29D4165}" srcId="{C56CDC00-30E7-4985-AE1D-8EDB3366EA7A}" destId="{0DD4C441-7138-4465-8AD2-405D6B65D0F8}" srcOrd="1" destOrd="0" parTransId="{EC16C296-0FE9-4F68-84DE-65C6E8F8747D}" sibTransId="{7E5089AE-CECD-4281-8D32-CF1739E18513}"/>
    <dgm:cxn modelId="{47B905B7-823C-4053-A2F7-0BED30A03C56}" type="presOf" srcId="{88967847-21BD-4F91-BF0A-679A777DB434}" destId="{1EF7B84D-7F73-4C2B-AAA0-F2DCE36C0786}" srcOrd="0" destOrd="2" presId="urn:microsoft.com/office/officeart/2005/8/layout/vList2"/>
    <dgm:cxn modelId="{1E0A495E-9657-4882-B601-A2DE1EB085C9}" srcId="{0DD4C441-7138-4465-8AD2-405D6B65D0F8}" destId="{E578949A-B6C1-4ADB-88AE-9E6DD0FED303}" srcOrd="0" destOrd="0" parTransId="{47FEB9CB-5F47-4054-B4AA-5CB902C6A6B7}" sibTransId="{F2D4AC7F-F246-40B1-9E41-FBBA6925F102}"/>
    <dgm:cxn modelId="{68C450CE-D6CD-46A0-87FF-AA47ADA22E70}" type="presParOf" srcId="{918FBD60-183B-4352-8EF4-D46FA6EE80A6}" destId="{833794B8-DE91-46B3-8715-909550CDA40B}" srcOrd="0" destOrd="0" presId="urn:microsoft.com/office/officeart/2005/8/layout/vList2"/>
    <dgm:cxn modelId="{D7EC5259-ADE0-4289-AB25-166F743E6860}" type="presParOf" srcId="{918FBD60-183B-4352-8EF4-D46FA6EE80A6}" destId="{1EF7B84D-7F73-4C2B-AAA0-F2DCE36C0786}" srcOrd="1" destOrd="0" presId="urn:microsoft.com/office/officeart/2005/8/layout/vList2"/>
    <dgm:cxn modelId="{BAC2D199-BA7F-459D-B05F-25BA7AEB89B6}" type="presParOf" srcId="{918FBD60-183B-4352-8EF4-D46FA6EE80A6}" destId="{07A5DE49-637B-4763-B657-F98BFC1CBE1D}" srcOrd="2" destOrd="0" presId="urn:microsoft.com/office/officeart/2005/8/layout/vList2"/>
    <dgm:cxn modelId="{08BFF8DB-6015-4D70-96FA-74DB3F480B7F}" type="presParOf" srcId="{918FBD60-183B-4352-8EF4-D46FA6EE80A6}" destId="{E3E17C03-60C7-4982-91FD-51D81EF3CBF1}" srcOrd="3"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t>
        <a:bodyPr/>
        <a:lstStyle/>
        <a:p>
          <a:endParaRPr lang="en-US"/>
        </a:p>
      </dgm:t>
    </dgm:pt>
  </dgm:ptLst>
  <dgm:cxnLst>
    <dgm:cxn modelId="{798E1D62-E132-4CC0-9E2C-17FDFE9F0322}" type="presOf" srcId="{2E3759DA-94BD-4DE4-9962-7AD8ABAFA0E6}" destId="{7A9AAC2D-47D3-4E13-B36A-4F53858A14A7}"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E006F88-695D-4A41-B57E-1640EF923A86}"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lang="en-US"/>
        </a:p>
      </dgm:t>
    </dgm:pt>
    <dgm:pt modelId="{567BBEE1-56EC-45C5-8B41-4CD6B46E6310}" type="pres">
      <dgm:prSet presAssocID="{EE006F88-695D-4A41-B57E-1640EF923A86}" presName="Name0" presStyleCnt="0">
        <dgm:presLayoutVars>
          <dgm:dir/>
          <dgm:resizeHandles val="exact"/>
        </dgm:presLayoutVars>
      </dgm:prSet>
      <dgm:spPr/>
      <dgm:t>
        <a:bodyPr/>
        <a:lstStyle/>
        <a:p>
          <a:endParaRPr lang="en-US"/>
        </a:p>
      </dgm:t>
    </dgm:pt>
  </dgm:ptLst>
  <dgm:cxnLst>
    <dgm:cxn modelId="{9D8E9508-8D59-42B2-A08B-92192438AE6E}" type="presOf" srcId="{EE006F88-695D-4A41-B57E-1640EF923A86}" destId="{567BBEE1-56EC-45C5-8B41-4CD6B46E6310}" srcOrd="0" destOrd="0" presId="urn:microsoft.com/office/officeart/2005/8/layout/venn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6FB90B9-6115-480E-8A14-4CC27E48074C}" type="doc">
      <dgm:prSet loTypeId="urn:microsoft.com/office/officeart/2005/8/layout/hierarchy3" loCatId="list" qsTypeId="urn:microsoft.com/office/officeart/2005/8/quickstyle/simple1" qsCatId="simple" csTypeId="urn:microsoft.com/office/officeart/2005/8/colors/accent6_2" csCatId="accent6" phldr="1"/>
      <dgm:spPr/>
      <dgm:t>
        <a:bodyPr/>
        <a:lstStyle/>
        <a:p>
          <a:endParaRPr lang="en-US"/>
        </a:p>
      </dgm:t>
    </dgm:pt>
    <dgm:pt modelId="{133D3A1F-D2C1-4535-8749-3B4B6D4E2F35}">
      <dgm:prSet phldrT="[Text]" custT="1"/>
      <dgm:spPr/>
      <dgm:t>
        <a:bodyPr/>
        <a:lstStyle/>
        <a:p>
          <a:pPr algn="ctr"/>
          <a:r>
            <a:rPr lang="en-US" sz="2400" b="1" dirty="0" smtClean="0"/>
            <a:t>        Medicare</a:t>
          </a:r>
          <a:r>
            <a:rPr lang="en-US" sz="3500" dirty="0" smtClean="0"/>
            <a:t>	</a:t>
          </a:r>
          <a:endParaRPr lang="en-US" sz="3500" dirty="0"/>
        </a:p>
      </dgm:t>
    </dgm:pt>
    <dgm:pt modelId="{8E692E64-5EBA-4A7E-9207-EEEB4E342DDE}" type="parTrans" cxnId="{77633454-E794-4513-A0A4-36A9E56810C8}">
      <dgm:prSet/>
      <dgm:spPr/>
      <dgm:t>
        <a:bodyPr/>
        <a:lstStyle/>
        <a:p>
          <a:endParaRPr lang="en-US"/>
        </a:p>
      </dgm:t>
    </dgm:pt>
    <dgm:pt modelId="{DCFE029C-737E-43CC-B206-FE0D73CC6034}" type="sibTrans" cxnId="{77633454-E794-4513-A0A4-36A9E56810C8}">
      <dgm:prSet/>
      <dgm:spPr/>
      <dgm:t>
        <a:bodyPr/>
        <a:lstStyle/>
        <a:p>
          <a:endParaRPr lang="en-US"/>
        </a:p>
      </dgm:t>
    </dgm:pt>
    <dgm:pt modelId="{6248A85D-2C9E-4F89-A088-E26B1A64DACE}">
      <dgm:prSet phldrT="[Text]" custT="1"/>
      <dgm:spPr/>
      <dgm:t>
        <a:bodyPr/>
        <a:lstStyle/>
        <a:p>
          <a:pPr algn="l"/>
          <a:r>
            <a:rPr lang="en-US" sz="2000" b="1" dirty="0" smtClean="0"/>
            <a:t>Hospice Care</a:t>
          </a:r>
          <a:endParaRPr lang="en-US" sz="2000" b="1" dirty="0"/>
        </a:p>
      </dgm:t>
    </dgm:pt>
    <dgm:pt modelId="{01DF419D-4C61-4D01-BB95-E0E7AF31A8AD}" type="parTrans" cxnId="{6558556A-3B53-44D4-89B0-D18E38E16A3A}">
      <dgm:prSet/>
      <dgm:spPr/>
      <dgm:t>
        <a:bodyPr/>
        <a:lstStyle/>
        <a:p>
          <a:endParaRPr lang="en-US"/>
        </a:p>
      </dgm:t>
    </dgm:pt>
    <dgm:pt modelId="{FEB5B198-FB86-4EA8-9009-231EDA965985}" type="sibTrans" cxnId="{6558556A-3B53-44D4-89B0-D18E38E16A3A}">
      <dgm:prSet/>
      <dgm:spPr/>
      <dgm:t>
        <a:bodyPr/>
        <a:lstStyle/>
        <a:p>
          <a:endParaRPr lang="en-US"/>
        </a:p>
      </dgm:t>
    </dgm:pt>
    <dgm:pt modelId="{A8043645-78B2-46E1-AD9D-47A15DDA231D}">
      <dgm:prSet phldrT="[Text]" custT="1"/>
      <dgm:spPr/>
      <dgm:t>
        <a:bodyPr/>
        <a:lstStyle/>
        <a:p>
          <a:endParaRPr lang="en-US" sz="2800" b="1" dirty="0" smtClean="0"/>
        </a:p>
        <a:p>
          <a:r>
            <a:rPr lang="en-US" sz="2400" b="1" dirty="0" smtClean="0"/>
            <a:t>Medicaid</a:t>
          </a:r>
        </a:p>
        <a:p>
          <a:endParaRPr lang="en-US" sz="2800" b="1" dirty="0"/>
        </a:p>
      </dgm:t>
    </dgm:pt>
    <dgm:pt modelId="{240E4D0B-23F5-4472-A91C-2742F0000D8A}" type="parTrans" cxnId="{7014316B-55E8-421F-8A49-F564830B2766}">
      <dgm:prSet/>
      <dgm:spPr/>
      <dgm:t>
        <a:bodyPr/>
        <a:lstStyle/>
        <a:p>
          <a:endParaRPr lang="en-US"/>
        </a:p>
      </dgm:t>
    </dgm:pt>
    <dgm:pt modelId="{182FDD77-FD46-453F-927D-8334BBEE5C73}" type="sibTrans" cxnId="{7014316B-55E8-421F-8A49-F564830B2766}">
      <dgm:prSet/>
      <dgm:spPr/>
      <dgm:t>
        <a:bodyPr/>
        <a:lstStyle/>
        <a:p>
          <a:endParaRPr lang="en-US"/>
        </a:p>
      </dgm:t>
    </dgm:pt>
    <dgm:pt modelId="{7E646455-8EA0-40BA-9772-7784A52E97A2}">
      <dgm:prSet phldrT="[Text]" custT="1"/>
      <dgm:spPr/>
      <dgm:t>
        <a:bodyPr/>
        <a:lstStyle/>
        <a:p>
          <a:pPr algn="l"/>
          <a:r>
            <a:rPr lang="en-US" sz="2000" b="1" dirty="0" smtClean="0"/>
            <a:t>Non Emergency Transportation</a:t>
          </a:r>
        </a:p>
        <a:p>
          <a:pPr algn="l"/>
          <a:r>
            <a:rPr lang="en-US" sz="1300" dirty="0" smtClean="0"/>
            <a:t>(Members use State’s transportation vendor)</a:t>
          </a:r>
          <a:endParaRPr lang="en-US" sz="1300" dirty="0"/>
        </a:p>
      </dgm:t>
    </dgm:pt>
    <dgm:pt modelId="{A1D8435E-8082-42B0-805A-8AF8ADCC837F}" type="parTrans" cxnId="{141AFDA2-E062-4A40-B411-EBBD69A5A0C6}">
      <dgm:prSet/>
      <dgm:spPr/>
      <dgm:t>
        <a:bodyPr/>
        <a:lstStyle/>
        <a:p>
          <a:endParaRPr lang="en-US"/>
        </a:p>
      </dgm:t>
    </dgm:pt>
    <dgm:pt modelId="{C00A0FE8-623B-436E-A1E4-0242EFDB03E8}" type="sibTrans" cxnId="{141AFDA2-E062-4A40-B411-EBBD69A5A0C6}">
      <dgm:prSet/>
      <dgm:spPr/>
      <dgm:t>
        <a:bodyPr/>
        <a:lstStyle/>
        <a:p>
          <a:endParaRPr lang="en-US"/>
        </a:p>
      </dgm:t>
    </dgm:pt>
    <dgm:pt modelId="{EA90BE9F-CAC3-4E8B-AED3-BA185A427BFB}">
      <dgm:prSet phldrT="[Text]" custT="1"/>
      <dgm:spPr/>
      <dgm:t>
        <a:bodyPr/>
        <a:lstStyle/>
        <a:p>
          <a:pPr algn="l"/>
          <a:r>
            <a:rPr lang="en-US" sz="2000" b="1" dirty="0" smtClean="0"/>
            <a:t>Routine Dental </a:t>
          </a:r>
          <a:endParaRPr lang="en-US" sz="2000" b="1" dirty="0"/>
        </a:p>
      </dgm:t>
    </dgm:pt>
    <dgm:pt modelId="{95547E8A-2462-404B-889D-1F88483B3412}" type="parTrans" cxnId="{6E8AD0C3-40E9-48E6-8DFE-8BE6EED34CAE}">
      <dgm:prSet/>
      <dgm:spPr/>
      <dgm:t>
        <a:bodyPr/>
        <a:lstStyle/>
        <a:p>
          <a:endParaRPr lang="en-US"/>
        </a:p>
      </dgm:t>
    </dgm:pt>
    <dgm:pt modelId="{D707A045-85A5-472F-A8D5-2935AC455EC1}" type="sibTrans" cxnId="{6E8AD0C3-40E9-48E6-8DFE-8BE6EED34CAE}">
      <dgm:prSet/>
      <dgm:spPr/>
      <dgm:t>
        <a:bodyPr/>
        <a:lstStyle/>
        <a:p>
          <a:endParaRPr lang="en-US"/>
        </a:p>
      </dgm:t>
    </dgm:pt>
    <dgm:pt modelId="{D0D2A5FA-84BF-4570-9284-3FCF2CDF7746}">
      <dgm:prSet custT="1"/>
      <dgm:spPr/>
      <dgm:t>
        <a:bodyPr/>
        <a:lstStyle/>
        <a:p>
          <a:pPr algn="l"/>
          <a:r>
            <a:rPr lang="en-US" sz="2000" b="1" dirty="0" smtClean="0"/>
            <a:t>Residential Services for I/DD Enrollees</a:t>
          </a:r>
          <a:endParaRPr lang="en-US" sz="2000" b="1" dirty="0"/>
        </a:p>
      </dgm:t>
    </dgm:pt>
    <dgm:pt modelId="{093F4E8A-90F4-4883-81FF-FF8902FEA3C0}" type="parTrans" cxnId="{2FAAA462-E7BD-42D1-9C1F-A61ECCB63AAC}">
      <dgm:prSet/>
      <dgm:spPr/>
      <dgm:t>
        <a:bodyPr/>
        <a:lstStyle/>
        <a:p>
          <a:endParaRPr lang="en-US"/>
        </a:p>
      </dgm:t>
    </dgm:pt>
    <dgm:pt modelId="{3E66B12C-0BB8-484F-B320-ABFE09866691}" type="sibTrans" cxnId="{2FAAA462-E7BD-42D1-9C1F-A61ECCB63AAC}">
      <dgm:prSet/>
      <dgm:spPr/>
      <dgm:t>
        <a:bodyPr/>
        <a:lstStyle/>
        <a:p>
          <a:endParaRPr lang="en-US"/>
        </a:p>
      </dgm:t>
    </dgm:pt>
    <dgm:pt modelId="{3747BF14-1A4F-4FB8-976E-03040089DA84}">
      <dgm:prSet custT="1"/>
      <dgm:spPr/>
      <dgm:t>
        <a:bodyPr/>
        <a:lstStyle/>
        <a:p>
          <a:pPr algn="l"/>
          <a:r>
            <a:rPr lang="en-US" sz="2000" b="1" dirty="0" smtClean="0"/>
            <a:t>Home Stabilization Services</a:t>
          </a:r>
          <a:endParaRPr lang="en-US" sz="2000" b="1" dirty="0"/>
        </a:p>
      </dgm:t>
    </dgm:pt>
    <dgm:pt modelId="{43C141E6-8B1A-44D9-BCFC-4E6460F06845}" type="parTrans" cxnId="{A25B7408-6DB8-4346-AC69-33FF9380EC90}">
      <dgm:prSet/>
      <dgm:spPr/>
      <dgm:t>
        <a:bodyPr/>
        <a:lstStyle/>
        <a:p>
          <a:endParaRPr lang="en-US"/>
        </a:p>
      </dgm:t>
    </dgm:pt>
    <dgm:pt modelId="{D0E87C22-D220-4864-8C65-CC5A50D932FE}" type="sibTrans" cxnId="{A25B7408-6DB8-4346-AC69-33FF9380EC90}">
      <dgm:prSet/>
      <dgm:spPr/>
      <dgm:t>
        <a:bodyPr/>
        <a:lstStyle/>
        <a:p>
          <a:endParaRPr lang="en-US"/>
        </a:p>
      </dgm:t>
    </dgm:pt>
    <dgm:pt modelId="{FF0CFE93-B0ED-4C7F-9F05-8BF1556B0753}" type="pres">
      <dgm:prSet presAssocID="{16FB90B9-6115-480E-8A14-4CC27E48074C}" presName="diagram" presStyleCnt="0">
        <dgm:presLayoutVars>
          <dgm:chPref val="1"/>
          <dgm:dir/>
          <dgm:animOne val="branch"/>
          <dgm:animLvl val="lvl"/>
          <dgm:resizeHandles/>
        </dgm:presLayoutVars>
      </dgm:prSet>
      <dgm:spPr/>
      <dgm:t>
        <a:bodyPr/>
        <a:lstStyle/>
        <a:p>
          <a:endParaRPr lang="en-US"/>
        </a:p>
      </dgm:t>
    </dgm:pt>
    <dgm:pt modelId="{21362563-3789-4E31-8C56-AC704FECA72D}" type="pres">
      <dgm:prSet presAssocID="{133D3A1F-D2C1-4535-8749-3B4B6D4E2F35}" presName="root" presStyleCnt="0"/>
      <dgm:spPr/>
      <dgm:t>
        <a:bodyPr/>
        <a:lstStyle/>
        <a:p>
          <a:endParaRPr lang="en-US"/>
        </a:p>
      </dgm:t>
    </dgm:pt>
    <dgm:pt modelId="{CB852E77-9871-4638-9037-CF9AA9015B44}" type="pres">
      <dgm:prSet presAssocID="{133D3A1F-D2C1-4535-8749-3B4B6D4E2F35}" presName="rootComposite" presStyleCnt="0"/>
      <dgm:spPr/>
      <dgm:t>
        <a:bodyPr/>
        <a:lstStyle/>
        <a:p>
          <a:endParaRPr lang="en-US"/>
        </a:p>
      </dgm:t>
    </dgm:pt>
    <dgm:pt modelId="{819A53E4-B6AD-440A-8B7F-B20626164BCD}" type="pres">
      <dgm:prSet presAssocID="{133D3A1F-D2C1-4535-8749-3B4B6D4E2F35}" presName="rootText" presStyleLbl="node1" presStyleIdx="0" presStyleCnt="2" custScaleY="82349" custLinFactNeighborX="-36865" custLinFactNeighborY="2631"/>
      <dgm:spPr/>
      <dgm:t>
        <a:bodyPr/>
        <a:lstStyle/>
        <a:p>
          <a:endParaRPr lang="en-US"/>
        </a:p>
      </dgm:t>
    </dgm:pt>
    <dgm:pt modelId="{61CDDB94-B6F2-4591-BEE9-72024E1DABA7}" type="pres">
      <dgm:prSet presAssocID="{133D3A1F-D2C1-4535-8749-3B4B6D4E2F35}" presName="rootConnector" presStyleLbl="node1" presStyleIdx="0" presStyleCnt="2"/>
      <dgm:spPr/>
      <dgm:t>
        <a:bodyPr/>
        <a:lstStyle/>
        <a:p>
          <a:endParaRPr lang="en-US"/>
        </a:p>
      </dgm:t>
    </dgm:pt>
    <dgm:pt modelId="{71FB2FAB-9D05-4DF3-8EA8-2FD92A89A7E2}" type="pres">
      <dgm:prSet presAssocID="{133D3A1F-D2C1-4535-8749-3B4B6D4E2F35}" presName="childShape" presStyleCnt="0"/>
      <dgm:spPr/>
      <dgm:t>
        <a:bodyPr/>
        <a:lstStyle/>
        <a:p>
          <a:endParaRPr lang="en-US"/>
        </a:p>
      </dgm:t>
    </dgm:pt>
    <dgm:pt modelId="{0754E0F1-C767-4301-B076-6BF5CBD8450A}" type="pres">
      <dgm:prSet presAssocID="{01DF419D-4C61-4D01-BB95-E0E7AF31A8AD}" presName="Name13" presStyleLbl="parChTrans1D2" presStyleIdx="0" presStyleCnt="5"/>
      <dgm:spPr/>
      <dgm:t>
        <a:bodyPr/>
        <a:lstStyle/>
        <a:p>
          <a:endParaRPr lang="en-US"/>
        </a:p>
      </dgm:t>
    </dgm:pt>
    <dgm:pt modelId="{548D7D10-EC98-4869-A2AE-8E55C8203C42}" type="pres">
      <dgm:prSet presAssocID="{6248A85D-2C9E-4F89-A088-E26B1A64DACE}" presName="childText" presStyleLbl="bgAcc1" presStyleIdx="0" presStyleCnt="5" custScaleX="172935" custLinFactNeighborX="-58060" custLinFactNeighborY="62612">
        <dgm:presLayoutVars>
          <dgm:bulletEnabled val="1"/>
        </dgm:presLayoutVars>
      </dgm:prSet>
      <dgm:spPr/>
      <dgm:t>
        <a:bodyPr/>
        <a:lstStyle/>
        <a:p>
          <a:endParaRPr lang="en-US"/>
        </a:p>
      </dgm:t>
    </dgm:pt>
    <dgm:pt modelId="{A7D3F5DD-DDFF-4852-BBEA-60C69032B231}" type="pres">
      <dgm:prSet presAssocID="{A8043645-78B2-46E1-AD9D-47A15DDA231D}" presName="root" presStyleCnt="0"/>
      <dgm:spPr/>
      <dgm:t>
        <a:bodyPr/>
        <a:lstStyle/>
        <a:p>
          <a:endParaRPr lang="en-US"/>
        </a:p>
      </dgm:t>
    </dgm:pt>
    <dgm:pt modelId="{BA07D9EB-7E9C-474F-BF53-60C540AD56B5}" type="pres">
      <dgm:prSet presAssocID="{A8043645-78B2-46E1-AD9D-47A15DDA231D}" presName="rootComposite" presStyleCnt="0"/>
      <dgm:spPr/>
      <dgm:t>
        <a:bodyPr/>
        <a:lstStyle/>
        <a:p>
          <a:endParaRPr lang="en-US"/>
        </a:p>
      </dgm:t>
    </dgm:pt>
    <dgm:pt modelId="{80E4A159-8783-4673-B304-DCD0C0E5BEF9}" type="pres">
      <dgm:prSet presAssocID="{A8043645-78B2-46E1-AD9D-47A15DDA231D}" presName="rootText" presStyleLbl="node1" presStyleIdx="1" presStyleCnt="2" custScaleY="70897"/>
      <dgm:spPr/>
      <dgm:t>
        <a:bodyPr/>
        <a:lstStyle/>
        <a:p>
          <a:endParaRPr lang="en-US"/>
        </a:p>
      </dgm:t>
    </dgm:pt>
    <dgm:pt modelId="{2D60B94B-C743-48B9-B503-51EC7D914363}" type="pres">
      <dgm:prSet presAssocID="{A8043645-78B2-46E1-AD9D-47A15DDA231D}" presName="rootConnector" presStyleLbl="node1" presStyleIdx="1" presStyleCnt="2"/>
      <dgm:spPr/>
      <dgm:t>
        <a:bodyPr/>
        <a:lstStyle/>
        <a:p>
          <a:endParaRPr lang="en-US"/>
        </a:p>
      </dgm:t>
    </dgm:pt>
    <dgm:pt modelId="{C58D4187-FD94-45FF-BD05-004470D19AB0}" type="pres">
      <dgm:prSet presAssocID="{A8043645-78B2-46E1-AD9D-47A15DDA231D}" presName="childShape" presStyleCnt="0"/>
      <dgm:spPr/>
      <dgm:t>
        <a:bodyPr/>
        <a:lstStyle/>
        <a:p>
          <a:endParaRPr lang="en-US"/>
        </a:p>
      </dgm:t>
    </dgm:pt>
    <dgm:pt modelId="{0100BE02-8C20-409A-80E0-317294E7D2AB}" type="pres">
      <dgm:prSet presAssocID="{A1D8435E-8082-42B0-805A-8AF8ADCC837F}" presName="Name13" presStyleLbl="parChTrans1D2" presStyleIdx="1" presStyleCnt="5"/>
      <dgm:spPr/>
      <dgm:t>
        <a:bodyPr/>
        <a:lstStyle/>
        <a:p>
          <a:endParaRPr lang="en-US"/>
        </a:p>
      </dgm:t>
    </dgm:pt>
    <dgm:pt modelId="{5FC9E72B-93FE-467B-8F71-DE4F1B25C20F}" type="pres">
      <dgm:prSet presAssocID="{7E646455-8EA0-40BA-9772-7784A52E97A2}" presName="childText" presStyleLbl="bgAcc1" presStyleIdx="1" presStyleCnt="5" custScaleX="330883">
        <dgm:presLayoutVars>
          <dgm:bulletEnabled val="1"/>
        </dgm:presLayoutVars>
      </dgm:prSet>
      <dgm:spPr/>
      <dgm:t>
        <a:bodyPr/>
        <a:lstStyle/>
        <a:p>
          <a:endParaRPr lang="en-US"/>
        </a:p>
      </dgm:t>
    </dgm:pt>
    <dgm:pt modelId="{0179D9AC-D854-44A6-8D67-8B09BAE1411D}" type="pres">
      <dgm:prSet presAssocID="{95547E8A-2462-404B-889D-1F88483B3412}" presName="Name13" presStyleLbl="parChTrans1D2" presStyleIdx="2" presStyleCnt="5"/>
      <dgm:spPr/>
      <dgm:t>
        <a:bodyPr/>
        <a:lstStyle/>
        <a:p>
          <a:endParaRPr lang="en-US"/>
        </a:p>
      </dgm:t>
    </dgm:pt>
    <dgm:pt modelId="{0DBE83BD-CC9A-4C5F-B966-4AB6C2D4BB10}" type="pres">
      <dgm:prSet presAssocID="{EA90BE9F-CAC3-4E8B-AED3-BA185A427BFB}" presName="childText" presStyleLbl="bgAcc1" presStyleIdx="2" presStyleCnt="5" custScaleX="328887">
        <dgm:presLayoutVars>
          <dgm:bulletEnabled val="1"/>
        </dgm:presLayoutVars>
      </dgm:prSet>
      <dgm:spPr/>
      <dgm:t>
        <a:bodyPr/>
        <a:lstStyle/>
        <a:p>
          <a:endParaRPr lang="en-US"/>
        </a:p>
      </dgm:t>
    </dgm:pt>
    <dgm:pt modelId="{D6743747-1C32-47E9-9967-EEA60FF8340E}" type="pres">
      <dgm:prSet presAssocID="{093F4E8A-90F4-4883-81FF-FF8902FEA3C0}" presName="Name13" presStyleLbl="parChTrans1D2" presStyleIdx="3" presStyleCnt="5"/>
      <dgm:spPr/>
      <dgm:t>
        <a:bodyPr/>
        <a:lstStyle/>
        <a:p>
          <a:endParaRPr lang="en-US"/>
        </a:p>
      </dgm:t>
    </dgm:pt>
    <dgm:pt modelId="{4A0BE0D0-7D35-4BC5-927C-5B1924504559}" type="pres">
      <dgm:prSet presAssocID="{D0D2A5FA-84BF-4570-9284-3FCF2CDF7746}" presName="childText" presStyleLbl="bgAcc1" presStyleIdx="3" presStyleCnt="5" custScaleX="336702">
        <dgm:presLayoutVars>
          <dgm:bulletEnabled val="1"/>
        </dgm:presLayoutVars>
      </dgm:prSet>
      <dgm:spPr/>
      <dgm:t>
        <a:bodyPr/>
        <a:lstStyle/>
        <a:p>
          <a:endParaRPr lang="en-US"/>
        </a:p>
      </dgm:t>
    </dgm:pt>
    <dgm:pt modelId="{D64D3FFA-174B-46E0-BC8C-B3B9AD361304}" type="pres">
      <dgm:prSet presAssocID="{43C141E6-8B1A-44D9-BCFC-4E6460F06845}" presName="Name13" presStyleLbl="parChTrans1D2" presStyleIdx="4" presStyleCnt="5"/>
      <dgm:spPr/>
      <dgm:t>
        <a:bodyPr/>
        <a:lstStyle/>
        <a:p>
          <a:endParaRPr lang="en-US"/>
        </a:p>
      </dgm:t>
    </dgm:pt>
    <dgm:pt modelId="{BC83F285-6FB9-41A4-8DC2-C8F54EC72556}" type="pres">
      <dgm:prSet presAssocID="{3747BF14-1A4F-4FB8-976E-03040089DA84}" presName="childText" presStyleLbl="bgAcc1" presStyleIdx="4" presStyleCnt="5" custScaleX="336702">
        <dgm:presLayoutVars>
          <dgm:bulletEnabled val="1"/>
        </dgm:presLayoutVars>
      </dgm:prSet>
      <dgm:spPr/>
      <dgm:t>
        <a:bodyPr/>
        <a:lstStyle/>
        <a:p>
          <a:endParaRPr lang="en-US"/>
        </a:p>
      </dgm:t>
    </dgm:pt>
  </dgm:ptLst>
  <dgm:cxnLst>
    <dgm:cxn modelId="{9DCE7AF6-F9FE-4F71-B3BB-F7B9A015BC25}" type="presOf" srcId="{7E646455-8EA0-40BA-9772-7784A52E97A2}" destId="{5FC9E72B-93FE-467B-8F71-DE4F1B25C20F}" srcOrd="0" destOrd="0" presId="urn:microsoft.com/office/officeart/2005/8/layout/hierarchy3"/>
    <dgm:cxn modelId="{364BB340-1158-48D7-A1FC-9593AD4913C4}" type="presOf" srcId="{D0D2A5FA-84BF-4570-9284-3FCF2CDF7746}" destId="{4A0BE0D0-7D35-4BC5-927C-5B1924504559}" srcOrd="0" destOrd="0" presId="urn:microsoft.com/office/officeart/2005/8/layout/hierarchy3"/>
    <dgm:cxn modelId="{A25B7408-6DB8-4346-AC69-33FF9380EC90}" srcId="{A8043645-78B2-46E1-AD9D-47A15DDA231D}" destId="{3747BF14-1A4F-4FB8-976E-03040089DA84}" srcOrd="3" destOrd="0" parTransId="{43C141E6-8B1A-44D9-BCFC-4E6460F06845}" sibTransId="{D0E87C22-D220-4864-8C65-CC5A50D932FE}"/>
    <dgm:cxn modelId="{B619E187-10BC-4BA9-B9F7-0E51DA14C834}" type="presOf" srcId="{A8043645-78B2-46E1-AD9D-47A15DDA231D}" destId="{80E4A159-8783-4673-B304-DCD0C0E5BEF9}" srcOrd="0" destOrd="0" presId="urn:microsoft.com/office/officeart/2005/8/layout/hierarchy3"/>
    <dgm:cxn modelId="{6E8AD0C3-40E9-48E6-8DFE-8BE6EED34CAE}" srcId="{A8043645-78B2-46E1-AD9D-47A15DDA231D}" destId="{EA90BE9F-CAC3-4E8B-AED3-BA185A427BFB}" srcOrd="1" destOrd="0" parTransId="{95547E8A-2462-404B-889D-1F88483B3412}" sibTransId="{D707A045-85A5-472F-A8D5-2935AC455EC1}"/>
    <dgm:cxn modelId="{7014316B-55E8-421F-8A49-F564830B2766}" srcId="{16FB90B9-6115-480E-8A14-4CC27E48074C}" destId="{A8043645-78B2-46E1-AD9D-47A15DDA231D}" srcOrd="1" destOrd="0" parTransId="{240E4D0B-23F5-4472-A91C-2742F0000D8A}" sibTransId="{182FDD77-FD46-453F-927D-8334BBEE5C73}"/>
    <dgm:cxn modelId="{B4AE44A0-0141-4361-80B7-B951EA725C62}" type="presOf" srcId="{01DF419D-4C61-4D01-BB95-E0E7AF31A8AD}" destId="{0754E0F1-C767-4301-B076-6BF5CBD8450A}" srcOrd="0" destOrd="0" presId="urn:microsoft.com/office/officeart/2005/8/layout/hierarchy3"/>
    <dgm:cxn modelId="{81AFD887-10E6-468A-8E1D-3C31C7F03E9A}" type="presOf" srcId="{EA90BE9F-CAC3-4E8B-AED3-BA185A427BFB}" destId="{0DBE83BD-CC9A-4C5F-B966-4AB6C2D4BB10}" srcOrd="0" destOrd="0" presId="urn:microsoft.com/office/officeart/2005/8/layout/hierarchy3"/>
    <dgm:cxn modelId="{572BD91D-0627-4110-A727-3B8924CDD459}" type="presOf" srcId="{133D3A1F-D2C1-4535-8749-3B4B6D4E2F35}" destId="{819A53E4-B6AD-440A-8B7F-B20626164BCD}" srcOrd="0" destOrd="0" presId="urn:microsoft.com/office/officeart/2005/8/layout/hierarchy3"/>
    <dgm:cxn modelId="{01EB7201-A7A2-4562-9108-AB29C3AE944D}" type="presOf" srcId="{95547E8A-2462-404B-889D-1F88483B3412}" destId="{0179D9AC-D854-44A6-8D67-8B09BAE1411D}" srcOrd="0" destOrd="0" presId="urn:microsoft.com/office/officeart/2005/8/layout/hierarchy3"/>
    <dgm:cxn modelId="{AA1B8375-EE0C-4A25-A307-FC3E255E62DD}" type="presOf" srcId="{133D3A1F-D2C1-4535-8749-3B4B6D4E2F35}" destId="{61CDDB94-B6F2-4591-BEE9-72024E1DABA7}" srcOrd="1" destOrd="0" presId="urn:microsoft.com/office/officeart/2005/8/layout/hierarchy3"/>
    <dgm:cxn modelId="{A94E8858-51D7-476B-A3EE-C19AE77AC18D}" type="presOf" srcId="{A1D8435E-8082-42B0-805A-8AF8ADCC837F}" destId="{0100BE02-8C20-409A-80E0-317294E7D2AB}" srcOrd="0" destOrd="0" presId="urn:microsoft.com/office/officeart/2005/8/layout/hierarchy3"/>
    <dgm:cxn modelId="{F46632CD-398C-4988-BB8A-914D83C0002A}" type="presOf" srcId="{3747BF14-1A4F-4FB8-976E-03040089DA84}" destId="{BC83F285-6FB9-41A4-8DC2-C8F54EC72556}" srcOrd="0" destOrd="0" presId="urn:microsoft.com/office/officeart/2005/8/layout/hierarchy3"/>
    <dgm:cxn modelId="{77633454-E794-4513-A0A4-36A9E56810C8}" srcId="{16FB90B9-6115-480E-8A14-4CC27E48074C}" destId="{133D3A1F-D2C1-4535-8749-3B4B6D4E2F35}" srcOrd="0" destOrd="0" parTransId="{8E692E64-5EBA-4A7E-9207-EEEB4E342DDE}" sibTransId="{DCFE029C-737E-43CC-B206-FE0D73CC6034}"/>
    <dgm:cxn modelId="{4331F3A7-43A5-467B-A15B-748126847D72}" type="presOf" srcId="{093F4E8A-90F4-4883-81FF-FF8902FEA3C0}" destId="{D6743747-1C32-47E9-9967-EEA60FF8340E}" srcOrd="0" destOrd="0" presId="urn:microsoft.com/office/officeart/2005/8/layout/hierarchy3"/>
    <dgm:cxn modelId="{141AFDA2-E062-4A40-B411-EBBD69A5A0C6}" srcId="{A8043645-78B2-46E1-AD9D-47A15DDA231D}" destId="{7E646455-8EA0-40BA-9772-7784A52E97A2}" srcOrd="0" destOrd="0" parTransId="{A1D8435E-8082-42B0-805A-8AF8ADCC837F}" sibTransId="{C00A0FE8-623B-436E-A1E4-0242EFDB03E8}"/>
    <dgm:cxn modelId="{0B00BCC2-A9D1-4303-8416-B615574FF7F3}" type="presOf" srcId="{6248A85D-2C9E-4F89-A088-E26B1A64DACE}" destId="{548D7D10-EC98-4869-A2AE-8E55C8203C42}" srcOrd="0" destOrd="0" presId="urn:microsoft.com/office/officeart/2005/8/layout/hierarchy3"/>
    <dgm:cxn modelId="{2FAAA462-E7BD-42D1-9C1F-A61ECCB63AAC}" srcId="{A8043645-78B2-46E1-AD9D-47A15DDA231D}" destId="{D0D2A5FA-84BF-4570-9284-3FCF2CDF7746}" srcOrd="2" destOrd="0" parTransId="{093F4E8A-90F4-4883-81FF-FF8902FEA3C0}" sibTransId="{3E66B12C-0BB8-484F-B320-ABFE09866691}"/>
    <dgm:cxn modelId="{7515DC22-CDED-46B6-84CA-359925021332}" type="presOf" srcId="{A8043645-78B2-46E1-AD9D-47A15DDA231D}" destId="{2D60B94B-C743-48B9-B503-51EC7D914363}" srcOrd="1" destOrd="0" presId="urn:microsoft.com/office/officeart/2005/8/layout/hierarchy3"/>
    <dgm:cxn modelId="{6558556A-3B53-44D4-89B0-D18E38E16A3A}" srcId="{133D3A1F-D2C1-4535-8749-3B4B6D4E2F35}" destId="{6248A85D-2C9E-4F89-A088-E26B1A64DACE}" srcOrd="0" destOrd="0" parTransId="{01DF419D-4C61-4D01-BB95-E0E7AF31A8AD}" sibTransId="{FEB5B198-FB86-4EA8-9009-231EDA965985}"/>
    <dgm:cxn modelId="{A6B2F2EC-9D88-46A0-82A9-E26EC0F4964A}" type="presOf" srcId="{43C141E6-8B1A-44D9-BCFC-4E6460F06845}" destId="{D64D3FFA-174B-46E0-BC8C-B3B9AD361304}" srcOrd="0" destOrd="0" presId="urn:microsoft.com/office/officeart/2005/8/layout/hierarchy3"/>
    <dgm:cxn modelId="{82C6913F-1CE7-498A-917C-31C9E17EFB06}" type="presOf" srcId="{16FB90B9-6115-480E-8A14-4CC27E48074C}" destId="{FF0CFE93-B0ED-4C7F-9F05-8BF1556B0753}" srcOrd="0" destOrd="0" presId="urn:microsoft.com/office/officeart/2005/8/layout/hierarchy3"/>
    <dgm:cxn modelId="{1D49D621-ED1C-4BD3-A187-5DE1313F31BC}" type="presParOf" srcId="{FF0CFE93-B0ED-4C7F-9F05-8BF1556B0753}" destId="{21362563-3789-4E31-8C56-AC704FECA72D}" srcOrd="0" destOrd="0" presId="urn:microsoft.com/office/officeart/2005/8/layout/hierarchy3"/>
    <dgm:cxn modelId="{FD29CC7A-3759-4F32-824F-07908F69F7B8}" type="presParOf" srcId="{21362563-3789-4E31-8C56-AC704FECA72D}" destId="{CB852E77-9871-4638-9037-CF9AA9015B44}" srcOrd="0" destOrd="0" presId="urn:microsoft.com/office/officeart/2005/8/layout/hierarchy3"/>
    <dgm:cxn modelId="{35D4073D-2B3C-4CAB-8FE6-1801E95D5B7B}" type="presParOf" srcId="{CB852E77-9871-4638-9037-CF9AA9015B44}" destId="{819A53E4-B6AD-440A-8B7F-B20626164BCD}" srcOrd="0" destOrd="0" presId="urn:microsoft.com/office/officeart/2005/8/layout/hierarchy3"/>
    <dgm:cxn modelId="{B31BA70D-EF08-4920-9ADF-763309153685}" type="presParOf" srcId="{CB852E77-9871-4638-9037-CF9AA9015B44}" destId="{61CDDB94-B6F2-4591-BEE9-72024E1DABA7}" srcOrd="1" destOrd="0" presId="urn:microsoft.com/office/officeart/2005/8/layout/hierarchy3"/>
    <dgm:cxn modelId="{C2B4715A-6E79-4741-A717-3CBEBA72D4D3}" type="presParOf" srcId="{21362563-3789-4E31-8C56-AC704FECA72D}" destId="{71FB2FAB-9D05-4DF3-8EA8-2FD92A89A7E2}" srcOrd="1" destOrd="0" presId="urn:microsoft.com/office/officeart/2005/8/layout/hierarchy3"/>
    <dgm:cxn modelId="{3591FB0D-BAC4-406F-BC28-BA1B6BBC7F11}" type="presParOf" srcId="{71FB2FAB-9D05-4DF3-8EA8-2FD92A89A7E2}" destId="{0754E0F1-C767-4301-B076-6BF5CBD8450A}" srcOrd="0" destOrd="0" presId="urn:microsoft.com/office/officeart/2005/8/layout/hierarchy3"/>
    <dgm:cxn modelId="{29798490-3230-4703-9231-512DA0602AC0}" type="presParOf" srcId="{71FB2FAB-9D05-4DF3-8EA8-2FD92A89A7E2}" destId="{548D7D10-EC98-4869-A2AE-8E55C8203C42}" srcOrd="1" destOrd="0" presId="urn:microsoft.com/office/officeart/2005/8/layout/hierarchy3"/>
    <dgm:cxn modelId="{38855F86-09C2-441B-B680-91949466A0F4}" type="presParOf" srcId="{FF0CFE93-B0ED-4C7F-9F05-8BF1556B0753}" destId="{A7D3F5DD-DDFF-4852-BBEA-60C69032B231}" srcOrd="1" destOrd="0" presId="urn:microsoft.com/office/officeart/2005/8/layout/hierarchy3"/>
    <dgm:cxn modelId="{2776A0C4-3838-4F76-B91E-2ACC3CCFD86C}" type="presParOf" srcId="{A7D3F5DD-DDFF-4852-BBEA-60C69032B231}" destId="{BA07D9EB-7E9C-474F-BF53-60C540AD56B5}" srcOrd="0" destOrd="0" presId="urn:microsoft.com/office/officeart/2005/8/layout/hierarchy3"/>
    <dgm:cxn modelId="{ACEAE5FF-1CD0-4787-A62C-B6E4381D1EF4}" type="presParOf" srcId="{BA07D9EB-7E9C-474F-BF53-60C540AD56B5}" destId="{80E4A159-8783-4673-B304-DCD0C0E5BEF9}" srcOrd="0" destOrd="0" presId="urn:microsoft.com/office/officeart/2005/8/layout/hierarchy3"/>
    <dgm:cxn modelId="{596DB55B-91B6-423B-8F39-F687D7E9E078}" type="presParOf" srcId="{BA07D9EB-7E9C-474F-BF53-60C540AD56B5}" destId="{2D60B94B-C743-48B9-B503-51EC7D914363}" srcOrd="1" destOrd="0" presId="urn:microsoft.com/office/officeart/2005/8/layout/hierarchy3"/>
    <dgm:cxn modelId="{2452CC3A-A8D9-4F80-A890-11C5197FDBF0}" type="presParOf" srcId="{A7D3F5DD-DDFF-4852-BBEA-60C69032B231}" destId="{C58D4187-FD94-45FF-BD05-004470D19AB0}" srcOrd="1" destOrd="0" presId="urn:microsoft.com/office/officeart/2005/8/layout/hierarchy3"/>
    <dgm:cxn modelId="{6B80A669-FFD3-417D-B0F2-54D9B7D129FE}" type="presParOf" srcId="{C58D4187-FD94-45FF-BD05-004470D19AB0}" destId="{0100BE02-8C20-409A-80E0-317294E7D2AB}" srcOrd="0" destOrd="0" presId="urn:microsoft.com/office/officeart/2005/8/layout/hierarchy3"/>
    <dgm:cxn modelId="{7A762223-6B3C-4398-9BD0-5F2616AB9D4C}" type="presParOf" srcId="{C58D4187-FD94-45FF-BD05-004470D19AB0}" destId="{5FC9E72B-93FE-467B-8F71-DE4F1B25C20F}" srcOrd="1" destOrd="0" presId="urn:microsoft.com/office/officeart/2005/8/layout/hierarchy3"/>
    <dgm:cxn modelId="{1BE6A01D-F880-4F05-A678-22979625CB7D}" type="presParOf" srcId="{C58D4187-FD94-45FF-BD05-004470D19AB0}" destId="{0179D9AC-D854-44A6-8D67-8B09BAE1411D}" srcOrd="2" destOrd="0" presId="urn:microsoft.com/office/officeart/2005/8/layout/hierarchy3"/>
    <dgm:cxn modelId="{F601C231-BA76-4CA9-B9B0-DBD052B21C5C}" type="presParOf" srcId="{C58D4187-FD94-45FF-BD05-004470D19AB0}" destId="{0DBE83BD-CC9A-4C5F-B966-4AB6C2D4BB10}" srcOrd="3" destOrd="0" presId="urn:microsoft.com/office/officeart/2005/8/layout/hierarchy3"/>
    <dgm:cxn modelId="{400C48DA-A2C2-45ED-9F43-06E8AA356A8B}" type="presParOf" srcId="{C58D4187-FD94-45FF-BD05-004470D19AB0}" destId="{D6743747-1C32-47E9-9967-EEA60FF8340E}" srcOrd="4" destOrd="0" presId="urn:microsoft.com/office/officeart/2005/8/layout/hierarchy3"/>
    <dgm:cxn modelId="{5C27A3FB-7AF7-43C3-ABD2-9982E7B60597}" type="presParOf" srcId="{C58D4187-FD94-45FF-BD05-004470D19AB0}" destId="{4A0BE0D0-7D35-4BC5-927C-5B1924504559}" srcOrd="5" destOrd="0" presId="urn:microsoft.com/office/officeart/2005/8/layout/hierarchy3"/>
    <dgm:cxn modelId="{40BADCDE-7F7C-4BC5-8E98-5E6482B60731}" type="presParOf" srcId="{C58D4187-FD94-45FF-BD05-004470D19AB0}" destId="{D64D3FFA-174B-46E0-BC8C-B3B9AD361304}" srcOrd="6" destOrd="0" presId="urn:microsoft.com/office/officeart/2005/8/layout/hierarchy3"/>
    <dgm:cxn modelId="{A37376A1-9D15-4AC1-BAEC-D7D6157167D6}" type="presParOf" srcId="{C58D4187-FD94-45FF-BD05-004470D19AB0}" destId="{BC83F285-6FB9-41A4-8DC2-C8F54EC72556}" srcOrd="7" destOrd="0" presId="urn:microsoft.com/office/officeart/2005/8/layout/hierarchy3"/>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E3759DA-94BD-4DE4-9962-7AD8ABAFA0E6}" type="doc">
      <dgm:prSet loTypeId="urn:microsoft.com/office/officeart/2005/8/layout/default" loCatId="list" qsTypeId="urn:microsoft.com/office/officeart/2005/8/quickstyle/simple1" qsCatId="simple" csTypeId="urn:microsoft.com/office/officeart/2005/8/colors/accent6_1" csCatId="accent6" phldr="1"/>
      <dgm:spPr/>
      <dgm:t>
        <a:bodyPr/>
        <a:lstStyle/>
        <a:p>
          <a:endParaRPr lang="en-US"/>
        </a:p>
      </dgm:t>
    </dgm:pt>
    <dgm:pt modelId="{CFC6E00D-A059-439A-BFEB-FC880AD845F3}">
      <dgm:prSet phldrT="[Text]" custT="1"/>
      <dgm:spPr/>
      <dgm:t>
        <a:bodyPr/>
        <a:lstStyle/>
        <a:p>
          <a:r>
            <a:rPr lang="en-US" sz="2000" dirty="0" smtClean="0"/>
            <a:t>Experimental Procedures</a:t>
          </a:r>
          <a:endParaRPr lang="en-US" sz="2000" dirty="0"/>
        </a:p>
      </dgm:t>
    </dgm:pt>
    <dgm:pt modelId="{666DF4FE-27E2-4530-A3D5-7DEBE528E204}" type="parTrans" cxnId="{0399191C-533A-441F-8AFA-89FF52DEEDD3}">
      <dgm:prSet/>
      <dgm:spPr/>
      <dgm:t>
        <a:bodyPr/>
        <a:lstStyle/>
        <a:p>
          <a:endParaRPr lang="en-US"/>
        </a:p>
      </dgm:t>
    </dgm:pt>
    <dgm:pt modelId="{4F83A4D6-91BD-4B4E-A936-41025D790E2B}" type="sibTrans" cxnId="{0399191C-533A-441F-8AFA-89FF52DEEDD3}">
      <dgm:prSet/>
      <dgm:spPr/>
      <dgm:t>
        <a:bodyPr/>
        <a:lstStyle/>
        <a:p>
          <a:endParaRPr lang="en-US"/>
        </a:p>
      </dgm:t>
    </dgm:pt>
    <dgm:pt modelId="{D075B3E9-C55A-4B09-A7FC-DD8254688242}">
      <dgm:prSet phldrT="[Text]" custT="1"/>
      <dgm:spPr/>
      <dgm:t>
        <a:bodyPr/>
        <a:lstStyle/>
        <a:p>
          <a:r>
            <a:rPr lang="en-US" sz="2000" dirty="0" smtClean="0"/>
            <a:t>Cosmetic Surgery </a:t>
          </a:r>
        </a:p>
        <a:p>
          <a:r>
            <a:rPr lang="en-US" sz="1200" dirty="0" smtClean="0"/>
            <a:t>(except if needed because of accidental injury or reconstruction of a breast after a mastectomy)</a:t>
          </a:r>
          <a:endParaRPr lang="en-US" sz="1200" dirty="0"/>
        </a:p>
      </dgm:t>
    </dgm:pt>
    <dgm:pt modelId="{9B3B6D4B-54E8-46F9-8532-EAA185A018B3}" type="parTrans" cxnId="{8B3B87F4-67E2-465E-B815-65BA65106D1D}">
      <dgm:prSet/>
      <dgm:spPr/>
      <dgm:t>
        <a:bodyPr/>
        <a:lstStyle/>
        <a:p>
          <a:endParaRPr lang="en-US"/>
        </a:p>
      </dgm:t>
    </dgm:pt>
    <dgm:pt modelId="{67A1370A-F9B1-473A-8FDB-177C9D933FF8}" type="sibTrans" cxnId="{8B3B87F4-67E2-465E-B815-65BA65106D1D}">
      <dgm:prSet/>
      <dgm:spPr/>
      <dgm:t>
        <a:bodyPr/>
        <a:lstStyle/>
        <a:p>
          <a:endParaRPr lang="en-US"/>
        </a:p>
      </dgm:t>
    </dgm:pt>
    <dgm:pt modelId="{DEF18C44-3776-44A4-A19E-5A62870804B2}">
      <dgm:prSet phldrT="[Text]" custT="1"/>
      <dgm:spPr/>
      <dgm:t>
        <a:bodyPr/>
        <a:lstStyle/>
        <a:p>
          <a:r>
            <a:rPr lang="en-US" sz="2000" dirty="0" smtClean="0"/>
            <a:t>Private rooms in hospitals </a:t>
          </a:r>
        </a:p>
        <a:p>
          <a:r>
            <a:rPr lang="en-US" sz="1200" dirty="0" smtClean="0"/>
            <a:t>(unless medically necessary)</a:t>
          </a:r>
          <a:endParaRPr lang="en-US" sz="1200" dirty="0"/>
        </a:p>
      </dgm:t>
    </dgm:pt>
    <dgm:pt modelId="{573FFAD7-96BE-4066-9BCA-F9B08DD47824}" type="parTrans" cxnId="{286598E7-2ACB-4E94-B5B5-3BD4BDB3E3C8}">
      <dgm:prSet/>
      <dgm:spPr/>
      <dgm:t>
        <a:bodyPr/>
        <a:lstStyle/>
        <a:p>
          <a:endParaRPr lang="en-US"/>
        </a:p>
      </dgm:t>
    </dgm:pt>
    <dgm:pt modelId="{AB3ECF4A-3412-48C5-B8EC-8D94DCDF83B9}" type="sibTrans" cxnId="{286598E7-2ACB-4E94-B5B5-3BD4BDB3E3C8}">
      <dgm:prSet/>
      <dgm:spPr/>
      <dgm:t>
        <a:bodyPr/>
        <a:lstStyle/>
        <a:p>
          <a:endParaRPr lang="en-US"/>
        </a:p>
      </dgm:t>
    </dgm:pt>
    <dgm:pt modelId="{8165C2E6-A0A4-40D4-A0A9-494753050977}">
      <dgm:prSet phldrT="[Text]"/>
      <dgm:spPr/>
      <dgm:t>
        <a:bodyPr/>
        <a:lstStyle/>
        <a:p>
          <a:r>
            <a:rPr lang="en-US" dirty="0" smtClean="0"/>
            <a:t>Medications for sexual or erectile dysfunction</a:t>
          </a:r>
          <a:endParaRPr lang="en-US" dirty="0"/>
        </a:p>
      </dgm:t>
    </dgm:pt>
    <dgm:pt modelId="{F4A92C8D-3EA8-4A7A-96F6-D213E3F0C833}" type="parTrans" cxnId="{94F8AF60-2448-43DA-B1F2-5DD0D28E70E3}">
      <dgm:prSet/>
      <dgm:spPr/>
      <dgm:t>
        <a:bodyPr/>
        <a:lstStyle/>
        <a:p>
          <a:endParaRPr lang="en-US"/>
        </a:p>
      </dgm:t>
    </dgm:pt>
    <dgm:pt modelId="{949D7E11-74C8-4739-A0B8-45E3B25C8FAE}" type="sibTrans" cxnId="{94F8AF60-2448-43DA-B1F2-5DD0D28E70E3}">
      <dgm:prSet/>
      <dgm:spPr/>
      <dgm:t>
        <a:bodyPr/>
        <a:lstStyle/>
        <a:p>
          <a:endParaRPr lang="en-US"/>
        </a:p>
      </dgm:t>
    </dgm:pt>
    <dgm:pt modelId="{7A9AAC2D-47D3-4E13-B36A-4F53858A14A7}" type="pres">
      <dgm:prSet presAssocID="{2E3759DA-94BD-4DE4-9962-7AD8ABAFA0E6}" presName="diagram" presStyleCnt="0">
        <dgm:presLayoutVars>
          <dgm:dir/>
          <dgm:resizeHandles val="exact"/>
        </dgm:presLayoutVars>
      </dgm:prSet>
      <dgm:spPr/>
      <dgm:t>
        <a:bodyPr/>
        <a:lstStyle/>
        <a:p>
          <a:endParaRPr lang="en-US"/>
        </a:p>
      </dgm:t>
    </dgm:pt>
    <dgm:pt modelId="{476F1522-6C4C-4139-9501-FAE3FF5E43D8}" type="pres">
      <dgm:prSet presAssocID="{CFC6E00D-A059-439A-BFEB-FC880AD845F3}" presName="node" presStyleLbl="node1" presStyleIdx="0" presStyleCnt="4" custScaleX="118396">
        <dgm:presLayoutVars>
          <dgm:bulletEnabled val="1"/>
        </dgm:presLayoutVars>
      </dgm:prSet>
      <dgm:spPr/>
      <dgm:t>
        <a:bodyPr/>
        <a:lstStyle/>
        <a:p>
          <a:endParaRPr lang="en-US"/>
        </a:p>
      </dgm:t>
    </dgm:pt>
    <dgm:pt modelId="{B8BE35E3-802F-467F-8EF0-43DFFF078AA7}" type="pres">
      <dgm:prSet presAssocID="{4F83A4D6-91BD-4B4E-A936-41025D790E2B}" presName="sibTrans" presStyleCnt="0"/>
      <dgm:spPr/>
      <dgm:t>
        <a:bodyPr/>
        <a:lstStyle/>
        <a:p>
          <a:endParaRPr lang="en-US"/>
        </a:p>
      </dgm:t>
    </dgm:pt>
    <dgm:pt modelId="{BAE596F8-203E-4A63-A54D-C256CC3F058E}" type="pres">
      <dgm:prSet presAssocID="{D075B3E9-C55A-4B09-A7FC-DD8254688242}" presName="node" presStyleLbl="node1" presStyleIdx="1" presStyleCnt="4" custScaleX="138398">
        <dgm:presLayoutVars>
          <dgm:bulletEnabled val="1"/>
        </dgm:presLayoutVars>
      </dgm:prSet>
      <dgm:spPr/>
      <dgm:t>
        <a:bodyPr/>
        <a:lstStyle/>
        <a:p>
          <a:endParaRPr lang="en-US"/>
        </a:p>
      </dgm:t>
    </dgm:pt>
    <dgm:pt modelId="{87CEDFC2-CFFA-4052-9B9B-3CC14628639A}" type="pres">
      <dgm:prSet presAssocID="{67A1370A-F9B1-473A-8FDB-177C9D933FF8}" presName="sibTrans" presStyleCnt="0"/>
      <dgm:spPr/>
      <dgm:t>
        <a:bodyPr/>
        <a:lstStyle/>
        <a:p>
          <a:endParaRPr lang="en-US"/>
        </a:p>
      </dgm:t>
    </dgm:pt>
    <dgm:pt modelId="{C91003F9-751A-4F4B-B2B1-AB5F44F9B161}" type="pres">
      <dgm:prSet presAssocID="{DEF18C44-3776-44A4-A19E-5A62870804B2}" presName="node" presStyleLbl="node1" presStyleIdx="2" presStyleCnt="4" custScaleX="84813">
        <dgm:presLayoutVars>
          <dgm:bulletEnabled val="1"/>
        </dgm:presLayoutVars>
      </dgm:prSet>
      <dgm:spPr/>
      <dgm:t>
        <a:bodyPr/>
        <a:lstStyle/>
        <a:p>
          <a:endParaRPr lang="en-US"/>
        </a:p>
      </dgm:t>
    </dgm:pt>
    <dgm:pt modelId="{FEDCEAE7-C067-454F-8A1E-2D6F837B17D5}" type="pres">
      <dgm:prSet presAssocID="{AB3ECF4A-3412-48C5-B8EC-8D94DCDF83B9}" presName="sibTrans" presStyleCnt="0"/>
      <dgm:spPr/>
      <dgm:t>
        <a:bodyPr/>
        <a:lstStyle/>
        <a:p>
          <a:endParaRPr lang="en-US"/>
        </a:p>
      </dgm:t>
    </dgm:pt>
    <dgm:pt modelId="{AE40651D-4050-4FB3-8F79-9D8699E5A3CF}" type="pres">
      <dgm:prSet presAssocID="{8165C2E6-A0A4-40D4-A0A9-494753050977}" presName="node" presStyleLbl="node1" presStyleIdx="3" presStyleCnt="4">
        <dgm:presLayoutVars>
          <dgm:bulletEnabled val="1"/>
        </dgm:presLayoutVars>
      </dgm:prSet>
      <dgm:spPr/>
      <dgm:t>
        <a:bodyPr/>
        <a:lstStyle/>
        <a:p>
          <a:endParaRPr lang="en-US"/>
        </a:p>
      </dgm:t>
    </dgm:pt>
  </dgm:ptLst>
  <dgm:cxnLst>
    <dgm:cxn modelId="{8B3B87F4-67E2-465E-B815-65BA65106D1D}" srcId="{2E3759DA-94BD-4DE4-9962-7AD8ABAFA0E6}" destId="{D075B3E9-C55A-4B09-A7FC-DD8254688242}" srcOrd="1" destOrd="0" parTransId="{9B3B6D4B-54E8-46F9-8532-EAA185A018B3}" sibTransId="{67A1370A-F9B1-473A-8FDB-177C9D933FF8}"/>
    <dgm:cxn modelId="{C91EAB1D-E7B3-481F-9D62-8E3E62073D07}" type="presOf" srcId="{D075B3E9-C55A-4B09-A7FC-DD8254688242}" destId="{BAE596F8-203E-4A63-A54D-C256CC3F058E}" srcOrd="0" destOrd="0" presId="urn:microsoft.com/office/officeart/2005/8/layout/default"/>
    <dgm:cxn modelId="{21053FCD-EA9B-4403-9A81-FCBF64531CEB}" type="presOf" srcId="{DEF18C44-3776-44A4-A19E-5A62870804B2}" destId="{C91003F9-751A-4F4B-B2B1-AB5F44F9B161}" srcOrd="0" destOrd="0" presId="urn:microsoft.com/office/officeart/2005/8/layout/default"/>
    <dgm:cxn modelId="{0399191C-533A-441F-8AFA-89FF52DEEDD3}" srcId="{2E3759DA-94BD-4DE4-9962-7AD8ABAFA0E6}" destId="{CFC6E00D-A059-439A-BFEB-FC880AD845F3}" srcOrd="0" destOrd="0" parTransId="{666DF4FE-27E2-4530-A3D5-7DEBE528E204}" sibTransId="{4F83A4D6-91BD-4B4E-A936-41025D790E2B}"/>
    <dgm:cxn modelId="{286598E7-2ACB-4E94-B5B5-3BD4BDB3E3C8}" srcId="{2E3759DA-94BD-4DE4-9962-7AD8ABAFA0E6}" destId="{DEF18C44-3776-44A4-A19E-5A62870804B2}" srcOrd="2" destOrd="0" parTransId="{573FFAD7-96BE-4066-9BCA-F9B08DD47824}" sibTransId="{AB3ECF4A-3412-48C5-B8EC-8D94DCDF83B9}"/>
    <dgm:cxn modelId="{94F8AF60-2448-43DA-B1F2-5DD0D28E70E3}" srcId="{2E3759DA-94BD-4DE4-9962-7AD8ABAFA0E6}" destId="{8165C2E6-A0A4-40D4-A0A9-494753050977}" srcOrd="3" destOrd="0" parTransId="{F4A92C8D-3EA8-4A7A-96F6-D213E3F0C833}" sibTransId="{949D7E11-74C8-4739-A0B8-45E3B25C8FAE}"/>
    <dgm:cxn modelId="{798E1D62-E132-4CC0-9E2C-17FDFE9F0322}" type="presOf" srcId="{2E3759DA-94BD-4DE4-9962-7AD8ABAFA0E6}" destId="{7A9AAC2D-47D3-4E13-B36A-4F53858A14A7}" srcOrd="0" destOrd="0" presId="urn:microsoft.com/office/officeart/2005/8/layout/default"/>
    <dgm:cxn modelId="{6D2F48D4-0F09-47ED-854E-E899735478F2}" type="presOf" srcId="{CFC6E00D-A059-439A-BFEB-FC880AD845F3}" destId="{476F1522-6C4C-4139-9501-FAE3FF5E43D8}" srcOrd="0" destOrd="0" presId="urn:microsoft.com/office/officeart/2005/8/layout/default"/>
    <dgm:cxn modelId="{9BA4A330-3CD8-4CB2-8F79-20F6E36E3A3B}" type="presOf" srcId="{8165C2E6-A0A4-40D4-A0A9-494753050977}" destId="{AE40651D-4050-4FB3-8F79-9D8699E5A3CF}" srcOrd="0" destOrd="0" presId="urn:microsoft.com/office/officeart/2005/8/layout/default"/>
    <dgm:cxn modelId="{C1BCBED9-9B6A-4EB6-88F4-AA9EFA3AE4A9}" type="presParOf" srcId="{7A9AAC2D-47D3-4E13-B36A-4F53858A14A7}" destId="{476F1522-6C4C-4139-9501-FAE3FF5E43D8}" srcOrd="0" destOrd="0" presId="urn:microsoft.com/office/officeart/2005/8/layout/default"/>
    <dgm:cxn modelId="{0DB380D0-382B-4568-B182-9BD059B67BD0}" type="presParOf" srcId="{7A9AAC2D-47D3-4E13-B36A-4F53858A14A7}" destId="{B8BE35E3-802F-467F-8EF0-43DFFF078AA7}" srcOrd="1" destOrd="0" presId="urn:microsoft.com/office/officeart/2005/8/layout/default"/>
    <dgm:cxn modelId="{4A04A038-ED82-48C4-96EE-0049F68804EC}" type="presParOf" srcId="{7A9AAC2D-47D3-4E13-B36A-4F53858A14A7}" destId="{BAE596F8-203E-4A63-A54D-C256CC3F058E}" srcOrd="2" destOrd="0" presId="urn:microsoft.com/office/officeart/2005/8/layout/default"/>
    <dgm:cxn modelId="{DAE19439-D9B4-40D8-828C-F4614FB1E563}" type="presParOf" srcId="{7A9AAC2D-47D3-4E13-B36A-4F53858A14A7}" destId="{87CEDFC2-CFFA-4052-9B9B-3CC14628639A}" srcOrd="3" destOrd="0" presId="urn:microsoft.com/office/officeart/2005/8/layout/default"/>
    <dgm:cxn modelId="{D63A2D0A-46E8-4308-B1D0-99729DC3284D}" type="presParOf" srcId="{7A9AAC2D-47D3-4E13-B36A-4F53858A14A7}" destId="{C91003F9-751A-4F4B-B2B1-AB5F44F9B161}" srcOrd="4" destOrd="0" presId="urn:microsoft.com/office/officeart/2005/8/layout/default"/>
    <dgm:cxn modelId="{60A5B037-6D9F-45C2-AEF0-457E06A0483C}" type="presParOf" srcId="{7A9AAC2D-47D3-4E13-B36A-4F53858A14A7}" destId="{FEDCEAE7-C067-454F-8A1E-2D6F837B17D5}" srcOrd="5" destOrd="0" presId="urn:microsoft.com/office/officeart/2005/8/layout/default"/>
    <dgm:cxn modelId="{F80629F0-D66D-4E2B-ABC7-34AE89E90034}" type="presParOf" srcId="{7A9AAC2D-47D3-4E13-B36A-4F53858A14A7}" destId="{AE40651D-4050-4FB3-8F79-9D8699E5A3C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690B4E6-D882-4B4F-A57A-419C1D2856D2}" type="doc">
      <dgm:prSet loTypeId="urn:microsoft.com/office/officeart/2005/8/layout/lProcess2" loCatId="list" qsTypeId="urn:microsoft.com/office/officeart/2005/8/quickstyle/simple1" qsCatId="simple" csTypeId="urn:microsoft.com/office/officeart/2005/8/colors/accent0_2" csCatId="mainScheme" phldr="1"/>
      <dgm:spPr/>
      <dgm:t>
        <a:bodyPr/>
        <a:lstStyle/>
        <a:p>
          <a:endParaRPr lang="en-US"/>
        </a:p>
      </dgm:t>
    </dgm:pt>
    <dgm:pt modelId="{E843DD96-D1A3-44A8-95F2-FC161673FB48}">
      <dgm:prSet phldrT="[Text]" custT="1"/>
      <dgm:spPr/>
      <dgm:t>
        <a:bodyPr/>
        <a:lstStyle/>
        <a:p>
          <a:endParaRPr lang="en-US" sz="2900" b="1" dirty="0" smtClean="0">
            <a:latin typeface="Helvetica" panose="020B0604020202020204" pitchFamily="34" charset="0"/>
          </a:endParaRPr>
        </a:p>
        <a:p>
          <a:r>
            <a:rPr lang="en-US" sz="2400" b="0" dirty="0" smtClean="0">
              <a:latin typeface="Helvetica" panose="020B0604020202020204" pitchFamily="34" charset="0"/>
            </a:rPr>
            <a:t>Continuity of Care Period</a:t>
          </a:r>
          <a:r>
            <a:rPr lang="en-US" sz="2900" dirty="0" smtClean="0">
              <a:latin typeface="Helvetica" panose="020B0604020202020204" pitchFamily="34" charset="0"/>
            </a:rPr>
            <a:t>	 	</a:t>
          </a:r>
          <a:endParaRPr lang="en-US" sz="2900" dirty="0">
            <a:latin typeface="Helvetica" panose="020B0604020202020204" pitchFamily="34" charset="0"/>
          </a:endParaRPr>
        </a:p>
      </dgm:t>
    </dgm:pt>
    <dgm:pt modelId="{71A43880-7208-4176-834D-D30CB6EBBF79}" type="parTrans" cxnId="{1AA55AED-B2E1-435F-B37B-B8921F07F2F4}">
      <dgm:prSet/>
      <dgm:spPr/>
      <dgm:t>
        <a:bodyPr/>
        <a:lstStyle/>
        <a:p>
          <a:endParaRPr lang="en-US">
            <a:latin typeface="Garamond" panose="02020404030301010803" pitchFamily="18" charset="0"/>
          </a:endParaRPr>
        </a:p>
      </dgm:t>
    </dgm:pt>
    <dgm:pt modelId="{F03033E7-F5A5-44EB-8E39-E748A71636AA}" type="sibTrans" cxnId="{1AA55AED-B2E1-435F-B37B-B8921F07F2F4}">
      <dgm:prSet/>
      <dgm:spPr/>
      <dgm:t>
        <a:bodyPr/>
        <a:lstStyle/>
        <a:p>
          <a:endParaRPr lang="en-US">
            <a:latin typeface="Garamond" panose="02020404030301010803" pitchFamily="18" charset="0"/>
          </a:endParaRPr>
        </a:p>
      </dgm:t>
    </dgm:pt>
    <dgm:pt modelId="{56CF88C4-27F6-4958-8C00-C407FE11AAC6}">
      <dgm:prSet phldrT="[Text]"/>
      <dgm:spPr/>
      <dgm:t>
        <a:bodyPr/>
        <a:lstStyle/>
        <a:p>
          <a:r>
            <a:rPr lang="en-US" dirty="0" smtClean="0">
              <a:latin typeface="Helvetica" panose="020B0604020202020204" pitchFamily="34" charset="0"/>
            </a:rPr>
            <a:t>Initial Health Screening</a:t>
          </a:r>
          <a:endParaRPr lang="en-US" dirty="0">
            <a:latin typeface="Helvetica" panose="020B0604020202020204" pitchFamily="34" charset="0"/>
          </a:endParaRPr>
        </a:p>
      </dgm:t>
    </dgm:pt>
    <dgm:pt modelId="{7EC56AC8-946D-4033-80E7-75D2C88F5A43}" type="parTrans" cxnId="{A562B86C-E56D-4F17-886A-9A8B973A497F}">
      <dgm:prSet/>
      <dgm:spPr/>
      <dgm:t>
        <a:bodyPr/>
        <a:lstStyle/>
        <a:p>
          <a:endParaRPr lang="en-US">
            <a:latin typeface="Garamond" panose="02020404030301010803" pitchFamily="18" charset="0"/>
          </a:endParaRPr>
        </a:p>
      </dgm:t>
    </dgm:pt>
    <dgm:pt modelId="{65803486-7BCE-413E-BC09-AEA9E8EC5BA9}" type="sibTrans" cxnId="{A562B86C-E56D-4F17-886A-9A8B973A497F}">
      <dgm:prSet/>
      <dgm:spPr/>
      <dgm:t>
        <a:bodyPr/>
        <a:lstStyle/>
        <a:p>
          <a:endParaRPr lang="en-US">
            <a:latin typeface="Garamond" panose="02020404030301010803" pitchFamily="18" charset="0"/>
          </a:endParaRPr>
        </a:p>
      </dgm:t>
    </dgm:pt>
    <dgm:pt modelId="{4B15687B-8B1E-4DF8-BDFA-72521C85E412}">
      <dgm:prSet phldrT="[Text]"/>
      <dgm:spPr/>
      <dgm:t>
        <a:bodyPr/>
        <a:lstStyle/>
        <a:p>
          <a:r>
            <a:rPr lang="en-US" dirty="0" smtClean="0">
              <a:latin typeface="Helvetica" panose="020B0604020202020204" pitchFamily="34" charset="0"/>
            </a:rPr>
            <a:t>Be involved  </a:t>
          </a:r>
          <a:endParaRPr lang="en-US" dirty="0">
            <a:latin typeface="Helvetica" panose="020B0604020202020204" pitchFamily="34" charset="0"/>
          </a:endParaRPr>
        </a:p>
      </dgm:t>
    </dgm:pt>
    <dgm:pt modelId="{20C19DE1-CF72-46DD-AE7F-0C0B0107C88A}" type="parTrans" cxnId="{E4681AB6-5255-42BA-AEF4-096E1387E1DB}">
      <dgm:prSet/>
      <dgm:spPr/>
      <dgm:t>
        <a:bodyPr/>
        <a:lstStyle/>
        <a:p>
          <a:endParaRPr lang="en-US">
            <a:latin typeface="Garamond" panose="02020404030301010803" pitchFamily="18" charset="0"/>
          </a:endParaRPr>
        </a:p>
      </dgm:t>
    </dgm:pt>
    <dgm:pt modelId="{F795FE08-B35D-4E78-97C9-BA6C557FB09E}" type="sibTrans" cxnId="{E4681AB6-5255-42BA-AEF4-096E1387E1DB}">
      <dgm:prSet/>
      <dgm:spPr/>
      <dgm:t>
        <a:bodyPr/>
        <a:lstStyle/>
        <a:p>
          <a:endParaRPr lang="en-US">
            <a:latin typeface="Garamond" panose="02020404030301010803" pitchFamily="18" charset="0"/>
          </a:endParaRPr>
        </a:p>
      </dgm:t>
    </dgm:pt>
    <dgm:pt modelId="{71873FA1-A8F3-476B-A66B-8A3B80BC8279}">
      <dgm:prSet phldrT="[Text]"/>
      <dgm:spPr/>
      <dgm:t>
        <a:bodyPr/>
        <a:lstStyle/>
        <a:p>
          <a:r>
            <a:rPr lang="en-US" dirty="0" smtClean="0">
              <a:latin typeface="Helvetica" panose="020B0604020202020204" pitchFamily="34" charset="0"/>
            </a:rPr>
            <a:t>Continue existing services</a:t>
          </a:r>
        </a:p>
      </dgm:t>
    </dgm:pt>
    <dgm:pt modelId="{1CEB0F22-EEAE-4691-BEF8-F31E350CAAED}" type="parTrans" cxnId="{4A035EA7-675B-4D7B-A93C-F9B91D9DBA04}">
      <dgm:prSet/>
      <dgm:spPr/>
      <dgm:t>
        <a:bodyPr/>
        <a:lstStyle/>
        <a:p>
          <a:endParaRPr lang="en-US">
            <a:latin typeface="Garamond" panose="02020404030301010803" pitchFamily="18" charset="0"/>
          </a:endParaRPr>
        </a:p>
      </dgm:t>
    </dgm:pt>
    <dgm:pt modelId="{8EB0EE8A-D02E-481B-AAD8-6003CA97F5EA}" type="sibTrans" cxnId="{4A035EA7-675B-4D7B-A93C-F9B91D9DBA04}">
      <dgm:prSet/>
      <dgm:spPr/>
      <dgm:t>
        <a:bodyPr/>
        <a:lstStyle/>
        <a:p>
          <a:endParaRPr lang="en-US">
            <a:latin typeface="Garamond" panose="02020404030301010803" pitchFamily="18" charset="0"/>
          </a:endParaRPr>
        </a:p>
      </dgm:t>
    </dgm:pt>
    <dgm:pt modelId="{AAF0E131-715D-45BA-9B26-8DEFFE0F89D9}">
      <dgm:prSet phldrT="[Text]" custT="1"/>
      <dgm:spPr/>
      <dgm:t>
        <a:bodyPr/>
        <a:lstStyle/>
        <a:p>
          <a:r>
            <a:rPr lang="en-US" sz="2800" b="1" dirty="0" smtClean="0">
              <a:latin typeface="Helvetica" panose="020B0604020202020204" pitchFamily="34" charset="0"/>
            </a:rPr>
            <a:t>After </a:t>
          </a:r>
          <a:r>
            <a:rPr lang="en-US" sz="2800" b="0" dirty="0" smtClean="0">
              <a:latin typeface="Helvetica" panose="020B0604020202020204" pitchFamily="34" charset="0"/>
            </a:rPr>
            <a:t>the assessment</a:t>
          </a:r>
          <a:endParaRPr lang="en-US" sz="2800" b="0" dirty="0">
            <a:latin typeface="Helvetica" panose="020B0604020202020204" pitchFamily="34" charset="0"/>
          </a:endParaRPr>
        </a:p>
      </dgm:t>
    </dgm:pt>
    <dgm:pt modelId="{2BF1A13C-1BB1-46AE-AAD0-46730AA394BC}" type="parTrans" cxnId="{B3E2E90B-8FCA-450A-8FF0-A46C59901976}">
      <dgm:prSet/>
      <dgm:spPr/>
      <dgm:t>
        <a:bodyPr/>
        <a:lstStyle/>
        <a:p>
          <a:endParaRPr lang="en-US">
            <a:latin typeface="Garamond" panose="02020404030301010803" pitchFamily="18" charset="0"/>
          </a:endParaRPr>
        </a:p>
      </dgm:t>
    </dgm:pt>
    <dgm:pt modelId="{2D87179F-046A-47F5-AC6A-E18356D03EC4}" type="sibTrans" cxnId="{B3E2E90B-8FCA-450A-8FF0-A46C59901976}">
      <dgm:prSet/>
      <dgm:spPr/>
      <dgm:t>
        <a:bodyPr/>
        <a:lstStyle/>
        <a:p>
          <a:endParaRPr lang="en-US">
            <a:latin typeface="Garamond" panose="02020404030301010803" pitchFamily="18" charset="0"/>
          </a:endParaRPr>
        </a:p>
      </dgm:t>
    </dgm:pt>
    <dgm:pt modelId="{D27A4E01-D705-4B53-83EC-90023EBD37F9}">
      <dgm:prSet phldrT="[Text]"/>
      <dgm:spPr/>
      <dgm:t>
        <a:bodyPr/>
        <a:lstStyle/>
        <a:p>
          <a:r>
            <a:rPr lang="en-US" dirty="0" smtClean="0">
              <a:latin typeface="Helvetica" panose="020B0604020202020204" pitchFamily="34" charset="0"/>
            </a:rPr>
            <a:t>Periodic reassessments</a:t>
          </a:r>
          <a:endParaRPr lang="en-US" dirty="0">
            <a:latin typeface="Helvetica" panose="020B0604020202020204" pitchFamily="34" charset="0"/>
          </a:endParaRPr>
        </a:p>
      </dgm:t>
    </dgm:pt>
    <dgm:pt modelId="{D5376A77-628F-432E-8A0E-055216F35AAA}" type="parTrans" cxnId="{48E52F08-AA6B-45CE-8FDF-B9F12C9F4815}">
      <dgm:prSet/>
      <dgm:spPr/>
      <dgm:t>
        <a:bodyPr/>
        <a:lstStyle/>
        <a:p>
          <a:endParaRPr lang="en-US">
            <a:latin typeface="Garamond" panose="02020404030301010803" pitchFamily="18" charset="0"/>
          </a:endParaRPr>
        </a:p>
      </dgm:t>
    </dgm:pt>
    <dgm:pt modelId="{F5143426-7AF7-442B-AEE7-EEC69F292985}" type="sibTrans" cxnId="{48E52F08-AA6B-45CE-8FDF-B9F12C9F4815}">
      <dgm:prSet/>
      <dgm:spPr/>
      <dgm:t>
        <a:bodyPr/>
        <a:lstStyle/>
        <a:p>
          <a:endParaRPr lang="en-US">
            <a:latin typeface="Garamond" panose="02020404030301010803" pitchFamily="18" charset="0"/>
          </a:endParaRPr>
        </a:p>
      </dgm:t>
    </dgm:pt>
    <dgm:pt modelId="{A9B467DB-9AF3-419C-B75D-7121586BAA6A}">
      <dgm:prSet phldrT="[Text]"/>
      <dgm:spPr/>
      <dgm:t>
        <a:bodyPr/>
        <a:lstStyle/>
        <a:p>
          <a:r>
            <a:rPr lang="en-US" dirty="0" smtClean="0">
              <a:latin typeface="Helvetica" panose="020B0604020202020204" pitchFamily="34" charset="0"/>
            </a:rPr>
            <a:t>File an internal appeal</a:t>
          </a:r>
          <a:endParaRPr lang="en-US" dirty="0">
            <a:latin typeface="Helvetica" panose="020B0604020202020204" pitchFamily="34" charset="0"/>
          </a:endParaRPr>
        </a:p>
      </dgm:t>
    </dgm:pt>
    <dgm:pt modelId="{2B118DB4-9C24-4F38-938D-07DA60AC2C45}" type="parTrans" cxnId="{FC3F5275-160A-4CB8-B95E-CBFE8BF4D362}">
      <dgm:prSet/>
      <dgm:spPr/>
      <dgm:t>
        <a:bodyPr/>
        <a:lstStyle/>
        <a:p>
          <a:endParaRPr lang="en-US">
            <a:latin typeface="Garamond" panose="02020404030301010803" pitchFamily="18" charset="0"/>
          </a:endParaRPr>
        </a:p>
      </dgm:t>
    </dgm:pt>
    <dgm:pt modelId="{EACB8BDF-E9B1-4D3D-806F-2899CCED2407}" type="sibTrans" cxnId="{FC3F5275-160A-4CB8-B95E-CBFE8BF4D362}">
      <dgm:prSet/>
      <dgm:spPr/>
      <dgm:t>
        <a:bodyPr/>
        <a:lstStyle/>
        <a:p>
          <a:endParaRPr lang="en-US">
            <a:latin typeface="Garamond" panose="02020404030301010803" pitchFamily="18" charset="0"/>
          </a:endParaRPr>
        </a:p>
      </dgm:t>
    </dgm:pt>
    <dgm:pt modelId="{E5125A0D-0AA5-4513-A661-8768650C96E4}">
      <dgm:prSet phldrT="[Text]"/>
      <dgm:spPr/>
      <dgm:t>
        <a:bodyPr/>
        <a:lstStyle/>
        <a:p>
          <a:r>
            <a:rPr lang="en-US" dirty="0" smtClean="0">
              <a:latin typeface="Helvetica" panose="020B0604020202020204" pitchFamily="34" charset="0"/>
            </a:rPr>
            <a:t>Keep current providers</a:t>
          </a:r>
        </a:p>
      </dgm:t>
    </dgm:pt>
    <dgm:pt modelId="{46E179C5-5821-4744-8768-014BFA21EAE0}" type="parTrans" cxnId="{2CD3F76A-546C-426F-B342-368529649933}">
      <dgm:prSet/>
      <dgm:spPr/>
      <dgm:t>
        <a:bodyPr/>
        <a:lstStyle/>
        <a:p>
          <a:endParaRPr lang="en-US"/>
        </a:p>
      </dgm:t>
    </dgm:pt>
    <dgm:pt modelId="{2D7AECE7-8ADB-4921-93FB-6DD07059BD46}" type="sibTrans" cxnId="{2CD3F76A-546C-426F-B342-368529649933}">
      <dgm:prSet/>
      <dgm:spPr/>
      <dgm:t>
        <a:bodyPr/>
        <a:lstStyle/>
        <a:p>
          <a:endParaRPr lang="en-US"/>
        </a:p>
      </dgm:t>
    </dgm:pt>
    <dgm:pt modelId="{99C347FB-2E08-4B0E-884B-FE2A6E160AA5}">
      <dgm:prSet/>
      <dgm:spPr/>
      <dgm:t>
        <a:bodyPr/>
        <a:lstStyle/>
        <a:p>
          <a:r>
            <a:rPr lang="en-US" dirty="0" smtClean="0">
              <a:latin typeface="Helvetica" panose="020B0604020202020204" pitchFamily="34" charset="0"/>
            </a:rPr>
            <a:t>Care Plan agreed upon</a:t>
          </a:r>
          <a:endParaRPr lang="en-US" dirty="0">
            <a:latin typeface="Helvetica" panose="020B0604020202020204" pitchFamily="34" charset="0"/>
          </a:endParaRPr>
        </a:p>
      </dgm:t>
    </dgm:pt>
    <dgm:pt modelId="{49187CF8-5C5A-4807-9056-BAE5B5092A7F}" type="parTrans" cxnId="{16922EE6-90A7-4DD4-BEC2-A2ADECC9005B}">
      <dgm:prSet/>
      <dgm:spPr/>
      <dgm:t>
        <a:bodyPr/>
        <a:lstStyle/>
        <a:p>
          <a:endParaRPr lang="en-US"/>
        </a:p>
      </dgm:t>
    </dgm:pt>
    <dgm:pt modelId="{BE821AB4-D12B-4AEE-950A-4812328D2067}" type="sibTrans" cxnId="{16922EE6-90A7-4DD4-BEC2-A2ADECC9005B}">
      <dgm:prSet/>
      <dgm:spPr/>
      <dgm:t>
        <a:bodyPr/>
        <a:lstStyle/>
        <a:p>
          <a:endParaRPr lang="en-US"/>
        </a:p>
      </dgm:t>
    </dgm:pt>
    <dgm:pt modelId="{170437E6-94BB-40EE-99F3-45D882C17680}">
      <dgm:prSet/>
      <dgm:spPr/>
      <dgm:t>
        <a:bodyPr/>
        <a:lstStyle/>
        <a:p>
          <a:r>
            <a:rPr lang="en-US" dirty="0" smtClean="0">
              <a:latin typeface="Helvetica" panose="020B0604020202020204" pitchFamily="34" charset="0"/>
            </a:rPr>
            <a:t>Care Coordination</a:t>
          </a:r>
          <a:endParaRPr lang="en-US" dirty="0">
            <a:latin typeface="Helvetica" panose="020B0604020202020204" pitchFamily="34" charset="0"/>
          </a:endParaRPr>
        </a:p>
      </dgm:t>
    </dgm:pt>
    <dgm:pt modelId="{25A7B50B-3738-4AE0-ADE4-A92F559B198D}" type="parTrans" cxnId="{2C2EE058-C515-4D8F-BCCE-FD3BDCC7219C}">
      <dgm:prSet/>
      <dgm:spPr/>
      <dgm:t>
        <a:bodyPr/>
        <a:lstStyle/>
        <a:p>
          <a:endParaRPr lang="en-US"/>
        </a:p>
      </dgm:t>
    </dgm:pt>
    <dgm:pt modelId="{A9037F89-EA0B-4158-B4F4-D94B079D3F8B}" type="sibTrans" cxnId="{2C2EE058-C515-4D8F-BCCE-FD3BDCC7219C}">
      <dgm:prSet/>
      <dgm:spPr/>
      <dgm:t>
        <a:bodyPr/>
        <a:lstStyle/>
        <a:p>
          <a:endParaRPr lang="en-US"/>
        </a:p>
      </dgm:t>
    </dgm:pt>
    <dgm:pt modelId="{4717FD1F-471E-4E53-9C30-F83BF2885F1F}" type="pres">
      <dgm:prSet presAssocID="{9690B4E6-D882-4B4F-A57A-419C1D2856D2}" presName="theList" presStyleCnt="0">
        <dgm:presLayoutVars>
          <dgm:dir/>
          <dgm:animLvl val="lvl"/>
          <dgm:resizeHandles val="exact"/>
        </dgm:presLayoutVars>
      </dgm:prSet>
      <dgm:spPr/>
      <dgm:t>
        <a:bodyPr/>
        <a:lstStyle/>
        <a:p>
          <a:endParaRPr lang="en-US"/>
        </a:p>
      </dgm:t>
    </dgm:pt>
    <dgm:pt modelId="{BD693983-A9EC-4469-AA74-15B179AF13DB}" type="pres">
      <dgm:prSet presAssocID="{E843DD96-D1A3-44A8-95F2-FC161673FB48}" presName="compNode" presStyleCnt="0"/>
      <dgm:spPr/>
    </dgm:pt>
    <dgm:pt modelId="{DD471A72-3F59-40D5-B5AF-CC2A614410A9}" type="pres">
      <dgm:prSet presAssocID="{E843DD96-D1A3-44A8-95F2-FC161673FB48}" presName="aNode" presStyleLbl="bgShp" presStyleIdx="0" presStyleCnt="2" custLinFactNeighborX="-552" custLinFactNeighborY="-2174"/>
      <dgm:spPr/>
      <dgm:t>
        <a:bodyPr/>
        <a:lstStyle/>
        <a:p>
          <a:endParaRPr lang="en-US"/>
        </a:p>
      </dgm:t>
    </dgm:pt>
    <dgm:pt modelId="{5527F168-A42F-4973-BA6C-8A06A9AF5726}" type="pres">
      <dgm:prSet presAssocID="{E843DD96-D1A3-44A8-95F2-FC161673FB48}" presName="textNode" presStyleLbl="bgShp" presStyleIdx="0" presStyleCnt="2"/>
      <dgm:spPr/>
      <dgm:t>
        <a:bodyPr/>
        <a:lstStyle/>
        <a:p>
          <a:endParaRPr lang="en-US"/>
        </a:p>
      </dgm:t>
    </dgm:pt>
    <dgm:pt modelId="{AF105124-2265-4EEE-A65B-1D4878AC60A8}" type="pres">
      <dgm:prSet presAssocID="{E843DD96-D1A3-44A8-95F2-FC161673FB48}" presName="compChildNode" presStyleCnt="0"/>
      <dgm:spPr/>
    </dgm:pt>
    <dgm:pt modelId="{6665850B-2632-4910-B539-95F7DD8DDADB}" type="pres">
      <dgm:prSet presAssocID="{E843DD96-D1A3-44A8-95F2-FC161673FB48}" presName="theInnerList" presStyleCnt="0"/>
      <dgm:spPr/>
    </dgm:pt>
    <dgm:pt modelId="{9C317AA1-E179-45DC-B132-AFD68CAAB252}" type="pres">
      <dgm:prSet presAssocID="{56CF88C4-27F6-4958-8C00-C407FE11AAC6}" presName="childNode" presStyleLbl="node1" presStyleIdx="0" presStyleCnt="8" custLinFactNeighborX="-610" custLinFactNeighborY="-77706">
        <dgm:presLayoutVars>
          <dgm:bulletEnabled val="1"/>
        </dgm:presLayoutVars>
      </dgm:prSet>
      <dgm:spPr/>
      <dgm:t>
        <a:bodyPr/>
        <a:lstStyle/>
        <a:p>
          <a:endParaRPr lang="en-US"/>
        </a:p>
      </dgm:t>
    </dgm:pt>
    <dgm:pt modelId="{EEC73055-953E-4B79-8EA3-B091568F023E}" type="pres">
      <dgm:prSet presAssocID="{56CF88C4-27F6-4958-8C00-C407FE11AAC6}" presName="aSpace2" presStyleCnt="0"/>
      <dgm:spPr/>
    </dgm:pt>
    <dgm:pt modelId="{314A8932-271C-4ABB-A496-5D8BC9436193}" type="pres">
      <dgm:prSet presAssocID="{4B15687B-8B1E-4DF8-BDFA-72521C85E412}" presName="childNode" presStyleLbl="node1" presStyleIdx="1" presStyleCnt="8" custLinFactNeighborX="-610" custLinFactNeighborY="-51728">
        <dgm:presLayoutVars>
          <dgm:bulletEnabled val="1"/>
        </dgm:presLayoutVars>
      </dgm:prSet>
      <dgm:spPr/>
      <dgm:t>
        <a:bodyPr/>
        <a:lstStyle/>
        <a:p>
          <a:endParaRPr lang="en-US"/>
        </a:p>
      </dgm:t>
    </dgm:pt>
    <dgm:pt modelId="{34BD370E-4A2A-4701-BB5C-B43ABE18300F}" type="pres">
      <dgm:prSet presAssocID="{4B15687B-8B1E-4DF8-BDFA-72521C85E412}" presName="aSpace2" presStyleCnt="0"/>
      <dgm:spPr/>
    </dgm:pt>
    <dgm:pt modelId="{DD876364-DB66-443E-934D-150A65C87FEA}" type="pres">
      <dgm:prSet presAssocID="{71873FA1-A8F3-476B-A66B-8A3B80BC8279}" presName="childNode" presStyleLbl="node1" presStyleIdx="2" presStyleCnt="8" custLinFactNeighborX="-610" custLinFactNeighborY="-25750">
        <dgm:presLayoutVars>
          <dgm:bulletEnabled val="1"/>
        </dgm:presLayoutVars>
      </dgm:prSet>
      <dgm:spPr/>
      <dgm:t>
        <a:bodyPr/>
        <a:lstStyle/>
        <a:p>
          <a:endParaRPr lang="en-US"/>
        </a:p>
      </dgm:t>
    </dgm:pt>
    <dgm:pt modelId="{75FAF915-AAD0-4656-A40D-1569754C341C}" type="pres">
      <dgm:prSet presAssocID="{71873FA1-A8F3-476B-A66B-8A3B80BC8279}" presName="aSpace2" presStyleCnt="0"/>
      <dgm:spPr/>
    </dgm:pt>
    <dgm:pt modelId="{0C41901F-0C52-47EF-AEF2-9722D6057243}" type="pres">
      <dgm:prSet presAssocID="{E5125A0D-0AA5-4513-A661-8768650C96E4}" presName="childNode" presStyleLbl="node1" presStyleIdx="3" presStyleCnt="8">
        <dgm:presLayoutVars>
          <dgm:bulletEnabled val="1"/>
        </dgm:presLayoutVars>
      </dgm:prSet>
      <dgm:spPr/>
      <dgm:t>
        <a:bodyPr/>
        <a:lstStyle/>
        <a:p>
          <a:endParaRPr lang="en-US"/>
        </a:p>
      </dgm:t>
    </dgm:pt>
    <dgm:pt modelId="{4144D792-A6DA-4108-9444-2750EDA93049}" type="pres">
      <dgm:prSet presAssocID="{E843DD96-D1A3-44A8-95F2-FC161673FB48}" presName="aSpace" presStyleCnt="0"/>
      <dgm:spPr/>
    </dgm:pt>
    <dgm:pt modelId="{FB73CDFA-29AA-4435-AECA-BE40237E1BB8}" type="pres">
      <dgm:prSet presAssocID="{AAF0E131-715D-45BA-9B26-8DEFFE0F89D9}" presName="compNode" presStyleCnt="0"/>
      <dgm:spPr/>
    </dgm:pt>
    <dgm:pt modelId="{8CE79603-A7FE-43D9-A60C-0D415A3455CF}" type="pres">
      <dgm:prSet presAssocID="{AAF0E131-715D-45BA-9B26-8DEFFE0F89D9}" presName="aNode" presStyleLbl="bgShp" presStyleIdx="1" presStyleCnt="2" custLinFactNeighborX="104"/>
      <dgm:spPr/>
      <dgm:t>
        <a:bodyPr/>
        <a:lstStyle/>
        <a:p>
          <a:endParaRPr lang="en-US"/>
        </a:p>
      </dgm:t>
    </dgm:pt>
    <dgm:pt modelId="{3EF731AD-373F-405D-A32D-850B20371803}" type="pres">
      <dgm:prSet presAssocID="{AAF0E131-715D-45BA-9B26-8DEFFE0F89D9}" presName="textNode" presStyleLbl="bgShp" presStyleIdx="1" presStyleCnt="2"/>
      <dgm:spPr/>
      <dgm:t>
        <a:bodyPr/>
        <a:lstStyle/>
        <a:p>
          <a:endParaRPr lang="en-US"/>
        </a:p>
      </dgm:t>
    </dgm:pt>
    <dgm:pt modelId="{DEC21920-8FA7-4CF7-AE13-B1C943341D8C}" type="pres">
      <dgm:prSet presAssocID="{AAF0E131-715D-45BA-9B26-8DEFFE0F89D9}" presName="compChildNode" presStyleCnt="0"/>
      <dgm:spPr/>
    </dgm:pt>
    <dgm:pt modelId="{AF29C2B3-3D46-498D-9101-7652F0802462}" type="pres">
      <dgm:prSet presAssocID="{AAF0E131-715D-45BA-9B26-8DEFFE0F89D9}" presName="theInnerList" presStyleCnt="0"/>
      <dgm:spPr/>
    </dgm:pt>
    <dgm:pt modelId="{7EAF60AF-2DD2-49DD-893E-C0E4A81A2929}" type="pres">
      <dgm:prSet presAssocID="{99C347FB-2E08-4B0E-884B-FE2A6E160AA5}" presName="childNode" presStyleLbl="node1" presStyleIdx="4" presStyleCnt="8">
        <dgm:presLayoutVars>
          <dgm:bulletEnabled val="1"/>
        </dgm:presLayoutVars>
      </dgm:prSet>
      <dgm:spPr/>
      <dgm:t>
        <a:bodyPr/>
        <a:lstStyle/>
        <a:p>
          <a:endParaRPr lang="en-US"/>
        </a:p>
      </dgm:t>
    </dgm:pt>
    <dgm:pt modelId="{BC28AF64-190E-448F-B006-8A89DA27F1D1}" type="pres">
      <dgm:prSet presAssocID="{99C347FB-2E08-4B0E-884B-FE2A6E160AA5}" presName="aSpace2" presStyleCnt="0"/>
      <dgm:spPr/>
    </dgm:pt>
    <dgm:pt modelId="{3A9B9B38-D762-40C7-94A4-C111C0FF399E}" type="pres">
      <dgm:prSet presAssocID="{170437E6-94BB-40EE-99F3-45D882C17680}" presName="childNode" presStyleLbl="node1" presStyleIdx="5" presStyleCnt="8">
        <dgm:presLayoutVars>
          <dgm:bulletEnabled val="1"/>
        </dgm:presLayoutVars>
      </dgm:prSet>
      <dgm:spPr/>
      <dgm:t>
        <a:bodyPr/>
        <a:lstStyle/>
        <a:p>
          <a:endParaRPr lang="en-US"/>
        </a:p>
      </dgm:t>
    </dgm:pt>
    <dgm:pt modelId="{C1E739E3-6CB5-4586-A559-EA53CFF90D28}" type="pres">
      <dgm:prSet presAssocID="{170437E6-94BB-40EE-99F3-45D882C17680}" presName="aSpace2" presStyleCnt="0"/>
      <dgm:spPr/>
    </dgm:pt>
    <dgm:pt modelId="{3FA818D4-2168-49B9-BB50-3364C1BA9096}" type="pres">
      <dgm:prSet presAssocID="{D27A4E01-D705-4B53-83EC-90023EBD37F9}" presName="childNode" presStyleLbl="node1" presStyleIdx="6" presStyleCnt="8">
        <dgm:presLayoutVars>
          <dgm:bulletEnabled val="1"/>
        </dgm:presLayoutVars>
      </dgm:prSet>
      <dgm:spPr/>
      <dgm:t>
        <a:bodyPr/>
        <a:lstStyle/>
        <a:p>
          <a:endParaRPr lang="en-US"/>
        </a:p>
      </dgm:t>
    </dgm:pt>
    <dgm:pt modelId="{5227ED9E-46C4-43CC-8A64-7400D6A5D6B4}" type="pres">
      <dgm:prSet presAssocID="{D27A4E01-D705-4B53-83EC-90023EBD37F9}" presName="aSpace2" presStyleCnt="0"/>
      <dgm:spPr/>
    </dgm:pt>
    <dgm:pt modelId="{B9353107-27EB-4F3E-AC86-CD9840EA68AF}" type="pres">
      <dgm:prSet presAssocID="{A9B467DB-9AF3-419C-B75D-7121586BAA6A}" presName="childNode" presStyleLbl="node1" presStyleIdx="7" presStyleCnt="8">
        <dgm:presLayoutVars>
          <dgm:bulletEnabled val="1"/>
        </dgm:presLayoutVars>
      </dgm:prSet>
      <dgm:spPr/>
      <dgm:t>
        <a:bodyPr/>
        <a:lstStyle/>
        <a:p>
          <a:endParaRPr lang="en-US"/>
        </a:p>
      </dgm:t>
    </dgm:pt>
  </dgm:ptLst>
  <dgm:cxnLst>
    <dgm:cxn modelId="{B3E2E90B-8FCA-450A-8FF0-A46C59901976}" srcId="{9690B4E6-D882-4B4F-A57A-419C1D2856D2}" destId="{AAF0E131-715D-45BA-9B26-8DEFFE0F89D9}" srcOrd="1" destOrd="0" parTransId="{2BF1A13C-1BB1-46AE-AAD0-46730AA394BC}" sibTransId="{2D87179F-046A-47F5-AC6A-E18356D03EC4}"/>
    <dgm:cxn modelId="{1AA55AED-B2E1-435F-B37B-B8921F07F2F4}" srcId="{9690B4E6-D882-4B4F-A57A-419C1D2856D2}" destId="{E843DD96-D1A3-44A8-95F2-FC161673FB48}" srcOrd="0" destOrd="0" parTransId="{71A43880-7208-4176-834D-D30CB6EBBF79}" sibTransId="{F03033E7-F5A5-44EB-8E39-E748A71636AA}"/>
    <dgm:cxn modelId="{280D76A9-9FBA-4DE8-A2F2-4B2DCC1A79AD}" type="presOf" srcId="{99C347FB-2E08-4B0E-884B-FE2A6E160AA5}" destId="{7EAF60AF-2DD2-49DD-893E-C0E4A81A2929}" srcOrd="0" destOrd="0" presId="urn:microsoft.com/office/officeart/2005/8/layout/lProcess2"/>
    <dgm:cxn modelId="{48E52F08-AA6B-45CE-8FDF-B9F12C9F4815}" srcId="{AAF0E131-715D-45BA-9B26-8DEFFE0F89D9}" destId="{D27A4E01-D705-4B53-83EC-90023EBD37F9}" srcOrd="2" destOrd="0" parTransId="{D5376A77-628F-432E-8A0E-055216F35AAA}" sibTransId="{F5143426-7AF7-442B-AEE7-EEC69F292985}"/>
    <dgm:cxn modelId="{17F03621-BEBD-4809-BA76-650645F1422B}" type="presOf" srcId="{D27A4E01-D705-4B53-83EC-90023EBD37F9}" destId="{3FA818D4-2168-49B9-BB50-3364C1BA9096}" srcOrd="0" destOrd="0" presId="urn:microsoft.com/office/officeart/2005/8/layout/lProcess2"/>
    <dgm:cxn modelId="{16922EE6-90A7-4DD4-BEC2-A2ADECC9005B}" srcId="{AAF0E131-715D-45BA-9B26-8DEFFE0F89D9}" destId="{99C347FB-2E08-4B0E-884B-FE2A6E160AA5}" srcOrd="0" destOrd="0" parTransId="{49187CF8-5C5A-4807-9056-BAE5B5092A7F}" sibTransId="{BE821AB4-D12B-4AEE-950A-4812328D2067}"/>
    <dgm:cxn modelId="{19129A39-85F1-4725-A753-25ED25F19BC6}" type="presOf" srcId="{AAF0E131-715D-45BA-9B26-8DEFFE0F89D9}" destId="{3EF731AD-373F-405D-A32D-850B20371803}" srcOrd="1" destOrd="0" presId="urn:microsoft.com/office/officeart/2005/8/layout/lProcess2"/>
    <dgm:cxn modelId="{F0537DD4-1545-465E-8ACA-E885A4F5D431}" type="presOf" srcId="{4B15687B-8B1E-4DF8-BDFA-72521C85E412}" destId="{314A8932-271C-4ABB-A496-5D8BC9436193}" srcOrd="0" destOrd="0" presId="urn:microsoft.com/office/officeart/2005/8/layout/lProcess2"/>
    <dgm:cxn modelId="{6C5F1F1A-CB13-4C3B-8DC8-90AF603C182A}" type="presOf" srcId="{A9B467DB-9AF3-419C-B75D-7121586BAA6A}" destId="{B9353107-27EB-4F3E-AC86-CD9840EA68AF}" srcOrd="0" destOrd="0" presId="urn:microsoft.com/office/officeart/2005/8/layout/lProcess2"/>
    <dgm:cxn modelId="{26DBF64F-2939-4ECD-810E-B50AC2326E61}" type="presOf" srcId="{170437E6-94BB-40EE-99F3-45D882C17680}" destId="{3A9B9B38-D762-40C7-94A4-C111C0FF399E}" srcOrd="0" destOrd="0" presId="urn:microsoft.com/office/officeart/2005/8/layout/lProcess2"/>
    <dgm:cxn modelId="{99A3B30B-122E-42CF-9F4B-EA4A78DD44D7}" type="presOf" srcId="{71873FA1-A8F3-476B-A66B-8A3B80BC8279}" destId="{DD876364-DB66-443E-934D-150A65C87FEA}" srcOrd="0" destOrd="0" presId="urn:microsoft.com/office/officeart/2005/8/layout/lProcess2"/>
    <dgm:cxn modelId="{1EA424F1-572F-4364-9B2B-68E81C5ED3F7}" type="presOf" srcId="{AAF0E131-715D-45BA-9B26-8DEFFE0F89D9}" destId="{8CE79603-A7FE-43D9-A60C-0D415A3455CF}" srcOrd="0" destOrd="0" presId="urn:microsoft.com/office/officeart/2005/8/layout/lProcess2"/>
    <dgm:cxn modelId="{3C3A24F2-6AC3-415C-A9E5-565F8645469E}" type="presOf" srcId="{E5125A0D-0AA5-4513-A661-8768650C96E4}" destId="{0C41901F-0C52-47EF-AEF2-9722D6057243}" srcOrd="0" destOrd="0" presId="urn:microsoft.com/office/officeart/2005/8/layout/lProcess2"/>
    <dgm:cxn modelId="{10953D1B-BFCF-496A-A7B0-7B4ACAF75F5B}" type="presOf" srcId="{9690B4E6-D882-4B4F-A57A-419C1D2856D2}" destId="{4717FD1F-471E-4E53-9C30-F83BF2885F1F}" srcOrd="0" destOrd="0" presId="urn:microsoft.com/office/officeart/2005/8/layout/lProcess2"/>
    <dgm:cxn modelId="{2C2EE058-C515-4D8F-BCCE-FD3BDCC7219C}" srcId="{AAF0E131-715D-45BA-9B26-8DEFFE0F89D9}" destId="{170437E6-94BB-40EE-99F3-45D882C17680}" srcOrd="1" destOrd="0" parTransId="{25A7B50B-3738-4AE0-ADE4-A92F559B198D}" sibTransId="{A9037F89-EA0B-4158-B4F4-D94B079D3F8B}"/>
    <dgm:cxn modelId="{FC3F5275-160A-4CB8-B95E-CBFE8BF4D362}" srcId="{AAF0E131-715D-45BA-9B26-8DEFFE0F89D9}" destId="{A9B467DB-9AF3-419C-B75D-7121586BAA6A}" srcOrd="3" destOrd="0" parTransId="{2B118DB4-9C24-4F38-938D-07DA60AC2C45}" sibTransId="{EACB8BDF-E9B1-4D3D-806F-2899CCED2407}"/>
    <dgm:cxn modelId="{4A035EA7-675B-4D7B-A93C-F9B91D9DBA04}" srcId="{E843DD96-D1A3-44A8-95F2-FC161673FB48}" destId="{71873FA1-A8F3-476B-A66B-8A3B80BC8279}" srcOrd="2" destOrd="0" parTransId="{1CEB0F22-EEAE-4691-BEF8-F31E350CAAED}" sibTransId="{8EB0EE8A-D02E-481B-AAD8-6003CA97F5EA}"/>
    <dgm:cxn modelId="{A562B86C-E56D-4F17-886A-9A8B973A497F}" srcId="{E843DD96-D1A3-44A8-95F2-FC161673FB48}" destId="{56CF88C4-27F6-4958-8C00-C407FE11AAC6}" srcOrd="0" destOrd="0" parTransId="{7EC56AC8-946D-4033-80E7-75D2C88F5A43}" sibTransId="{65803486-7BCE-413E-BC09-AEA9E8EC5BA9}"/>
    <dgm:cxn modelId="{9B2518E3-C54E-4790-9162-C9BEA1FC85F1}" type="presOf" srcId="{E843DD96-D1A3-44A8-95F2-FC161673FB48}" destId="{DD471A72-3F59-40D5-B5AF-CC2A614410A9}" srcOrd="0" destOrd="0" presId="urn:microsoft.com/office/officeart/2005/8/layout/lProcess2"/>
    <dgm:cxn modelId="{B7788A7F-E785-4FCE-86CC-CF2BFCD4E217}" type="presOf" srcId="{E843DD96-D1A3-44A8-95F2-FC161673FB48}" destId="{5527F168-A42F-4973-BA6C-8A06A9AF5726}" srcOrd="1" destOrd="0" presId="urn:microsoft.com/office/officeart/2005/8/layout/lProcess2"/>
    <dgm:cxn modelId="{2CD3F76A-546C-426F-B342-368529649933}" srcId="{E843DD96-D1A3-44A8-95F2-FC161673FB48}" destId="{E5125A0D-0AA5-4513-A661-8768650C96E4}" srcOrd="3" destOrd="0" parTransId="{46E179C5-5821-4744-8768-014BFA21EAE0}" sibTransId="{2D7AECE7-8ADB-4921-93FB-6DD07059BD46}"/>
    <dgm:cxn modelId="{E4681AB6-5255-42BA-AEF4-096E1387E1DB}" srcId="{E843DD96-D1A3-44A8-95F2-FC161673FB48}" destId="{4B15687B-8B1E-4DF8-BDFA-72521C85E412}" srcOrd="1" destOrd="0" parTransId="{20C19DE1-CF72-46DD-AE7F-0C0B0107C88A}" sibTransId="{F795FE08-B35D-4E78-97C9-BA6C557FB09E}"/>
    <dgm:cxn modelId="{853E16A9-4934-413A-A2FC-844F695B79A7}" type="presOf" srcId="{56CF88C4-27F6-4958-8C00-C407FE11AAC6}" destId="{9C317AA1-E179-45DC-B132-AFD68CAAB252}" srcOrd="0" destOrd="0" presId="urn:microsoft.com/office/officeart/2005/8/layout/lProcess2"/>
    <dgm:cxn modelId="{F9641E7F-F817-47AC-B20A-467605C82161}" type="presParOf" srcId="{4717FD1F-471E-4E53-9C30-F83BF2885F1F}" destId="{BD693983-A9EC-4469-AA74-15B179AF13DB}" srcOrd="0" destOrd="0" presId="urn:microsoft.com/office/officeart/2005/8/layout/lProcess2"/>
    <dgm:cxn modelId="{246E66B6-DFF4-4529-A843-E8F42B235A6C}" type="presParOf" srcId="{BD693983-A9EC-4469-AA74-15B179AF13DB}" destId="{DD471A72-3F59-40D5-B5AF-CC2A614410A9}" srcOrd="0" destOrd="0" presId="urn:microsoft.com/office/officeart/2005/8/layout/lProcess2"/>
    <dgm:cxn modelId="{EB599CA2-3EFC-4513-8E12-06436DCCAE8A}" type="presParOf" srcId="{BD693983-A9EC-4469-AA74-15B179AF13DB}" destId="{5527F168-A42F-4973-BA6C-8A06A9AF5726}" srcOrd="1" destOrd="0" presId="urn:microsoft.com/office/officeart/2005/8/layout/lProcess2"/>
    <dgm:cxn modelId="{857690E1-71A5-441C-9066-E9B48FAF62CF}" type="presParOf" srcId="{BD693983-A9EC-4469-AA74-15B179AF13DB}" destId="{AF105124-2265-4EEE-A65B-1D4878AC60A8}" srcOrd="2" destOrd="0" presId="urn:microsoft.com/office/officeart/2005/8/layout/lProcess2"/>
    <dgm:cxn modelId="{A55446F2-2ADC-42EC-995D-D1E0709263D4}" type="presParOf" srcId="{AF105124-2265-4EEE-A65B-1D4878AC60A8}" destId="{6665850B-2632-4910-B539-95F7DD8DDADB}" srcOrd="0" destOrd="0" presId="urn:microsoft.com/office/officeart/2005/8/layout/lProcess2"/>
    <dgm:cxn modelId="{725F1715-31E2-49AB-893A-DCE831111AA8}" type="presParOf" srcId="{6665850B-2632-4910-B539-95F7DD8DDADB}" destId="{9C317AA1-E179-45DC-B132-AFD68CAAB252}" srcOrd="0" destOrd="0" presId="urn:microsoft.com/office/officeart/2005/8/layout/lProcess2"/>
    <dgm:cxn modelId="{75913868-0475-443E-8CC5-229367C74976}" type="presParOf" srcId="{6665850B-2632-4910-B539-95F7DD8DDADB}" destId="{EEC73055-953E-4B79-8EA3-B091568F023E}" srcOrd="1" destOrd="0" presId="urn:microsoft.com/office/officeart/2005/8/layout/lProcess2"/>
    <dgm:cxn modelId="{B57F638C-245E-4BA6-AAD7-677B401BBB1B}" type="presParOf" srcId="{6665850B-2632-4910-B539-95F7DD8DDADB}" destId="{314A8932-271C-4ABB-A496-5D8BC9436193}" srcOrd="2" destOrd="0" presId="urn:microsoft.com/office/officeart/2005/8/layout/lProcess2"/>
    <dgm:cxn modelId="{AD51F6AF-405B-4C53-B54F-1AB7594D9B43}" type="presParOf" srcId="{6665850B-2632-4910-B539-95F7DD8DDADB}" destId="{34BD370E-4A2A-4701-BB5C-B43ABE18300F}" srcOrd="3" destOrd="0" presId="urn:microsoft.com/office/officeart/2005/8/layout/lProcess2"/>
    <dgm:cxn modelId="{7CDA55D1-716F-4CAB-991D-74BC9F05CBA9}" type="presParOf" srcId="{6665850B-2632-4910-B539-95F7DD8DDADB}" destId="{DD876364-DB66-443E-934D-150A65C87FEA}" srcOrd="4" destOrd="0" presId="urn:microsoft.com/office/officeart/2005/8/layout/lProcess2"/>
    <dgm:cxn modelId="{6863D000-1270-4FC8-8136-F27BA83F9021}" type="presParOf" srcId="{6665850B-2632-4910-B539-95F7DD8DDADB}" destId="{75FAF915-AAD0-4656-A40D-1569754C341C}" srcOrd="5" destOrd="0" presId="urn:microsoft.com/office/officeart/2005/8/layout/lProcess2"/>
    <dgm:cxn modelId="{84B86029-BC11-492F-BB0A-6DDA4A4BB9AB}" type="presParOf" srcId="{6665850B-2632-4910-B539-95F7DD8DDADB}" destId="{0C41901F-0C52-47EF-AEF2-9722D6057243}" srcOrd="6" destOrd="0" presId="urn:microsoft.com/office/officeart/2005/8/layout/lProcess2"/>
    <dgm:cxn modelId="{1C245B2D-D085-4B19-8420-50878BA7D8E4}" type="presParOf" srcId="{4717FD1F-471E-4E53-9C30-F83BF2885F1F}" destId="{4144D792-A6DA-4108-9444-2750EDA93049}" srcOrd="1" destOrd="0" presId="urn:microsoft.com/office/officeart/2005/8/layout/lProcess2"/>
    <dgm:cxn modelId="{2F446621-7548-4C70-B8DB-25CDEDCDC328}" type="presParOf" srcId="{4717FD1F-471E-4E53-9C30-F83BF2885F1F}" destId="{FB73CDFA-29AA-4435-AECA-BE40237E1BB8}" srcOrd="2" destOrd="0" presId="urn:microsoft.com/office/officeart/2005/8/layout/lProcess2"/>
    <dgm:cxn modelId="{14C2EDA9-F15C-4E3C-A7EE-464DBEC0CE10}" type="presParOf" srcId="{FB73CDFA-29AA-4435-AECA-BE40237E1BB8}" destId="{8CE79603-A7FE-43D9-A60C-0D415A3455CF}" srcOrd="0" destOrd="0" presId="urn:microsoft.com/office/officeart/2005/8/layout/lProcess2"/>
    <dgm:cxn modelId="{13757B70-8C2D-43D8-BE06-9A792C283104}" type="presParOf" srcId="{FB73CDFA-29AA-4435-AECA-BE40237E1BB8}" destId="{3EF731AD-373F-405D-A32D-850B20371803}" srcOrd="1" destOrd="0" presId="urn:microsoft.com/office/officeart/2005/8/layout/lProcess2"/>
    <dgm:cxn modelId="{1235A327-6A7B-4078-957A-D00AE0EA92C7}" type="presParOf" srcId="{FB73CDFA-29AA-4435-AECA-BE40237E1BB8}" destId="{DEC21920-8FA7-4CF7-AE13-B1C943341D8C}" srcOrd="2" destOrd="0" presId="urn:microsoft.com/office/officeart/2005/8/layout/lProcess2"/>
    <dgm:cxn modelId="{2F379EE5-B641-44A1-9EA0-B3F4CCA7CC0B}" type="presParOf" srcId="{DEC21920-8FA7-4CF7-AE13-B1C943341D8C}" destId="{AF29C2B3-3D46-498D-9101-7652F0802462}" srcOrd="0" destOrd="0" presId="urn:microsoft.com/office/officeart/2005/8/layout/lProcess2"/>
    <dgm:cxn modelId="{605728C8-AB2A-4623-AE48-D1C98CB2F5AB}" type="presParOf" srcId="{AF29C2B3-3D46-498D-9101-7652F0802462}" destId="{7EAF60AF-2DD2-49DD-893E-C0E4A81A2929}" srcOrd="0" destOrd="0" presId="urn:microsoft.com/office/officeart/2005/8/layout/lProcess2"/>
    <dgm:cxn modelId="{B6DE99B7-4320-4662-BEE2-3EF39838DF2E}" type="presParOf" srcId="{AF29C2B3-3D46-498D-9101-7652F0802462}" destId="{BC28AF64-190E-448F-B006-8A89DA27F1D1}" srcOrd="1" destOrd="0" presId="urn:microsoft.com/office/officeart/2005/8/layout/lProcess2"/>
    <dgm:cxn modelId="{471F8BA4-E8FA-4B13-819F-BAD5391F3D8F}" type="presParOf" srcId="{AF29C2B3-3D46-498D-9101-7652F0802462}" destId="{3A9B9B38-D762-40C7-94A4-C111C0FF399E}" srcOrd="2" destOrd="0" presId="urn:microsoft.com/office/officeart/2005/8/layout/lProcess2"/>
    <dgm:cxn modelId="{0246777F-6CBA-471D-8676-001B5A404C06}" type="presParOf" srcId="{AF29C2B3-3D46-498D-9101-7652F0802462}" destId="{C1E739E3-6CB5-4586-A559-EA53CFF90D28}" srcOrd="3" destOrd="0" presId="urn:microsoft.com/office/officeart/2005/8/layout/lProcess2"/>
    <dgm:cxn modelId="{A0466DA2-2166-4DBF-A22F-117F33601175}" type="presParOf" srcId="{AF29C2B3-3D46-498D-9101-7652F0802462}" destId="{3FA818D4-2168-49B9-BB50-3364C1BA9096}" srcOrd="4" destOrd="0" presId="urn:microsoft.com/office/officeart/2005/8/layout/lProcess2"/>
    <dgm:cxn modelId="{F3FD7524-E791-4340-8F78-9B291C0E0B02}" type="presParOf" srcId="{AF29C2B3-3D46-498D-9101-7652F0802462}" destId="{5227ED9E-46C4-43CC-8A64-7400D6A5D6B4}" srcOrd="5" destOrd="0" presId="urn:microsoft.com/office/officeart/2005/8/layout/lProcess2"/>
    <dgm:cxn modelId="{D4D19D34-861C-4E7C-AA9A-C84ABC3420A3}" type="presParOf" srcId="{AF29C2B3-3D46-498D-9101-7652F0802462}" destId="{B9353107-27EB-4F3E-AC86-CD9840EA68AF}"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166872-7368-4672-8092-ED77364FED99}" type="doc">
      <dgm:prSet loTypeId="urn:microsoft.com/office/officeart/2005/8/layout/arrow3" loCatId="relationship" qsTypeId="urn:microsoft.com/office/officeart/2005/8/quickstyle/simple1" qsCatId="simple" csTypeId="urn:microsoft.com/office/officeart/2005/8/colors/accent0_3" csCatId="mainScheme" phldr="1"/>
      <dgm:spPr/>
      <dgm:t>
        <a:bodyPr/>
        <a:lstStyle/>
        <a:p>
          <a:endParaRPr lang="en-US"/>
        </a:p>
      </dgm:t>
    </dgm:pt>
    <dgm:pt modelId="{FE205672-814F-48CA-ACDC-6681A28528EF}">
      <dgm:prSet phldrT="[Text]" custT="1"/>
      <dgm:spPr/>
      <dgm:t>
        <a:bodyPr/>
        <a:lstStyle/>
        <a:p>
          <a:r>
            <a:rPr lang="en-US" sz="2400" dirty="0" smtClean="0">
              <a:solidFill>
                <a:schemeClr val="tx2"/>
              </a:solidFill>
              <a:latin typeface="Helvetica" panose="020B0604020202020204" pitchFamily="34" charset="0"/>
              <a:cs typeface="Helvetica" panose="020B0604020202020204" pitchFamily="34" charset="0"/>
            </a:rPr>
            <a:t>More benefits for members </a:t>
          </a:r>
          <a:endParaRPr lang="en-US" sz="2400" dirty="0">
            <a:solidFill>
              <a:schemeClr val="tx2"/>
            </a:solidFill>
            <a:latin typeface="Helvetica" panose="020B0604020202020204" pitchFamily="34" charset="0"/>
            <a:cs typeface="Helvetica" panose="020B0604020202020204" pitchFamily="34" charset="0"/>
          </a:endParaRPr>
        </a:p>
      </dgm:t>
    </dgm:pt>
    <dgm:pt modelId="{8B3E6B9F-5E48-46F1-BF9A-B3CA4D11AF61}" type="par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9A4CD074-E04E-40E0-AF6E-A63557CBE44B}" type="sibTrans" cxnId="{69454A3C-7B22-4D91-8046-8127D6C902B1}">
      <dgm:prSet/>
      <dgm:spPr/>
      <dgm:t>
        <a:bodyPr/>
        <a:lstStyle/>
        <a:p>
          <a:endParaRPr lang="en-US">
            <a:latin typeface="Helvetica" panose="020B0604020202020204" pitchFamily="34" charset="0"/>
            <a:cs typeface="Helvetica" panose="020B0604020202020204" pitchFamily="34" charset="0"/>
          </a:endParaRPr>
        </a:p>
      </dgm:t>
    </dgm:pt>
    <dgm:pt modelId="{DA96ED0B-2C2D-42AB-BA63-B1D3978872BA}">
      <dgm:prSet phldrT="[Text]" custT="1"/>
      <dgm:spPr/>
      <dgm:t>
        <a:bodyPr/>
        <a:lstStyle/>
        <a:p>
          <a:r>
            <a:rPr lang="en-US" sz="2400" dirty="0" smtClean="0">
              <a:solidFill>
                <a:schemeClr val="tx2"/>
              </a:solidFill>
              <a:latin typeface="Helvetica" panose="020B0604020202020204" pitchFamily="34" charset="0"/>
              <a:cs typeface="Helvetica" panose="020B0604020202020204" pitchFamily="34" charset="0"/>
            </a:rPr>
            <a:t>No copayments and out of pocket costs for members </a:t>
          </a:r>
          <a:endParaRPr lang="en-US" sz="2400" dirty="0">
            <a:solidFill>
              <a:schemeClr val="tx2"/>
            </a:solidFill>
            <a:latin typeface="Helvetica" panose="020B0604020202020204" pitchFamily="34" charset="0"/>
            <a:cs typeface="Helvetica" panose="020B0604020202020204" pitchFamily="34" charset="0"/>
          </a:endParaRPr>
        </a:p>
      </dgm:t>
    </dgm:pt>
    <dgm:pt modelId="{4F11B702-3F06-4BBB-8DF5-9424358A9B5C}" type="par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DF6CAFA9-852C-4BF6-8761-5D0892CF06F8}" type="sibTrans" cxnId="{69A6B7EE-FB5F-4AE0-B0DB-F93BE18EE61C}">
      <dgm:prSet/>
      <dgm:spPr/>
      <dgm:t>
        <a:bodyPr/>
        <a:lstStyle/>
        <a:p>
          <a:endParaRPr lang="en-US">
            <a:latin typeface="Helvetica" panose="020B0604020202020204" pitchFamily="34" charset="0"/>
            <a:cs typeface="Helvetica" panose="020B0604020202020204" pitchFamily="34" charset="0"/>
          </a:endParaRPr>
        </a:p>
      </dgm:t>
    </dgm:pt>
    <dgm:pt modelId="{A8F9CF21-4D0D-4479-99AE-64B2352E63E6}" type="pres">
      <dgm:prSet presAssocID="{6A166872-7368-4672-8092-ED77364FED99}" presName="compositeShape" presStyleCnt="0">
        <dgm:presLayoutVars>
          <dgm:chMax val="2"/>
          <dgm:dir/>
          <dgm:resizeHandles val="exact"/>
        </dgm:presLayoutVars>
      </dgm:prSet>
      <dgm:spPr/>
      <dgm:t>
        <a:bodyPr/>
        <a:lstStyle/>
        <a:p>
          <a:endParaRPr lang="en-US"/>
        </a:p>
      </dgm:t>
    </dgm:pt>
    <dgm:pt modelId="{1711A7F5-05CA-4449-86A4-E6D3A98BE119}" type="pres">
      <dgm:prSet presAssocID="{6A166872-7368-4672-8092-ED77364FED99}" presName="divider" presStyleLbl="fgShp" presStyleIdx="0" presStyleCnt="1" custAng="1098899" custScaleX="78596" custLinFactNeighborX="4239" custLinFactNeighborY="17405"/>
      <dgm:spPr/>
    </dgm:pt>
    <dgm:pt modelId="{2CB21C96-22D6-49F0-BBA6-8B662853E085}" type="pres">
      <dgm:prSet presAssocID="{FE205672-814F-48CA-ACDC-6681A28528EF}" presName="downArrow" presStyleLbl="node1" presStyleIdx="0" presStyleCnt="2" custScaleX="66667" custScaleY="62501" custLinFactNeighborX="-30853" custLinFactNeighborY="83594"/>
      <dgm:spPr/>
    </dgm:pt>
    <dgm:pt modelId="{9CA4F3BD-2926-4638-B9B3-21068537B0ED}" type="pres">
      <dgm:prSet presAssocID="{FE205672-814F-48CA-ACDC-6681A28528EF}" presName="downArrowText" presStyleLbl="revTx" presStyleIdx="0" presStyleCnt="2" custLinFactNeighborX="41919" custLinFactNeighborY="67708">
        <dgm:presLayoutVars>
          <dgm:bulletEnabled val="1"/>
        </dgm:presLayoutVars>
      </dgm:prSet>
      <dgm:spPr/>
      <dgm:t>
        <a:bodyPr/>
        <a:lstStyle/>
        <a:p>
          <a:endParaRPr lang="en-US"/>
        </a:p>
      </dgm:t>
    </dgm:pt>
    <dgm:pt modelId="{3959B172-EE8A-45AE-A273-5C2AEA9F2321}" type="pres">
      <dgm:prSet presAssocID="{DA96ED0B-2C2D-42AB-BA63-B1D3978872BA}" presName="upArrow" presStyleLbl="node1" presStyleIdx="1" presStyleCnt="2" custScaleX="63333" custScaleY="59375" custLinFactNeighborX="38487" custLinFactNeighborY="21093"/>
      <dgm:spPr/>
    </dgm:pt>
    <dgm:pt modelId="{8D272542-257E-406B-82F3-CC4692835C38}" type="pres">
      <dgm:prSet presAssocID="{DA96ED0B-2C2D-42AB-BA63-B1D3978872BA}" presName="upArrowText" presStyleLbl="revTx" presStyleIdx="1" presStyleCnt="2" custScaleX="128773" custScaleY="51786" custLinFactNeighborX="-32489" custLinFactNeighborY="14881">
        <dgm:presLayoutVars>
          <dgm:bulletEnabled val="1"/>
        </dgm:presLayoutVars>
      </dgm:prSet>
      <dgm:spPr/>
      <dgm:t>
        <a:bodyPr/>
        <a:lstStyle/>
        <a:p>
          <a:endParaRPr lang="en-US"/>
        </a:p>
      </dgm:t>
    </dgm:pt>
  </dgm:ptLst>
  <dgm:cxnLst>
    <dgm:cxn modelId="{DE70D061-CF2A-48B6-A198-8012AF533FFA}" type="presOf" srcId="{6A166872-7368-4672-8092-ED77364FED99}" destId="{A8F9CF21-4D0D-4479-99AE-64B2352E63E6}" srcOrd="0" destOrd="0" presId="urn:microsoft.com/office/officeart/2005/8/layout/arrow3"/>
    <dgm:cxn modelId="{69A6B7EE-FB5F-4AE0-B0DB-F93BE18EE61C}" srcId="{6A166872-7368-4672-8092-ED77364FED99}" destId="{DA96ED0B-2C2D-42AB-BA63-B1D3978872BA}" srcOrd="1" destOrd="0" parTransId="{4F11B702-3F06-4BBB-8DF5-9424358A9B5C}" sibTransId="{DF6CAFA9-852C-4BF6-8761-5D0892CF06F8}"/>
    <dgm:cxn modelId="{69454A3C-7B22-4D91-8046-8127D6C902B1}" srcId="{6A166872-7368-4672-8092-ED77364FED99}" destId="{FE205672-814F-48CA-ACDC-6681A28528EF}" srcOrd="0" destOrd="0" parTransId="{8B3E6B9F-5E48-46F1-BF9A-B3CA4D11AF61}" sibTransId="{9A4CD074-E04E-40E0-AF6E-A63557CBE44B}"/>
    <dgm:cxn modelId="{A1FA4CE5-F959-41FD-96B9-75AB5D85E151}" type="presOf" srcId="{FE205672-814F-48CA-ACDC-6681A28528EF}" destId="{9CA4F3BD-2926-4638-B9B3-21068537B0ED}" srcOrd="0" destOrd="0" presId="urn:microsoft.com/office/officeart/2005/8/layout/arrow3"/>
    <dgm:cxn modelId="{1EE58D3A-80C4-4415-9565-FC2D923F943E}" type="presOf" srcId="{DA96ED0B-2C2D-42AB-BA63-B1D3978872BA}" destId="{8D272542-257E-406B-82F3-CC4692835C38}" srcOrd="0" destOrd="0" presId="urn:microsoft.com/office/officeart/2005/8/layout/arrow3"/>
    <dgm:cxn modelId="{8DA2AEEB-5B51-4F69-BFAB-AC2879597CAA}" type="presParOf" srcId="{A8F9CF21-4D0D-4479-99AE-64B2352E63E6}" destId="{1711A7F5-05CA-4449-86A4-E6D3A98BE119}" srcOrd="0" destOrd="0" presId="urn:microsoft.com/office/officeart/2005/8/layout/arrow3"/>
    <dgm:cxn modelId="{DB8D9411-6CAC-49F0-A3C8-2BA0413D2E18}" type="presParOf" srcId="{A8F9CF21-4D0D-4479-99AE-64B2352E63E6}" destId="{2CB21C96-22D6-49F0-BBA6-8B662853E085}" srcOrd="1" destOrd="0" presId="urn:microsoft.com/office/officeart/2005/8/layout/arrow3"/>
    <dgm:cxn modelId="{13ED6855-E972-4975-AFCE-50030B7FF1B3}" type="presParOf" srcId="{A8F9CF21-4D0D-4479-99AE-64B2352E63E6}" destId="{9CA4F3BD-2926-4638-B9B3-21068537B0ED}" srcOrd="2" destOrd="0" presId="urn:microsoft.com/office/officeart/2005/8/layout/arrow3"/>
    <dgm:cxn modelId="{012E4B5D-9072-42F0-B7ED-2DFD7AEFE51A}" type="presParOf" srcId="{A8F9CF21-4D0D-4479-99AE-64B2352E63E6}" destId="{3959B172-EE8A-45AE-A273-5C2AEA9F2321}" srcOrd="3" destOrd="0" presId="urn:microsoft.com/office/officeart/2005/8/layout/arrow3"/>
    <dgm:cxn modelId="{6F101A56-478E-460A-A4B0-B06A7669BD7D}" type="presParOf" srcId="{A8F9CF21-4D0D-4479-99AE-64B2352E63E6}" destId="{8D272542-257E-406B-82F3-CC4692835C38}" srcOrd="4" destOrd="0" presId="urn:microsoft.com/office/officeart/2005/8/layout/arrow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E3B44DB-E377-47CB-A0A7-8502BDD8E931}" type="doc">
      <dgm:prSet loTypeId="urn:microsoft.com/office/officeart/2005/8/layout/radial6" loCatId="relationship" qsTypeId="urn:microsoft.com/office/officeart/2005/8/quickstyle/simple1" qsCatId="simple" csTypeId="urn:microsoft.com/office/officeart/2005/8/colors/accent0_2" csCatId="mainScheme" phldr="1"/>
      <dgm:spPr/>
      <dgm:t>
        <a:bodyPr/>
        <a:lstStyle/>
        <a:p>
          <a:endParaRPr lang="en-US"/>
        </a:p>
      </dgm:t>
    </dgm:pt>
    <dgm:pt modelId="{93659613-D9D4-4BCE-97C7-6491DFCE6DF1}">
      <dgm:prSet phldrT="[Text]" custT="1"/>
      <dgm:spPr/>
      <dgm:t>
        <a:bodyPr/>
        <a:lstStyle/>
        <a:p>
          <a:r>
            <a:rPr lang="en-US" sz="1400" b="1" kern="0" baseline="0" dirty="0" smtClean="0">
              <a:latin typeface="Helvetica" panose="020B0604020202020204" pitchFamily="34" charset="0"/>
            </a:rPr>
            <a:t>MEMBER AT THE CENTER</a:t>
          </a:r>
        </a:p>
        <a:p>
          <a:r>
            <a:rPr lang="en-US" sz="1100" b="1" kern="0" baseline="0" dirty="0" smtClean="0">
              <a:latin typeface="Helvetica" panose="020B0604020202020204" pitchFamily="34" charset="0"/>
            </a:rPr>
            <a:t>Family/Caregiver</a:t>
          </a:r>
        </a:p>
        <a:p>
          <a:r>
            <a:rPr lang="en-US" sz="1100" b="1" kern="0" baseline="0" dirty="0" smtClean="0">
              <a:latin typeface="Helvetica" panose="020B0604020202020204" pitchFamily="34" charset="0"/>
            </a:rPr>
            <a:t>Primary Care Physician (PCP)</a:t>
          </a:r>
        </a:p>
        <a:p>
          <a:r>
            <a:rPr lang="en-US" sz="1100" b="1" kern="0" baseline="0" dirty="0" smtClean="0">
              <a:latin typeface="Helvetica" panose="020B0604020202020204" pitchFamily="34" charset="0"/>
            </a:rPr>
            <a:t>Lead Care Manager (LCM)</a:t>
          </a:r>
          <a:endParaRPr lang="en-US" sz="1100" b="1" kern="0" baseline="0" dirty="0">
            <a:latin typeface="Helvetica" panose="020B0604020202020204" pitchFamily="34" charset="0"/>
          </a:endParaRPr>
        </a:p>
      </dgm:t>
    </dgm:pt>
    <dgm:pt modelId="{9573A927-987B-4ED2-8463-997FD1B16A7B}" type="parTrans" cxnId="{F07FDE43-22FE-4D48-B108-3E69674F911A}">
      <dgm:prSet/>
      <dgm:spPr/>
      <dgm:t>
        <a:bodyPr/>
        <a:lstStyle/>
        <a:p>
          <a:endParaRPr lang="en-US" sz="1100">
            <a:latin typeface="Garamond" panose="02020404030301010803" pitchFamily="18" charset="0"/>
          </a:endParaRPr>
        </a:p>
      </dgm:t>
    </dgm:pt>
    <dgm:pt modelId="{E3AEB5B9-5FF1-4945-BA02-647E23DEA736}" type="sibTrans" cxnId="{F07FDE43-22FE-4D48-B108-3E69674F911A}">
      <dgm:prSet/>
      <dgm:spPr/>
      <dgm:t>
        <a:bodyPr/>
        <a:lstStyle/>
        <a:p>
          <a:endParaRPr lang="en-US" sz="1100">
            <a:latin typeface="Garamond" panose="02020404030301010803" pitchFamily="18" charset="0"/>
          </a:endParaRPr>
        </a:p>
      </dgm:t>
    </dgm:pt>
    <dgm:pt modelId="{DD67BCF6-1484-4EFC-B10A-BF775AE97B3B}">
      <dgm:prSet phldrT="[Text]" custT="1"/>
      <dgm:spPr/>
      <dgm:t>
        <a:bodyPr/>
        <a:lstStyle/>
        <a:p>
          <a:r>
            <a:rPr lang="en-US" sz="1100" kern="0" baseline="0" dirty="0" smtClean="0">
              <a:latin typeface="Helvetica" panose="020B0604020202020204" pitchFamily="34" charset="0"/>
            </a:rPr>
            <a:t>Behavioral Health Network</a:t>
          </a:r>
          <a:endParaRPr lang="en-US" sz="1100" kern="0" baseline="0" dirty="0">
            <a:latin typeface="Helvetica" panose="020B0604020202020204" pitchFamily="34" charset="0"/>
          </a:endParaRPr>
        </a:p>
      </dgm:t>
    </dgm:pt>
    <dgm:pt modelId="{CD596AAA-8149-4B72-9889-CBC996CFB504}" type="parTrans" cxnId="{D5F9874F-9DAC-44C4-B8F8-DFA50A0D9004}">
      <dgm:prSet/>
      <dgm:spPr/>
      <dgm:t>
        <a:bodyPr/>
        <a:lstStyle/>
        <a:p>
          <a:endParaRPr lang="en-US" sz="1100">
            <a:latin typeface="Garamond" panose="02020404030301010803" pitchFamily="18" charset="0"/>
          </a:endParaRPr>
        </a:p>
      </dgm:t>
    </dgm:pt>
    <dgm:pt modelId="{4994B939-6C8D-4EDC-8BD0-83E41076EF7B}" type="sibTrans" cxnId="{D5F9874F-9DAC-44C4-B8F8-DFA50A0D9004}">
      <dgm:prSet/>
      <dgm:spPr/>
      <dgm:t>
        <a:bodyPr/>
        <a:lstStyle/>
        <a:p>
          <a:endParaRPr lang="en-US" sz="1100">
            <a:latin typeface="Garamond" panose="02020404030301010803" pitchFamily="18" charset="0"/>
          </a:endParaRPr>
        </a:p>
      </dgm:t>
    </dgm:pt>
    <dgm:pt modelId="{79AF1886-F100-49D3-9B6C-B095A28A5DCF}">
      <dgm:prSet phldrT="[Text]" custT="1"/>
      <dgm:spPr/>
      <dgm:t>
        <a:bodyPr/>
        <a:lstStyle/>
        <a:p>
          <a:r>
            <a:rPr lang="en-US" sz="1100" kern="0" baseline="0" dirty="0" smtClean="0">
              <a:latin typeface="Helvetica" panose="020B0604020202020204" pitchFamily="34" charset="0"/>
            </a:rPr>
            <a:t>Social and Long-Term Services and Supports </a:t>
          </a:r>
          <a:endParaRPr lang="en-US" sz="1100" kern="0" baseline="0" dirty="0">
            <a:latin typeface="Helvetica" panose="020B0604020202020204" pitchFamily="34" charset="0"/>
          </a:endParaRPr>
        </a:p>
      </dgm:t>
    </dgm:pt>
    <dgm:pt modelId="{C0F42955-3633-4D12-800F-0F15C159BCA5}" type="parTrans" cxnId="{985FA597-F2DF-4F97-9F8D-68830CD23D28}">
      <dgm:prSet/>
      <dgm:spPr/>
      <dgm:t>
        <a:bodyPr/>
        <a:lstStyle/>
        <a:p>
          <a:endParaRPr lang="en-US" sz="1100">
            <a:latin typeface="Garamond" panose="02020404030301010803" pitchFamily="18" charset="0"/>
          </a:endParaRPr>
        </a:p>
      </dgm:t>
    </dgm:pt>
    <dgm:pt modelId="{957A9FF0-E3A0-4C30-946B-0FCBEC5D55BB}" type="sibTrans" cxnId="{985FA597-F2DF-4F97-9F8D-68830CD23D28}">
      <dgm:prSet/>
      <dgm:spPr/>
      <dgm:t>
        <a:bodyPr/>
        <a:lstStyle/>
        <a:p>
          <a:endParaRPr lang="en-US" sz="1100">
            <a:latin typeface="Garamond" panose="02020404030301010803" pitchFamily="18" charset="0"/>
          </a:endParaRPr>
        </a:p>
      </dgm:t>
    </dgm:pt>
    <dgm:pt modelId="{25FD166E-2595-4D5A-A502-24412A00C7F6}">
      <dgm:prSet phldrT="[Text]" custT="1"/>
      <dgm:spPr/>
      <dgm:t>
        <a:bodyPr/>
        <a:lstStyle/>
        <a:p>
          <a:r>
            <a:rPr lang="en-US" sz="1100" kern="0" baseline="0" dirty="0" smtClean="0">
              <a:latin typeface="Helvetica" panose="020B0604020202020204" pitchFamily="34" charset="0"/>
            </a:rPr>
            <a:t>Extended Team </a:t>
          </a:r>
          <a:endParaRPr lang="en-US" sz="1100" kern="0" baseline="0" dirty="0">
            <a:latin typeface="Helvetica" panose="020B0604020202020204" pitchFamily="34" charset="0"/>
          </a:endParaRPr>
        </a:p>
      </dgm:t>
    </dgm:pt>
    <dgm:pt modelId="{C3BCE159-8D92-4402-B206-FCC4B49E07AE}" type="parTrans" cxnId="{7D063E6C-9EA3-405C-B339-0F95EC43774F}">
      <dgm:prSet/>
      <dgm:spPr/>
      <dgm:t>
        <a:bodyPr/>
        <a:lstStyle/>
        <a:p>
          <a:endParaRPr lang="en-US" sz="1100">
            <a:latin typeface="Garamond" panose="02020404030301010803" pitchFamily="18" charset="0"/>
          </a:endParaRPr>
        </a:p>
      </dgm:t>
    </dgm:pt>
    <dgm:pt modelId="{36B678D0-271A-455D-9E6B-891223D59DA0}" type="sibTrans" cxnId="{7D063E6C-9EA3-405C-B339-0F95EC43774F}">
      <dgm:prSet/>
      <dgm:spPr/>
      <dgm:t>
        <a:bodyPr/>
        <a:lstStyle/>
        <a:p>
          <a:endParaRPr lang="en-US" sz="1100">
            <a:latin typeface="Garamond" panose="02020404030301010803" pitchFamily="18" charset="0"/>
          </a:endParaRPr>
        </a:p>
      </dgm:t>
    </dgm:pt>
    <dgm:pt modelId="{A33F1B05-2C6C-4B3A-AA3F-824393BC28BE}">
      <dgm:prSet phldrT="[Text]" custT="1"/>
      <dgm:spPr/>
      <dgm:t>
        <a:bodyPr/>
        <a:lstStyle/>
        <a:p>
          <a:r>
            <a:rPr lang="en-US" sz="1100" kern="0" baseline="0" dirty="0" smtClean="0">
              <a:latin typeface="Helvetica" panose="020B0604020202020204" pitchFamily="34" charset="0"/>
            </a:rPr>
            <a:t>Medical Health</a:t>
          </a:r>
          <a:endParaRPr lang="en-US" sz="1100" kern="0" baseline="0" dirty="0">
            <a:latin typeface="Helvetica" panose="020B0604020202020204" pitchFamily="34" charset="0"/>
          </a:endParaRPr>
        </a:p>
      </dgm:t>
    </dgm:pt>
    <dgm:pt modelId="{AD3D6AC9-102F-4E06-9AF0-EE838528858F}" type="parTrans" cxnId="{61D7B758-FFD1-42CD-985C-5354DE2B5441}">
      <dgm:prSet/>
      <dgm:spPr/>
      <dgm:t>
        <a:bodyPr/>
        <a:lstStyle/>
        <a:p>
          <a:endParaRPr lang="en-US" sz="1100">
            <a:latin typeface="Garamond" panose="02020404030301010803" pitchFamily="18" charset="0"/>
          </a:endParaRPr>
        </a:p>
      </dgm:t>
    </dgm:pt>
    <dgm:pt modelId="{FF375967-6240-4890-9BC4-A77747BD13ED}" type="sibTrans" cxnId="{61D7B758-FFD1-42CD-985C-5354DE2B5441}">
      <dgm:prSet/>
      <dgm:spPr/>
      <dgm:t>
        <a:bodyPr/>
        <a:lstStyle/>
        <a:p>
          <a:endParaRPr lang="en-US" sz="1100">
            <a:latin typeface="Garamond" panose="02020404030301010803" pitchFamily="18" charset="0"/>
          </a:endParaRPr>
        </a:p>
      </dgm:t>
    </dgm:pt>
    <dgm:pt modelId="{ABDF7698-6BD8-4F37-BEEA-4556512E7F72}">
      <dgm:prSet phldrT="[Text]" custT="1"/>
      <dgm:spPr/>
      <dgm:t>
        <a:bodyPr/>
        <a:lstStyle/>
        <a:p>
          <a:r>
            <a:rPr lang="en-US" sz="1100" kern="0" baseline="0" dirty="0" smtClean="0">
              <a:latin typeface="Helvetica" panose="020B0604020202020204" pitchFamily="34" charset="0"/>
            </a:rPr>
            <a:t>Prescription Drugs</a:t>
          </a:r>
          <a:endParaRPr lang="en-US" sz="1100" kern="0" baseline="0" dirty="0">
            <a:latin typeface="Helvetica" panose="020B0604020202020204" pitchFamily="34" charset="0"/>
          </a:endParaRPr>
        </a:p>
      </dgm:t>
    </dgm:pt>
    <dgm:pt modelId="{2CCF1943-AC92-465F-9A52-65B244C3CC4B}" type="parTrans" cxnId="{E126AD2B-738A-4E38-83AB-9B36F97B865E}">
      <dgm:prSet/>
      <dgm:spPr/>
      <dgm:t>
        <a:bodyPr/>
        <a:lstStyle/>
        <a:p>
          <a:endParaRPr lang="en-US"/>
        </a:p>
      </dgm:t>
    </dgm:pt>
    <dgm:pt modelId="{F86EB4A7-093C-4A39-840C-9AC13C74ABE2}" type="sibTrans" cxnId="{E126AD2B-738A-4E38-83AB-9B36F97B865E}">
      <dgm:prSet/>
      <dgm:spPr/>
      <dgm:t>
        <a:bodyPr/>
        <a:lstStyle/>
        <a:p>
          <a:endParaRPr lang="en-US"/>
        </a:p>
      </dgm:t>
    </dgm:pt>
    <dgm:pt modelId="{B22F8B0B-9DFB-43E0-A60C-23738879904A}" type="pres">
      <dgm:prSet presAssocID="{8E3B44DB-E377-47CB-A0A7-8502BDD8E931}" presName="Name0" presStyleCnt="0">
        <dgm:presLayoutVars>
          <dgm:chMax val="1"/>
          <dgm:dir/>
          <dgm:animLvl val="ctr"/>
          <dgm:resizeHandles val="exact"/>
        </dgm:presLayoutVars>
      </dgm:prSet>
      <dgm:spPr/>
      <dgm:t>
        <a:bodyPr/>
        <a:lstStyle/>
        <a:p>
          <a:endParaRPr lang="en-US"/>
        </a:p>
      </dgm:t>
    </dgm:pt>
    <dgm:pt modelId="{D7B61CFE-A353-43DA-9327-EE71F6DC5F66}" type="pres">
      <dgm:prSet presAssocID="{93659613-D9D4-4BCE-97C7-6491DFCE6DF1}" presName="centerShape" presStyleLbl="node0" presStyleIdx="0" presStyleCnt="1" custScaleX="139036" custScaleY="133899" custLinFactNeighborX="361" custLinFactNeighborY="393"/>
      <dgm:spPr/>
      <dgm:t>
        <a:bodyPr/>
        <a:lstStyle/>
        <a:p>
          <a:endParaRPr lang="en-US"/>
        </a:p>
      </dgm:t>
    </dgm:pt>
    <dgm:pt modelId="{B20EB775-70B8-4C4E-9B46-DF4B50717013}" type="pres">
      <dgm:prSet presAssocID="{DD67BCF6-1484-4EFC-B10A-BF775AE97B3B}" presName="node" presStyleLbl="node1" presStyleIdx="0" presStyleCnt="5">
        <dgm:presLayoutVars>
          <dgm:bulletEnabled val="1"/>
        </dgm:presLayoutVars>
      </dgm:prSet>
      <dgm:spPr/>
      <dgm:t>
        <a:bodyPr/>
        <a:lstStyle/>
        <a:p>
          <a:endParaRPr lang="en-US"/>
        </a:p>
      </dgm:t>
    </dgm:pt>
    <dgm:pt modelId="{02027A36-2483-4242-9D3E-BE81087A61D8}" type="pres">
      <dgm:prSet presAssocID="{DD67BCF6-1484-4EFC-B10A-BF775AE97B3B}" presName="dummy" presStyleCnt="0"/>
      <dgm:spPr/>
    </dgm:pt>
    <dgm:pt modelId="{CC81B386-2E46-4E3A-AFAF-5118615A56AB}" type="pres">
      <dgm:prSet presAssocID="{4994B939-6C8D-4EDC-8BD0-83E41076EF7B}" presName="sibTrans" presStyleLbl="sibTrans2D1" presStyleIdx="0" presStyleCnt="5"/>
      <dgm:spPr/>
      <dgm:t>
        <a:bodyPr/>
        <a:lstStyle/>
        <a:p>
          <a:endParaRPr lang="en-US"/>
        </a:p>
      </dgm:t>
    </dgm:pt>
    <dgm:pt modelId="{2110C944-31BF-43A3-A655-E1C8F449FB85}" type="pres">
      <dgm:prSet presAssocID="{79AF1886-F100-49D3-9B6C-B095A28A5DCF}" presName="node" presStyleLbl="node1" presStyleIdx="1" presStyleCnt="5">
        <dgm:presLayoutVars>
          <dgm:bulletEnabled val="1"/>
        </dgm:presLayoutVars>
      </dgm:prSet>
      <dgm:spPr/>
      <dgm:t>
        <a:bodyPr/>
        <a:lstStyle/>
        <a:p>
          <a:endParaRPr lang="en-US"/>
        </a:p>
      </dgm:t>
    </dgm:pt>
    <dgm:pt modelId="{376B40B0-9C9E-4CC8-9623-59535BCE0E73}" type="pres">
      <dgm:prSet presAssocID="{79AF1886-F100-49D3-9B6C-B095A28A5DCF}" presName="dummy" presStyleCnt="0"/>
      <dgm:spPr/>
    </dgm:pt>
    <dgm:pt modelId="{996A1797-8C56-4CF2-BAB0-9FB7C6E448DA}" type="pres">
      <dgm:prSet presAssocID="{957A9FF0-E3A0-4C30-946B-0FCBEC5D55BB}" presName="sibTrans" presStyleLbl="sibTrans2D1" presStyleIdx="1" presStyleCnt="5"/>
      <dgm:spPr/>
      <dgm:t>
        <a:bodyPr/>
        <a:lstStyle/>
        <a:p>
          <a:endParaRPr lang="en-US"/>
        </a:p>
      </dgm:t>
    </dgm:pt>
    <dgm:pt modelId="{3A5163EB-7952-49EE-8A94-DCEB7EFD1847}" type="pres">
      <dgm:prSet presAssocID="{ABDF7698-6BD8-4F37-BEEA-4556512E7F72}" presName="node" presStyleLbl="node1" presStyleIdx="2" presStyleCnt="5" custScaleX="115625">
        <dgm:presLayoutVars>
          <dgm:bulletEnabled val="1"/>
        </dgm:presLayoutVars>
      </dgm:prSet>
      <dgm:spPr/>
      <dgm:t>
        <a:bodyPr/>
        <a:lstStyle/>
        <a:p>
          <a:endParaRPr lang="en-US"/>
        </a:p>
      </dgm:t>
    </dgm:pt>
    <dgm:pt modelId="{C256B749-F0D0-4FE4-B33F-7659EECB9064}" type="pres">
      <dgm:prSet presAssocID="{ABDF7698-6BD8-4F37-BEEA-4556512E7F72}" presName="dummy" presStyleCnt="0"/>
      <dgm:spPr/>
    </dgm:pt>
    <dgm:pt modelId="{BF14070E-C9EB-4697-B577-E8ACEC94D850}" type="pres">
      <dgm:prSet presAssocID="{F86EB4A7-093C-4A39-840C-9AC13C74ABE2}" presName="sibTrans" presStyleLbl="sibTrans2D1" presStyleIdx="2" presStyleCnt="5"/>
      <dgm:spPr/>
      <dgm:t>
        <a:bodyPr/>
        <a:lstStyle/>
        <a:p>
          <a:endParaRPr lang="en-US"/>
        </a:p>
      </dgm:t>
    </dgm:pt>
    <dgm:pt modelId="{3D764292-31B9-48EF-8EB5-7A2FD86D0F4D}" type="pres">
      <dgm:prSet presAssocID="{25FD166E-2595-4D5A-A502-24412A00C7F6}" presName="node" presStyleLbl="node1" presStyleIdx="3" presStyleCnt="5" custRadScaleRad="100093" custRadScaleInc="1348">
        <dgm:presLayoutVars>
          <dgm:bulletEnabled val="1"/>
        </dgm:presLayoutVars>
      </dgm:prSet>
      <dgm:spPr/>
      <dgm:t>
        <a:bodyPr/>
        <a:lstStyle/>
        <a:p>
          <a:endParaRPr lang="en-US"/>
        </a:p>
      </dgm:t>
    </dgm:pt>
    <dgm:pt modelId="{1A2385AA-09E6-4100-9B1A-E65D291596C2}" type="pres">
      <dgm:prSet presAssocID="{25FD166E-2595-4D5A-A502-24412A00C7F6}" presName="dummy" presStyleCnt="0"/>
      <dgm:spPr/>
    </dgm:pt>
    <dgm:pt modelId="{0A874516-0122-4D61-AD61-170F91686064}" type="pres">
      <dgm:prSet presAssocID="{36B678D0-271A-455D-9E6B-891223D59DA0}" presName="sibTrans" presStyleLbl="sibTrans2D1" presStyleIdx="3" presStyleCnt="5"/>
      <dgm:spPr/>
      <dgm:t>
        <a:bodyPr/>
        <a:lstStyle/>
        <a:p>
          <a:endParaRPr lang="en-US"/>
        </a:p>
      </dgm:t>
    </dgm:pt>
    <dgm:pt modelId="{66166804-E17A-4E11-AB52-DF0091AD1833}" type="pres">
      <dgm:prSet presAssocID="{A33F1B05-2C6C-4B3A-AA3F-824393BC28BE}" presName="node" presStyleLbl="node1" presStyleIdx="4" presStyleCnt="5">
        <dgm:presLayoutVars>
          <dgm:bulletEnabled val="1"/>
        </dgm:presLayoutVars>
      </dgm:prSet>
      <dgm:spPr/>
      <dgm:t>
        <a:bodyPr/>
        <a:lstStyle/>
        <a:p>
          <a:endParaRPr lang="en-US"/>
        </a:p>
      </dgm:t>
    </dgm:pt>
    <dgm:pt modelId="{FC9958EF-0A34-4667-814D-D21B7F12A691}" type="pres">
      <dgm:prSet presAssocID="{A33F1B05-2C6C-4B3A-AA3F-824393BC28BE}" presName="dummy" presStyleCnt="0"/>
      <dgm:spPr/>
    </dgm:pt>
    <dgm:pt modelId="{7502D62B-61BF-48CC-A7BB-BFC05A61587A}" type="pres">
      <dgm:prSet presAssocID="{FF375967-6240-4890-9BC4-A77747BD13ED}" presName="sibTrans" presStyleLbl="sibTrans2D1" presStyleIdx="4" presStyleCnt="5"/>
      <dgm:spPr/>
      <dgm:t>
        <a:bodyPr/>
        <a:lstStyle/>
        <a:p>
          <a:endParaRPr lang="en-US"/>
        </a:p>
      </dgm:t>
    </dgm:pt>
  </dgm:ptLst>
  <dgm:cxnLst>
    <dgm:cxn modelId="{D5F9874F-9DAC-44C4-B8F8-DFA50A0D9004}" srcId="{93659613-D9D4-4BCE-97C7-6491DFCE6DF1}" destId="{DD67BCF6-1484-4EFC-B10A-BF775AE97B3B}" srcOrd="0" destOrd="0" parTransId="{CD596AAA-8149-4B72-9889-CBC996CFB504}" sibTransId="{4994B939-6C8D-4EDC-8BD0-83E41076EF7B}"/>
    <dgm:cxn modelId="{0C8EBE80-8D72-4206-B057-960E9A337FDA}" type="presOf" srcId="{25FD166E-2595-4D5A-A502-24412A00C7F6}" destId="{3D764292-31B9-48EF-8EB5-7A2FD86D0F4D}" srcOrd="0" destOrd="0" presId="urn:microsoft.com/office/officeart/2005/8/layout/radial6"/>
    <dgm:cxn modelId="{641708D6-E8E3-40C5-B49E-8CEB1C5CD449}" type="presOf" srcId="{F86EB4A7-093C-4A39-840C-9AC13C74ABE2}" destId="{BF14070E-C9EB-4697-B577-E8ACEC94D850}" srcOrd="0" destOrd="0" presId="urn:microsoft.com/office/officeart/2005/8/layout/radial6"/>
    <dgm:cxn modelId="{3FE30C10-D79A-4E46-A313-FD39E8A4B772}" type="presOf" srcId="{36B678D0-271A-455D-9E6B-891223D59DA0}" destId="{0A874516-0122-4D61-AD61-170F91686064}" srcOrd="0" destOrd="0" presId="urn:microsoft.com/office/officeart/2005/8/layout/radial6"/>
    <dgm:cxn modelId="{B132A967-5C24-48C8-8E86-ADB4F62421FB}" type="presOf" srcId="{A33F1B05-2C6C-4B3A-AA3F-824393BC28BE}" destId="{66166804-E17A-4E11-AB52-DF0091AD1833}" srcOrd="0" destOrd="0" presId="urn:microsoft.com/office/officeart/2005/8/layout/radial6"/>
    <dgm:cxn modelId="{804BC60F-813C-4EDD-9928-6BCE9D235A99}" type="presOf" srcId="{79AF1886-F100-49D3-9B6C-B095A28A5DCF}" destId="{2110C944-31BF-43A3-A655-E1C8F449FB85}" srcOrd="0" destOrd="0" presId="urn:microsoft.com/office/officeart/2005/8/layout/radial6"/>
    <dgm:cxn modelId="{7F868DAE-9AAA-4A68-88A6-1CB27AC1283B}" type="presOf" srcId="{FF375967-6240-4890-9BC4-A77747BD13ED}" destId="{7502D62B-61BF-48CC-A7BB-BFC05A61587A}" srcOrd="0" destOrd="0" presId="urn:microsoft.com/office/officeart/2005/8/layout/radial6"/>
    <dgm:cxn modelId="{F07FDE43-22FE-4D48-B108-3E69674F911A}" srcId="{8E3B44DB-E377-47CB-A0A7-8502BDD8E931}" destId="{93659613-D9D4-4BCE-97C7-6491DFCE6DF1}" srcOrd="0" destOrd="0" parTransId="{9573A927-987B-4ED2-8463-997FD1B16A7B}" sibTransId="{E3AEB5B9-5FF1-4945-BA02-647E23DEA736}"/>
    <dgm:cxn modelId="{985FA597-F2DF-4F97-9F8D-68830CD23D28}" srcId="{93659613-D9D4-4BCE-97C7-6491DFCE6DF1}" destId="{79AF1886-F100-49D3-9B6C-B095A28A5DCF}" srcOrd="1" destOrd="0" parTransId="{C0F42955-3633-4D12-800F-0F15C159BCA5}" sibTransId="{957A9FF0-E3A0-4C30-946B-0FCBEC5D55BB}"/>
    <dgm:cxn modelId="{61D7B758-FFD1-42CD-985C-5354DE2B5441}" srcId="{93659613-D9D4-4BCE-97C7-6491DFCE6DF1}" destId="{A33F1B05-2C6C-4B3A-AA3F-824393BC28BE}" srcOrd="4" destOrd="0" parTransId="{AD3D6AC9-102F-4E06-9AF0-EE838528858F}" sibTransId="{FF375967-6240-4890-9BC4-A77747BD13ED}"/>
    <dgm:cxn modelId="{E126AD2B-738A-4E38-83AB-9B36F97B865E}" srcId="{93659613-D9D4-4BCE-97C7-6491DFCE6DF1}" destId="{ABDF7698-6BD8-4F37-BEEA-4556512E7F72}" srcOrd="2" destOrd="0" parTransId="{2CCF1943-AC92-465F-9A52-65B244C3CC4B}" sibTransId="{F86EB4A7-093C-4A39-840C-9AC13C74ABE2}"/>
    <dgm:cxn modelId="{ED553D1F-026C-4A5E-88C5-3A53B03AAF47}" type="presOf" srcId="{4994B939-6C8D-4EDC-8BD0-83E41076EF7B}" destId="{CC81B386-2E46-4E3A-AFAF-5118615A56AB}" srcOrd="0" destOrd="0" presId="urn:microsoft.com/office/officeart/2005/8/layout/radial6"/>
    <dgm:cxn modelId="{F1B0BA4E-094C-4652-894D-6CDDA66A1506}" type="presOf" srcId="{DD67BCF6-1484-4EFC-B10A-BF775AE97B3B}" destId="{B20EB775-70B8-4C4E-9B46-DF4B50717013}" srcOrd="0" destOrd="0" presId="urn:microsoft.com/office/officeart/2005/8/layout/radial6"/>
    <dgm:cxn modelId="{B43CCCDE-82DC-49F0-A5C2-B202A9AD72CB}" type="presOf" srcId="{ABDF7698-6BD8-4F37-BEEA-4556512E7F72}" destId="{3A5163EB-7952-49EE-8A94-DCEB7EFD1847}" srcOrd="0" destOrd="0" presId="urn:microsoft.com/office/officeart/2005/8/layout/radial6"/>
    <dgm:cxn modelId="{0E81100A-6EE2-43F2-8DE4-7B10AE48B836}" type="presOf" srcId="{93659613-D9D4-4BCE-97C7-6491DFCE6DF1}" destId="{D7B61CFE-A353-43DA-9327-EE71F6DC5F66}" srcOrd="0" destOrd="0" presId="urn:microsoft.com/office/officeart/2005/8/layout/radial6"/>
    <dgm:cxn modelId="{983E81BD-97C0-4091-A970-2E4BA4C3D636}" type="presOf" srcId="{957A9FF0-E3A0-4C30-946B-0FCBEC5D55BB}" destId="{996A1797-8C56-4CF2-BAB0-9FB7C6E448DA}" srcOrd="0" destOrd="0" presId="urn:microsoft.com/office/officeart/2005/8/layout/radial6"/>
    <dgm:cxn modelId="{7D063E6C-9EA3-405C-B339-0F95EC43774F}" srcId="{93659613-D9D4-4BCE-97C7-6491DFCE6DF1}" destId="{25FD166E-2595-4D5A-A502-24412A00C7F6}" srcOrd="3" destOrd="0" parTransId="{C3BCE159-8D92-4402-B206-FCC4B49E07AE}" sibTransId="{36B678D0-271A-455D-9E6B-891223D59DA0}"/>
    <dgm:cxn modelId="{EEEA0E86-E8FD-4BA9-B4F2-315EC17AA961}" type="presOf" srcId="{8E3B44DB-E377-47CB-A0A7-8502BDD8E931}" destId="{B22F8B0B-9DFB-43E0-A60C-23738879904A}" srcOrd="0" destOrd="0" presId="urn:microsoft.com/office/officeart/2005/8/layout/radial6"/>
    <dgm:cxn modelId="{CED1940E-5E0B-4EB4-93F9-972F2C9FC1BB}" type="presParOf" srcId="{B22F8B0B-9DFB-43E0-A60C-23738879904A}" destId="{D7B61CFE-A353-43DA-9327-EE71F6DC5F66}" srcOrd="0" destOrd="0" presId="urn:microsoft.com/office/officeart/2005/8/layout/radial6"/>
    <dgm:cxn modelId="{AD1E926D-51F1-44B9-B850-C758681B3121}" type="presParOf" srcId="{B22F8B0B-9DFB-43E0-A60C-23738879904A}" destId="{B20EB775-70B8-4C4E-9B46-DF4B50717013}" srcOrd="1" destOrd="0" presId="urn:microsoft.com/office/officeart/2005/8/layout/radial6"/>
    <dgm:cxn modelId="{09EC0D67-5A9F-4835-ACD0-BC57312FC10B}" type="presParOf" srcId="{B22F8B0B-9DFB-43E0-A60C-23738879904A}" destId="{02027A36-2483-4242-9D3E-BE81087A61D8}" srcOrd="2" destOrd="0" presId="urn:microsoft.com/office/officeart/2005/8/layout/radial6"/>
    <dgm:cxn modelId="{F3FB2A3A-ED29-45D0-AF16-FBEBA83D45D3}" type="presParOf" srcId="{B22F8B0B-9DFB-43E0-A60C-23738879904A}" destId="{CC81B386-2E46-4E3A-AFAF-5118615A56AB}" srcOrd="3" destOrd="0" presId="urn:microsoft.com/office/officeart/2005/8/layout/radial6"/>
    <dgm:cxn modelId="{FE4ABB09-6F65-41A2-AE3C-4C6983E84F62}" type="presParOf" srcId="{B22F8B0B-9DFB-43E0-A60C-23738879904A}" destId="{2110C944-31BF-43A3-A655-E1C8F449FB85}" srcOrd="4" destOrd="0" presId="urn:microsoft.com/office/officeart/2005/8/layout/radial6"/>
    <dgm:cxn modelId="{C250BD27-35F6-4F99-8E7A-9667A99517F4}" type="presParOf" srcId="{B22F8B0B-9DFB-43E0-A60C-23738879904A}" destId="{376B40B0-9C9E-4CC8-9623-59535BCE0E73}" srcOrd="5" destOrd="0" presId="urn:microsoft.com/office/officeart/2005/8/layout/radial6"/>
    <dgm:cxn modelId="{67B717E5-BB7D-4DF5-B59F-F46992619A36}" type="presParOf" srcId="{B22F8B0B-9DFB-43E0-A60C-23738879904A}" destId="{996A1797-8C56-4CF2-BAB0-9FB7C6E448DA}" srcOrd="6" destOrd="0" presId="urn:microsoft.com/office/officeart/2005/8/layout/radial6"/>
    <dgm:cxn modelId="{7ED13B1E-8FCE-4270-8A19-11E98A3E9806}" type="presParOf" srcId="{B22F8B0B-9DFB-43E0-A60C-23738879904A}" destId="{3A5163EB-7952-49EE-8A94-DCEB7EFD1847}" srcOrd="7" destOrd="0" presId="urn:microsoft.com/office/officeart/2005/8/layout/radial6"/>
    <dgm:cxn modelId="{8AA42C33-405F-424B-BA06-54038F62FADF}" type="presParOf" srcId="{B22F8B0B-9DFB-43E0-A60C-23738879904A}" destId="{C256B749-F0D0-4FE4-B33F-7659EECB9064}" srcOrd="8" destOrd="0" presId="urn:microsoft.com/office/officeart/2005/8/layout/radial6"/>
    <dgm:cxn modelId="{4DBF7E25-3E5E-4C22-AA42-8F46DB14F8D4}" type="presParOf" srcId="{B22F8B0B-9DFB-43E0-A60C-23738879904A}" destId="{BF14070E-C9EB-4697-B577-E8ACEC94D850}" srcOrd="9" destOrd="0" presId="urn:microsoft.com/office/officeart/2005/8/layout/radial6"/>
    <dgm:cxn modelId="{D8EBCAB8-FFE4-47FD-B691-4ECFCC731296}" type="presParOf" srcId="{B22F8B0B-9DFB-43E0-A60C-23738879904A}" destId="{3D764292-31B9-48EF-8EB5-7A2FD86D0F4D}" srcOrd="10" destOrd="0" presId="urn:microsoft.com/office/officeart/2005/8/layout/radial6"/>
    <dgm:cxn modelId="{D3301481-C2D0-4D61-8E34-1FD06C5A2DD8}" type="presParOf" srcId="{B22F8B0B-9DFB-43E0-A60C-23738879904A}" destId="{1A2385AA-09E6-4100-9B1A-E65D291596C2}" srcOrd="11" destOrd="0" presId="urn:microsoft.com/office/officeart/2005/8/layout/radial6"/>
    <dgm:cxn modelId="{83744F5D-3254-46E3-88C5-C94471856722}" type="presParOf" srcId="{B22F8B0B-9DFB-43E0-A60C-23738879904A}" destId="{0A874516-0122-4D61-AD61-170F91686064}" srcOrd="12" destOrd="0" presId="urn:microsoft.com/office/officeart/2005/8/layout/radial6"/>
    <dgm:cxn modelId="{B42117BE-65C9-4372-AB02-CC67261592F8}" type="presParOf" srcId="{B22F8B0B-9DFB-43E0-A60C-23738879904A}" destId="{66166804-E17A-4E11-AB52-DF0091AD1833}" srcOrd="13" destOrd="0" presId="urn:microsoft.com/office/officeart/2005/8/layout/radial6"/>
    <dgm:cxn modelId="{0DE3B646-4E0A-4AD1-9666-69EEA845DE08}" type="presParOf" srcId="{B22F8B0B-9DFB-43E0-A60C-23738879904A}" destId="{FC9958EF-0A34-4667-814D-D21B7F12A691}" srcOrd="14" destOrd="0" presId="urn:microsoft.com/office/officeart/2005/8/layout/radial6"/>
    <dgm:cxn modelId="{C606CBF5-BA40-4DD9-B458-D056027C3EF8}" type="presParOf" srcId="{B22F8B0B-9DFB-43E0-A60C-23738879904A}" destId="{7502D62B-61BF-48CC-A7BB-BFC05A61587A}" srcOrd="15"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Presence of co-morbid chronic conditions</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History of hospitalizations in the last year</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Emergency room utilization in the last six months</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Availability of an informed caregiver</a:t>
          </a:r>
          <a:endParaRPr lang="en-US" sz="1400"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0" baseline="0" dirty="0" smtClean="0">
              <a:solidFill>
                <a:schemeClr val="tx1"/>
              </a:solidFill>
              <a:latin typeface="Helvetica" panose="020B0604020202020204" pitchFamily="34" charset="0"/>
            </a:rPr>
            <a:t>Prior nursing facility admissions</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0B033CFC-AB7B-4FB9-929B-B5A9B41E4070}" type="presOf" srcId="{79914454-BC96-4130-8902-948D0A558021}" destId="{D8FCDDA8-1597-4CCF-B130-B471A5DA85E4}" srcOrd="0" destOrd="0" presId="urn:microsoft.com/office/officeart/2005/8/layout/bProcess4"/>
    <dgm:cxn modelId="{F932CE7A-AFF7-4F84-A331-B7D631B83685}" srcId="{C7912D27-AE2E-47E6-B8C3-773E13C78703}" destId="{41C3AFB6-0106-4A75-A705-E87CBB6DCAFA}" srcOrd="6" destOrd="0" parTransId="{5914EFD6-9847-408C-913E-D820DE24DF69}" sibTransId="{CEB91961-D653-4269-8B36-AFF3E9022E77}"/>
    <dgm:cxn modelId="{5B8709FF-AEED-4611-9988-ED67BF974E11}" type="presOf" srcId="{98C406ED-62DE-4101-92F1-6C5884C090E5}" destId="{5FFC0426-7344-44F0-AC79-F2EB9CE98AA8}" srcOrd="0" destOrd="0" presId="urn:microsoft.com/office/officeart/2005/8/layout/bProcess4"/>
    <dgm:cxn modelId="{52796800-417E-4D44-B07A-6D19B24B864D}" type="presOf" srcId="{95D789CD-E762-4E15-9DBB-0BA35907FEE6}" destId="{EF099B96-F5BC-49FF-B7F4-AB35B0A3A6A9}" srcOrd="0" destOrd="0" presId="urn:microsoft.com/office/officeart/2005/8/layout/bProcess4"/>
    <dgm:cxn modelId="{D62000DA-6459-49DA-82C9-BD949CF396CB}" type="presOf" srcId="{CEB91961-D653-4269-8B36-AFF3E9022E77}" destId="{43B01D15-D46E-40B8-A262-D4AADCC56DE5}"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2A32BC00-40D4-4B83-99A6-71C91232301A}" type="presOf" srcId="{03FDC2C6-443D-4511-873A-2BF7518012C6}" destId="{98A243E6-C8CE-4D9F-9A7C-A121095FF910}" srcOrd="0" destOrd="0" presId="urn:microsoft.com/office/officeart/2005/8/layout/bProcess4"/>
    <dgm:cxn modelId="{C8EBCB92-275F-434E-AE35-111FE9F94DBC}" type="presOf" srcId="{AE977875-9117-4F7F-879F-AFF5785EE0C1}" destId="{3508F811-547D-4867-AA96-9879B57B466F}" srcOrd="0" destOrd="0" presId="urn:microsoft.com/office/officeart/2005/8/layout/bProcess4"/>
    <dgm:cxn modelId="{97EE4CCE-1D39-420A-A846-A16870DF33EA}" type="presOf" srcId="{1FD54AC8-B1B9-49DC-8835-767CBDC1E318}" destId="{B08EE88F-E843-4E79-91F3-9C5084C0C09E}" srcOrd="0" destOrd="0" presId="urn:microsoft.com/office/officeart/2005/8/layout/bProcess4"/>
    <dgm:cxn modelId="{6D65ADEA-C818-4793-BDDC-BDDA0381280D}" type="presOf" srcId="{825583F7-2417-41CF-AE35-1DD171E98436}" destId="{358664CE-B22D-4A83-A52A-FDB36449E4D2}" srcOrd="0" destOrd="0" presId="urn:microsoft.com/office/officeart/2005/8/layout/bProcess4"/>
    <dgm:cxn modelId="{82C11BBE-78B1-4729-AAD7-A36CA7BBAD42}" srcId="{C7912D27-AE2E-47E6-B8C3-773E13C78703}" destId="{7138D27C-6B11-4DE0-8092-100256977DE7}" srcOrd="2" destOrd="0" parTransId="{1BC86570-522E-43FB-B29C-FF4456681594}" sibTransId="{47267D21-BE9D-4268-8181-2ADF8B1CABFB}"/>
    <dgm:cxn modelId="{A75064D6-19E5-46A1-85D3-1483BE22A7A6}" srcId="{C7912D27-AE2E-47E6-B8C3-773E13C78703}" destId="{DEAF0E9E-0B73-4877-A8CC-4469CEA8BED3}" srcOrd="1" destOrd="0" parTransId="{56928382-4788-4D2B-A1DB-C739A2536A35}" sibTransId="{5B33E215-F4D5-4A50-928C-4516C94F3885}"/>
    <dgm:cxn modelId="{54E66E66-2902-4F53-B52F-2EC336919BDF}" srcId="{C7912D27-AE2E-47E6-B8C3-773E13C78703}" destId="{F3000C66-EF27-4FB9-9443-5BD3CE2E1C00}" srcOrd="7" destOrd="0" parTransId="{69AF1502-D5CD-40AE-AACE-6796D311C094}" sibTransId="{21857164-C25C-4A94-964A-BA93283F675C}"/>
    <dgm:cxn modelId="{B426D110-CDF9-4E64-97B8-690C89367E1E}" srcId="{C7912D27-AE2E-47E6-B8C3-773E13C78703}" destId="{98C406ED-62DE-4101-92F1-6C5884C090E5}" srcOrd="0" destOrd="0" parTransId="{11EF452A-F99B-4A4A-A3CE-8C9982CCF75E}" sibTransId="{B9742F11-EAC2-490A-8E8F-E688E52C668F}"/>
    <dgm:cxn modelId="{54ECD34E-1BDC-46F7-9E4F-009107A6A965}" type="presOf" srcId="{C7912D27-AE2E-47E6-B8C3-773E13C78703}" destId="{3382DC61-8669-47D6-A36B-7B3A0F82B22C}" srcOrd="0" destOrd="0" presId="urn:microsoft.com/office/officeart/2005/8/layout/bProcess4"/>
    <dgm:cxn modelId="{8F32B5D5-1928-4020-AC1F-709937084911}" type="presOf" srcId="{7138D27C-6B11-4DE0-8092-100256977DE7}" destId="{9B1DB5E9-CA39-40C5-AA10-4A0388EAE3F0}" srcOrd="0" destOrd="0" presId="urn:microsoft.com/office/officeart/2005/8/layout/bProcess4"/>
    <dgm:cxn modelId="{1A930243-AF2B-4F57-B9EF-6754C0E039C3}" type="presOf" srcId="{41C3AFB6-0106-4A75-A705-E87CBB6DCAFA}" destId="{2F6FC265-D828-4C5F-BB17-732B79BE9F21}"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1549E41F-BD10-4A42-BE84-11AB85388827}" type="presOf" srcId="{70740A5F-9080-4797-97C7-512B619DC326}" destId="{333D4CB5-F8D6-4DD9-BD9C-4A0CF0F269AD}"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A7D0379F-33BB-4C74-816C-931632E9D195}" type="presOf" srcId="{47267D21-BE9D-4268-8181-2ADF8B1CABFB}" destId="{69EA31EB-E6CB-407C-8A10-CC9A8A64370A}" srcOrd="0" destOrd="0" presId="urn:microsoft.com/office/officeart/2005/8/layout/bProcess4"/>
    <dgm:cxn modelId="{661D6431-09B0-41BB-A126-42F294BE3F9A}" type="presOf" srcId="{F3000C66-EF27-4FB9-9443-5BD3CE2E1C00}" destId="{1C548E9F-C700-4B81-A065-9FAE89561190}" srcOrd="0" destOrd="0" presId="urn:microsoft.com/office/officeart/2005/8/layout/bProcess4"/>
    <dgm:cxn modelId="{BAB55AC0-A245-47D9-BE68-9D1614D741B0}" type="presOf" srcId="{5B33E215-F4D5-4A50-928C-4516C94F3885}" destId="{42B5D7D1-1DE7-4DD7-AB70-0EEE14AB8ED7}" srcOrd="0" destOrd="0" presId="urn:microsoft.com/office/officeart/2005/8/layout/bProcess4"/>
    <dgm:cxn modelId="{88351DD2-6E79-4269-9A71-C375A12BF6FB}" type="presOf" srcId="{B9742F11-EAC2-490A-8E8F-E688E52C668F}" destId="{E954ACC4-AEA9-4DB7-8980-93A4E171220D}" srcOrd="0" destOrd="0" presId="urn:microsoft.com/office/officeart/2005/8/layout/bProcess4"/>
    <dgm:cxn modelId="{1D003E75-72A5-4B69-BB44-07D013596B92}" type="presOf" srcId="{DEAF0E9E-0B73-4877-A8CC-4469CEA8BED3}" destId="{A99A42F9-7965-4804-8588-B7912937977B}" srcOrd="0" destOrd="0" presId="urn:microsoft.com/office/officeart/2005/8/layout/bProcess4"/>
    <dgm:cxn modelId="{D408E95E-487B-4BC5-8AA3-C1BF75F7550C}" type="presOf" srcId="{21857164-C25C-4A94-964A-BA93283F675C}" destId="{F85E5192-CBDD-4BB8-81DF-99908B8A74E5}"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E2C86B5F-985F-492C-B84B-F0C3059C9E1E}" type="presParOf" srcId="{3382DC61-8669-47D6-A36B-7B3A0F82B22C}" destId="{33302173-BDCF-4620-BDCB-DEB1484B5C03}" srcOrd="0" destOrd="0" presId="urn:microsoft.com/office/officeart/2005/8/layout/bProcess4"/>
    <dgm:cxn modelId="{BAE8BE90-68BD-429B-9742-EA4747CB9BF4}" type="presParOf" srcId="{33302173-BDCF-4620-BDCB-DEB1484B5C03}" destId="{460FC6F3-24ED-4FA5-B275-F4F42863E960}" srcOrd="0" destOrd="0" presId="urn:microsoft.com/office/officeart/2005/8/layout/bProcess4"/>
    <dgm:cxn modelId="{83F93B32-CBF0-4196-8C83-152968756F69}" type="presParOf" srcId="{33302173-BDCF-4620-BDCB-DEB1484B5C03}" destId="{5FFC0426-7344-44F0-AC79-F2EB9CE98AA8}" srcOrd="1" destOrd="0" presId="urn:microsoft.com/office/officeart/2005/8/layout/bProcess4"/>
    <dgm:cxn modelId="{90D3BED5-7B5C-405E-A832-9F484FA8F933}" type="presParOf" srcId="{3382DC61-8669-47D6-A36B-7B3A0F82B22C}" destId="{E954ACC4-AEA9-4DB7-8980-93A4E171220D}" srcOrd="1" destOrd="0" presId="urn:microsoft.com/office/officeart/2005/8/layout/bProcess4"/>
    <dgm:cxn modelId="{E6FF3C25-83F2-4780-AEA7-99F670F8FCE5}" type="presParOf" srcId="{3382DC61-8669-47D6-A36B-7B3A0F82B22C}" destId="{0B81CA94-4E7C-423E-8F6A-8F10B3573BB5}" srcOrd="2" destOrd="0" presId="urn:microsoft.com/office/officeart/2005/8/layout/bProcess4"/>
    <dgm:cxn modelId="{B506E5F1-ED62-4B2C-A752-4DA75805CC49}" type="presParOf" srcId="{0B81CA94-4E7C-423E-8F6A-8F10B3573BB5}" destId="{CD68DF17-8867-4CBA-9379-23728AAE5802}" srcOrd="0" destOrd="0" presId="urn:microsoft.com/office/officeart/2005/8/layout/bProcess4"/>
    <dgm:cxn modelId="{E51035A7-6187-495A-8FA9-D6C896478E58}" type="presParOf" srcId="{0B81CA94-4E7C-423E-8F6A-8F10B3573BB5}" destId="{A99A42F9-7965-4804-8588-B7912937977B}" srcOrd="1" destOrd="0" presId="urn:microsoft.com/office/officeart/2005/8/layout/bProcess4"/>
    <dgm:cxn modelId="{C49BF300-CBA8-4D73-8778-20BE1EC2C8FB}" type="presParOf" srcId="{3382DC61-8669-47D6-A36B-7B3A0F82B22C}" destId="{42B5D7D1-1DE7-4DD7-AB70-0EEE14AB8ED7}" srcOrd="3" destOrd="0" presId="urn:microsoft.com/office/officeart/2005/8/layout/bProcess4"/>
    <dgm:cxn modelId="{5D43F2EA-E96D-4D6C-B636-E84BC71079B5}" type="presParOf" srcId="{3382DC61-8669-47D6-A36B-7B3A0F82B22C}" destId="{253C5A75-261E-4E22-B70A-EB4CC60FD28F}" srcOrd="4" destOrd="0" presId="urn:microsoft.com/office/officeart/2005/8/layout/bProcess4"/>
    <dgm:cxn modelId="{33B139CD-F925-4762-B22E-46F5C9BAE5C7}" type="presParOf" srcId="{253C5A75-261E-4E22-B70A-EB4CC60FD28F}" destId="{20186683-957B-49D1-96BC-2F9821C0F6C2}" srcOrd="0" destOrd="0" presId="urn:microsoft.com/office/officeart/2005/8/layout/bProcess4"/>
    <dgm:cxn modelId="{6E897DEB-831C-4EA0-AF9D-9AE686F258C9}" type="presParOf" srcId="{253C5A75-261E-4E22-B70A-EB4CC60FD28F}" destId="{9B1DB5E9-CA39-40C5-AA10-4A0388EAE3F0}" srcOrd="1" destOrd="0" presId="urn:microsoft.com/office/officeart/2005/8/layout/bProcess4"/>
    <dgm:cxn modelId="{60AC55ED-3D3D-4521-9E19-69EF0889F215}" type="presParOf" srcId="{3382DC61-8669-47D6-A36B-7B3A0F82B22C}" destId="{69EA31EB-E6CB-407C-8A10-CC9A8A64370A}" srcOrd="5" destOrd="0" presId="urn:microsoft.com/office/officeart/2005/8/layout/bProcess4"/>
    <dgm:cxn modelId="{067EE5F1-64F7-40E3-B84C-B2ED19A26899}" type="presParOf" srcId="{3382DC61-8669-47D6-A36B-7B3A0F82B22C}" destId="{607AE526-9B46-4DFC-B820-72895F3C84EF}" srcOrd="6" destOrd="0" presId="urn:microsoft.com/office/officeart/2005/8/layout/bProcess4"/>
    <dgm:cxn modelId="{6F1994FC-955E-40F1-B38B-1A8C530C0615}" type="presParOf" srcId="{607AE526-9B46-4DFC-B820-72895F3C84EF}" destId="{0A7D2004-8A18-4F34-BE3C-EB2B6A2708ED}" srcOrd="0" destOrd="0" presId="urn:microsoft.com/office/officeart/2005/8/layout/bProcess4"/>
    <dgm:cxn modelId="{5E1E19FB-1933-4753-955C-6CA196FD8D84}" type="presParOf" srcId="{607AE526-9B46-4DFC-B820-72895F3C84EF}" destId="{B08EE88F-E843-4E79-91F3-9C5084C0C09E}" srcOrd="1" destOrd="0" presId="urn:microsoft.com/office/officeart/2005/8/layout/bProcess4"/>
    <dgm:cxn modelId="{09672620-E78D-4574-8E76-A31404F36834}" type="presParOf" srcId="{3382DC61-8669-47D6-A36B-7B3A0F82B22C}" destId="{D8FCDDA8-1597-4CCF-B130-B471A5DA85E4}" srcOrd="7" destOrd="0" presId="urn:microsoft.com/office/officeart/2005/8/layout/bProcess4"/>
    <dgm:cxn modelId="{78B72AA4-EB31-4C86-BE8E-2DF3ACA72BC9}" type="presParOf" srcId="{3382DC61-8669-47D6-A36B-7B3A0F82B22C}" destId="{1AAFFEE0-21EC-49FB-9BDB-DA07EAFAFEF8}" srcOrd="8" destOrd="0" presId="urn:microsoft.com/office/officeart/2005/8/layout/bProcess4"/>
    <dgm:cxn modelId="{70146EA6-221C-46A3-BB7E-E588E4DDD41A}" type="presParOf" srcId="{1AAFFEE0-21EC-49FB-9BDB-DA07EAFAFEF8}" destId="{04C2898D-487B-4837-80A4-22A066100639}" srcOrd="0" destOrd="0" presId="urn:microsoft.com/office/officeart/2005/8/layout/bProcess4"/>
    <dgm:cxn modelId="{4FFC8766-9C5A-4D8B-BBA7-F295753BA6C7}" type="presParOf" srcId="{1AAFFEE0-21EC-49FB-9BDB-DA07EAFAFEF8}" destId="{333D4CB5-F8D6-4DD9-BD9C-4A0CF0F269AD}" srcOrd="1" destOrd="0" presId="urn:microsoft.com/office/officeart/2005/8/layout/bProcess4"/>
    <dgm:cxn modelId="{C00D4EDD-F717-4F4D-93A8-45B88AB9231E}" type="presParOf" srcId="{3382DC61-8669-47D6-A36B-7B3A0F82B22C}" destId="{3508F811-547D-4867-AA96-9879B57B466F}" srcOrd="9" destOrd="0" presId="urn:microsoft.com/office/officeart/2005/8/layout/bProcess4"/>
    <dgm:cxn modelId="{FB190835-123F-4F0A-9739-4EF1BD9D5402}" type="presParOf" srcId="{3382DC61-8669-47D6-A36B-7B3A0F82B22C}" destId="{FC6B0D37-234A-4D82-AF09-BFE4E5EC9E27}" srcOrd="10" destOrd="0" presId="urn:microsoft.com/office/officeart/2005/8/layout/bProcess4"/>
    <dgm:cxn modelId="{4EB4884B-CE5B-4218-8D31-E7EB04325E69}" type="presParOf" srcId="{FC6B0D37-234A-4D82-AF09-BFE4E5EC9E27}" destId="{55A00FB4-EE1D-4003-B964-A29A1B08E0C1}" srcOrd="0" destOrd="0" presId="urn:microsoft.com/office/officeart/2005/8/layout/bProcess4"/>
    <dgm:cxn modelId="{E4CE486C-7078-4284-AA6A-5BF4FAD8D4BC}" type="presParOf" srcId="{FC6B0D37-234A-4D82-AF09-BFE4E5EC9E27}" destId="{98A243E6-C8CE-4D9F-9A7C-A121095FF910}" srcOrd="1" destOrd="0" presId="urn:microsoft.com/office/officeart/2005/8/layout/bProcess4"/>
    <dgm:cxn modelId="{06051D64-8A8B-4A4C-AB95-A111C036C30F}" type="presParOf" srcId="{3382DC61-8669-47D6-A36B-7B3A0F82B22C}" destId="{EF099B96-F5BC-49FF-B7F4-AB35B0A3A6A9}" srcOrd="11" destOrd="0" presId="urn:microsoft.com/office/officeart/2005/8/layout/bProcess4"/>
    <dgm:cxn modelId="{82862F0C-7667-49B5-8482-B5BCD99EE98F}" type="presParOf" srcId="{3382DC61-8669-47D6-A36B-7B3A0F82B22C}" destId="{F986771A-0F45-4088-AAC0-F1A65B890E47}" srcOrd="12" destOrd="0" presId="urn:microsoft.com/office/officeart/2005/8/layout/bProcess4"/>
    <dgm:cxn modelId="{D93AF5C3-7885-48E2-88C3-41F2916358A4}" type="presParOf" srcId="{F986771A-0F45-4088-AAC0-F1A65B890E47}" destId="{A78B055A-52B9-45D1-A243-81998D8ACC3D}" srcOrd="0" destOrd="0" presId="urn:microsoft.com/office/officeart/2005/8/layout/bProcess4"/>
    <dgm:cxn modelId="{349BF3FB-0568-4679-86A8-DBB8AA5596E6}" type="presParOf" srcId="{F986771A-0F45-4088-AAC0-F1A65B890E47}" destId="{2F6FC265-D828-4C5F-BB17-732B79BE9F21}" srcOrd="1" destOrd="0" presId="urn:microsoft.com/office/officeart/2005/8/layout/bProcess4"/>
    <dgm:cxn modelId="{14DFC4EE-81AD-4953-B090-CB10BD10FA52}" type="presParOf" srcId="{3382DC61-8669-47D6-A36B-7B3A0F82B22C}" destId="{43B01D15-D46E-40B8-A262-D4AADCC56DE5}" srcOrd="13" destOrd="0" presId="urn:microsoft.com/office/officeart/2005/8/layout/bProcess4"/>
    <dgm:cxn modelId="{504332C4-573A-4276-AF61-C010E351AA14}" type="presParOf" srcId="{3382DC61-8669-47D6-A36B-7B3A0F82B22C}" destId="{8CFF50BF-CDC9-49A9-B345-58CFE5B5A0CA}" srcOrd="14" destOrd="0" presId="urn:microsoft.com/office/officeart/2005/8/layout/bProcess4"/>
    <dgm:cxn modelId="{F2DE9343-2C35-44D2-ADB8-1A9BB9D09CD8}" type="presParOf" srcId="{8CFF50BF-CDC9-49A9-B345-58CFE5B5A0CA}" destId="{0167849A-D11D-4261-B7D9-3114F985E480}" srcOrd="0" destOrd="0" presId="urn:microsoft.com/office/officeart/2005/8/layout/bProcess4"/>
    <dgm:cxn modelId="{83D2FC36-A413-43B3-AD43-1BC681EB94DA}" type="presParOf" srcId="{8CFF50BF-CDC9-49A9-B345-58CFE5B5A0CA}" destId="{1C548E9F-C700-4B81-A065-9FAE89561190}" srcOrd="1" destOrd="0" presId="urn:microsoft.com/office/officeart/2005/8/layout/bProcess4"/>
    <dgm:cxn modelId="{E8D5A08E-E885-47B2-827B-8E67B1090201}" type="presParOf" srcId="{3382DC61-8669-47D6-A36B-7B3A0F82B22C}" destId="{F85E5192-CBDD-4BB8-81DF-99908B8A74E5}" srcOrd="15" destOrd="0" presId="urn:microsoft.com/office/officeart/2005/8/layout/bProcess4"/>
    <dgm:cxn modelId="{5BE02868-E663-450D-B4BB-0C5879DC26C0}" type="presParOf" srcId="{3382DC61-8669-47D6-A36B-7B3A0F82B22C}" destId="{C5940FDC-B8E2-4EAB-A319-FC508E0E5B2E}" srcOrd="16" destOrd="0" presId="urn:microsoft.com/office/officeart/2005/8/layout/bProcess4"/>
    <dgm:cxn modelId="{FEDAC145-0356-4C6A-A17D-ACFF691CA568}" type="presParOf" srcId="{C5940FDC-B8E2-4EAB-A319-FC508E0E5B2E}" destId="{2067B6F9-8A00-48BF-AEA6-724EB4BEC395}" srcOrd="0" destOrd="0" presId="urn:microsoft.com/office/officeart/2005/8/layout/bProcess4"/>
    <dgm:cxn modelId="{7FD0E95C-63BF-497F-96AC-5909274C5208}"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 for care delivery </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Medications and medication management needs</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Utilization history</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Mental health screening and history</a:t>
          </a:r>
        </a:p>
        <a:p>
          <a:r>
            <a:rPr lang="en-US" sz="1400" u="none" kern="0" baseline="0" dirty="0" smtClean="0">
              <a:solidFill>
                <a:schemeClr val="tx1"/>
              </a:solidFill>
              <a:latin typeface="Helvetica" panose="020B0604020202020204" pitchFamily="34" charset="0"/>
            </a:rPr>
            <a:t>Alcohol, tobacco and other drug use</a:t>
          </a:r>
          <a:endParaRPr lang="en-US" sz="1400" u="none"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smtClean="0">
              <a:solidFill>
                <a:schemeClr val="tx1"/>
              </a:solidFill>
              <a:latin typeface="Helvetica" panose="020B0604020202020204" pitchFamily="34" charset="0"/>
            </a:rPr>
            <a:t> </a:t>
          </a:r>
          <a:r>
            <a:rPr lang="en-US" sz="1400" kern="0" baseline="0" dirty="0" smtClean="0">
              <a:solidFill>
                <a:schemeClr val="tx1"/>
              </a:solidFill>
              <a:latin typeface="Helvetica" panose="020B0604020202020204" pitchFamily="34" charset="0"/>
            </a:rPr>
            <a:t>Cultural and linguistic preferences </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Ability to perform activities of daily living (ADLs)</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custLinFactNeighborX="-542" custLinFactNeighborY="-2533">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F932CE7A-AFF7-4F84-A331-B7D631B83685}" srcId="{C7912D27-AE2E-47E6-B8C3-773E13C78703}" destId="{41C3AFB6-0106-4A75-A705-E87CBB6DCAFA}" srcOrd="6" destOrd="0" parTransId="{5914EFD6-9847-408C-913E-D820DE24DF69}" sibTransId="{CEB91961-D653-4269-8B36-AFF3E9022E77}"/>
    <dgm:cxn modelId="{E0B143D5-89AA-4D0C-979A-BF5ADDA6385E}" type="presOf" srcId="{AE977875-9117-4F7F-879F-AFF5785EE0C1}" destId="{3508F811-547D-4867-AA96-9879B57B466F}" srcOrd="0" destOrd="0" presId="urn:microsoft.com/office/officeart/2005/8/layout/bProcess4"/>
    <dgm:cxn modelId="{F9FE41FC-2F11-46C2-BA40-D6E6EE1759E0}" type="presOf" srcId="{7138D27C-6B11-4DE0-8092-100256977DE7}" destId="{9B1DB5E9-CA39-40C5-AA10-4A0388EAE3F0}" srcOrd="0" destOrd="0" presId="urn:microsoft.com/office/officeart/2005/8/layout/bProcess4"/>
    <dgm:cxn modelId="{FCE0CB3D-FDA4-48A1-8570-927645BA9D77}" type="presOf" srcId="{1FD54AC8-B1B9-49DC-8835-767CBDC1E318}" destId="{B08EE88F-E843-4E79-91F3-9C5084C0C09E}" srcOrd="0" destOrd="0" presId="urn:microsoft.com/office/officeart/2005/8/layout/bProcess4"/>
    <dgm:cxn modelId="{050BB4FF-8A67-4ED8-9742-65ACDC1BF1FC}" type="presOf" srcId="{21857164-C25C-4A94-964A-BA93283F675C}" destId="{F85E5192-CBDD-4BB8-81DF-99908B8A74E5}" srcOrd="0" destOrd="0" presId="urn:microsoft.com/office/officeart/2005/8/layout/bProcess4"/>
    <dgm:cxn modelId="{10185D38-A561-4F45-AF10-C323A62D3436}" type="presOf" srcId="{F3000C66-EF27-4FB9-9443-5BD3CE2E1C00}" destId="{1C548E9F-C700-4B81-A065-9FAE89561190}" srcOrd="0" destOrd="0" presId="urn:microsoft.com/office/officeart/2005/8/layout/bProcess4"/>
    <dgm:cxn modelId="{D2267A99-3E61-40FB-AA61-9FE2C54E5F75}" type="presOf" srcId="{95D789CD-E762-4E15-9DBB-0BA35907FEE6}" destId="{EF099B96-F5BC-49FF-B7F4-AB35B0A3A6A9}"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15F1AB67-4894-479B-9E1B-0A7BE37F67CA}" type="presOf" srcId="{41C3AFB6-0106-4A75-A705-E87CBB6DCAFA}" destId="{2F6FC265-D828-4C5F-BB17-732B79BE9F21}"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82C11BBE-78B1-4729-AAD7-A36CA7BBAD42}" srcId="{C7912D27-AE2E-47E6-B8C3-773E13C78703}" destId="{7138D27C-6B11-4DE0-8092-100256977DE7}" srcOrd="2" destOrd="0" parTransId="{1BC86570-522E-43FB-B29C-FF4456681594}" sibTransId="{47267D21-BE9D-4268-8181-2ADF8B1CABFB}"/>
    <dgm:cxn modelId="{54E66E66-2902-4F53-B52F-2EC336919BDF}" srcId="{C7912D27-AE2E-47E6-B8C3-773E13C78703}" destId="{F3000C66-EF27-4FB9-9443-5BD3CE2E1C00}" srcOrd="7" destOrd="0" parTransId="{69AF1502-D5CD-40AE-AACE-6796D311C094}" sibTransId="{21857164-C25C-4A94-964A-BA93283F675C}"/>
    <dgm:cxn modelId="{8AA8C322-F17F-407C-913E-6A5E9AE10846}" type="presOf" srcId="{98C406ED-62DE-4101-92F1-6C5884C090E5}" destId="{5FFC0426-7344-44F0-AC79-F2EB9CE98AA8}" srcOrd="0" destOrd="0" presId="urn:microsoft.com/office/officeart/2005/8/layout/bProcess4"/>
    <dgm:cxn modelId="{B426D110-CDF9-4E64-97B8-690C89367E1E}" srcId="{C7912D27-AE2E-47E6-B8C3-773E13C78703}" destId="{98C406ED-62DE-4101-92F1-6C5884C090E5}" srcOrd="0" destOrd="0" parTransId="{11EF452A-F99B-4A4A-A3CE-8C9982CCF75E}" sibTransId="{B9742F11-EAC2-490A-8E8F-E688E52C668F}"/>
    <dgm:cxn modelId="{F3640FBC-4462-4069-A591-93DC6700B76B}" type="presOf" srcId="{C7912D27-AE2E-47E6-B8C3-773E13C78703}" destId="{3382DC61-8669-47D6-A36B-7B3A0F82B22C}" srcOrd="0" destOrd="0" presId="urn:microsoft.com/office/officeart/2005/8/layout/bProcess4"/>
    <dgm:cxn modelId="{C6DC6DAD-C628-4C2E-81E8-5CA4AB253567}" type="presOf" srcId="{79914454-BC96-4130-8902-948D0A558021}" destId="{D8FCDDA8-1597-4CCF-B130-B471A5DA85E4}" srcOrd="0" destOrd="0" presId="urn:microsoft.com/office/officeart/2005/8/layout/bProcess4"/>
    <dgm:cxn modelId="{9BDF306B-D6EB-4984-AD76-FCB62667AEC2}" type="presOf" srcId="{DEAF0E9E-0B73-4877-A8CC-4469CEA8BED3}" destId="{A99A42F9-7965-4804-8588-B7912937977B}"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B15389B8-C632-4DDF-ACF5-5731C9981020}" type="presOf" srcId="{70740A5F-9080-4797-97C7-512B619DC326}" destId="{333D4CB5-F8D6-4DD9-BD9C-4A0CF0F269AD}" srcOrd="0" destOrd="0" presId="urn:microsoft.com/office/officeart/2005/8/layout/bProcess4"/>
    <dgm:cxn modelId="{38A0BF6A-2121-4D47-8528-DBB033346660}" type="presOf" srcId="{CEB91961-D653-4269-8B36-AFF3E9022E77}" destId="{43B01D15-D46E-40B8-A262-D4AADCC56DE5}" srcOrd="0" destOrd="0" presId="urn:microsoft.com/office/officeart/2005/8/layout/bProcess4"/>
    <dgm:cxn modelId="{FBB8C455-E1A8-4AAF-BAD5-48F8A7551830}" type="presOf" srcId="{B9742F11-EAC2-490A-8E8F-E688E52C668F}" destId="{E954ACC4-AEA9-4DB7-8980-93A4E171220D}"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B1FC21FC-8D3F-41F9-BE76-514C92A548A9}" type="presOf" srcId="{825583F7-2417-41CF-AE35-1DD171E98436}" destId="{358664CE-B22D-4A83-A52A-FDB36449E4D2}" srcOrd="0" destOrd="0" presId="urn:microsoft.com/office/officeart/2005/8/layout/bProcess4"/>
    <dgm:cxn modelId="{9C27A772-CA4A-44F4-B18D-3CB9FC85AAA8}" type="presOf" srcId="{03FDC2C6-443D-4511-873A-2BF7518012C6}" destId="{98A243E6-C8CE-4D9F-9A7C-A121095FF910}" srcOrd="0" destOrd="0" presId="urn:microsoft.com/office/officeart/2005/8/layout/bProcess4"/>
    <dgm:cxn modelId="{511E067E-7F70-4C54-BEBE-4A86F0CD2AD0}" type="presOf" srcId="{47267D21-BE9D-4268-8181-2ADF8B1CABFB}" destId="{69EA31EB-E6CB-407C-8A10-CC9A8A64370A}"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CB42F2C6-525D-4036-AAB2-3248E720FCAD}" type="presOf" srcId="{5B33E215-F4D5-4A50-928C-4516C94F3885}" destId="{42B5D7D1-1DE7-4DD7-AB70-0EEE14AB8ED7}" srcOrd="0" destOrd="0" presId="urn:microsoft.com/office/officeart/2005/8/layout/bProcess4"/>
    <dgm:cxn modelId="{6CA3DFB4-E8A9-497A-B735-151DECD84823}" type="presParOf" srcId="{3382DC61-8669-47D6-A36B-7B3A0F82B22C}" destId="{33302173-BDCF-4620-BDCB-DEB1484B5C03}" srcOrd="0" destOrd="0" presId="urn:microsoft.com/office/officeart/2005/8/layout/bProcess4"/>
    <dgm:cxn modelId="{6B83719C-CA13-47FC-9D4D-AC1866AF4091}" type="presParOf" srcId="{33302173-BDCF-4620-BDCB-DEB1484B5C03}" destId="{460FC6F3-24ED-4FA5-B275-F4F42863E960}" srcOrd="0" destOrd="0" presId="urn:microsoft.com/office/officeart/2005/8/layout/bProcess4"/>
    <dgm:cxn modelId="{6D4477E9-CE75-427A-ABB9-1F13B4EB7809}" type="presParOf" srcId="{33302173-BDCF-4620-BDCB-DEB1484B5C03}" destId="{5FFC0426-7344-44F0-AC79-F2EB9CE98AA8}" srcOrd="1" destOrd="0" presId="urn:microsoft.com/office/officeart/2005/8/layout/bProcess4"/>
    <dgm:cxn modelId="{75D4EAA7-BAF3-4FC9-85E8-6D0652A1BCAA}" type="presParOf" srcId="{3382DC61-8669-47D6-A36B-7B3A0F82B22C}" destId="{E954ACC4-AEA9-4DB7-8980-93A4E171220D}" srcOrd="1" destOrd="0" presId="urn:microsoft.com/office/officeart/2005/8/layout/bProcess4"/>
    <dgm:cxn modelId="{ABD7BF62-4AF2-422B-9DC3-3364762F50B4}" type="presParOf" srcId="{3382DC61-8669-47D6-A36B-7B3A0F82B22C}" destId="{0B81CA94-4E7C-423E-8F6A-8F10B3573BB5}" srcOrd="2" destOrd="0" presId="urn:microsoft.com/office/officeart/2005/8/layout/bProcess4"/>
    <dgm:cxn modelId="{6F222B68-E393-4D67-92A1-76C917161956}" type="presParOf" srcId="{0B81CA94-4E7C-423E-8F6A-8F10B3573BB5}" destId="{CD68DF17-8867-4CBA-9379-23728AAE5802}" srcOrd="0" destOrd="0" presId="urn:microsoft.com/office/officeart/2005/8/layout/bProcess4"/>
    <dgm:cxn modelId="{B7B94B6B-868C-47F1-9936-A9AB511D6428}" type="presParOf" srcId="{0B81CA94-4E7C-423E-8F6A-8F10B3573BB5}" destId="{A99A42F9-7965-4804-8588-B7912937977B}" srcOrd="1" destOrd="0" presId="urn:microsoft.com/office/officeart/2005/8/layout/bProcess4"/>
    <dgm:cxn modelId="{CB3A689A-9809-4DD6-9895-FD9F263AEB16}" type="presParOf" srcId="{3382DC61-8669-47D6-A36B-7B3A0F82B22C}" destId="{42B5D7D1-1DE7-4DD7-AB70-0EEE14AB8ED7}" srcOrd="3" destOrd="0" presId="urn:microsoft.com/office/officeart/2005/8/layout/bProcess4"/>
    <dgm:cxn modelId="{E2BE2365-3ADE-432A-83DB-782774C2EDA6}" type="presParOf" srcId="{3382DC61-8669-47D6-A36B-7B3A0F82B22C}" destId="{253C5A75-261E-4E22-B70A-EB4CC60FD28F}" srcOrd="4" destOrd="0" presId="urn:microsoft.com/office/officeart/2005/8/layout/bProcess4"/>
    <dgm:cxn modelId="{057D237E-44D4-4495-A674-304723745B47}" type="presParOf" srcId="{253C5A75-261E-4E22-B70A-EB4CC60FD28F}" destId="{20186683-957B-49D1-96BC-2F9821C0F6C2}" srcOrd="0" destOrd="0" presId="urn:microsoft.com/office/officeart/2005/8/layout/bProcess4"/>
    <dgm:cxn modelId="{6FB7890F-6B4E-492C-95AD-05255FF92862}" type="presParOf" srcId="{253C5A75-261E-4E22-B70A-EB4CC60FD28F}" destId="{9B1DB5E9-CA39-40C5-AA10-4A0388EAE3F0}" srcOrd="1" destOrd="0" presId="urn:microsoft.com/office/officeart/2005/8/layout/bProcess4"/>
    <dgm:cxn modelId="{DBD7D033-0D96-4437-8FC6-DA314424F004}" type="presParOf" srcId="{3382DC61-8669-47D6-A36B-7B3A0F82B22C}" destId="{69EA31EB-E6CB-407C-8A10-CC9A8A64370A}" srcOrd="5" destOrd="0" presId="urn:microsoft.com/office/officeart/2005/8/layout/bProcess4"/>
    <dgm:cxn modelId="{34FF0C4A-F4FC-4C97-BF88-758FE85AB333}" type="presParOf" srcId="{3382DC61-8669-47D6-A36B-7B3A0F82B22C}" destId="{607AE526-9B46-4DFC-B820-72895F3C84EF}" srcOrd="6" destOrd="0" presId="urn:microsoft.com/office/officeart/2005/8/layout/bProcess4"/>
    <dgm:cxn modelId="{E3E3EC25-2C24-43B9-8D7C-32B398675ABE}" type="presParOf" srcId="{607AE526-9B46-4DFC-B820-72895F3C84EF}" destId="{0A7D2004-8A18-4F34-BE3C-EB2B6A2708ED}" srcOrd="0" destOrd="0" presId="urn:microsoft.com/office/officeart/2005/8/layout/bProcess4"/>
    <dgm:cxn modelId="{61F33F12-300E-4DD6-A644-DC3A8E664FCA}" type="presParOf" srcId="{607AE526-9B46-4DFC-B820-72895F3C84EF}" destId="{B08EE88F-E843-4E79-91F3-9C5084C0C09E}" srcOrd="1" destOrd="0" presId="urn:microsoft.com/office/officeart/2005/8/layout/bProcess4"/>
    <dgm:cxn modelId="{F59D99C5-EC0B-4690-A0C2-7FB4F758307D}" type="presParOf" srcId="{3382DC61-8669-47D6-A36B-7B3A0F82B22C}" destId="{D8FCDDA8-1597-4CCF-B130-B471A5DA85E4}" srcOrd="7" destOrd="0" presId="urn:microsoft.com/office/officeart/2005/8/layout/bProcess4"/>
    <dgm:cxn modelId="{C4DF73CF-53FE-4721-BC4C-9FBB62FE516F}" type="presParOf" srcId="{3382DC61-8669-47D6-A36B-7B3A0F82B22C}" destId="{1AAFFEE0-21EC-49FB-9BDB-DA07EAFAFEF8}" srcOrd="8" destOrd="0" presId="urn:microsoft.com/office/officeart/2005/8/layout/bProcess4"/>
    <dgm:cxn modelId="{24AB0D91-B35B-488C-82E5-861737260787}" type="presParOf" srcId="{1AAFFEE0-21EC-49FB-9BDB-DA07EAFAFEF8}" destId="{04C2898D-487B-4837-80A4-22A066100639}" srcOrd="0" destOrd="0" presId="urn:microsoft.com/office/officeart/2005/8/layout/bProcess4"/>
    <dgm:cxn modelId="{DE2C15E0-7A67-4DBD-9C67-47DFCC8CB133}" type="presParOf" srcId="{1AAFFEE0-21EC-49FB-9BDB-DA07EAFAFEF8}" destId="{333D4CB5-F8D6-4DD9-BD9C-4A0CF0F269AD}" srcOrd="1" destOrd="0" presId="urn:microsoft.com/office/officeart/2005/8/layout/bProcess4"/>
    <dgm:cxn modelId="{BF02B944-6136-418F-AA42-848409FEB6A5}" type="presParOf" srcId="{3382DC61-8669-47D6-A36B-7B3A0F82B22C}" destId="{3508F811-547D-4867-AA96-9879B57B466F}" srcOrd="9" destOrd="0" presId="urn:microsoft.com/office/officeart/2005/8/layout/bProcess4"/>
    <dgm:cxn modelId="{59A485DF-6176-4B71-BFC0-A44FC02AB443}" type="presParOf" srcId="{3382DC61-8669-47D6-A36B-7B3A0F82B22C}" destId="{FC6B0D37-234A-4D82-AF09-BFE4E5EC9E27}" srcOrd="10" destOrd="0" presId="urn:microsoft.com/office/officeart/2005/8/layout/bProcess4"/>
    <dgm:cxn modelId="{20B3C0EC-5A89-49DD-BFF9-BDC4F7BFBB01}" type="presParOf" srcId="{FC6B0D37-234A-4D82-AF09-BFE4E5EC9E27}" destId="{55A00FB4-EE1D-4003-B964-A29A1B08E0C1}" srcOrd="0" destOrd="0" presId="urn:microsoft.com/office/officeart/2005/8/layout/bProcess4"/>
    <dgm:cxn modelId="{27D358DE-C29A-42DF-BDA1-3DCCEAEAF805}" type="presParOf" srcId="{FC6B0D37-234A-4D82-AF09-BFE4E5EC9E27}" destId="{98A243E6-C8CE-4D9F-9A7C-A121095FF910}" srcOrd="1" destOrd="0" presId="urn:microsoft.com/office/officeart/2005/8/layout/bProcess4"/>
    <dgm:cxn modelId="{4A255AAE-C14E-4951-A2F2-370F362E3BE2}" type="presParOf" srcId="{3382DC61-8669-47D6-A36B-7B3A0F82B22C}" destId="{EF099B96-F5BC-49FF-B7F4-AB35B0A3A6A9}" srcOrd="11" destOrd="0" presId="urn:microsoft.com/office/officeart/2005/8/layout/bProcess4"/>
    <dgm:cxn modelId="{A084C0CC-BB56-4193-9BB4-202E54BF4B96}" type="presParOf" srcId="{3382DC61-8669-47D6-A36B-7B3A0F82B22C}" destId="{F986771A-0F45-4088-AAC0-F1A65B890E47}" srcOrd="12" destOrd="0" presId="urn:microsoft.com/office/officeart/2005/8/layout/bProcess4"/>
    <dgm:cxn modelId="{8707A9A4-AD7D-46BA-9A6B-43AB5E28EC82}" type="presParOf" srcId="{F986771A-0F45-4088-AAC0-F1A65B890E47}" destId="{A78B055A-52B9-45D1-A243-81998D8ACC3D}" srcOrd="0" destOrd="0" presId="urn:microsoft.com/office/officeart/2005/8/layout/bProcess4"/>
    <dgm:cxn modelId="{F65909E8-C95F-4520-9928-30C02096C268}" type="presParOf" srcId="{F986771A-0F45-4088-AAC0-F1A65B890E47}" destId="{2F6FC265-D828-4C5F-BB17-732B79BE9F21}" srcOrd="1" destOrd="0" presId="urn:microsoft.com/office/officeart/2005/8/layout/bProcess4"/>
    <dgm:cxn modelId="{4786F385-1E11-4B8F-B37F-EF977B974109}" type="presParOf" srcId="{3382DC61-8669-47D6-A36B-7B3A0F82B22C}" destId="{43B01D15-D46E-40B8-A262-D4AADCC56DE5}" srcOrd="13" destOrd="0" presId="urn:microsoft.com/office/officeart/2005/8/layout/bProcess4"/>
    <dgm:cxn modelId="{BCE3932E-58CE-456C-B2DE-A8DFE248E132}" type="presParOf" srcId="{3382DC61-8669-47D6-A36B-7B3A0F82B22C}" destId="{8CFF50BF-CDC9-49A9-B345-58CFE5B5A0CA}" srcOrd="14" destOrd="0" presId="urn:microsoft.com/office/officeart/2005/8/layout/bProcess4"/>
    <dgm:cxn modelId="{5C45D395-0F25-4C37-85A6-6C0A8BE78927}" type="presParOf" srcId="{8CFF50BF-CDC9-49A9-B345-58CFE5B5A0CA}" destId="{0167849A-D11D-4261-B7D9-3114F985E480}" srcOrd="0" destOrd="0" presId="urn:microsoft.com/office/officeart/2005/8/layout/bProcess4"/>
    <dgm:cxn modelId="{0C023DED-0DDB-445E-A77F-03283FC8A09A}" type="presParOf" srcId="{8CFF50BF-CDC9-49A9-B345-58CFE5B5A0CA}" destId="{1C548E9F-C700-4B81-A065-9FAE89561190}" srcOrd="1" destOrd="0" presId="urn:microsoft.com/office/officeart/2005/8/layout/bProcess4"/>
    <dgm:cxn modelId="{396EE5AF-63AE-423C-AB8F-433E8FDD07D4}" type="presParOf" srcId="{3382DC61-8669-47D6-A36B-7B3A0F82B22C}" destId="{F85E5192-CBDD-4BB8-81DF-99908B8A74E5}" srcOrd="15" destOrd="0" presId="urn:microsoft.com/office/officeart/2005/8/layout/bProcess4"/>
    <dgm:cxn modelId="{4011E35D-DEF5-477D-BC0A-49B6760B5EA3}" type="presParOf" srcId="{3382DC61-8669-47D6-A36B-7B3A0F82B22C}" destId="{C5940FDC-B8E2-4EAB-A319-FC508E0E5B2E}" srcOrd="16" destOrd="0" presId="urn:microsoft.com/office/officeart/2005/8/layout/bProcess4"/>
    <dgm:cxn modelId="{3C4479B3-81A4-449E-8191-E1C6FB199185}" type="presParOf" srcId="{C5940FDC-B8E2-4EAB-A319-FC508E0E5B2E}" destId="{2067B6F9-8A00-48BF-AEA6-724EB4BEC395}" srcOrd="0" destOrd="0" presId="urn:microsoft.com/office/officeart/2005/8/layout/bProcess4"/>
    <dgm:cxn modelId="{DC49FD15-A6B2-4CA3-A621-AC1D7FBBA973}"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E5873A3-1A72-426B-BBF0-596A885BB759}" type="doc">
      <dgm:prSet loTypeId="urn:microsoft.com/office/officeart/2005/8/layout/arrow4" loCatId="relationship" qsTypeId="urn:microsoft.com/office/officeart/2005/8/quickstyle/simple1" qsCatId="simple" csTypeId="urn:microsoft.com/office/officeart/2005/8/colors/accent0_2" csCatId="mainScheme" phldr="1"/>
      <dgm:spPr/>
      <dgm:t>
        <a:bodyPr/>
        <a:lstStyle/>
        <a:p>
          <a:endParaRPr lang="en-US"/>
        </a:p>
      </dgm:t>
    </dgm:pt>
    <dgm:pt modelId="{6BF86AF4-AD54-419C-9273-6357897777E5}">
      <dgm:prSet phldrT="[Text]" custT="1"/>
      <dgm:spPr/>
      <dgm:t>
        <a:bodyPr/>
        <a:lstStyle/>
        <a:p>
          <a:r>
            <a:rPr lang="en-US" sz="2800" kern="0" baseline="0" dirty="0" smtClean="0">
              <a:latin typeface="Helvetica" panose="020B0604020202020204" pitchFamily="34" charset="0"/>
            </a:rPr>
            <a:t>Cultural Competency: </a:t>
          </a:r>
        </a:p>
        <a:p>
          <a:r>
            <a:rPr lang="en-US" sz="2800" kern="0" baseline="0" dirty="0" smtClean="0">
              <a:latin typeface="Helvetica" panose="020B0604020202020204" pitchFamily="34" charset="0"/>
            </a:rPr>
            <a:t>Improves Health and     Well Being </a:t>
          </a:r>
          <a:endParaRPr lang="en-US" sz="2800" kern="0" baseline="0" dirty="0">
            <a:latin typeface="Helvetica" panose="020B0604020202020204" pitchFamily="34" charset="0"/>
          </a:endParaRPr>
        </a:p>
      </dgm:t>
    </dgm:pt>
    <dgm:pt modelId="{5FBEC849-39A8-4C89-B528-4007ED7F9559}" type="parTrans" cxnId="{25487DC5-D664-4560-91FB-B3FE6D986C34}">
      <dgm:prSet/>
      <dgm:spPr/>
      <dgm:t>
        <a:bodyPr/>
        <a:lstStyle/>
        <a:p>
          <a:endParaRPr lang="en-US" sz="1800"/>
        </a:p>
      </dgm:t>
    </dgm:pt>
    <dgm:pt modelId="{AF6F4392-7D77-446F-97BF-BA64CDFBB71C}" type="sibTrans" cxnId="{25487DC5-D664-4560-91FB-B3FE6D986C34}">
      <dgm:prSet/>
      <dgm:spPr/>
      <dgm:t>
        <a:bodyPr/>
        <a:lstStyle/>
        <a:p>
          <a:endParaRPr lang="en-US" sz="1800"/>
        </a:p>
      </dgm:t>
    </dgm:pt>
    <dgm:pt modelId="{13B84B5B-77DA-479E-817A-2580973CAEF2}">
      <dgm:prSet phldrT="[Text]" custT="1"/>
      <dgm:spPr/>
      <dgm:t>
        <a:bodyPr/>
        <a:lstStyle/>
        <a:p>
          <a:r>
            <a:rPr lang="en-US" sz="2800" kern="0" baseline="0" dirty="0" smtClean="0">
              <a:latin typeface="Helvetica" panose="020B0604020202020204" pitchFamily="34" charset="0"/>
            </a:rPr>
            <a:t>Cultural Competency:</a:t>
          </a:r>
        </a:p>
        <a:p>
          <a:r>
            <a:rPr lang="en-US" sz="2800" kern="0" baseline="0" dirty="0" smtClean="0">
              <a:latin typeface="Helvetica" panose="020B0604020202020204" pitchFamily="34" charset="0"/>
            </a:rPr>
            <a:t>Lowers Health Disparities </a:t>
          </a:r>
          <a:endParaRPr lang="en-US" sz="2800" kern="0" baseline="0" dirty="0">
            <a:latin typeface="Helvetica" panose="020B0604020202020204" pitchFamily="34" charset="0"/>
          </a:endParaRPr>
        </a:p>
      </dgm:t>
    </dgm:pt>
    <dgm:pt modelId="{41C2DB3F-FB36-4535-94AA-E788C14AF3CA}" type="parTrans" cxnId="{012EB41E-5A2A-4F3E-AC5B-39875AD08B50}">
      <dgm:prSet/>
      <dgm:spPr/>
      <dgm:t>
        <a:bodyPr/>
        <a:lstStyle/>
        <a:p>
          <a:endParaRPr lang="en-US" sz="1800"/>
        </a:p>
      </dgm:t>
    </dgm:pt>
    <dgm:pt modelId="{70FA1A53-1575-416F-91E6-3830F511F215}" type="sibTrans" cxnId="{012EB41E-5A2A-4F3E-AC5B-39875AD08B50}">
      <dgm:prSet/>
      <dgm:spPr/>
      <dgm:t>
        <a:bodyPr/>
        <a:lstStyle/>
        <a:p>
          <a:endParaRPr lang="en-US" sz="1800"/>
        </a:p>
      </dgm:t>
    </dgm:pt>
    <dgm:pt modelId="{6671D1FB-FE4F-47B2-A536-74D5A90F6B6F}" type="pres">
      <dgm:prSet presAssocID="{DE5873A3-1A72-426B-BBF0-596A885BB759}" presName="compositeShape" presStyleCnt="0">
        <dgm:presLayoutVars>
          <dgm:chMax val="2"/>
          <dgm:dir/>
          <dgm:resizeHandles val="exact"/>
        </dgm:presLayoutVars>
      </dgm:prSet>
      <dgm:spPr/>
      <dgm:t>
        <a:bodyPr/>
        <a:lstStyle/>
        <a:p>
          <a:endParaRPr lang="en-US"/>
        </a:p>
      </dgm:t>
    </dgm:pt>
    <dgm:pt modelId="{9454D322-9A1C-4382-89CC-C516B1E647B3}" type="pres">
      <dgm:prSet presAssocID="{6BF86AF4-AD54-419C-9273-6357897777E5}" presName="upArrow" presStyleLbl="node1" presStyleIdx="0" presStyleCnt="2" custScaleX="102574" custScaleY="100521"/>
      <dgm:spPr>
        <a:solidFill>
          <a:schemeClr val="bg2">
            <a:lumMod val="75000"/>
          </a:schemeClr>
        </a:solidFill>
      </dgm:spPr>
      <dgm:t>
        <a:bodyPr/>
        <a:lstStyle/>
        <a:p>
          <a:endParaRPr lang="en-US"/>
        </a:p>
      </dgm:t>
    </dgm:pt>
    <dgm:pt modelId="{BEBF20F1-1A33-46B3-BF76-242707E5CCB5}" type="pres">
      <dgm:prSet presAssocID="{6BF86AF4-AD54-419C-9273-6357897777E5}" presName="upArrowText" presStyleLbl="revTx" presStyleIdx="0" presStyleCnt="2">
        <dgm:presLayoutVars>
          <dgm:chMax val="0"/>
          <dgm:bulletEnabled val="1"/>
        </dgm:presLayoutVars>
      </dgm:prSet>
      <dgm:spPr/>
      <dgm:t>
        <a:bodyPr/>
        <a:lstStyle/>
        <a:p>
          <a:endParaRPr lang="en-US"/>
        </a:p>
      </dgm:t>
    </dgm:pt>
    <dgm:pt modelId="{8BC9941A-FF2B-4308-BD41-94DDD43B9246}" type="pres">
      <dgm:prSet presAssocID="{13B84B5B-77DA-479E-817A-2580973CAEF2}" presName="downArrow" presStyleLbl="node1" presStyleIdx="1" presStyleCnt="2"/>
      <dgm:spPr>
        <a:solidFill>
          <a:schemeClr val="bg2">
            <a:lumMod val="75000"/>
          </a:schemeClr>
        </a:solidFill>
      </dgm:spPr>
      <dgm:t>
        <a:bodyPr/>
        <a:lstStyle/>
        <a:p>
          <a:endParaRPr lang="en-US"/>
        </a:p>
      </dgm:t>
    </dgm:pt>
    <dgm:pt modelId="{00604A5A-D7DD-4729-9993-D502EBFA1188}" type="pres">
      <dgm:prSet presAssocID="{13B84B5B-77DA-479E-817A-2580973CAEF2}" presName="downArrowText" presStyleLbl="revTx" presStyleIdx="1" presStyleCnt="2">
        <dgm:presLayoutVars>
          <dgm:chMax val="0"/>
          <dgm:bulletEnabled val="1"/>
        </dgm:presLayoutVars>
      </dgm:prSet>
      <dgm:spPr/>
      <dgm:t>
        <a:bodyPr/>
        <a:lstStyle/>
        <a:p>
          <a:endParaRPr lang="en-US"/>
        </a:p>
      </dgm:t>
    </dgm:pt>
  </dgm:ptLst>
  <dgm:cxnLst>
    <dgm:cxn modelId="{50A691CE-D7E8-4C34-B151-DAE70B95C154}" type="presOf" srcId="{6BF86AF4-AD54-419C-9273-6357897777E5}" destId="{BEBF20F1-1A33-46B3-BF76-242707E5CCB5}" srcOrd="0" destOrd="0" presId="urn:microsoft.com/office/officeart/2005/8/layout/arrow4"/>
    <dgm:cxn modelId="{012EB41E-5A2A-4F3E-AC5B-39875AD08B50}" srcId="{DE5873A3-1A72-426B-BBF0-596A885BB759}" destId="{13B84B5B-77DA-479E-817A-2580973CAEF2}" srcOrd="1" destOrd="0" parTransId="{41C2DB3F-FB36-4535-94AA-E788C14AF3CA}" sibTransId="{70FA1A53-1575-416F-91E6-3830F511F215}"/>
    <dgm:cxn modelId="{25487DC5-D664-4560-91FB-B3FE6D986C34}" srcId="{DE5873A3-1A72-426B-BBF0-596A885BB759}" destId="{6BF86AF4-AD54-419C-9273-6357897777E5}" srcOrd="0" destOrd="0" parTransId="{5FBEC849-39A8-4C89-B528-4007ED7F9559}" sibTransId="{AF6F4392-7D77-446F-97BF-BA64CDFBB71C}"/>
    <dgm:cxn modelId="{0A3A5F64-DFDB-4134-A2B0-344432AD3D63}" type="presOf" srcId="{DE5873A3-1A72-426B-BBF0-596A885BB759}" destId="{6671D1FB-FE4F-47B2-A536-74D5A90F6B6F}" srcOrd="0" destOrd="0" presId="urn:microsoft.com/office/officeart/2005/8/layout/arrow4"/>
    <dgm:cxn modelId="{F8A5881F-448A-4B71-A9C7-BF96D3869368}" type="presOf" srcId="{13B84B5B-77DA-479E-817A-2580973CAEF2}" destId="{00604A5A-D7DD-4729-9993-D502EBFA1188}" srcOrd="0" destOrd="0" presId="urn:microsoft.com/office/officeart/2005/8/layout/arrow4"/>
    <dgm:cxn modelId="{68A62D68-3548-49E4-86BF-F768AB07480C}" type="presParOf" srcId="{6671D1FB-FE4F-47B2-A536-74D5A90F6B6F}" destId="{9454D322-9A1C-4382-89CC-C516B1E647B3}" srcOrd="0" destOrd="0" presId="urn:microsoft.com/office/officeart/2005/8/layout/arrow4"/>
    <dgm:cxn modelId="{CEDACA70-9673-423D-9EAA-A77EA80F92D1}" type="presParOf" srcId="{6671D1FB-FE4F-47B2-A536-74D5A90F6B6F}" destId="{BEBF20F1-1A33-46B3-BF76-242707E5CCB5}" srcOrd="1" destOrd="0" presId="urn:microsoft.com/office/officeart/2005/8/layout/arrow4"/>
    <dgm:cxn modelId="{75140D60-4E85-4BD1-A4A4-7B3A62EDF680}" type="presParOf" srcId="{6671D1FB-FE4F-47B2-A536-74D5A90F6B6F}" destId="{8BC9941A-FF2B-4308-BD41-94DDD43B9246}" srcOrd="2" destOrd="0" presId="urn:microsoft.com/office/officeart/2005/8/layout/arrow4"/>
    <dgm:cxn modelId="{625A58D2-DD78-417D-805A-EFA0DE068917}" type="presParOf" srcId="{6671D1FB-FE4F-47B2-A536-74D5A90F6B6F}" destId="{00604A5A-D7DD-4729-9993-D502EBFA1188}" srcOrd="3" destOrd="0" presId="urn:microsoft.com/office/officeart/2005/8/layout/arrow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C7912D27-AE2E-47E6-B8C3-773E13C78703}" type="doc">
      <dgm:prSet loTypeId="urn:microsoft.com/office/officeart/2005/8/layout/bProcess4" loCatId="process" qsTypeId="urn:microsoft.com/office/officeart/2005/8/quickstyle/simple2" qsCatId="simple" csTypeId="urn:microsoft.com/office/officeart/2005/8/colors/accent0_2" csCatId="mainScheme" phldr="1"/>
      <dgm:spPr/>
      <dgm:t>
        <a:bodyPr/>
        <a:lstStyle/>
        <a:p>
          <a:endParaRPr lang="en-US"/>
        </a:p>
      </dgm:t>
    </dgm:pt>
    <dgm:pt modelId="{98C406ED-62DE-4101-92F1-6C5884C090E5}">
      <dgm:prSet phldrT="[Text]" custT="1"/>
      <dgm:spPr/>
      <dgm:t>
        <a:bodyPr/>
        <a:lstStyle/>
        <a:p>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gm:t>
    </dgm:pt>
    <dgm:pt modelId="{11EF452A-F99B-4A4A-A3CE-8C9982CCF75E}" type="parTrans" cxnId="{B426D110-CDF9-4E64-97B8-690C89367E1E}">
      <dgm:prSet/>
      <dgm:spPr/>
      <dgm:t>
        <a:bodyPr/>
        <a:lstStyle/>
        <a:p>
          <a:endParaRPr lang="en-US" sz="1400">
            <a:latin typeface="Garamond" panose="02020404030301010803" pitchFamily="18" charset="0"/>
          </a:endParaRPr>
        </a:p>
      </dgm:t>
    </dgm:pt>
    <dgm:pt modelId="{B9742F11-EAC2-490A-8E8F-E688E52C668F}" type="sibTrans" cxnId="{B426D110-CDF9-4E64-97B8-690C89367E1E}">
      <dgm:prSet/>
      <dgm:spPr/>
      <dgm:t>
        <a:bodyPr/>
        <a:lstStyle/>
        <a:p>
          <a:endParaRPr lang="en-US" sz="1400">
            <a:latin typeface="Garamond" panose="02020404030301010803" pitchFamily="18" charset="0"/>
          </a:endParaRPr>
        </a:p>
      </dgm:t>
    </dgm:pt>
    <dgm:pt modelId="{DEAF0E9E-0B73-4877-A8CC-4469CEA8BED3}">
      <dgm:prSet phldrT="[Text]" custT="1"/>
      <dgm:spPr/>
      <dgm:t>
        <a:bodyPr/>
        <a:lstStyle/>
        <a:p>
          <a:r>
            <a:rPr lang="en-US" sz="1400" kern="0" baseline="0" dirty="0" smtClean="0">
              <a:solidFill>
                <a:schemeClr val="tx1"/>
              </a:solidFill>
              <a:latin typeface="Helvetica" panose="020B0604020202020204" pitchFamily="34" charset="0"/>
            </a:rPr>
            <a:t>Strengths based needs and preferences for care delivery, housing, caregiver involvement and other key factors </a:t>
          </a:r>
          <a:endParaRPr lang="en-US" sz="1400" kern="0" baseline="0" dirty="0">
            <a:solidFill>
              <a:schemeClr val="tx1"/>
            </a:solidFill>
            <a:latin typeface="Helvetica" panose="020B0604020202020204" pitchFamily="34" charset="0"/>
          </a:endParaRPr>
        </a:p>
      </dgm:t>
    </dgm:pt>
    <dgm:pt modelId="{56928382-4788-4D2B-A1DB-C739A2536A35}" type="parTrans" cxnId="{A75064D6-19E5-46A1-85D3-1483BE22A7A6}">
      <dgm:prSet/>
      <dgm:spPr/>
      <dgm:t>
        <a:bodyPr/>
        <a:lstStyle/>
        <a:p>
          <a:endParaRPr lang="en-US" sz="1400">
            <a:latin typeface="Garamond" panose="02020404030301010803" pitchFamily="18" charset="0"/>
          </a:endParaRPr>
        </a:p>
      </dgm:t>
    </dgm:pt>
    <dgm:pt modelId="{5B33E215-F4D5-4A50-928C-4516C94F3885}" type="sibTrans" cxnId="{A75064D6-19E5-46A1-85D3-1483BE22A7A6}">
      <dgm:prSet/>
      <dgm:spPr/>
      <dgm:t>
        <a:bodyPr/>
        <a:lstStyle/>
        <a:p>
          <a:endParaRPr lang="en-US" sz="1400">
            <a:latin typeface="Garamond" panose="02020404030301010803" pitchFamily="18" charset="0"/>
          </a:endParaRPr>
        </a:p>
      </dgm:t>
    </dgm:pt>
    <dgm:pt modelId="{7138D27C-6B11-4DE0-8092-100256977DE7}">
      <dgm:prSet phldrT="[Text]" custT="1"/>
      <dgm:spPr/>
      <dgm:t>
        <a:bodyPr/>
        <a:lstStyle/>
        <a:p>
          <a:r>
            <a:rPr lang="en-US" sz="1400" kern="0" baseline="0" dirty="0" smtClean="0">
              <a:solidFill>
                <a:schemeClr val="tx1"/>
              </a:solidFill>
              <a:latin typeface="Helvetica" panose="020B0604020202020204" pitchFamily="34" charset="0"/>
            </a:rPr>
            <a:t>Health status</a:t>
          </a:r>
          <a:endParaRPr lang="en-US" sz="1400" kern="0" baseline="0" dirty="0">
            <a:solidFill>
              <a:schemeClr val="tx1"/>
            </a:solidFill>
            <a:latin typeface="Helvetica" panose="020B0604020202020204" pitchFamily="34" charset="0"/>
          </a:endParaRPr>
        </a:p>
      </dgm:t>
    </dgm:pt>
    <dgm:pt modelId="{1BC86570-522E-43FB-B29C-FF4456681594}" type="parTrans" cxnId="{82C11BBE-78B1-4729-AAD7-A36CA7BBAD42}">
      <dgm:prSet/>
      <dgm:spPr/>
      <dgm:t>
        <a:bodyPr/>
        <a:lstStyle/>
        <a:p>
          <a:endParaRPr lang="en-US" sz="1400">
            <a:latin typeface="Garamond" panose="02020404030301010803" pitchFamily="18" charset="0"/>
          </a:endParaRPr>
        </a:p>
      </dgm:t>
    </dgm:pt>
    <dgm:pt modelId="{47267D21-BE9D-4268-8181-2ADF8B1CABFB}" type="sibTrans" cxnId="{82C11BBE-78B1-4729-AAD7-A36CA7BBAD42}">
      <dgm:prSet/>
      <dgm:spPr/>
      <dgm:t>
        <a:bodyPr/>
        <a:lstStyle/>
        <a:p>
          <a:endParaRPr lang="en-US" sz="1400">
            <a:latin typeface="Garamond" panose="02020404030301010803" pitchFamily="18" charset="0"/>
          </a:endParaRPr>
        </a:p>
      </dgm:t>
    </dgm:pt>
    <dgm:pt modelId="{1FD54AC8-B1B9-49DC-8835-767CBDC1E318}">
      <dgm:prSet phldrT="[Text]" custT="1"/>
      <dgm:spPr/>
      <dgm:t>
        <a:bodyPr/>
        <a:lstStyle/>
        <a:p>
          <a:r>
            <a:rPr lang="en-US" sz="1400" kern="0" baseline="0" dirty="0" smtClean="0">
              <a:solidFill>
                <a:schemeClr val="tx1"/>
              </a:solidFill>
              <a:latin typeface="Helvetica" panose="020B0604020202020204" pitchFamily="34" charset="0"/>
            </a:rPr>
            <a:t>Mental health screening and history </a:t>
          </a:r>
          <a:endParaRPr lang="en-US" sz="1400" kern="0" baseline="0" dirty="0">
            <a:solidFill>
              <a:schemeClr val="tx1"/>
            </a:solidFill>
            <a:latin typeface="Helvetica" panose="020B0604020202020204" pitchFamily="34" charset="0"/>
          </a:endParaRPr>
        </a:p>
      </dgm:t>
    </dgm:pt>
    <dgm:pt modelId="{C1098260-D9D1-4D65-821D-C7504FDBF92A}" type="parTrans" cxnId="{7DCCFA82-0B63-42C9-BDC6-A5C6087004E0}">
      <dgm:prSet/>
      <dgm:spPr/>
      <dgm:t>
        <a:bodyPr/>
        <a:lstStyle/>
        <a:p>
          <a:endParaRPr lang="en-US" sz="1400">
            <a:latin typeface="Garamond" panose="02020404030301010803" pitchFamily="18" charset="0"/>
          </a:endParaRPr>
        </a:p>
      </dgm:t>
    </dgm:pt>
    <dgm:pt modelId="{79914454-BC96-4130-8902-948D0A558021}" type="sibTrans" cxnId="{7DCCFA82-0B63-42C9-BDC6-A5C6087004E0}">
      <dgm:prSet/>
      <dgm:spPr/>
      <dgm:t>
        <a:bodyPr/>
        <a:lstStyle/>
        <a:p>
          <a:endParaRPr lang="en-US" sz="1400">
            <a:latin typeface="Garamond" panose="02020404030301010803" pitchFamily="18" charset="0"/>
          </a:endParaRPr>
        </a:p>
      </dgm:t>
    </dgm:pt>
    <dgm:pt modelId="{70740A5F-9080-4797-97C7-512B619DC326}">
      <dgm:prSet phldrT="[Text]" custT="1"/>
      <dgm:spPr/>
      <dgm:t>
        <a:bodyPr/>
        <a:lstStyle/>
        <a:p>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gm:t>
    </dgm:pt>
    <dgm:pt modelId="{D920EF32-0617-4E9C-AF9E-51E2F6A5048A}" type="parTrans" cxnId="{83EC0DC6-5E0B-4955-AC41-2BC134D88A25}">
      <dgm:prSet/>
      <dgm:spPr/>
      <dgm:t>
        <a:bodyPr/>
        <a:lstStyle/>
        <a:p>
          <a:endParaRPr lang="en-US" sz="1400">
            <a:latin typeface="Garamond" panose="02020404030301010803" pitchFamily="18" charset="0"/>
          </a:endParaRPr>
        </a:p>
      </dgm:t>
    </dgm:pt>
    <dgm:pt modelId="{AE977875-9117-4F7F-879F-AFF5785EE0C1}" type="sibTrans" cxnId="{83EC0DC6-5E0B-4955-AC41-2BC134D88A25}">
      <dgm:prSet/>
      <dgm:spPr/>
      <dgm:t>
        <a:bodyPr/>
        <a:lstStyle/>
        <a:p>
          <a:endParaRPr lang="en-US" sz="1400">
            <a:latin typeface="Garamond" panose="02020404030301010803" pitchFamily="18" charset="0"/>
          </a:endParaRPr>
        </a:p>
      </dgm:t>
    </dgm:pt>
    <dgm:pt modelId="{03FDC2C6-443D-4511-873A-2BF7518012C6}">
      <dgm:prSet phldrT="[Text]" custT="1"/>
      <dgm:spPr/>
      <dgm:t>
        <a:bodyPr/>
        <a:lstStyle/>
        <a:p>
          <a:r>
            <a:rPr lang="en-US" sz="1400" kern="0" baseline="0" dirty="0" smtClean="0">
              <a:solidFill>
                <a:schemeClr val="tx1"/>
              </a:solidFill>
              <a:latin typeface="Helvetica" panose="020B0604020202020204" pitchFamily="34" charset="0"/>
            </a:rPr>
            <a:t>Utilization history for inpatient services and other acute care needs within the prior 18 months</a:t>
          </a:r>
          <a:endParaRPr lang="en-US" sz="1400" kern="0" baseline="0" dirty="0">
            <a:solidFill>
              <a:schemeClr val="tx1"/>
            </a:solidFill>
            <a:latin typeface="Helvetica" panose="020B0604020202020204" pitchFamily="34" charset="0"/>
          </a:endParaRPr>
        </a:p>
      </dgm:t>
    </dgm:pt>
    <dgm:pt modelId="{0BB99892-1756-498E-81F7-4EFCD8F398ED}" type="parTrans" cxnId="{2F6408EA-554E-444C-BB2A-19AFF118CEB3}">
      <dgm:prSet/>
      <dgm:spPr/>
      <dgm:t>
        <a:bodyPr/>
        <a:lstStyle/>
        <a:p>
          <a:endParaRPr lang="en-US" sz="1400">
            <a:latin typeface="Garamond" panose="02020404030301010803" pitchFamily="18" charset="0"/>
          </a:endParaRPr>
        </a:p>
      </dgm:t>
    </dgm:pt>
    <dgm:pt modelId="{95D789CD-E762-4E15-9DBB-0BA35907FEE6}" type="sibTrans" cxnId="{2F6408EA-554E-444C-BB2A-19AFF118CEB3}">
      <dgm:prSet/>
      <dgm:spPr/>
      <dgm:t>
        <a:bodyPr/>
        <a:lstStyle/>
        <a:p>
          <a:endParaRPr lang="en-US" sz="1400">
            <a:latin typeface="Garamond" panose="02020404030301010803" pitchFamily="18" charset="0"/>
          </a:endParaRPr>
        </a:p>
      </dgm:t>
    </dgm:pt>
    <dgm:pt modelId="{41C3AFB6-0106-4A75-A705-E87CBB6DCAFA}">
      <dgm:prSet phldrT="[Text]" custT="1"/>
      <dgm:spPr/>
      <dgm:t>
        <a:bodyPr/>
        <a:lstStyle/>
        <a:p>
          <a:r>
            <a:rPr lang="en-US" sz="1400" kern="0" baseline="0" dirty="0" smtClean="0">
              <a:solidFill>
                <a:schemeClr val="tx1"/>
              </a:solidFill>
              <a:latin typeface="Helvetica" panose="020B0604020202020204" pitchFamily="34" charset="0"/>
            </a:rPr>
            <a:t>Ability to perform ADLs</a:t>
          </a:r>
        </a:p>
        <a:p>
          <a:endParaRPr lang="en-US" sz="1400" kern="0" baseline="0" dirty="0" smtClean="0">
            <a:solidFill>
              <a:schemeClr val="tx1"/>
            </a:solidFill>
            <a:latin typeface="Helvetica" panose="020B0604020202020204" pitchFamily="34" charset="0"/>
          </a:endParaRPr>
        </a:p>
        <a:p>
          <a:r>
            <a:rPr lang="en-US" sz="1400" kern="0" baseline="0" dirty="0" smtClean="0">
              <a:solidFill>
                <a:schemeClr val="tx1"/>
              </a:solidFill>
              <a:latin typeface="Helvetica" panose="020B0604020202020204" pitchFamily="34" charset="0"/>
            </a:rPr>
            <a:t>Fall risks </a:t>
          </a:r>
          <a:endParaRPr lang="en-US" sz="1400" kern="0" baseline="0" dirty="0">
            <a:solidFill>
              <a:schemeClr val="tx1"/>
            </a:solidFill>
            <a:latin typeface="Helvetica" panose="020B0604020202020204" pitchFamily="34" charset="0"/>
          </a:endParaRPr>
        </a:p>
      </dgm:t>
    </dgm:pt>
    <dgm:pt modelId="{5914EFD6-9847-408C-913E-D820DE24DF69}" type="parTrans" cxnId="{F932CE7A-AFF7-4F84-A331-B7D631B83685}">
      <dgm:prSet/>
      <dgm:spPr/>
      <dgm:t>
        <a:bodyPr/>
        <a:lstStyle/>
        <a:p>
          <a:endParaRPr lang="en-US" sz="1400">
            <a:latin typeface="Garamond" panose="02020404030301010803" pitchFamily="18" charset="0"/>
          </a:endParaRPr>
        </a:p>
      </dgm:t>
    </dgm:pt>
    <dgm:pt modelId="{CEB91961-D653-4269-8B36-AFF3E9022E77}" type="sibTrans" cxnId="{F932CE7A-AFF7-4F84-A331-B7D631B83685}">
      <dgm:prSet/>
      <dgm:spPr/>
      <dgm:t>
        <a:bodyPr/>
        <a:lstStyle/>
        <a:p>
          <a:endParaRPr lang="en-US" sz="1400">
            <a:latin typeface="Garamond" panose="02020404030301010803" pitchFamily="18" charset="0"/>
          </a:endParaRPr>
        </a:p>
      </dgm:t>
    </dgm:pt>
    <dgm:pt modelId="{F3000C66-EF27-4FB9-9443-5BD3CE2E1C00}">
      <dgm:prSet phldrT="[Text]" custT="1"/>
      <dgm:spPr/>
      <dgm:t>
        <a:bodyPr/>
        <a:lstStyle/>
        <a:p>
          <a:r>
            <a:rPr lang="en-US" sz="1400" kern="1200" dirty="0" smtClean="0">
              <a:latin typeface="Helvetica" panose="020B0604020202020204" pitchFamily="34" charset="0"/>
            </a:rPr>
            <a:t> </a:t>
          </a:r>
          <a:r>
            <a:rPr lang="en-US" sz="1400" kern="0" baseline="0" dirty="0" smtClean="0">
              <a:solidFill>
                <a:schemeClr val="tx1"/>
              </a:solidFill>
              <a:latin typeface="Helvetica" panose="020B0604020202020204" pitchFamily="34" charset="0"/>
            </a:rPr>
            <a:t>Advance directives </a:t>
          </a:r>
          <a:endParaRPr lang="en-US" sz="1400" kern="0" baseline="0" dirty="0">
            <a:solidFill>
              <a:schemeClr val="tx1"/>
            </a:solidFill>
            <a:latin typeface="Helvetica" panose="020B0604020202020204" pitchFamily="34" charset="0"/>
          </a:endParaRPr>
        </a:p>
      </dgm:t>
    </dgm:pt>
    <dgm:pt modelId="{69AF1502-D5CD-40AE-AACE-6796D311C094}" type="parTrans" cxnId="{54E66E66-2902-4F53-B52F-2EC336919BDF}">
      <dgm:prSet/>
      <dgm:spPr/>
      <dgm:t>
        <a:bodyPr/>
        <a:lstStyle/>
        <a:p>
          <a:endParaRPr lang="en-US" sz="1400">
            <a:latin typeface="Garamond" panose="02020404030301010803" pitchFamily="18" charset="0"/>
          </a:endParaRPr>
        </a:p>
      </dgm:t>
    </dgm:pt>
    <dgm:pt modelId="{21857164-C25C-4A94-964A-BA93283F675C}" type="sibTrans" cxnId="{54E66E66-2902-4F53-B52F-2EC336919BDF}">
      <dgm:prSet/>
      <dgm:spPr/>
      <dgm:t>
        <a:bodyPr/>
        <a:lstStyle/>
        <a:p>
          <a:endParaRPr lang="en-US" sz="1400">
            <a:latin typeface="Garamond" panose="02020404030301010803" pitchFamily="18" charset="0"/>
          </a:endParaRPr>
        </a:p>
      </dgm:t>
    </dgm:pt>
    <dgm:pt modelId="{825583F7-2417-41CF-AE35-1DD171E98436}">
      <dgm:prSet phldrT="[Text]" custT="1"/>
      <dgm:spPr/>
      <dgm:t>
        <a:bodyPr/>
        <a:lstStyle/>
        <a:p>
          <a:r>
            <a:rPr lang="en-US" sz="1400" kern="0" baseline="0" dirty="0" smtClean="0">
              <a:solidFill>
                <a:schemeClr val="tx1"/>
              </a:solidFill>
              <a:latin typeface="Helvetica" panose="020B0604020202020204" pitchFamily="34" charset="0"/>
            </a:rPr>
            <a:t>Cultural and linguistic preferences </a:t>
          </a:r>
        </a:p>
      </dgm:t>
    </dgm:pt>
    <dgm:pt modelId="{6D6C6181-1E05-47D8-AEC4-C063B1553AD0}" type="parTrans" cxnId="{6BCFE181-BB63-414B-8BC2-92CCCB1DD2D8}">
      <dgm:prSet/>
      <dgm:spPr/>
      <dgm:t>
        <a:bodyPr/>
        <a:lstStyle/>
        <a:p>
          <a:endParaRPr lang="en-US" sz="1400">
            <a:latin typeface="Garamond" panose="02020404030301010803" pitchFamily="18" charset="0"/>
          </a:endParaRPr>
        </a:p>
      </dgm:t>
    </dgm:pt>
    <dgm:pt modelId="{4AA71CDD-3D30-47F3-AA1C-CE80ACFFA196}" type="sibTrans" cxnId="{6BCFE181-BB63-414B-8BC2-92CCCB1DD2D8}">
      <dgm:prSet/>
      <dgm:spPr/>
      <dgm:t>
        <a:bodyPr/>
        <a:lstStyle/>
        <a:p>
          <a:endParaRPr lang="en-US" sz="1400">
            <a:latin typeface="Garamond" panose="02020404030301010803" pitchFamily="18" charset="0"/>
          </a:endParaRPr>
        </a:p>
      </dgm:t>
    </dgm:pt>
    <dgm:pt modelId="{3382DC61-8669-47D6-A36B-7B3A0F82B22C}" type="pres">
      <dgm:prSet presAssocID="{C7912D27-AE2E-47E6-B8C3-773E13C78703}" presName="Name0" presStyleCnt="0">
        <dgm:presLayoutVars>
          <dgm:dir/>
          <dgm:resizeHandles/>
        </dgm:presLayoutVars>
      </dgm:prSet>
      <dgm:spPr/>
      <dgm:t>
        <a:bodyPr/>
        <a:lstStyle/>
        <a:p>
          <a:endParaRPr lang="en-US"/>
        </a:p>
      </dgm:t>
    </dgm:pt>
    <dgm:pt modelId="{33302173-BDCF-4620-BDCB-DEB1484B5C03}" type="pres">
      <dgm:prSet presAssocID="{98C406ED-62DE-4101-92F1-6C5884C090E5}" presName="compNode" presStyleCnt="0"/>
      <dgm:spPr/>
      <dgm:t>
        <a:bodyPr/>
        <a:lstStyle/>
        <a:p>
          <a:endParaRPr lang="en-US"/>
        </a:p>
      </dgm:t>
    </dgm:pt>
    <dgm:pt modelId="{460FC6F3-24ED-4FA5-B275-F4F42863E960}" type="pres">
      <dgm:prSet presAssocID="{98C406ED-62DE-4101-92F1-6C5884C090E5}" presName="dummyConnPt" presStyleCnt="0"/>
      <dgm:spPr/>
      <dgm:t>
        <a:bodyPr/>
        <a:lstStyle/>
        <a:p>
          <a:endParaRPr lang="en-US"/>
        </a:p>
      </dgm:t>
    </dgm:pt>
    <dgm:pt modelId="{5FFC0426-7344-44F0-AC79-F2EB9CE98AA8}" type="pres">
      <dgm:prSet presAssocID="{98C406ED-62DE-4101-92F1-6C5884C090E5}" presName="node" presStyleLbl="node1" presStyleIdx="0" presStyleCnt="9">
        <dgm:presLayoutVars>
          <dgm:bulletEnabled val="1"/>
        </dgm:presLayoutVars>
      </dgm:prSet>
      <dgm:spPr/>
      <dgm:t>
        <a:bodyPr/>
        <a:lstStyle/>
        <a:p>
          <a:endParaRPr lang="en-US"/>
        </a:p>
      </dgm:t>
    </dgm:pt>
    <dgm:pt modelId="{E954ACC4-AEA9-4DB7-8980-93A4E171220D}" type="pres">
      <dgm:prSet presAssocID="{B9742F11-EAC2-490A-8E8F-E688E52C668F}" presName="sibTrans" presStyleLbl="bgSibTrans2D1" presStyleIdx="0" presStyleCnt="8"/>
      <dgm:spPr/>
      <dgm:t>
        <a:bodyPr/>
        <a:lstStyle/>
        <a:p>
          <a:endParaRPr lang="en-US"/>
        </a:p>
      </dgm:t>
    </dgm:pt>
    <dgm:pt modelId="{0B81CA94-4E7C-423E-8F6A-8F10B3573BB5}" type="pres">
      <dgm:prSet presAssocID="{DEAF0E9E-0B73-4877-A8CC-4469CEA8BED3}" presName="compNode" presStyleCnt="0"/>
      <dgm:spPr/>
      <dgm:t>
        <a:bodyPr/>
        <a:lstStyle/>
        <a:p>
          <a:endParaRPr lang="en-US"/>
        </a:p>
      </dgm:t>
    </dgm:pt>
    <dgm:pt modelId="{CD68DF17-8867-4CBA-9379-23728AAE5802}" type="pres">
      <dgm:prSet presAssocID="{DEAF0E9E-0B73-4877-A8CC-4469CEA8BED3}" presName="dummyConnPt" presStyleCnt="0"/>
      <dgm:spPr/>
      <dgm:t>
        <a:bodyPr/>
        <a:lstStyle/>
        <a:p>
          <a:endParaRPr lang="en-US"/>
        </a:p>
      </dgm:t>
    </dgm:pt>
    <dgm:pt modelId="{A99A42F9-7965-4804-8588-B7912937977B}" type="pres">
      <dgm:prSet presAssocID="{DEAF0E9E-0B73-4877-A8CC-4469CEA8BED3}" presName="node" presStyleLbl="node1" presStyleIdx="1" presStyleCnt="9">
        <dgm:presLayoutVars>
          <dgm:bulletEnabled val="1"/>
        </dgm:presLayoutVars>
      </dgm:prSet>
      <dgm:spPr/>
      <dgm:t>
        <a:bodyPr/>
        <a:lstStyle/>
        <a:p>
          <a:endParaRPr lang="en-US"/>
        </a:p>
      </dgm:t>
    </dgm:pt>
    <dgm:pt modelId="{42B5D7D1-1DE7-4DD7-AB70-0EEE14AB8ED7}" type="pres">
      <dgm:prSet presAssocID="{5B33E215-F4D5-4A50-928C-4516C94F3885}" presName="sibTrans" presStyleLbl="bgSibTrans2D1" presStyleIdx="1" presStyleCnt="8"/>
      <dgm:spPr/>
      <dgm:t>
        <a:bodyPr/>
        <a:lstStyle/>
        <a:p>
          <a:endParaRPr lang="en-US"/>
        </a:p>
      </dgm:t>
    </dgm:pt>
    <dgm:pt modelId="{253C5A75-261E-4E22-B70A-EB4CC60FD28F}" type="pres">
      <dgm:prSet presAssocID="{7138D27C-6B11-4DE0-8092-100256977DE7}" presName="compNode" presStyleCnt="0"/>
      <dgm:spPr/>
      <dgm:t>
        <a:bodyPr/>
        <a:lstStyle/>
        <a:p>
          <a:endParaRPr lang="en-US"/>
        </a:p>
      </dgm:t>
    </dgm:pt>
    <dgm:pt modelId="{20186683-957B-49D1-96BC-2F9821C0F6C2}" type="pres">
      <dgm:prSet presAssocID="{7138D27C-6B11-4DE0-8092-100256977DE7}" presName="dummyConnPt" presStyleCnt="0"/>
      <dgm:spPr/>
      <dgm:t>
        <a:bodyPr/>
        <a:lstStyle/>
        <a:p>
          <a:endParaRPr lang="en-US"/>
        </a:p>
      </dgm:t>
    </dgm:pt>
    <dgm:pt modelId="{9B1DB5E9-CA39-40C5-AA10-4A0388EAE3F0}" type="pres">
      <dgm:prSet presAssocID="{7138D27C-6B11-4DE0-8092-100256977DE7}" presName="node" presStyleLbl="node1" presStyleIdx="2" presStyleCnt="9">
        <dgm:presLayoutVars>
          <dgm:bulletEnabled val="1"/>
        </dgm:presLayoutVars>
      </dgm:prSet>
      <dgm:spPr/>
      <dgm:t>
        <a:bodyPr/>
        <a:lstStyle/>
        <a:p>
          <a:endParaRPr lang="en-US"/>
        </a:p>
      </dgm:t>
    </dgm:pt>
    <dgm:pt modelId="{69EA31EB-E6CB-407C-8A10-CC9A8A64370A}" type="pres">
      <dgm:prSet presAssocID="{47267D21-BE9D-4268-8181-2ADF8B1CABFB}" presName="sibTrans" presStyleLbl="bgSibTrans2D1" presStyleIdx="2" presStyleCnt="8"/>
      <dgm:spPr/>
      <dgm:t>
        <a:bodyPr/>
        <a:lstStyle/>
        <a:p>
          <a:endParaRPr lang="en-US"/>
        </a:p>
      </dgm:t>
    </dgm:pt>
    <dgm:pt modelId="{607AE526-9B46-4DFC-B820-72895F3C84EF}" type="pres">
      <dgm:prSet presAssocID="{1FD54AC8-B1B9-49DC-8835-767CBDC1E318}" presName="compNode" presStyleCnt="0"/>
      <dgm:spPr/>
      <dgm:t>
        <a:bodyPr/>
        <a:lstStyle/>
        <a:p>
          <a:endParaRPr lang="en-US"/>
        </a:p>
      </dgm:t>
    </dgm:pt>
    <dgm:pt modelId="{0A7D2004-8A18-4F34-BE3C-EB2B6A2708ED}" type="pres">
      <dgm:prSet presAssocID="{1FD54AC8-B1B9-49DC-8835-767CBDC1E318}" presName="dummyConnPt" presStyleCnt="0"/>
      <dgm:spPr/>
      <dgm:t>
        <a:bodyPr/>
        <a:lstStyle/>
        <a:p>
          <a:endParaRPr lang="en-US"/>
        </a:p>
      </dgm:t>
    </dgm:pt>
    <dgm:pt modelId="{B08EE88F-E843-4E79-91F3-9C5084C0C09E}" type="pres">
      <dgm:prSet presAssocID="{1FD54AC8-B1B9-49DC-8835-767CBDC1E318}" presName="node" presStyleLbl="node1" presStyleIdx="3" presStyleCnt="9">
        <dgm:presLayoutVars>
          <dgm:bulletEnabled val="1"/>
        </dgm:presLayoutVars>
      </dgm:prSet>
      <dgm:spPr/>
      <dgm:t>
        <a:bodyPr/>
        <a:lstStyle/>
        <a:p>
          <a:endParaRPr lang="en-US"/>
        </a:p>
      </dgm:t>
    </dgm:pt>
    <dgm:pt modelId="{D8FCDDA8-1597-4CCF-B130-B471A5DA85E4}" type="pres">
      <dgm:prSet presAssocID="{79914454-BC96-4130-8902-948D0A558021}" presName="sibTrans" presStyleLbl="bgSibTrans2D1" presStyleIdx="3" presStyleCnt="8"/>
      <dgm:spPr/>
      <dgm:t>
        <a:bodyPr/>
        <a:lstStyle/>
        <a:p>
          <a:endParaRPr lang="en-US"/>
        </a:p>
      </dgm:t>
    </dgm:pt>
    <dgm:pt modelId="{1AAFFEE0-21EC-49FB-9BDB-DA07EAFAFEF8}" type="pres">
      <dgm:prSet presAssocID="{70740A5F-9080-4797-97C7-512B619DC326}" presName="compNode" presStyleCnt="0"/>
      <dgm:spPr/>
      <dgm:t>
        <a:bodyPr/>
        <a:lstStyle/>
        <a:p>
          <a:endParaRPr lang="en-US"/>
        </a:p>
      </dgm:t>
    </dgm:pt>
    <dgm:pt modelId="{04C2898D-487B-4837-80A4-22A066100639}" type="pres">
      <dgm:prSet presAssocID="{70740A5F-9080-4797-97C7-512B619DC326}" presName="dummyConnPt" presStyleCnt="0"/>
      <dgm:spPr/>
      <dgm:t>
        <a:bodyPr/>
        <a:lstStyle/>
        <a:p>
          <a:endParaRPr lang="en-US"/>
        </a:p>
      </dgm:t>
    </dgm:pt>
    <dgm:pt modelId="{333D4CB5-F8D6-4DD9-BD9C-4A0CF0F269AD}" type="pres">
      <dgm:prSet presAssocID="{70740A5F-9080-4797-97C7-512B619DC326}" presName="node" presStyleLbl="node1" presStyleIdx="4" presStyleCnt="9">
        <dgm:presLayoutVars>
          <dgm:bulletEnabled val="1"/>
        </dgm:presLayoutVars>
      </dgm:prSet>
      <dgm:spPr/>
      <dgm:t>
        <a:bodyPr/>
        <a:lstStyle/>
        <a:p>
          <a:endParaRPr lang="en-US"/>
        </a:p>
      </dgm:t>
    </dgm:pt>
    <dgm:pt modelId="{3508F811-547D-4867-AA96-9879B57B466F}" type="pres">
      <dgm:prSet presAssocID="{AE977875-9117-4F7F-879F-AFF5785EE0C1}" presName="sibTrans" presStyleLbl="bgSibTrans2D1" presStyleIdx="4" presStyleCnt="8"/>
      <dgm:spPr/>
      <dgm:t>
        <a:bodyPr/>
        <a:lstStyle/>
        <a:p>
          <a:endParaRPr lang="en-US"/>
        </a:p>
      </dgm:t>
    </dgm:pt>
    <dgm:pt modelId="{FC6B0D37-234A-4D82-AF09-BFE4E5EC9E27}" type="pres">
      <dgm:prSet presAssocID="{03FDC2C6-443D-4511-873A-2BF7518012C6}" presName="compNode" presStyleCnt="0"/>
      <dgm:spPr/>
      <dgm:t>
        <a:bodyPr/>
        <a:lstStyle/>
        <a:p>
          <a:endParaRPr lang="en-US"/>
        </a:p>
      </dgm:t>
    </dgm:pt>
    <dgm:pt modelId="{55A00FB4-EE1D-4003-B964-A29A1B08E0C1}" type="pres">
      <dgm:prSet presAssocID="{03FDC2C6-443D-4511-873A-2BF7518012C6}" presName="dummyConnPt" presStyleCnt="0"/>
      <dgm:spPr/>
      <dgm:t>
        <a:bodyPr/>
        <a:lstStyle/>
        <a:p>
          <a:endParaRPr lang="en-US"/>
        </a:p>
      </dgm:t>
    </dgm:pt>
    <dgm:pt modelId="{98A243E6-C8CE-4D9F-9A7C-A121095FF910}" type="pres">
      <dgm:prSet presAssocID="{03FDC2C6-443D-4511-873A-2BF7518012C6}" presName="node" presStyleLbl="node1" presStyleIdx="5" presStyleCnt="9">
        <dgm:presLayoutVars>
          <dgm:bulletEnabled val="1"/>
        </dgm:presLayoutVars>
      </dgm:prSet>
      <dgm:spPr/>
      <dgm:t>
        <a:bodyPr/>
        <a:lstStyle/>
        <a:p>
          <a:endParaRPr lang="en-US"/>
        </a:p>
      </dgm:t>
    </dgm:pt>
    <dgm:pt modelId="{EF099B96-F5BC-49FF-B7F4-AB35B0A3A6A9}" type="pres">
      <dgm:prSet presAssocID="{95D789CD-E762-4E15-9DBB-0BA35907FEE6}" presName="sibTrans" presStyleLbl="bgSibTrans2D1" presStyleIdx="5" presStyleCnt="8"/>
      <dgm:spPr/>
      <dgm:t>
        <a:bodyPr/>
        <a:lstStyle/>
        <a:p>
          <a:endParaRPr lang="en-US"/>
        </a:p>
      </dgm:t>
    </dgm:pt>
    <dgm:pt modelId="{F986771A-0F45-4088-AAC0-F1A65B890E47}" type="pres">
      <dgm:prSet presAssocID="{41C3AFB6-0106-4A75-A705-E87CBB6DCAFA}" presName="compNode" presStyleCnt="0"/>
      <dgm:spPr/>
      <dgm:t>
        <a:bodyPr/>
        <a:lstStyle/>
        <a:p>
          <a:endParaRPr lang="en-US"/>
        </a:p>
      </dgm:t>
    </dgm:pt>
    <dgm:pt modelId="{A78B055A-52B9-45D1-A243-81998D8ACC3D}" type="pres">
      <dgm:prSet presAssocID="{41C3AFB6-0106-4A75-A705-E87CBB6DCAFA}" presName="dummyConnPt" presStyleCnt="0"/>
      <dgm:spPr/>
      <dgm:t>
        <a:bodyPr/>
        <a:lstStyle/>
        <a:p>
          <a:endParaRPr lang="en-US"/>
        </a:p>
      </dgm:t>
    </dgm:pt>
    <dgm:pt modelId="{2F6FC265-D828-4C5F-BB17-732B79BE9F21}" type="pres">
      <dgm:prSet presAssocID="{41C3AFB6-0106-4A75-A705-E87CBB6DCAFA}" presName="node" presStyleLbl="node1" presStyleIdx="6" presStyleCnt="9">
        <dgm:presLayoutVars>
          <dgm:bulletEnabled val="1"/>
        </dgm:presLayoutVars>
      </dgm:prSet>
      <dgm:spPr/>
      <dgm:t>
        <a:bodyPr/>
        <a:lstStyle/>
        <a:p>
          <a:endParaRPr lang="en-US"/>
        </a:p>
      </dgm:t>
    </dgm:pt>
    <dgm:pt modelId="{43B01D15-D46E-40B8-A262-D4AADCC56DE5}" type="pres">
      <dgm:prSet presAssocID="{CEB91961-D653-4269-8B36-AFF3E9022E77}" presName="sibTrans" presStyleLbl="bgSibTrans2D1" presStyleIdx="6" presStyleCnt="8"/>
      <dgm:spPr/>
      <dgm:t>
        <a:bodyPr/>
        <a:lstStyle/>
        <a:p>
          <a:endParaRPr lang="en-US"/>
        </a:p>
      </dgm:t>
    </dgm:pt>
    <dgm:pt modelId="{8CFF50BF-CDC9-49A9-B345-58CFE5B5A0CA}" type="pres">
      <dgm:prSet presAssocID="{F3000C66-EF27-4FB9-9443-5BD3CE2E1C00}" presName="compNode" presStyleCnt="0"/>
      <dgm:spPr/>
      <dgm:t>
        <a:bodyPr/>
        <a:lstStyle/>
        <a:p>
          <a:endParaRPr lang="en-US"/>
        </a:p>
      </dgm:t>
    </dgm:pt>
    <dgm:pt modelId="{0167849A-D11D-4261-B7D9-3114F985E480}" type="pres">
      <dgm:prSet presAssocID="{F3000C66-EF27-4FB9-9443-5BD3CE2E1C00}" presName="dummyConnPt" presStyleCnt="0"/>
      <dgm:spPr/>
      <dgm:t>
        <a:bodyPr/>
        <a:lstStyle/>
        <a:p>
          <a:endParaRPr lang="en-US"/>
        </a:p>
      </dgm:t>
    </dgm:pt>
    <dgm:pt modelId="{1C548E9F-C700-4B81-A065-9FAE89561190}" type="pres">
      <dgm:prSet presAssocID="{F3000C66-EF27-4FB9-9443-5BD3CE2E1C00}" presName="node" presStyleLbl="node1" presStyleIdx="7" presStyleCnt="9">
        <dgm:presLayoutVars>
          <dgm:bulletEnabled val="1"/>
        </dgm:presLayoutVars>
      </dgm:prSet>
      <dgm:spPr/>
      <dgm:t>
        <a:bodyPr/>
        <a:lstStyle/>
        <a:p>
          <a:endParaRPr lang="en-US"/>
        </a:p>
      </dgm:t>
    </dgm:pt>
    <dgm:pt modelId="{F85E5192-CBDD-4BB8-81DF-99908B8A74E5}" type="pres">
      <dgm:prSet presAssocID="{21857164-C25C-4A94-964A-BA93283F675C}" presName="sibTrans" presStyleLbl="bgSibTrans2D1" presStyleIdx="7" presStyleCnt="8"/>
      <dgm:spPr/>
      <dgm:t>
        <a:bodyPr/>
        <a:lstStyle/>
        <a:p>
          <a:endParaRPr lang="en-US"/>
        </a:p>
      </dgm:t>
    </dgm:pt>
    <dgm:pt modelId="{C5940FDC-B8E2-4EAB-A319-FC508E0E5B2E}" type="pres">
      <dgm:prSet presAssocID="{825583F7-2417-41CF-AE35-1DD171E98436}" presName="compNode" presStyleCnt="0"/>
      <dgm:spPr/>
      <dgm:t>
        <a:bodyPr/>
        <a:lstStyle/>
        <a:p>
          <a:endParaRPr lang="en-US"/>
        </a:p>
      </dgm:t>
    </dgm:pt>
    <dgm:pt modelId="{2067B6F9-8A00-48BF-AEA6-724EB4BEC395}" type="pres">
      <dgm:prSet presAssocID="{825583F7-2417-41CF-AE35-1DD171E98436}" presName="dummyConnPt" presStyleCnt="0"/>
      <dgm:spPr/>
      <dgm:t>
        <a:bodyPr/>
        <a:lstStyle/>
        <a:p>
          <a:endParaRPr lang="en-US"/>
        </a:p>
      </dgm:t>
    </dgm:pt>
    <dgm:pt modelId="{358664CE-B22D-4A83-A52A-FDB36449E4D2}" type="pres">
      <dgm:prSet presAssocID="{825583F7-2417-41CF-AE35-1DD171E98436}" presName="node" presStyleLbl="node1" presStyleIdx="8" presStyleCnt="9">
        <dgm:presLayoutVars>
          <dgm:bulletEnabled val="1"/>
        </dgm:presLayoutVars>
      </dgm:prSet>
      <dgm:spPr/>
      <dgm:t>
        <a:bodyPr/>
        <a:lstStyle/>
        <a:p>
          <a:endParaRPr lang="en-US"/>
        </a:p>
      </dgm:t>
    </dgm:pt>
  </dgm:ptLst>
  <dgm:cxnLst>
    <dgm:cxn modelId="{F932CE7A-AFF7-4F84-A331-B7D631B83685}" srcId="{C7912D27-AE2E-47E6-B8C3-773E13C78703}" destId="{41C3AFB6-0106-4A75-A705-E87CBB6DCAFA}" srcOrd="6" destOrd="0" parTransId="{5914EFD6-9847-408C-913E-D820DE24DF69}" sibTransId="{CEB91961-D653-4269-8B36-AFF3E9022E77}"/>
    <dgm:cxn modelId="{895DB601-A1F3-4C10-AD43-CF781D950C99}" type="presOf" srcId="{95D789CD-E762-4E15-9DBB-0BA35907FEE6}" destId="{EF099B96-F5BC-49FF-B7F4-AB35B0A3A6A9}" srcOrd="0" destOrd="0" presId="urn:microsoft.com/office/officeart/2005/8/layout/bProcess4"/>
    <dgm:cxn modelId="{37684B65-1BD0-43E3-AA76-B0E47CDAFA23}" type="presOf" srcId="{5B33E215-F4D5-4A50-928C-4516C94F3885}" destId="{42B5D7D1-1DE7-4DD7-AB70-0EEE14AB8ED7}" srcOrd="0" destOrd="0" presId="urn:microsoft.com/office/officeart/2005/8/layout/bProcess4"/>
    <dgm:cxn modelId="{EEBBE50D-945E-4E61-A829-B7A2F4C92EE2}" type="presOf" srcId="{C7912D27-AE2E-47E6-B8C3-773E13C78703}" destId="{3382DC61-8669-47D6-A36B-7B3A0F82B22C}" srcOrd="0" destOrd="0" presId="urn:microsoft.com/office/officeart/2005/8/layout/bProcess4"/>
    <dgm:cxn modelId="{6BCFE181-BB63-414B-8BC2-92CCCB1DD2D8}" srcId="{C7912D27-AE2E-47E6-B8C3-773E13C78703}" destId="{825583F7-2417-41CF-AE35-1DD171E98436}" srcOrd="8" destOrd="0" parTransId="{6D6C6181-1E05-47D8-AEC4-C063B1553AD0}" sibTransId="{4AA71CDD-3D30-47F3-AA1C-CE80ACFFA196}"/>
    <dgm:cxn modelId="{00CFDAF6-C727-47C9-BE37-DF140559755B}" type="presOf" srcId="{CEB91961-D653-4269-8B36-AFF3E9022E77}" destId="{43B01D15-D46E-40B8-A262-D4AADCC56DE5}" srcOrd="0" destOrd="0" presId="urn:microsoft.com/office/officeart/2005/8/layout/bProcess4"/>
    <dgm:cxn modelId="{AB995764-B093-4E7A-AD12-CC0C1BEA3FB1}" type="presOf" srcId="{F3000C66-EF27-4FB9-9443-5BD3CE2E1C00}" destId="{1C548E9F-C700-4B81-A065-9FAE89561190}" srcOrd="0" destOrd="0" presId="urn:microsoft.com/office/officeart/2005/8/layout/bProcess4"/>
    <dgm:cxn modelId="{A5BF8615-461A-4D0F-AD24-61E0058BB437}" type="presOf" srcId="{7138D27C-6B11-4DE0-8092-100256977DE7}" destId="{9B1DB5E9-CA39-40C5-AA10-4A0388EAE3F0}" srcOrd="0" destOrd="0" presId="urn:microsoft.com/office/officeart/2005/8/layout/bProcess4"/>
    <dgm:cxn modelId="{FF2580D0-B8FD-4FE1-BE6A-6728348D6922}" type="presOf" srcId="{DEAF0E9E-0B73-4877-A8CC-4469CEA8BED3}" destId="{A99A42F9-7965-4804-8588-B7912937977B}" srcOrd="0" destOrd="0" presId="urn:microsoft.com/office/officeart/2005/8/layout/bProcess4"/>
    <dgm:cxn modelId="{71400CDB-F1F6-4FA3-8319-B413787A7E97}" type="presOf" srcId="{1FD54AC8-B1B9-49DC-8835-767CBDC1E318}" destId="{B08EE88F-E843-4E79-91F3-9C5084C0C09E}" srcOrd="0" destOrd="0" presId="urn:microsoft.com/office/officeart/2005/8/layout/bProcess4"/>
    <dgm:cxn modelId="{A75064D6-19E5-46A1-85D3-1483BE22A7A6}" srcId="{C7912D27-AE2E-47E6-B8C3-773E13C78703}" destId="{DEAF0E9E-0B73-4877-A8CC-4469CEA8BED3}" srcOrd="1" destOrd="0" parTransId="{56928382-4788-4D2B-A1DB-C739A2536A35}" sibTransId="{5B33E215-F4D5-4A50-928C-4516C94F3885}"/>
    <dgm:cxn modelId="{82C11BBE-78B1-4729-AAD7-A36CA7BBAD42}" srcId="{C7912D27-AE2E-47E6-B8C3-773E13C78703}" destId="{7138D27C-6B11-4DE0-8092-100256977DE7}" srcOrd="2" destOrd="0" parTransId="{1BC86570-522E-43FB-B29C-FF4456681594}" sibTransId="{47267D21-BE9D-4268-8181-2ADF8B1CABFB}"/>
    <dgm:cxn modelId="{54E66E66-2902-4F53-B52F-2EC336919BDF}" srcId="{C7912D27-AE2E-47E6-B8C3-773E13C78703}" destId="{F3000C66-EF27-4FB9-9443-5BD3CE2E1C00}" srcOrd="7" destOrd="0" parTransId="{69AF1502-D5CD-40AE-AACE-6796D311C094}" sibTransId="{21857164-C25C-4A94-964A-BA93283F675C}"/>
    <dgm:cxn modelId="{B426D110-CDF9-4E64-97B8-690C89367E1E}" srcId="{C7912D27-AE2E-47E6-B8C3-773E13C78703}" destId="{98C406ED-62DE-4101-92F1-6C5884C090E5}" srcOrd="0" destOrd="0" parTransId="{11EF452A-F99B-4A4A-A3CE-8C9982CCF75E}" sibTransId="{B9742F11-EAC2-490A-8E8F-E688E52C668F}"/>
    <dgm:cxn modelId="{9A995D4B-ED5B-4D62-B4B9-74EA1672C687}" type="presOf" srcId="{21857164-C25C-4A94-964A-BA93283F675C}" destId="{F85E5192-CBDD-4BB8-81DF-99908B8A74E5}" srcOrd="0" destOrd="0" presId="urn:microsoft.com/office/officeart/2005/8/layout/bProcess4"/>
    <dgm:cxn modelId="{83EC0DC6-5E0B-4955-AC41-2BC134D88A25}" srcId="{C7912D27-AE2E-47E6-B8C3-773E13C78703}" destId="{70740A5F-9080-4797-97C7-512B619DC326}" srcOrd="4" destOrd="0" parTransId="{D920EF32-0617-4E9C-AF9E-51E2F6A5048A}" sibTransId="{AE977875-9117-4F7F-879F-AFF5785EE0C1}"/>
    <dgm:cxn modelId="{6FFDCE74-6F97-4000-B248-D081DE05996D}" type="presOf" srcId="{41C3AFB6-0106-4A75-A705-E87CBB6DCAFA}" destId="{2F6FC265-D828-4C5F-BB17-732B79BE9F21}" srcOrd="0" destOrd="0" presId="urn:microsoft.com/office/officeart/2005/8/layout/bProcess4"/>
    <dgm:cxn modelId="{2F6408EA-554E-444C-BB2A-19AFF118CEB3}" srcId="{C7912D27-AE2E-47E6-B8C3-773E13C78703}" destId="{03FDC2C6-443D-4511-873A-2BF7518012C6}" srcOrd="5" destOrd="0" parTransId="{0BB99892-1756-498E-81F7-4EFCD8F398ED}" sibTransId="{95D789CD-E762-4E15-9DBB-0BA35907FEE6}"/>
    <dgm:cxn modelId="{DBA08DC3-0843-4E5B-932B-AB9CE7D6F683}" type="presOf" srcId="{79914454-BC96-4130-8902-948D0A558021}" destId="{D8FCDDA8-1597-4CCF-B130-B471A5DA85E4}" srcOrd="0" destOrd="0" presId="urn:microsoft.com/office/officeart/2005/8/layout/bProcess4"/>
    <dgm:cxn modelId="{A5D8109D-B432-4119-B3E0-95F85FD51EC6}" type="presOf" srcId="{70740A5F-9080-4797-97C7-512B619DC326}" destId="{333D4CB5-F8D6-4DD9-BD9C-4A0CF0F269AD}" srcOrd="0" destOrd="0" presId="urn:microsoft.com/office/officeart/2005/8/layout/bProcess4"/>
    <dgm:cxn modelId="{478400E7-8A9B-42D7-BC15-47491EC144C5}" type="presOf" srcId="{98C406ED-62DE-4101-92F1-6C5884C090E5}" destId="{5FFC0426-7344-44F0-AC79-F2EB9CE98AA8}" srcOrd="0" destOrd="0" presId="urn:microsoft.com/office/officeart/2005/8/layout/bProcess4"/>
    <dgm:cxn modelId="{5F70301F-B0B6-4347-B073-04707B7842C6}" type="presOf" srcId="{03FDC2C6-443D-4511-873A-2BF7518012C6}" destId="{98A243E6-C8CE-4D9F-9A7C-A121095FF910}" srcOrd="0" destOrd="0" presId="urn:microsoft.com/office/officeart/2005/8/layout/bProcess4"/>
    <dgm:cxn modelId="{8CCE1478-A4A0-452A-B110-6B9BC0330081}" type="presOf" srcId="{B9742F11-EAC2-490A-8E8F-E688E52C668F}" destId="{E954ACC4-AEA9-4DB7-8980-93A4E171220D}" srcOrd="0" destOrd="0" presId="urn:microsoft.com/office/officeart/2005/8/layout/bProcess4"/>
    <dgm:cxn modelId="{B5FCD181-DD62-4C45-814B-4187CF57F9D7}" type="presOf" srcId="{825583F7-2417-41CF-AE35-1DD171E98436}" destId="{358664CE-B22D-4A83-A52A-FDB36449E4D2}" srcOrd="0" destOrd="0" presId="urn:microsoft.com/office/officeart/2005/8/layout/bProcess4"/>
    <dgm:cxn modelId="{A2F5D204-5981-4EE6-A0FE-39C1563085E1}" type="presOf" srcId="{AE977875-9117-4F7F-879F-AFF5785EE0C1}" destId="{3508F811-547D-4867-AA96-9879B57B466F}" srcOrd="0" destOrd="0" presId="urn:microsoft.com/office/officeart/2005/8/layout/bProcess4"/>
    <dgm:cxn modelId="{13BD93AB-4144-4CD0-947C-5723A2A1842A}" type="presOf" srcId="{47267D21-BE9D-4268-8181-2ADF8B1CABFB}" destId="{69EA31EB-E6CB-407C-8A10-CC9A8A64370A}" srcOrd="0" destOrd="0" presId="urn:microsoft.com/office/officeart/2005/8/layout/bProcess4"/>
    <dgm:cxn modelId="{7DCCFA82-0B63-42C9-BDC6-A5C6087004E0}" srcId="{C7912D27-AE2E-47E6-B8C3-773E13C78703}" destId="{1FD54AC8-B1B9-49DC-8835-767CBDC1E318}" srcOrd="3" destOrd="0" parTransId="{C1098260-D9D1-4D65-821D-C7504FDBF92A}" sibTransId="{79914454-BC96-4130-8902-948D0A558021}"/>
    <dgm:cxn modelId="{16A4E75B-A005-4200-B15A-BD5C62B61A57}" type="presParOf" srcId="{3382DC61-8669-47D6-A36B-7B3A0F82B22C}" destId="{33302173-BDCF-4620-BDCB-DEB1484B5C03}" srcOrd="0" destOrd="0" presId="urn:microsoft.com/office/officeart/2005/8/layout/bProcess4"/>
    <dgm:cxn modelId="{7C37B2C8-F04A-4AB8-9209-430AEFB13D0E}" type="presParOf" srcId="{33302173-BDCF-4620-BDCB-DEB1484B5C03}" destId="{460FC6F3-24ED-4FA5-B275-F4F42863E960}" srcOrd="0" destOrd="0" presId="urn:microsoft.com/office/officeart/2005/8/layout/bProcess4"/>
    <dgm:cxn modelId="{B86CBDCC-8F68-47F5-B7FE-AAC34315C0A6}" type="presParOf" srcId="{33302173-BDCF-4620-BDCB-DEB1484B5C03}" destId="{5FFC0426-7344-44F0-AC79-F2EB9CE98AA8}" srcOrd="1" destOrd="0" presId="urn:microsoft.com/office/officeart/2005/8/layout/bProcess4"/>
    <dgm:cxn modelId="{0F157DDA-A42E-4672-95DB-FE921F0ED086}" type="presParOf" srcId="{3382DC61-8669-47D6-A36B-7B3A0F82B22C}" destId="{E954ACC4-AEA9-4DB7-8980-93A4E171220D}" srcOrd="1" destOrd="0" presId="urn:microsoft.com/office/officeart/2005/8/layout/bProcess4"/>
    <dgm:cxn modelId="{6B82F21F-4F6D-436F-9B8D-0855A02243EB}" type="presParOf" srcId="{3382DC61-8669-47D6-A36B-7B3A0F82B22C}" destId="{0B81CA94-4E7C-423E-8F6A-8F10B3573BB5}" srcOrd="2" destOrd="0" presId="urn:microsoft.com/office/officeart/2005/8/layout/bProcess4"/>
    <dgm:cxn modelId="{4F3A49B3-E113-42B7-B493-83ABEE55A6D0}" type="presParOf" srcId="{0B81CA94-4E7C-423E-8F6A-8F10B3573BB5}" destId="{CD68DF17-8867-4CBA-9379-23728AAE5802}" srcOrd="0" destOrd="0" presId="urn:microsoft.com/office/officeart/2005/8/layout/bProcess4"/>
    <dgm:cxn modelId="{115EFE7A-C749-4BE9-AE64-1B13559E1DDA}" type="presParOf" srcId="{0B81CA94-4E7C-423E-8F6A-8F10B3573BB5}" destId="{A99A42F9-7965-4804-8588-B7912937977B}" srcOrd="1" destOrd="0" presId="urn:microsoft.com/office/officeart/2005/8/layout/bProcess4"/>
    <dgm:cxn modelId="{DB33C1BE-A0F0-4224-8275-8169B9986A32}" type="presParOf" srcId="{3382DC61-8669-47D6-A36B-7B3A0F82B22C}" destId="{42B5D7D1-1DE7-4DD7-AB70-0EEE14AB8ED7}" srcOrd="3" destOrd="0" presId="urn:microsoft.com/office/officeart/2005/8/layout/bProcess4"/>
    <dgm:cxn modelId="{B7B2E177-F2D4-43F3-A945-29BDBBE56B69}" type="presParOf" srcId="{3382DC61-8669-47D6-A36B-7B3A0F82B22C}" destId="{253C5A75-261E-4E22-B70A-EB4CC60FD28F}" srcOrd="4" destOrd="0" presId="urn:microsoft.com/office/officeart/2005/8/layout/bProcess4"/>
    <dgm:cxn modelId="{E1870530-9253-4F5F-B4F5-8295EEA143DC}" type="presParOf" srcId="{253C5A75-261E-4E22-B70A-EB4CC60FD28F}" destId="{20186683-957B-49D1-96BC-2F9821C0F6C2}" srcOrd="0" destOrd="0" presId="urn:microsoft.com/office/officeart/2005/8/layout/bProcess4"/>
    <dgm:cxn modelId="{30489629-9EB7-41F3-8E55-B21933F4C1B5}" type="presParOf" srcId="{253C5A75-261E-4E22-B70A-EB4CC60FD28F}" destId="{9B1DB5E9-CA39-40C5-AA10-4A0388EAE3F0}" srcOrd="1" destOrd="0" presId="urn:microsoft.com/office/officeart/2005/8/layout/bProcess4"/>
    <dgm:cxn modelId="{369C444B-FB29-4D44-8166-AF55BA766A8A}" type="presParOf" srcId="{3382DC61-8669-47D6-A36B-7B3A0F82B22C}" destId="{69EA31EB-E6CB-407C-8A10-CC9A8A64370A}" srcOrd="5" destOrd="0" presId="urn:microsoft.com/office/officeart/2005/8/layout/bProcess4"/>
    <dgm:cxn modelId="{5CFD5A4D-8F61-49C7-989C-816D0E228C97}" type="presParOf" srcId="{3382DC61-8669-47D6-A36B-7B3A0F82B22C}" destId="{607AE526-9B46-4DFC-B820-72895F3C84EF}" srcOrd="6" destOrd="0" presId="urn:microsoft.com/office/officeart/2005/8/layout/bProcess4"/>
    <dgm:cxn modelId="{0D97FBB0-94CB-42A6-B59F-E326094EE499}" type="presParOf" srcId="{607AE526-9B46-4DFC-B820-72895F3C84EF}" destId="{0A7D2004-8A18-4F34-BE3C-EB2B6A2708ED}" srcOrd="0" destOrd="0" presId="urn:microsoft.com/office/officeart/2005/8/layout/bProcess4"/>
    <dgm:cxn modelId="{2C7A4600-20AB-4486-ACB4-D748CE499D50}" type="presParOf" srcId="{607AE526-9B46-4DFC-B820-72895F3C84EF}" destId="{B08EE88F-E843-4E79-91F3-9C5084C0C09E}" srcOrd="1" destOrd="0" presId="urn:microsoft.com/office/officeart/2005/8/layout/bProcess4"/>
    <dgm:cxn modelId="{10D9C952-669F-45B5-B0ED-7546D6F231EA}" type="presParOf" srcId="{3382DC61-8669-47D6-A36B-7B3A0F82B22C}" destId="{D8FCDDA8-1597-4CCF-B130-B471A5DA85E4}" srcOrd="7" destOrd="0" presId="urn:microsoft.com/office/officeart/2005/8/layout/bProcess4"/>
    <dgm:cxn modelId="{F8844EEE-6713-41F7-9A59-982B59B362DC}" type="presParOf" srcId="{3382DC61-8669-47D6-A36B-7B3A0F82B22C}" destId="{1AAFFEE0-21EC-49FB-9BDB-DA07EAFAFEF8}" srcOrd="8" destOrd="0" presId="urn:microsoft.com/office/officeart/2005/8/layout/bProcess4"/>
    <dgm:cxn modelId="{A3A8666B-FD2C-43CB-B52B-429422867ECF}" type="presParOf" srcId="{1AAFFEE0-21EC-49FB-9BDB-DA07EAFAFEF8}" destId="{04C2898D-487B-4837-80A4-22A066100639}" srcOrd="0" destOrd="0" presId="urn:microsoft.com/office/officeart/2005/8/layout/bProcess4"/>
    <dgm:cxn modelId="{45A449E3-E724-4394-AB1D-AFF7D5725C2F}" type="presParOf" srcId="{1AAFFEE0-21EC-49FB-9BDB-DA07EAFAFEF8}" destId="{333D4CB5-F8D6-4DD9-BD9C-4A0CF0F269AD}" srcOrd="1" destOrd="0" presId="urn:microsoft.com/office/officeart/2005/8/layout/bProcess4"/>
    <dgm:cxn modelId="{BB163024-4983-4BA6-86FA-CE195EB2473C}" type="presParOf" srcId="{3382DC61-8669-47D6-A36B-7B3A0F82B22C}" destId="{3508F811-547D-4867-AA96-9879B57B466F}" srcOrd="9" destOrd="0" presId="urn:microsoft.com/office/officeart/2005/8/layout/bProcess4"/>
    <dgm:cxn modelId="{F18500A8-04B0-49ED-8A6E-1AFAFACDE141}" type="presParOf" srcId="{3382DC61-8669-47D6-A36B-7B3A0F82B22C}" destId="{FC6B0D37-234A-4D82-AF09-BFE4E5EC9E27}" srcOrd="10" destOrd="0" presId="urn:microsoft.com/office/officeart/2005/8/layout/bProcess4"/>
    <dgm:cxn modelId="{66EB3E66-F05E-4F66-A379-8F4E92A823A0}" type="presParOf" srcId="{FC6B0D37-234A-4D82-AF09-BFE4E5EC9E27}" destId="{55A00FB4-EE1D-4003-B964-A29A1B08E0C1}" srcOrd="0" destOrd="0" presId="urn:microsoft.com/office/officeart/2005/8/layout/bProcess4"/>
    <dgm:cxn modelId="{6665045E-B644-48E5-A886-9F44A9EA1C53}" type="presParOf" srcId="{FC6B0D37-234A-4D82-AF09-BFE4E5EC9E27}" destId="{98A243E6-C8CE-4D9F-9A7C-A121095FF910}" srcOrd="1" destOrd="0" presId="urn:microsoft.com/office/officeart/2005/8/layout/bProcess4"/>
    <dgm:cxn modelId="{FDC69AD1-3DAE-438A-97F8-875CD923A84E}" type="presParOf" srcId="{3382DC61-8669-47D6-A36B-7B3A0F82B22C}" destId="{EF099B96-F5BC-49FF-B7F4-AB35B0A3A6A9}" srcOrd="11" destOrd="0" presId="urn:microsoft.com/office/officeart/2005/8/layout/bProcess4"/>
    <dgm:cxn modelId="{ED580456-5E09-4075-90E8-8A273040D056}" type="presParOf" srcId="{3382DC61-8669-47D6-A36B-7B3A0F82B22C}" destId="{F986771A-0F45-4088-AAC0-F1A65B890E47}" srcOrd="12" destOrd="0" presId="urn:microsoft.com/office/officeart/2005/8/layout/bProcess4"/>
    <dgm:cxn modelId="{7DBFC20C-15DB-49AC-A865-6B619A5264FB}" type="presParOf" srcId="{F986771A-0F45-4088-AAC0-F1A65B890E47}" destId="{A78B055A-52B9-45D1-A243-81998D8ACC3D}" srcOrd="0" destOrd="0" presId="urn:microsoft.com/office/officeart/2005/8/layout/bProcess4"/>
    <dgm:cxn modelId="{31079A5A-7C93-4EC0-BE97-A625CB9D2448}" type="presParOf" srcId="{F986771A-0F45-4088-AAC0-F1A65B890E47}" destId="{2F6FC265-D828-4C5F-BB17-732B79BE9F21}" srcOrd="1" destOrd="0" presId="urn:microsoft.com/office/officeart/2005/8/layout/bProcess4"/>
    <dgm:cxn modelId="{9F34DEA4-C984-4F26-ABAE-44CB07079C5E}" type="presParOf" srcId="{3382DC61-8669-47D6-A36B-7B3A0F82B22C}" destId="{43B01D15-D46E-40B8-A262-D4AADCC56DE5}" srcOrd="13" destOrd="0" presId="urn:microsoft.com/office/officeart/2005/8/layout/bProcess4"/>
    <dgm:cxn modelId="{FAAE7BDF-49E0-4472-A442-19BF76D772E1}" type="presParOf" srcId="{3382DC61-8669-47D6-A36B-7B3A0F82B22C}" destId="{8CFF50BF-CDC9-49A9-B345-58CFE5B5A0CA}" srcOrd="14" destOrd="0" presId="urn:microsoft.com/office/officeart/2005/8/layout/bProcess4"/>
    <dgm:cxn modelId="{84023ED8-340A-4D29-8268-143E11E2B726}" type="presParOf" srcId="{8CFF50BF-CDC9-49A9-B345-58CFE5B5A0CA}" destId="{0167849A-D11D-4261-B7D9-3114F985E480}" srcOrd="0" destOrd="0" presId="urn:microsoft.com/office/officeart/2005/8/layout/bProcess4"/>
    <dgm:cxn modelId="{0C0B3066-80FD-4BFF-B650-EBA0797C6CFF}" type="presParOf" srcId="{8CFF50BF-CDC9-49A9-B345-58CFE5B5A0CA}" destId="{1C548E9F-C700-4B81-A065-9FAE89561190}" srcOrd="1" destOrd="0" presId="urn:microsoft.com/office/officeart/2005/8/layout/bProcess4"/>
    <dgm:cxn modelId="{49730F71-3549-4DF7-94BA-683700C70608}" type="presParOf" srcId="{3382DC61-8669-47D6-A36B-7B3A0F82B22C}" destId="{F85E5192-CBDD-4BB8-81DF-99908B8A74E5}" srcOrd="15" destOrd="0" presId="urn:microsoft.com/office/officeart/2005/8/layout/bProcess4"/>
    <dgm:cxn modelId="{0448C366-D424-4D9C-A257-1F2698D7BE05}" type="presParOf" srcId="{3382DC61-8669-47D6-A36B-7B3A0F82B22C}" destId="{C5940FDC-B8E2-4EAB-A319-FC508E0E5B2E}" srcOrd="16" destOrd="0" presId="urn:microsoft.com/office/officeart/2005/8/layout/bProcess4"/>
    <dgm:cxn modelId="{B20AD718-0E47-4663-956E-B719D63BCB50}" type="presParOf" srcId="{C5940FDC-B8E2-4EAB-A319-FC508E0E5B2E}" destId="{2067B6F9-8A00-48BF-AEA6-724EB4BEC395}" srcOrd="0" destOrd="0" presId="urn:microsoft.com/office/officeart/2005/8/layout/bProcess4"/>
    <dgm:cxn modelId="{D7EAF285-2538-424B-AAA7-26CFD8CD63EF}" type="presParOf" srcId="{C5940FDC-B8E2-4EAB-A319-FC508E0E5B2E}" destId="{358664CE-B22D-4A83-A52A-FDB36449E4D2}"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13D83E3-D7DD-427D-AC5A-C260DD25BA9B}" type="doc">
      <dgm:prSet loTypeId="urn:microsoft.com/office/officeart/2005/8/layout/orgChart1" loCatId="hierarchy" qsTypeId="urn:microsoft.com/office/officeart/2005/8/quickstyle/simple1" qsCatId="simple" csTypeId="urn:microsoft.com/office/officeart/2005/8/colors/accent0_2" csCatId="mainScheme" phldr="1"/>
      <dgm:spPr/>
      <dgm:t>
        <a:bodyPr/>
        <a:lstStyle/>
        <a:p>
          <a:endParaRPr lang="en-US"/>
        </a:p>
      </dgm:t>
    </dgm:pt>
    <dgm:pt modelId="{3D09BFC5-9CE5-4137-8E0F-541F2FEE7D01}">
      <dgm:prSet phldrT="[Text]" custT="1"/>
      <dgm:spPr/>
      <dgm:t>
        <a:bodyPr/>
        <a:lstStyle/>
        <a:p>
          <a:r>
            <a:rPr lang="en-US" sz="1400" b="1" kern="0" baseline="0" dirty="0" smtClean="0">
              <a:solidFill>
                <a:schemeClr val="tx1"/>
              </a:solidFill>
              <a:latin typeface="Helvetica" panose="020B0604020202020204" pitchFamily="34" charset="0"/>
            </a:rPr>
            <a:t>RE-ASSESSMENT</a:t>
          </a:r>
        </a:p>
        <a:p>
          <a:r>
            <a:rPr lang="en-US" altLang="en-US" sz="1200" kern="0" baseline="0" dirty="0" smtClean="0">
              <a:solidFill>
                <a:schemeClr val="tx1"/>
              </a:solidFill>
              <a:latin typeface="Helvetica" panose="020B0604020202020204" pitchFamily="34" charset="0"/>
              <a:cs typeface="Helvetica" panose="020B0604020202020204" pitchFamily="34" charset="0"/>
            </a:rPr>
            <a:t>Members will receive a comprehensive </a:t>
          </a:r>
        </a:p>
        <a:p>
          <a:r>
            <a:rPr lang="en-US" altLang="en-US" sz="1200" kern="0" baseline="0" dirty="0" smtClean="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gm:t>
    </dgm:pt>
    <dgm:pt modelId="{11ADD62F-1289-488B-9F20-FC07C65DC658}" type="parTrans" cxnId="{78D389A0-3556-44D3-9DC5-E6ED244E8AFF}">
      <dgm:prSet/>
      <dgm:spPr/>
      <dgm:t>
        <a:bodyPr/>
        <a:lstStyle/>
        <a:p>
          <a:endParaRPr lang="en-US" sz="1200">
            <a:solidFill>
              <a:schemeClr val="tx1"/>
            </a:solidFill>
            <a:latin typeface="Garamond" panose="02020404030301010803" pitchFamily="18" charset="0"/>
          </a:endParaRPr>
        </a:p>
      </dgm:t>
    </dgm:pt>
    <dgm:pt modelId="{D1FA1C84-4C67-4D48-9FC6-A466C1472302}" type="sibTrans" cxnId="{78D389A0-3556-44D3-9DC5-E6ED244E8AFF}">
      <dgm:prSet/>
      <dgm:spPr/>
      <dgm:t>
        <a:bodyPr/>
        <a:lstStyle/>
        <a:p>
          <a:endParaRPr lang="en-US" sz="1200">
            <a:solidFill>
              <a:schemeClr val="tx1"/>
            </a:solidFill>
            <a:latin typeface="Garamond" panose="02020404030301010803" pitchFamily="18" charset="0"/>
          </a:endParaRPr>
        </a:p>
      </dgm:t>
    </dgm:pt>
    <dgm:pt modelId="{DA3840AF-213E-427C-88D1-8B260340225C}">
      <dgm:prSet phldrT="[Text]" custT="1"/>
      <dgm:spPr/>
      <dgm:t>
        <a:bodyPr/>
        <a:lstStyle/>
        <a:p>
          <a:r>
            <a:rPr lang="en-US" sz="1400" b="1" kern="0" baseline="0" dirty="0" smtClean="0">
              <a:solidFill>
                <a:schemeClr val="tx1"/>
              </a:solidFill>
              <a:latin typeface="Helvetica" panose="020B0604020202020204" pitchFamily="34" charset="0"/>
            </a:rPr>
            <a:t>MEMBER IS HOSPITALIZED</a:t>
          </a:r>
        </a:p>
        <a:p>
          <a:r>
            <a:rPr lang="en-US" sz="1200" kern="0" baseline="0" dirty="0" smtClean="0">
              <a:solidFill>
                <a:schemeClr val="tx1"/>
              </a:solidFill>
              <a:latin typeface="Helvetica" panose="020B0604020202020204" pitchFamily="34" charset="0"/>
            </a:rPr>
            <a:t>A face to face re-assessment must be conducted within 5 days of discharge from a hospitalization.</a:t>
          </a:r>
        </a:p>
      </dgm:t>
    </dgm:pt>
    <dgm:pt modelId="{2CAB805B-AF6F-4B46-8504-0AE236C2CF2B}" type="parTrans" cxnId="{C0A72EBA-CA9D-4E28-98AD-B5BFF30F4787}">
      <dgm:prSet/>
      <dgm:spPr/>
      <dgm:t>
        <a:bodyPr/>
        <a:lstStyle/>
        <a:p>
          <a:endParaRPr lang="en-US" sz="1200">
            <a:solidFill>
              <a:schemeClr val="tx1"/>
            </a:solidFill>
            <a:latin typeface="Garamond" panose="02020404030301010803" pitchFamily="18" charset="0"/>
          </a:endParaRPr>
        </a:p>
      </dgm:t>
    </dgm:pt>
    <dgm:pt modelId="{9ACBDDD1-A46C-4AE0-B6EC-FEEF6DF2D805}" type="sibTrans" cxnId="{C0A72EBA-CA9D-4E28-98AD-B5BFF30F4787}">
      <dgm:prSet/>
      <dgm:spPr/>
      <dgm:t>
        <a:bodyPr/>
        <a:lstStyle/>
        <a:p>
          <a:endParaRPr lang="en-US" sz="1200">
            <a:solidFill>
              <a:schemeClr val="tx1"/>
            </a:solidFill>
            <a:latin typeface="Garamond" panose="02020404030301010803" pitchFamily="18" charset="0"/>
          </a:endParaRPr>
        </a:p>
      </dgm:t>
    </dgm:pt>
    <dgm:pt modelId="{27475A33-C91C-47D0-90C6-CFB318C66328}">
      <dgm:prSet phldrT="[Text]" custT="1"/>
      <dgm:spPr/>
      <dgm:t>
        <a:bodyPr/>
        <a:lstStyle/>
        <a:p>
          <a:endParaRPr lang="en-US" sz="1200" kern="1200" dirty="0" smtClean="0">
            <a:solidFill>
              <a:schemeClr val="accent5"/>
            </a:solidFill>
            <a:latin typeface="Helvetica" panose="020B0604020202020204" pitchFamily="34" charset="0"/>
          </a:endParaRPr>
        </a:p>
        <a:p>
          <a:r>
            <a:rPr lang="en-US" sz="1400" b="1" kern="0" baseline="0" dirty="0" smtClean="0">
              <a:solidFill>
                <a:schemeClr val="tx1"/>
              </a:solidFill>
              <a:latin typeface="Helvetica" panose="020B0604020202020204" pitchFamily="34" charset="0"/>
            </a:rPr>
            <a:t>MEMBER EXPERIENCES OTHER CHANGES </a:t>
          </a:r>
        </a:p>
        <a:p>
          <a:r>
            <a:rPr lang="en-US" sz="1200" kern="0" baseline="0" dirty="0" smtClean="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endParaRPr lang="en-US" sz="1200" kern="0" baseline="0" dirty="0">
            <a:solidFill>
              <a:schemeClr val="tx1"/>
            </a:solidFill>
            <a:latin typeface="Helvetica" panose="020B0604020202020204" pitchFamily="34" charset="0"/>
          </a:endParaRPr>
        </a:p>
      </dgm:t>
    </dgm:pt>
    <dgm:pt modelId="{E6F37523-066C-4839-88D7-30F8A95CEC1B}" type="parTrans" cxnId="{4B5778CD-BE04-40E3-A038-040314EA73BE}">
      <dgm:prSet/>
      <dgm:spPr/>
      <dgm:t>
        <a:bodyPr/>
        <a:lstStyle/>
        <a:p>
          <a:endParaRPr lang="en-US" sz="1200">
            <a:solidFill>
              <a:schemeClr val="tx1"/>
            </a:solidFill>
            <a:latin typeface="Garamond" panose="02020404030301010803" pitchFamily="18" charset="0"/>
          </a:endParaRPr>
        </a:p>
      </dgm:t>
    </dgm:pt>
    <dgm:pt modelId="{E20BB2DB-8671-423C-848A-9AA06E9125C9}" type="sibTrans" cxnId="{4B5778CD-BE04-40E3-A038-040314EA73BE}">
      <dgm:prSet/>
      <dgm:spPr/>
      <dgm:t>
        <a:bodyPr/>
        <a:lstStyle/>
        <a:p>
          <a:endParaRPr lang="en-US" sz="1200">
            <a:solidFill>
              <a:schemeClr val="tx1"/>
            </a:solidFill>
            <a:latin typeface="Garamond" panose="02020404030301010803" pitchFamily="18" charset="0"/>
          </a:endParaRPr>
        </a:p>
      </dgm:t>
    </dgm:pt>
    <dgm:pt modelId="{33234D3F-08EC-4D5C-A191-D78F7FE25C4B}" type="pres">
      <dgm:prSet presAssocID="{813D83E3-D7DD-427D-AC5A-C260DD25BA9B}" presName="hierChild1" presStyleCnt="0">
        <dgm:presLayoutVars>
          <dgm:orgChart val="1"/>
          <dgm:chPref val="1"/>
          <dgm:dir/>
          <dgm:animOne val="branch"/>
          <dgm:animLvl val="lvl"/>
          <dgm:resizeHandles/>
        </dgm:presLayoutVars>
      </dgm:prSet>
      <dgm:spPr/>
      <dgm:t>
        <a:bodyPr/>
        <a:lstStyle/>
        <a:p>
          <a:endParaRPr lang="en-US"/>
        </a:p>
      </dgm:t>
    </dgm:pt>
    <dgm:pt modelId="{7F840916-4D9D-44A3-B793-717B2B03E59F}" type="pres">
      <dgm:prSet presAssocID="{3D09BFC5-9CE5-4137-8E0F-541F2FEE7D01}" presName="hierRoot1" presStyleCnt="0">
        <dgm:presLayoutVars>
          <dgm:hierBranch val="init"/>
        </dgm:presLayoutVars>
      </dgm:prSet>
      <dgm:spPr/>
    </dgm:pt>
    <dgm:pt modelId="{EB1F1A5B-134F-44E6-A00F-5D6A525063AD}" type="pres">
      <dgm:prSet presAssocID="{3D09BFC5-9CE5-4137-8E0F-541F2FEE7D01}" presName="rootComposite1" presStyleCnt="0"/>
      <dgm:spPr/>
    </dgm:pt>
    <dgm:pt modelId="{E76E8F25-57AE-4032-9B9A-D2C757826EF7}" type="pres">
      <dgm:prSet presAssocID="{3D09BFC5-9CE5-4137-8E0F-541F2FEE7D01}" presName="rootText1" presStyleLbl="node0" presStyleIdx="0" presStyleCnt="1" custScaleX="123247" custScaleY="93448" custLinFactNeighborX="108" custLinFactNeighborY="-37134">
        <dgm:presLayoutVars>
          <dgm:chPref val="3"/>
        </dgm:presLayoutVars>
      </dgm:prSet>
      <dgm:spPr/>
      <dgm:t>
        <a:bodyPr/>
        <a:lstStyle/>
        <a:p>
          <a:endParaRPr lang="en-US"/>
        </a:p>
      </dgm:t>
    </dgm:pt>
    <dgm:pt modelId="{7F95349B-0A44-4FED-B61C-F23F902A900D}" type="pres">
      <dgm:prSet presAssocID="{3D09BFC5-9CE5-4137-8E0F-541F2FEE7D01}" presName="rootConnector1" presStyleLbl="node1" presStyleIdx="0" presStyleCnt="0"/>
      <dgm:spPr/>
      <dgm:t>
        <a:bodyPr/>
        <a:lstStyle/>
        <a:p>
          <a:endParaRPr lang="en-US"/>
        </a:p>
      </dgm:t>
    </dgm:pt>
    <dgm:pt modelId="{9C7B94E4-1991-4833-AE53-1ECDDFCB1BD6}" type="pres">
      <dgm:prSet presAssocID="{3D09BFC5-9CE5-4137-8E0F-541F2FEE7D01}" presName="hierChild2" presStyleCnt="0"/>
      <dgm:spPr/>
    </dgm:pt>
    <dgm:pt modelId="{68D30B96-53CD-4F25-BB4B-B82D71681823}" type="pres">
      <dgm:prSet presAssocID="{2CAB805B-AF6F-4B46-8504-0AE236C2CF2B}" presName="Name37" presStyleLbl="parChTrans1D2" presStyleIdx="0" presStyleCnt="2"/>
      <dgm:spPr/>
      <dgm:t>
        <a:bodyPr/>
        <a:lstStyle/>
        <a:p>
          <a:endParaRPr lang="en-US"/>
        </a:p>
      </dgm:t>
    </dgm:pt>
    <dgm:pt modelId="{AE6C9F7A-C4B4-4AEA-9B49-C7B1C075F786}" type="pres">
      <dgm:prSet presAssocID="{DA3840AF-213E-427C-88D1-8B260340225C}" presName="hierRoot2" presStyleCnt="0">
        <dgm:presLayoutVars>
          <dgm:hierBranch val="init"/>
        </dgm:presLayoutVars>
      </dgm:prSet>
      <dgm:spPr/>
    </dgm:pt>
    <dgm:pt modelId="{9967AFEB-BDF7-4AD8-8542-49A865DAAF23}" type="pres">
      <dgm:prSet presAssocID="{DA3840AF-213E-427C-88D1-8B260340225C}" presName="rootComposite" presStyleCnt="0"/>
      <dgm:spPr/>
    </dgm:pt>
    <dgm:pt modelId="{08B42B73-D8BD-44F6-A567-D0435F6CABC1}" type="pres">
      <dgm:prSet presAssocID="{DA3840AF-213E-427C-88D1-8B260340225C}" presName="rootText" presStyleLbl="node2" presStyleIdx="0" presStyleCnt="2">
        <dgm:presLayoutVars>
          <dgm:chPref val="3"/>
        </dgm:presLayoutVars>
      </dgm:prSet>
      <dgm:spPr/>
      <dgm:t>
        <a:bodyPr/>
        <a:lstStyle/>
        <a:p>
          <a:endParaRPr lang="en-US"/>
        </a:p>
      </dgm:t>
    </dgm:pt>
    <dgm:pt modelId="{D86FE30A-F792-4FAA-BE51-959410480F43}" type="pres">
      <dgm:prSet presAssocID="{DA3840AF-213E-427C-88D1-8B260340225C}" presName="rootConnector" presStyleLbl="node2" presStyleIdx="0" presStyleCnt="2"/>
      <dgm:spPr/>
      <dgm:t>
        <a:bodyPr/>
        <a:lstStyle/>
        <a:p>
          <a:endParaRPr lang="en-US"/>
        </a:p>
      </dgm:t>
    </dgm:pt>
    <dgm:pt modelId="{DB1EEE1A-3FA1-41D5-B53F-90846889F318}" type="pres">
      <dgm:prSet presAssocID="{DA3840AF-213E-427C-88D1-8B260340225C}" presName="hierChild4" presStyleCnt="0"/>
      <dgm:spPr/>
    </dgm:pt>
    <dgm:pt modelId="{DF88EC73-DDEB-4CB0-976B-C70281288C41}" type="pres">
      <dgm:prSet presAssocID="{DA3840AF-213E-427C-88D1-8B260340225C}" presName="hierChild5" presStyleCnt="0"/>
      <dgm:spPr/>
    </dgm:pt>
    <dgm:pt modelId="{3976AC37-FDCD-44C8-8E56-98F17715FF31}" type="pres">
      <dgm:prSet presAssocID="{E6F37523-066C-4839-88D7-30F8A95CEC1B}" presName="Name37" presStyleLbl="parChTrans1D2" presStyleIdx="1" presStyleCnt="2"/>
      <dgm:spPr/>
      <dgm:t>
        <a:bodyPr/>
        <a:lstStyle/>
        <a:p>
          <a:endParaRPr lang="en-US"/>
        </a:p>
      </dgm:t>
    </dgm:pt>
    <dgm:pt modelId="{6E2D639E-9B01-462B-8CBA-8E7A6A14F555}" type="pres">
      <dgm:prSet presAssocID="{27475A33-C91C-47D0-90C6-CFB318C66328}" presName="hierRoot2" presStyleCnt="0">
        <dgm:presLayoutVars>
          <dgm:hierBranch val="init"/>
        </dgm:presLayoutVars>
      </dgm:prSet>
      <dgm:spPr/>
    </dgm:pt>
    <dgm:pt modelId="{48ED8AC4-CF97-466F-B020-0878530812F0}" type="pres">
      <dgm:prSet presAssocID="{27475A33-C91C-47D0-90C6-CFB318C66328}" presName="rootComposite" presStyleCnt="0"/>
      <dgm:spPr/>
    </dgm:pt>
    <dgm:pt modelId="{19598CD9-8264-4151-B77F-B28945C0E401}" type="pres">
      <dgm:prSet presAssocID="{27475A33-C91C-47D0-90C6-CFB318C66328}" presName="rootText" presStyleLbl="node2" presStyleIdx="1" presStyleCnt="2" custScaleY="109124">
        <dgm:presLayoutVars>
          <dgm:chPref val="3"/>
        </dgm:presLayoutVars>
      </dgm:prSet>
      <dgm:spPr/>
      <dgm:t>
        <a:bodyPr/>
        <a:lstStyle/>
        <a:p>
          <a:endParaRPr lang="en-US"/>
        </a:p>
      </dgm:t>
    </dgm:pt>
    <dgm:pt modelId="{10C84708-5597-4CEF-BE48-E93820160DE0}" type="pres">
      <dgm:prSet presAssocID="{27475A33-C91C-47D0-90C6-CFB318C66328}" presName="rootConnector" presStyleLbl="node2" presStyleIdx="1" presStyleCnt="2"/>
      <dgm:spPr/>
      <dgm:t>
        <a:bodyPr/>
        <a:lstStyle/>
        <a:p>
          <a:endParaRPr lang="en-US"/>
        </a:p>
      </dgm:t>
    </dgm:pt>
    <dgm:pt modelId="{C2AF070B-7682-4C2E-B25C-97C5E6C98909}" type="pres">
      <dgm:prSet presAssocID="{27475A33-C91C-47D0-90C6-CFB318C66328}" presName="hierChild4" presStyleCnt="0"/>
      <dgm:spPr/>
    </dgm:pt>
    <dgm:pt modelId="{42B5D18D-AE58-462E-AAD9-0974CF0C0A73}" type="pres">
      <dgm:prSet presAssocID="{27475A33-C91C-47D0-90C6-CFB318C66328}" presName="hierChild5" presStyleCnt="0"/>
      <dgm:spPr/>
    </dgm:pt>
    <dgm:pt modelId="{CA26FC9D-579C-4132-88D6-7C29C346E759}" type="pres">
      <dgm:prSet presAssocID="{3D09BFC5-9CE5-4137-8E0F-541F2FEE7D01}" presName="hierChild3" presStyleCnt="0"/>
      <dgm:spPr/>
    </dgm:pt>
  </dgm:ptLst>
  <dgm:cxnLst>
    <dgm:cxn modelId="{C0A72EBA-CA9D-4E28-98AD-B5BFF30F4787}" srcId="{3D09BFC5-9CE5-4137-8E0F-541F2FEE7D01}" destId="{DA3840AF-213E-427C-88D1-8B260340225C}" srcOrd="0" destOrd="0" parTransId="{2CAB805B-AF6F-4B46-8504-0AE236C2CF2B}" sibTransId="{9ACBDDD1-A46C-4AE0-B6EC-FEEF6DF2D805}"/>
    <dgm:cxn modelId="{5170D775-3F87-4A2A-9EB5-F0879B05624C}" type="presOf" srcId="{27475A33-C91C-47D0-90C6-CFB318C66328}" destId="{10C84708-5597-4CEF-BE48-E93820160DE0}" srcOrd="1" destOrd="0" presId="urn:microsoft.com/office/officeart/2005/8/layout/orgChart1"/>
    <dgm:cxn modelId="{B8C4EEE7-54EA-4CC7-A60D-6204DD608066}" type="presOf" srcId="{3D09BFC5-9CE5-4137-8E0F-541F2FEE7D01}" destId="{E76E8F25-57AE-4032-9B9A-D2C757826EF7}" srcOrd="0" destOrd="0" presId="urn:microsoft.com/office/officeart/2005/8/layout/orgChart1"/>
    <dgm:cxn modelId="{4B5778CD-BE04-40E3-A038-040314EA73BE}" srcId="{3D09BFC5-9CE5-4137-8E0F-541F2FEE7D01}" destId="{27475A33-C91C-47D0-90C6-CFB318C66328}" srcOrd="1" destOrd="0" parTransId="{E6F37523-066C-4839-88D7-30F8A95CEC1B}" sibTransId="{E20BB2DB-8671-423C-848A-9AA06E9125C9}"/>
    <dgm:cxn modelId="{D5AF7029-F380-4934-8850-EA02C03BC7A4}" type="presOf" srcId="{27475A33-C91C-47D0-90C6-CFB318C66328}" destId="{19598CD9-8264-4151-B77F-B28945C0E401}" srcOrd="0" destOrd="0" presId="urn:microsoft.com/office/officeart/2005/8/layout/orgChart1"/>
    <dgm:cxn modelId="{6058D65D-C858-4E81-8EFC-BEAC8A52B38D}" type="presOf" srcId="{DA3840AF-213E-427C-88D1-8B260340225C}" destId="{08B42B73-D8BD-44F6-A567-D0435F6CABC1}" srcOrd="0" destOrd="0" presId="urn:microsoft.com/office/officeart/2005/8/layout/orgChart1"/>
    <dgm:cxn modelId="{A70FC53C-6C24-417C-856E-6025189765EA}" type="presOf" srcId="{2CAB805B-AF6F-4B46-8504-0AE236C2CF2B}" destId="{68D30B96-53CD-4F25-BB4B-B82D71681823}" srcOrd="0" destOrd="0" presId="urn:microsoft.com/office/officeart/2005/8/layout/orgChart1"/>
    <dgm:cxn modelId="{969D39C2-91E6-48B4-95C7-291ABFBCD9B5}" type="presOf" srcId="{3D09BFC5-9CE5-4137-8E0F-541F2FEE7D01}" destId="{7F95349B-0A44-4FED-B61C-F23F902A900D}" srcOrd="1" destOrd="0" presId="urn:microsoft.com/office/officeart/2005/8/layout/orgChart1"/>
    <dgm:cxn modelId="{433E7E31-2B26-402B-B05D-BA86B8EC8DE0}" type="presOf" srcId="{E6F37523-066C-4839-88D7-30F8A95CEC1B}" destId="{3976AC37-FDCD-44C8-8E56-98F17715FF31}" srcOrd="0" destOrd="0" presId="urn:microsoft.com/office/officeart/2005/8/layout/orgChart1"/>
    <dgm:cxn modelId="{E919D644-3849-47D6-9A40-81FEE9436FB6}" type="presOf" srcId="{DA3840AF-213E-427C-88D1-8B260340225C}" destId="{D86FE30A-F792-4FAA-BE51-959410480F43}" srcOrd="1" destOrd="0" presId="urn:microsoft.com/office/officeart/2005/8/layout/orgChart1"/>
    <dgm:cxn modelId="{78D389A0-3556-44D3-9DC5-E6ED244E8AFF}" srcId="{813D83E3-D7DD-427D-AC5A-C260DD25BA9B}" destId="{3D09BFC5-9CE5-4137-8E0F-541F2FEE7D01}" srcOrd="0" destOrd="0" parTransId="{11ADD62F-1289-488B-9F20-FC07C65DC658}" sibTransId="{D1FA1C84-4C67-4D48-9FC6-A466C1472302}"/>
    <dgm:cxn modelId="{192A258A-9BC5-4305-B670-EB594DFEA6DF}" type="presOf" srcId="{813D83E3-D7DD-427D-AC5A-C260DD25BA9B}" destId="{33234D3F-08EC-4D5C-A191-D78F7FE25C4B}" srcOrd="0" destOrd="0" presId="urn:microsoft.com/office/officeart/2005/8/layout/orgChart1"/>
    <dgm:cxn modelId="{6643C9E5-E00B-4679-8D76-D2338A530E08}" type="presParOf" srcId="{33234D3F-08EC-4D5C-A191-D78F7FE25C4B}" destId="{7F840916-4D9D-44A3-B793-717B2B03E59F}" srcOrd="0" destOrd="0" presId="urn:microsoft.com/office/officeart/2005/8/layout/orgChart1"/>
    <dgm:cxn modelId="{D6453D08-DAA8-4D9D-9F13-F92C8C97172F}" type="presParOf" srcId="{7F840916-4D9D-44A3-B793-717B2B03E59F}" destId="{EB1F1A5B-134F-44E6-A00F-5D6A525063AD}" srcOrd="0" destOrd="0" presId="urn:microsoft.com/office/officeart/2005/8/layout/orgChart1"/>
    <dgm:cxn modelId="{879A2DD7-101B-4859-8C6F-B4D1108C3365}" type="presParOf" srcId="{EB1F1A5B-134F-44E6-A00F-5D6A525063AD}" destId="{E76E8F25-57AE-4032-9B9A-D2C757826EF7}" srcOrd="0" destOrd="0" presId="urn:microsoft.com/office/officeart/2005/8/layout/orgChart1"/>
    <dgm:cxn modelId="{E0163E76-9D8A-4BAB-8BE1-1821527438A9}" type="presParOf" srcId="{EB1F1A5B-134F-44E6-A00F-5D6A525063AD}" destId="{7F95349B-0A44-4FED-B61C-F23F902A900D}" srcOrd="1" destOrd="0" presId="urn:microsoft.com/office/officeart/2005/8/layout/orgChart1"/>
    <dgm:cxn modelId="{E045D825-C65B-4BD6-AA24-EB569236052D}" type="presParOf" srcId="{7F840916-4D9D-44A3-B793-717B2B03E59F}" destId="{9C7B94E4-1991-4833-AE53-1ECDDFCB1BD6}" srcOrd="1" destOrd="0" presId="urn:microsoft.com/office/officeart/2005/8/layout/orgChart1"/>
    <dgm:cxn modelId="{3A0126DD-E79F-4420-A7B3-71C44CB5184E}" type="presParOf" srcId="{9C7B94E4-1991-4833-AE53-1ECDDFCB1BD6}" destId="{68D30B96-53CD-4F25-BB4B-B82D71681823}" srcOrd="0" destOrd="0" presId="urn:microsoft.com/office/officeart/2005/8/layout/orgChart1"/>
    <dgm:cxn modelId="{3CB983A3-7D95-43F0-8F82-7C1D6E47E07E}" type="presParOf" srcId="{9C7B94E4-1991-4833-AE53-1ECDDFCB1BD6}" destId="{AE6C9F7A-C4B4-4AEA-9B49-C7B1C075F786}" srcOrd="1" destOrd="0" presId="urn:microsoft.com/office/officeart/2005/8/layout/orgChart1"/>
    <dgm:cxn modelId="{1D6D7202-D961-49E9-A2B4-CFC96D0C94C3}" type="presParOf" srcId="{AE6C9F7A-C4B4-4AEA-9B49-C7B1C075F786}" destId="{9967AFEB-BDF7-4AD8-8542-49A865DAAF23}" srcOrd="0" destOrd="0" presId="urn:microsoft.com/office/officeart/2005/8/layout/orgChart1"/>
    <dgm:cxn modelId="{3C6B456D-A406-414D-9E65-5DF948B025D3}" type="presParOf" srcId="{9967AFEB-BDF7-4AD8-8542-49A865DAAF23}" destId="{08B42B73-D8BD-44F6-A567-D0435F6CABC1}" srcOrd="0" destOrd="0" presId="urn:microsoft.com/office/officeart/2005/8/layout/orgChart1"/>
    <dgm:cxn modelId="{5E12BDBE-E2CC-421A-A0A3-D09475630B80}" type="presParOf" srcId="{9967AFEB-BDF7-4AD8-8542-49A865DAAF23}" destId="{D86FE30A-F792-4FAA-BE51-959410480F43}" srcOrd="1" destOrd="0" presId="urn:microsoft.com/office/officeart/2005/8/layout/orgChart1"/>
    <dgm:cxn modelId="{49B91979-119B-4563-9135-6F9422E34A90}" type="presParOf" srcId="{AE6C9F7A-C4B4-4AEA-9B49-C7B1C075F786}" destId="{DB1EEE1A-3FA1-41D5-B53F-90846889F318}" srcOrd="1" destOrd="0" presId="urn:microsoft.com/office/officeart/2005/8/layout/orgChart1"/>
    <dgm:cxn modelId="{A80D3E38-13D9-455C-B368-5EBCAF236F07}" type="presParOf" srcId="{AE6C9F7A-C4B4-4AEA-9B49-C7B1C075F786}" destId="{DF88EC73-DDEB-4CB0-976B-C70281288C41}" srcOrd="2" destOrd="0" presId="urn:microsoft.com/office/officeart/2005/8/layout/orgChart1"/>
    <dgm:cxn modelId="{3B87B054-2218-4920-A421-D5F32BA91606}" type="presParOf" srcId="{9C7B94E4-1991-4833-AE53-1ECDDFCB1BD6}" destId="{3976AC37-FDCD-44C8-8E56-98F17715FF31}" srcOrd="2" destOrd="0" presId="urn:microsoft.com/office/officeart/2005/8/layout/orgChart1"/>
    <dgm:cxn modelId="{5704D9E9-1151-48E3-A4C4-FFD40841780D}" type="presParOf" srcId="{9C7B94E4-1991-4833-AE53-1ECDDFCB1BD6}" destId="{6E2D639E-9B01-462B-8CBA-8E7A6A14F555}" srcOrd="3" destOrd="0" presId="urn:microsoft.com/office/officeart/2005/8/layout/orgChart1"/>
    <dgm:cxn modelId="{34014C1D-F76B-47DD-96C9-CC4D2DA979D4}" type="presParOf" srcId="{6E2D639E-9B01-462B-8CBA-8E7A6A14F555}" destId="{48ED8AC4-CF97-466F-B020-0878530812F0}" srcOrd="0" destOrd="0" presId="urn:microsoft.com/office/officeart/2005/8/layout/orgChart1"/>
    <dgm:cxn modelId="{876AD09C-2ECD-4A8D-B933-23EC2C690F4C}" type="presParOf" srcId="{48ED8AC4-CF97-466F-B020-0878530812F0}" destId="{19598CD9-8264-4151-B77F-B28945C0E401}" srcOrd="0" destOrd="0" presId="urn:microsoft.com/office/officeart/2005/8/layout/orgChart1"/>
    <dgm:cxn modelId="{DD8399B4-6052-4411-92F3-9301A3451B2E}" type="presParOf" srcId="{48ED8AC4-CF97-466F-B020-0878530812F0}" destId="{10C84708-5597-4CEF-BE48-E93820160DE0}" srcOrd="1" destOrd="0" presId="urn:microsoft.com/office/officeart/2005/8/layout/orgChart1"/>
    <dgm:cxn modelId="{406C36AE-E2F3-4861-AACD-B15959639F4F}" type="presParOf" srcId="{6E2D639E-9B01-462B-8CBA-8E7A6A14F555}" destId="{C2AF070B-7682-4C2E-B25C-97C5E6C98909}" srcOrd="1" destOrd="0" presId="urn:microsoft.com/office/officeart/2005/8/layout/orgChart1"/>
    <dgm:cxn modelId="{74CE5BE9-7C59-4F5E-8357-F01B71929388}" type="presParOf" srcId="{6E2D639E-9B01-462B-8CBA-8E7A6A14F555}" destId="{42B5D18D-AE58-462E-AAD9-0974CF0C0A73}" srcOrd="2" destOrd="0" presId="urn:microsoft.com/office/officeart/2005/8/layout/orgChart1"/>
    <dgm:cxn modelId="{52552158-07DA-4E16-946D-2BEE3215CB32}" type="presParOf" srcId="{7F840916-4D9D-44A3-B793-717B2B03E59F}" destId="{CA26FC9D-579C-4132-88D6-7C29C346E759}"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B87CDCF4-B1CA-437C-BB8D-73F9CAD86143}" type="doc">
      <dgm:prSet loTypeId="urn:microsoft.com/office/officeart/2005/8/layout/hProcess9" loCatId="process" qsTypeId="urn:microsoft.com/office/officeart/2005/8/quickstyle/simple3" qsCatId="simple" csTypeId="urn:microsoft.com/office/officeart/2005/8/colors/accent0_3" csCatId="mainScheme" phldr="1"/>
      <dgm:spPr/>
      <dgm:t>
        <a:bodyPr/>
        <a:lstStyle/>
        <a:p>
          <a:endParaRPr lang="en-US"/>
        </a:p>
      </dgm:t>
    </dgm:pt>
    <dgm:pt modelId="{2AC7DD5F-5494-4C2A-B675-A1654FE8EF63}">
      <dgm:prSet custT="1"/>
      <dgm:spPr/>
      <dgm:t>
        <a:bodyPr/>
        <a:lstStyle/>
        <a:p>
          <a:pPr rtl="0"/>
          <a:r>
            <a:rPr lang="en-US" sz="1200" dirty="0" smtClean="0">
              <a:solidFill>
                <a:schemeClr val="tx1"/>
              </a:solidFill>
            </a:rPr>
            <a:t>Neighborhood will assure that re-assessments are administered by a qualified clinician, in keeping with the policy and procedure for Comprehensive Functional Needs Assessment (CFNA).</a:t>
          </a:r>
          <a:endParaRPr lang="en-US" sz="1200" dirty="0">
            <a:solidFill>
              <a:schemeClr val="tx1"/>
            </a:solidFill>
          </a:endParaRPr>
        </a:p>
      </dgm:t>
    </dgm:pt>
    <dgm:pt modelId="{E6FD6B0C-D8D8-41D1-A174-57C5AE026E8A}" type="parTrans" cxnId="{FBE39B7A-544E-41FA-8E8A-905165D64B4C}">
      <dgm:prSet/>
      <dgm:spPr/>
      <dgm:t>
        <a:bodyPr/>
        <a:lstStyle/>
        <a:p>
          <a:endParaRPr lang="en-US"/>
        </a:p>
      </dgm:t>
    </dgm:pt>
    <dgm:pt modelId="{7369601E-3007-4E8C-9E11-6F46C714406E}" type="sibTrans" cxnId="{FBE39B7A-544E-41FA-8E8A-905165D64B4C}">
      <dgm:prSet/>
      <dgm:spPr/>
      <dgm:t>
        <a:bodyPr/>
        <a:lstStyle/>
        <a:p>
          <a:endParaRPr lang="en-US"/>
        </a:p>
      </dgm:t>
    </dgm:pt>
    <dgm:pt modelId="{C05FBC23-589F-4DD8-B198-D7B61476DA34}">
      <dgm:prSet/>
      <dgm:spPr/>
      <dgm:t>
        <a:bodyPr/>
        <a:lstStyle/>
        <a:p>
          <a:pPr rtl="0"/>
          <a:r>
            <a:rPr lang="en-US" smtClean="0"/>
            <a:t>Comprehensive re-assessment will have the same content as the initial CFNA. </a:t>
          </a:r>
          <a:endParaRPr lang="en-US"/>
        </a:p>
      </dgm:t>
    </dgm:pt>
    <dgm:pt modelId="{11315192-25C9-4FFC-9CDF-38E1A7DAF6B2}" type="parTrans" cxnId="{71DF9D40-23C0-4262-8385-7C51156BD073}">
      <dgm:prSet/>
      <dgm:spPr/>
      <dgm:t>
        <a:bodyPr/>
        <a:lstStyle/>
        <a:p>
          <a:endParaRPr lang="en-US"/>
        </a:p>
      </dgm:t>
    </dgm:pt>
    <dgm:pt modelId="{A0B3559B-56D2-44B9-8C80-89A470B0259F}" type="sibTrans" cxnId="{71DF9D40-23C0-4262-8385-7C51156BD073}">
      <dgm:prSet/>
      <dgm:spPr/>
      <dgm:t>
        <a:bodyPr/>
        <a:lstStyle/>
        <a:p>
          <a:endParaRPr lang="en-US"/>
        </a:p>
      </dgm:t>
    </dgm:pt>
    <dgm:pt modelId="{A4C38BAB-763D-4B49-B95D-A82361E58D11}">
      <dgm:prSet/>
      <dgm:spPr/>
      <dgm:t>
        <a:bodyPr/>
        <a:lstStyle/>
        <a:p>
          <a:pPr rtl="0"/>
          <a:r>
            <a:rPr lang="en-US" smtClean="0"/>
            <a:t>Neighborhood will revise the member’s Interdisciplinary Care Plan (ICP) to incorporate the results of the comprehensive assessment.</a:t>
          </a:r>
          <a:endParaRPr lang="en-US"/>
        </a:p>
      </dgm:t>
    </dgm:pt>
    <dgm:pt modelId="{57C34F70-8134-41F9-8287-A1625318F7B2}" type="parTrans" cxnId="{5BA3832C-1A29-4559-8958-869FE7CBF514}">
      <dgm:prSet/>
      <dgm:spPr/>
      <dgm:t>
        <a:bodyPr/>
        <a:lstStyle/>
        <a:p>
          <a:endParaRPr lang="en-US"/>
        </a:p>
      </dgm:t>
    </dgm:pt>
    <dgm:pt modelId="{A71DFFB6-F651-44FC-9722-0158576AA0D4}" type="sibTrans" cxnId="{5BA3832C-1A29-4559-8958-869FE7CBF514}">
      <dgm:prSet/>
      <dgm:spPr/>
      <dgm:t>
        <a:bodyPr/>
        <a:lstStyle/>
        <a:p>
          <a:endParaRPr lang="en-US"/>
        </a:p>
      </dgm:t>
    </dgm:pt>
    <dgm:pt modelId="{73CD0B4F-20BE-4355-834D-5C7098518CD3}">
      <dgm:prSet/>
      <dgm:spPr/>
      <dgm:t>
        <a:bodyPr/>
        <a:lstStyle/>
        <a:p>
          <a:pPr rtl="0"/>
          <a:r>
            <a:rPr lang="en-US" dirty="0" smtClean="0"/>
            <a:t>The revised ICP will be distributed to the appropriate Interdisciplinary Care Team (ICT) members, including, but not limited to, the member and his/her caregivers. </a:t>
          </a:r>
          <a:endParaRPr lang="en-US" dirty="0"/>
        </a:p>
      </dgm:t>
    </dgm:pt>
    <dgm:pt modelId="{C33496D7-F5EC-42D8-9AEE-7ACC7293FD9C}" type="parTrans" cxnId="{2EDEB093-BDC0-4D0A-BDF4-204524B8D434}">
      <dgm:prSet/>
      <dgm:spPr/>
      <dgm:t>
        <a:bodyPr/>
        <a:lstStyle/>
        <a:p>
          <a:endParaRPr lang="en-US"/>
        </a:p>
      </dgm:t>
    </dgm:pt>
    <dgm:pt modelId="{251F870C-6472-4BF4-BB94-4C6641E81976}" type="sibTrans" cxnId="{2EDEB093-BDC0-4D0A-BDF4-204524B8D434}">
      <dgm:prSet/>
      <dgm:spPr/>
      <dgm:t>
        <a:bodyPr/>
        <a:lstStyle/>
        <a:p>
          <a:endParaRPr lang="en-US"/>
        </a:p>
      </dgm:t>
    </dgm:pt>
    <dgm:pt modelId="{2FF90148-BEBA-41E4-BF5D-44676E5EB739}" type="pres">
      <dgm:prSet presAssocID="{B87CDCF4-B1CA-437C-BB8D-73F9CAD86143}" presName="CompostProcess" presStyleCnt="0">
        <dgm:presLayoutVars>
          <dgm:dir/>
          <dgm:resizeHandles val="exact"/>
        </dgm:presLayoutVars>
      </dgm:prSet>
      <dgm:spPr/>
      <dgm:t>
        <a:bodyPr/>
        <a:lstStyle/>
        <a:p>
          <a:endParaRPr lang="en-US"/>
        </a:p>
      </dgm:t>
    </dgm:pt>
    <dgm:pt modelId="{54D31FBA-EE95-4F7D-AA26-192E38D3DEEC}" type="pres">
      <dgm:prSet presAssocID="{B87CDCF4-B1CA-437C-BB8D-73F9CAD86143}" presName="arrow" presStyleLbl="bgShp" presStyleIdx="0" presStyleCnt="1" custLinFactNeighborX="1124"/>
      <dgm:spPr/>
    </dgm:pt>
    <dgm:pt modelId="{31DC8112-18D3-470C-A56A-FA9A5EE4D025}" type="pres">
      <dgm:prSet presAssocID="{B87CDCF4-B1CA-437C-BB8D-73F9CAD86143}" presName="linearProcess" presStyleCnt="0"/>
      <dgm:spPr/>
    </dgm:pt>
    <dgm:pt modelId="{077EA81F-98EA-4437-8D4A-A130B25D4BB0}" type="pres">
      <dgm:prSet presAssocID="{2AC7DD5F-5494-4C2A-B675-A1654FE8EF63}" presName="textNode" presStyleLbl="node1" presStyleIdx="0" presStyleCnt="4" custLinFactNeighborX="65326" custLinFactNeighborY="-1629">
        <dgm:presLayoutVars>
          <dgm:bulletEnabled val="1"/>
        </dgm:presLayoutVars>
      </dgm:prSet>
      <dgm:spPr/>
      <dgm:t>
        <a:bodyPr/>
        <a:lstStyle/>
        <a:p>
          <a:endParaRPr lang="en-US"/>
        </a:p>
      </dgm:t>
    </dgm:pt>
    <dgm:pt modelId="{2C45B86A-2113-4EC8-A22E-FECF9D5F4B2B}" type="pres">
      <dgm:prSet presAssocID="{7369601E-3007-4E8C-9E11-6F46C714406E}" presName="sibTrans" presStyleCnt="0"/>
      <dgm:spPr/>
    </dgm:pt>
    <dgm:pt modelId="{A66B413A-BD4B-4B2A-9B92-A8EEA6CD7C0A}" type="pres">
      <dgm:prSet presAssocID="{C05FBC23-589F-4DD8-B198-D7B61476DA34}" presName="textNode" presStyleLbl="node1" presStyleIdx="1" presStyleCnt="4">
        <dgm:presLayoutVars>
          <dgm:bulletEnabled val="1"/>
        </dgm:presLayoutVars>
      </dgm:prSet>
      <dgm:spPr/>
      <dgm:t>
        <a:bodyPr/>
        <a:lstStyle/>
        <a:p>
          <a:endParaRPr lang="en-US"/>
        </a:p>
      </dgm:t>
    </dgm:pt>
    <dgm:pt modelId="{5BC019B3-AE5E-4248-AF6C-F25D6468827E}" type="pres">
      <dgm:prSet presAssocID="{A0B3559B-56D2-44B9-8C80-89A470B0259F}" presName="sibTrans" presStyleCnt="0"/>
      <dgm:spPr/>
    </dgm:pt>
    <dgm:pt modelId="{DF0436AA-1B5D-43A9-8A3F-652677BC083D}" type="pres">
      <dgm:prSet presAssocID="{A4C38BAB-763D-4B49-B95D-A82361E58D11}" presName="textNode" presStyleLbl="node1" presStyleIdx="2" presStyleCnt="4">
        <dgm:presLayoutVars>
          <dgm:bulletEnabled val="1"/>
        </dgm:presLayoutVars>
      </dgm:prSet>
      <dgm:spPr/>
      <dgm:t>
        <a:bodyPr/>
        <a:lstStyle/>
        <a:p>
          <a:endParaRPr lang="en-US"/>
        </a:p>
      </dgm:t>
    </dgm:pt>
    <dgm:pt modelId="{D75394DB-B0AE-4637-A981-0FEF15F6F579}" type="pres">
      <dgm:prSet presAssocID="{A71DFFB6-F651-44FC-9722-0158576AA0D4}" presName="sibTrans" presStyleCnt="0"/>
      <dgm:spPr/>
    </dgm:pt>
    <dgm:pt modelId="{BAFEEE54-79A3-4376-A0CF-246B2D888124}" type="pres">
      <dgm:prSet presAssocID="{73CD0B4F-20BE-4355-834D-5C7098518CD3}" presName="textNode" presStyleLbl="node1" presStyleIdx="3" presStyleCnt="4">
        <dgm:presLayoutVars>
          <dgm:bulletEnabled val="1"/>
        </dgm:presLayoutVars>
      </dgm:prSet>
      <dgm:spPr/>
      <dgm:t>
        <a:bodyPr/>
        <a:lstStyle/>
        <a:p>
          <a:endParaRPr lang="en-US"/>
        </a:p>
      </dgm:t>
    </dgm:pt>
  </dgm:ptLst>
  <dgm:cxnLst>
    <dgm:cxn modelId="{FBE39B7A-544E-41FA-8E8A-905165D64B4C}" srcId="{B87CDCF4-B1CA-437C-BB8D-73F9CAD86143}" destId="{2AC7DD5F-5494-4C2A-B675-A1654FE8EF63}" srcOrd="0" destOrd="0" parTransId="{E6FD6B0C-D8D8-41D1-A174-57C5AE026E8A}" sibTransId="{7369601E-3007-4E8C-9E11-6F46C714406E}"/>
    <dgm:cxn modelId="{0FCCBE1E-B78B-4A8C-A1FA-F20A2BC7733D}" type="presOf" srcId="{B87CDCF4-B1CA-437C-BB8D-73F9CAD86143}" destId="{2FF90148-BEBA-41E4-BF5D-44676E5EB739}" srcOrd="0" destOrd="0" presId="urn:microsoft.com/office/officeart/2005/8/layout/hProcess9"/>
    <dgm:cxn modelId="{5BA3832C-1A29-4559-8958-869FE7CBF514}" srcId="{B87CDCF4-B1CA-437C-BB8D-73F9CAD86143}" destId="{A4C38BAB-763D-4B49-B95D-A82361E58D11}" srcOrd="2" destOrd="0" parTransId="{57C34F70-8134-41F9-8287-A1625318F7B2}" sibTransId="{A71DFFB6-F651-44FC-9722-0158576AA0D4}"/>
    <dgm:cxn modelId="{2EDEB093-BDC0-4D0A-BDF4-204524B8D434}" srcId="{B87CDCF4-B1CA-437C-BB8D-73F9CAD86143}" destId="{73CD0B4F-20BE-4355-834D-5C7098518CD3}" srcOrd="3" destOrd="0" parTransId="{C33496D7-F5EC-42D8-9AEE-7ACC7293FD9C}" sibTransId="{251F870C-6472-4BF4-BB94-4C6641E81976}"/>
    <dgm:cxn modelId="{D5A9F4D3-0092-4E13-B486-D3B6C49A9954}" type="presOf" srcId="{73CD0B4F-20BE-4355-834D-5C7098518CD3}" destId="{BAFEEE54-79A3-4376-A0CF-246B2D888124}" srcOrd="0" destOrd="0" presId="urn:microsoft.com/office/officeart/2005/8/layout/hProcess9"/>
    <dgm:cxn modelId="{E3A12C55-3F04-4F9E-BDFF-5C4D6887A7C1}" type="presOf" srcId="{2AC7DD5F-5494-4C2A-B675-A1654FE8EF63}" destId="{077EA81F-98EA-4437-8D4A-A130B25D4BB0}" srcOrd="0" destOrd="0" presId="urn:microsoft.com/office/officeart/2005/8/layout/hProcess9"/>
    <dgm:cxn modelId="{A1E0A9F4-C716-489A-A257-A21EA81AB325}" type="presOf" srcId="{C05FBC23-589F-4DD8-B198-D7B61476DA34}" destId="{A66B413A-BD4B-4B2A-9B92-A8EEA6CD7C0A}" srcOrd="0" destOrd="0" presId="urn:microsoft.com/office/officeart/2005/8/layout/hProcess9"/>
    <dgm:cxn modelId="{2B685E67-CED0-40C6-A657-583404A54E72}" type="presOf" srcId="{A4C38BAB-763D-4B49-B95D-A82361E58D11}" destId="{DF0436AA-1B5D-43A9-8A3F-652677BC083D}" srcOrd="0" destOrd="0" presId="urn:microsoft.com/office/officeart/2005/8/layout/hProcess9"/>
    <dgm:cxn modelId="{71DF9D40-23C0-4262-8385-7C51156BD073}" srcId="{B87CDCF4-B1CA-437C-BB8D-73F9CAD86143}" destId="{C05FBC23-589F-4DD8-B198-D7B61476DA34}" srcOrd="1" destOrd="0" parTransId="{11315192-25C9-4FFC-9CDF-38E1A7DAF6B2}" sibTransId="{A0B3559B-56D2-44B9-8C80-89A470B0259F}"/>
    <dgm:cxn modelId="{9851717B-D40F-4785-9781-DFD3AAB18F6B}" type="presParOf" srcId="{2FF90148-BEBA-41E4-BF5D-44676E5EB739}" destId="{54D31FBA-EE95-4F7D-AA26-192E38D3DEEC}" srcOrd="0" destOrd="0" presId="urn:microsoft.com/office/officeart/2005/8/layout/hProcess9"/>
    <dgm:cxn modelId="{B491B760-5588-46D6-8870-F59AC42B1269}" type="presParOf" srcId="{2FF90148-BEBA-41E4-BF5D-44676E5EB739}" destId="{31DC8112-18D3-470C-A56A-FA9A5EE4D025}" srcOrd="1" destOrd="0" presId="urn:microsoft.com/office/officeart/2005/8/layout/hProcess9"/>
    <dgm:cxn modelId="{B70ABE63-3623-4155-84F2-98E4BB08C015}" type="presParOf" srcId="{31DC8112-18D3-470C-A56A-FA9A5EE4D025}" destId="{077EA81F-98EA-4437-8D4A-A130B25D4BB0}" srcOrd="0" destOrd="0" presId="urn:microsoft.com/office/officeart/2005/8/layout/hProcess9"/>
    <dgm:cxn modelId="{6FCC9BA1-8ABF-4219-A2EB-1998AE3F76B5}" type="presParOf" srcId="{31DC8112-18D3-470C-A56A-FA9A5EE4D025}" destId="{2C45B86A-2113-4EC8-A22E-FECF9D5F4B2B}" srcOrd="1" destOrd="0" presId="urn:microsoft.com/office/officeart/2005/8/layout/hProcess9"/>
    <dgm:cxn modelId="{4C168684-4735-4FDD-8299-D5BBA73A7D3C}" type="presParOf" srcId="{31DC8112-18D3-470C-A56A-FA9A5EE4D025}" destId="{A66B413A-BD4B-4B2A-9B92-A8EEA6CD7C0A}" srcOrd="2" destOrd="0" presId="urn:microsoft.com/office/officeart/2005/8/layout/hProcess9"/>
    <dgm:cxn modelId="{50F44BAC-CD48-483A-971C-520285C0D296}" type="presParOf" srcId="{31DC8112-18D3-470C-A56A-FA9A5EE4D025}" destId="{5BC019B3-AE5E-4248-AF6C-F25D6468827E}" srcOrd="3" destOrd="0" presId="urn:microsoft.com/office/officeart/2005/8/layout/hProcess9"/>
    <dgm:cxn modelId="{C68F9A9E-EFF2-4CB9-8704-93788B618CDC}" type="presParOf" srcId="{31DC8112-18D3-470C-A56A-FA9A5EE4D025}" destId="{DF0436AA-1B5D-43A9-8A3F-652677BC083D}" srcOrd="4" destOrd="0" presId="urn:microsoft.com/office/officeart/2005/8/layout/hProcess9"/>
    <dgm:cxn modelId="{31A01077-774E-4B17-A3D4-9C129C79AC31}" type="presParOf" srcId="{31DC8112-18D3-470C-A56A-FA9A5EE4D025}" destId="{D75394DB-B0AE-4637-A981-0FEF15F6F579}" srcOrd="5" destOrd="0" presId="urn:microsoft.com/office/officeart/2005/8/layout/hProcess9"/>
    <dgm:cxn modelId="{A8886998-044F-4188-B360-CC2E55FA9020}" type="presParOf" srcId="{31DC8112-18D3-470C-A56A-FA9A5EE4D025}" destId="{BAFEEE54-79A3-4376-A0CF-246B2D888124}"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1FE0A443-A9E2-489B-9DDC-BCEAA620EAE9}" type="doc">
      <dgm:prSet loTypeId="urn:microsoft.com/office/officeart/2005/8/layout/default" loCatId="list" qsTypeId="urn:microsoft.com/office/officeart/2005/8/quickstyle/simple1" qsCatId="simple" csTypeId="urn:microsoft.com/office/officeart/2005/8/colors/accent5_2" csCatId="accent5" phldr="1"/>
      <dgm:spPr/>
      <dgm:t>
        <a:bodyPr/>
        <a:lstStyle/>
        <a:p>
          <a:endParaRPr lang="en-US"/>
        </a:p>
      </dgm:t>
    </dgm:pt>
    <dgm:pt modelId="{4230BCD0-A674-477C-AC93-F651C3AC3F6F}">
      <dgm:prSet phldrT="[Text]"/>
      <dgm:spPr/>
      <dgm:t>
        <a:bodyPr/>
        <a:lstStyle/>
        <a:p>
          <a:r>
            <a:rPr lang="en-US" dirty="0" smtClean="0">
              <a:solidFill>
                <a:schemeClr val="tx1"/>
              </a:solidFill>
            </a:rPr>
            <a:t>Plan of Care completion rate</a:t>
          </a:r>
          <a:endParaRPr lang="en-US" dirty="0">
            <a:solidFill>
              <a:schemeClr val="tx1"/>
            </a:solidFill>
          </a:endParaRPr>
        </a:p>
      </dgm:t>
    </dgm:pt>
    <dgm:pt modelId="{9EEB6FA8-F4CB-4650-AB59-B99D9A3C6A28}" type="parTrans" cxnId="{6B5460F7-FADE-4C2D-86FF-D6920FF491F1}">
      <dgm:prSet/>
      <dgm:spPr/>
      <dgm:t>
        <a:bodyPr/>
        <a:lstStyle/>
        <a:p>
          <a:endParaRPr lang="en-US"/>
        </a:p>
      </dgm:t>
    </dgm:pt>
    <dgm:pt modelId="{7D530355-CEBA-49FD-89C4-60CEA4B71092}" type="sibTrans" cxnId="{6B5460F7-FADE-4C2D-86FF-D6920FF491F1}">
      <dgm:prSet/>
      <dgm:spPr/>
      <dgm:t>
        <a:bodyPr/>
        <a:lstStyle/>
        <a:p>
          <a:endParaRPr lang="en-US"/>
        </a:p>
      </dgm:t>
    </dgm:pt>
    <dgm:pt modelId="{66C22EB0-2248-429A-A7AC-005CB4553FAE}">
      <dgm:prSet phldrT="[Text]"/>
      <dgm:spPr/>
      <dgm:t>
        <a:bodyPr/>
        <a:lstStyle/>
        <a:p>
          <a:r>
            <a:rPr lang="en-US" dirty="0" smtClean="0">
              <a:solidFill>
                <a:schemeClr val="tx1"/>
              </a:solidFill>
            </a:rPr>
            <a:t>Member involvement in the development of their Plan of Care</a:t>
          </a:r>
          <a:endParaRPr lang="en-US" dirty="0">
            <a:solidFill>
              <a:schemeClr val="tx1"/>
            </a:solidFill>
          </a:endParaRPr>
        </a:p>
      </dgm:t>
    </dgm:pt>
    <dgm:pt modelId="{8F1DEAAD-9D0F-4487-8830-3195EF779AA7}" type="parTrans" cxnId="{D5B57F07-2A1F-4AA5-96E7-4B6C87D1A900}">
      <dgm:prSet/>
      <dgm:spPr/>
      <dgm:t>
        <a:bodyPr/>
        <a:lstStyle/>
        <a:p>
          <a:endParaRPr lang="en-US"/>
        </a:p>
      </dgm:t>
    </dgm:pt>
    <dgm:pt modelId="{86258C1D-8E84-4D53-BB20-38C1A74F86D3}" type="sibTrans" cxnId="{D5B57F07-2A1F-4AA5-96E7-4B6C87D1A900}">
      <dgm:prSet/>
      <dgm:spPr/>
      <dgm:t>
        <a:bodyPr/>
        <a:lstStyle/>
        <a:p>
          <a:endParaRPr lang="en-US"/>
        </a:p>
      </dgm:t>
    </dgm:pt>
    <dgm:pt modelId="{F012DAB2-97AE-4B44-A3AC-DE248E3C6ABF}">
      <dgm:prSet phldrT="[Text]"/>
      <dgm:spPr/>
      <dgm:t>
        <a:bodyPr/>
        <a:lstStyle/>
        <a:p>
          <a:r>
            <a:rPr lang="en-US" dirty="0" smtClean="0">
              <a:solidFill>
                <a:schemeClr val="tx1"/>
              </a:solidFill>
            </a:rPr>
            <a:t>Network adequacy:  access, time, and distance standards</a:t>
          </a:r>
          <a:endParaRPr lang="en-US" dirty="0">
            <a:solidFill>
              <a:schemeClr val="tx1"/>
            </a:solidFill>
          </a:endParaRPr>
        </a:p>
      </dgm:t>
    </dgm:pt>
    <dgm:pt modelId="{20525C47-4847-49D6-8265-E5EC9B17FFA4}" type="parTrans" cxnId="{576AD576-0C27-4C5A-8343-53E4D00A69AD}">
      <dgm:prSet/>
      <dgm:spPr/>
      <dgm:t>
        <a:bodyPr/>
        <a:lstStyle/>
        <a:p>
          <a:endParaRPr lang="en-US"/>
        </a:p>
      </dgm:t>
    </dgm:pt>
    <dgm:pt modelId="{FE30C512-F4FA-48F4-B49F-4644EF090D66}" type="sibTrans" cxnId="{576AD576-0C27-4C5A-8343-53E4D00A69AD}">
      <dgm:prSet/>
      <dgm:spPr/>
      <dgm:t>
        <a:bodyPr/>
        <a:lstStyle/>
        <a:p>
          <a:endParaRPr lang="en-US"/>
        </a:p>
      </dgm:t>
    </dgm:pt>
    <dgm:pt modelId="{7973C389-D168-4A53-A37A-EC65ECEE64D2}">
      <dgm:prSet phldrT="[Text]"/>
      <dgm:spPr/>
      <dgm:t>
        <a:bodyPr/>
        <a:lstStyle/>
        <a:p>
          <a:r>
            <a:rPr lang="en-US" dirty="0" smtClean="0">
              <a:solidFill>
                <a:schemeClr val="tx1"/>
              </a:solidFill>
            </a:rPr>
            <a:t>HEDIS Effectiveness and Access to Care measures</a:t>
          </a:r>
          <a:endParaRPr lang="en-US" dirty="0">
            <a:solidFill>
              <a:schemeClr val="tx1"/>
            </a:solidFill>
          </a:endParaRPr>
        </a:p>
      </dgm:t>
    </dgm:pt>
    <dgm:pt modelId="{DC8F93CE-0FB1-404C-A14B-118C3CA00026}" type="parTrans" cxnId="{D8DCB0F4-7692-4187-930E-2C827E229921}">
      <dgm:prSet/>
      <dgm:spPr/>
      <dgm:t>
        <a:bodyPr/>
        <a:lstStyle/>
        <a:p>
          <a:endParaRPr lang="en-US"/>
        </a:p>
      </dgm:t>
    </dgm:pt>
    <dgm:pt modelId="{BD46286F-0F80-44A0-A3B1-7A86B616E0D4}" type="sibTrans" cxnId="{D8DCB0F4-7692-4187-930E-2C827E229921}">
      <dgm:prSet/>
      <dgm:spPr/>
      <dgm:t>
        <a:bodyPr/>
        <a:lstStyle/>
        <a:p>
          <a:endParaRPr lang="en-US"/>
        </a:p>
      </dgm:t>
    </dgm:pt>
    <dgm:pt modelId="{E27A3AAB-E348-4C34-A204-AFBC9481CBDD}">
      <dgm:prSet phldrT="[Text]"/>
      <dgm:spPr/>
      <dgm:t>
        <a:bodyPr/>
        <a:lstStyle/>
        <a:p>
          <a:r>
            <a:rPr lang="en-US" dirty="0" smtClean="0">
              <a:solidFill>
                <a:schemeClr val="tx1"/>
              </a:solidFill>
            </a:rPr>
            <a:t>Ambulatory follow-up visit post discharge from an acute care facility</a:t>
          </a:r>
          <a:endParaRPr lang="en-US" dirty="0">
            <a:solidFill>
              <a:schemeClr val="tx1"/>
            </a:solidFill>
          </a:endParaRPr>
        </a:p>
      </dgm:t>
    </dgm:pt>
    <dgm:pt modelId="{10776D1E-7F65-44F5-82C3-9C286FCAB0F4}" type="parTrans" cxnId="{7FECC1DC-218C-4CBB-BACD-52530A40BDC7}">
      <dgm:prSet/>
      <dgm:spPr/>
      <dgm:t>
        <a:bodyPr/>
        <a:lstStyle/>
        <a:p>
          <a:endParaRPr lang="en-US"/>
        </a:p>
      </dgm:t>
    </dgm:pt>
    <dgm:pt modelId="{76A69A76-68FF-4241-91C5-07F460579A66}" type="sibTrans" cxnId="{7FECC1DC-218C-4CBB-BACD-52530A40BDC7}">
      <dgm:prSet/>
      <dgm:spPr/>
      <dgm:t>
        <a:bodyPr/>
        <a:lstStyle/>
        <a:p>
          <a:endParaRPr lang="en-US"/>
        </a:p>
      </dgm:t>
    </dgm:pt>
    <dgm:pt modelId="{ECCF4B35-C75D-4100-927F-FB0821532F54}">
      <dgm:prSet phldrT="[Text]"/>
      <dgm:spPr/>
      <dgm:t>
        <a:bodyPr/>
        <a:lstStyle/>
        <a:p>
          <a:r>
            <a:rPr lang="en-US" dirty="0" smtClean="0">
              <a:solidFill>
                <a:schemeClr val="tx1"/>
              </a:solidFill>
            </a:rPr>
            <a:t>Ambulatory follow-up visit post discharge from a skilled nursing facility or group home</a:t>
          </a:r>
          <a:endParaRPr lang="en-US" dirty="0">
            <a:solidFill>
              <a:schemeClr val="tx1"/>
            </a:solidFill>
          </a:endParaRPr>
        </a:p>
      </dgm:t>
    </dgm:pt>
    <dgm:pt modelId="{B50086BF-ED63-4FB1-B15E-66BD7F50E261}" type="parTrans" cxnId="{E3DAED02-DF4A-48A3-ADB9-FA9EF54E903A}">
      <dgm:prSet/>
      <dgm:spPr/>
      <dgm:t>
        <a:bodyPr/>
        <a:lstStyle/>
        <a:p>
          <a:endParaRPr lang="en-US"/>
        </a:p>
      </dgm:t>
    </dgm:pt>
    <dgm:pt modelId="{4FC962ED-5807-4E3F-932F-879F549B6797}" type="sibTrans" cxnId="{E3DAED02-DF4A-48A3-ADB9-FA9EF54E903A}">
      <dgm:prSet/>
      <dgm:spPr/>
      <dgm:t>
        <a:bodyPr/>
        <a:lstStyle/>
        <a:p>
          <a:endParaRPr lang="en-US"/>
        </a:p>
      </dgm:t>
    </dgm:pt>
    <dgm:pt modelId="{EFE0F4E3-C4E3-4262-9B68-E7CD9A839DFB}">
      <dgm:prSet phldrT="[Text]"/>
      <dgm:spPr/>
      <dgm:t>
        <a:bodyPr/>
        <a:lstStyle/>
        <a:p>
          <a:r>
            <a:rPr lang="en-US" dirty="0" smtClean="0">
              <a:solidFill>
                <a:schemeClr val="tx1"/>
              </a:solidFill>
            </a:rPr>
            <a:t>Monitoring of complaints, grievances, and appeals</a:t>
          </a:r>
          <a:endParaRPr lang="en-US" dirty="0">
            <a:solidFill>
              <a:schemeClr val="tx1"/>
            </a:solidFill>
          </a:endParaRPr>
        </a:p>
      </dgm:t>
    </dgm:pt>
    <dgm:pt modelId="{9CE0366D-FDC0-4D9E-9975-EC439A85894E}" type="parTrans" cxnId="{0E4F3CC8-F922-4C09-8C29-0DCFF9EC3754}">
      <dgm:prSet/>
      <dgm:spPr/>
      <dgm:t>
        <a:bodyPr/>
        <a:lstStyle/>
        <a:p>
          <a:endParaRPr lang="en-US"/>
        </a:p>
      </dgm:t>
    </dgm:pt>
    <dgm:pt modelId="{678DA6C9-6FCC-485F-B587-77DCC31FC16C}" type="sibTrans" cxnId="{0E4F3CC8-F922-4C09-8C29-0DCFF9EC3754}">
      <dgm:prSet/>
      <dgm:spPr/>
      <dgm:t>
        <a:bodyPr/>
        <a:lstStyle/>
        <a:p>
          <a:endParaRPr lang="en-US"/>
        </a:p>
      </dgm:t>
    </dgm:pt>
    <dgm:pt modelId="{79CE7680-C8A2-4781-9316-4359818ADFEE}">
      <dgm:prSet phldrT="[Text]"/>
      <dgm:spPr/>
      <dgm:t>
        <a:bodyPr/>
        <a:lstStyle/>
        <a:p>
          <a:r>
            <a:rPr lang="en-US" dirty="0" smtClean="0">
              <a:solidFill>
                <a:schemeClr val="tx1"/>
              </a:solidFill>
            </a:rPr>
            <a:t>CAHPS member experience measures</a:t>
          </a:r>
          <a:endParaRPr lang="en-US" dirty="0">
            <a:solidFill>
              <a:schemeClr val="tx1"/>
            </a:solidFill>
          </a:endParaRPr>
        </a:p>
      </dgm:t>
    </dgm:pt>
    <dgm:pt modelId="{EC3D8BA0-EA91-43AB-B348-F2E9FD641D47}" type="parTrans" cxnId="{8734ECE0-0D76-43E0-A21D-898054973B48}">
      <dgm:prSet/>
      <dgm:spPr/>
      <dgm:t>
        <a:bodyPr/>
        <a:lstStyle/>
        <a:p>
          <a:endParaRPr lang="en-US"/>
        </a:p>
      </dgm:t>
    </dgm:pt>
    <dgm:pt modelId="{1B98C9DA-6A2B-4ED2-A68C-297B9A981198}" type="sibTrans" cxnId="{8734ECE0-0D76-43E0-A21D-898054973B48}">
      <dgm:prSet/>
      <dgm:spPr/>
      <dgm:t>
        <a:bodyPr/>
        <a:lstStyle/>
        <a:p>
          <a:endParaRPr lang="en-US"/>
        </a:p>
      </dgm:t>
    </dgm:pt>
    <dgm:pt modelId="{FDFB27A1-ACBE-4B37-8B71-CF95258A3DB0}">
      <dgm:prSet phldrT="[Text]"/>
      <dgm:spPr/>
      <dgm:t>
        <a:bodyPr/>
        <a:lstStyle/>
        <a:p>
          <a:r>
            <a:rPr lang="en-US" dirty="0" smtClean="0">
              <a:solidFill>
                <a:schemeClr val="tx1"/>
              </a:solidFill>
            </a:rPr>
            <a:t>Hospital admission rate per 1,000 members per year</a:t>
          </a:r>
          <a:endParaRPr lang="en-US" dirty="0">
            <a:solidFill>
              <a:schemeClr val="tx1"/>
            </a:solidFill>
          </a:endParaRPr>
        </a:p>
      </dgm:t>
    </dgm:pt>
    <dgm:pt modelId="{048F4A3B-040F-4F7C-91B7-C886949ADE94}" type="parTrans" cxnId="{26CE82EB-EF43-4479-A60E-1D991A3FF3B7}">
      <dgm:prSet/>
      <dgm:spPr/>
      <dgm:t>
        <a:bodyPr/>
        <a:lstStyle/>
        <a:p>
          <a:endParaRPr lang="en-US"/>
        </a:p>
      </dgm:t>
    </dgm:pt>
    <dgm:pt modelId="{35E254DA-9D15-4558-99C0-192ED275D66A}" type="sibTrans" cxnId="{26CE82EB-EF43-4479-A60E-1D991A3FF3B7}">
      <dgm:prSet/>
      <dgm:spPr/>
      <dgm:t>
        <a:bodyPr/>
        <a:lstStyle/>
        <a:p>
          <a:endParaRPr lang="en-US"/>
        </a:p>
      </dgm:t>
    </dgm:pt>
    <dgm:pt modelId="{8DA5D405-1B01-49B4-B8CF-A0E6653AF8D3}">
      <dgm:prSet phldrT="[Text]"/>
      <dgm:spPr/>
      <dgm:t>
        <a:bodyPr/>
        <a:lstStyle/>
        <a:p>
          <a:r>
            <a:rPr lang="en-US" dirty="0" smtClean="0">
              <a:solidFill>
                <a:schemeClr val="tx1"/>
              </a:solidFill>
            </a:rPr>
            <a:t>Hospital re-admissions rate per 100 discharges</a:t>
          </a:r>
          <a:endParaRPr lang="en-US" dirty="0">
            <a:solidFill>
              <a:schemeClr val="tx1"/>
            </a:solidFill>
          </a:endParaRPr>
        </a:p>
      </dgm:t>
    </dgm:pt>
    <dgm:pt modelId="{5F0F2069-6EB5-400B-95CE-49FF61974435}" type="parTrans" cxnId="{4373D8B0-CF96-412C-A147-CA2DA73F9CA9}">
      <dgm:prSet/>
      <dgm:spPr/>
      <dgm:t>
        <a:bodyPr/>
        <a:lstStyle/>
        <a:p>
          <a:endParaRPr lang="en-US"/>
        </a:p>
      </dgm:t>
    </dgm:pt>
    <dgm:pt modelId="{8E6FE984-C01D-4351-81B6-977DE5F1CBBF}" type="sibTrans" cxnId="{4373D8B0-CF96-412C-A147-CA2DA73F9CA9}">
      <dgm:prSet/>
      <dgm:spPr/>
      <dgm:t>
        <a:bodyPr/>
        <a:lstStyle/>
        <a:p>
          <a:endParaRPr lang="en-US"/>
        </a:p>
      </dgm:t>
    </dgm:pt>
    <dgm:pt modelId="{96197CEB-2DA8-4E70-AC73-4FF73B18003D}">
      <dgm:prSet phldrT="[Text]"/>
      <dgm:spPr/>
      <dgm:t>
        <a:bodyPr/>
        <a:lstStyle/>
        <a:p>
          <a:r>
            <a:rPr lang="en-US" dirty="0" smtClean="0">
              <a:solidFill>
                <a:schemeClr val="tx1"/>
              </a:solidFill>
            </a:rPr>
            <a:t>Rate of emergency department visits per 1,000 members per year</a:t>
          </a:r>
          <a:endParaRPr lang="en-US" dirty="0">
            <a:solidFill>
              <a:schemeClr val="tx1"/>
            </a:solidFill>
          </a:endParaRPr>
        </a:p>
      </dgm:t>
    </dgm:pt>
    <dgm:pt modelId="{8196A901-D29D-4493-B46A-B2CA2F7B751C}" type="parTrans" cxnId="{4F55FF39-59C7-4D6D-B5F3-8EDB470B7B2A}">
      <dgm:prSet/>
      <dgm:spPr/>
      <dgm:t>
        <a:bodyPr/>
        <a:lstStyle/>
        <a:p>
          <a:endParaRPr lang="en-US"/>
        </a:p>
      </dgm:t>
    </dgm:pt>
    <dgm:pt modelId="{8D23964A-42BA-44E8-BAFF-49E0CD041D4D}" type="sibTrans" cxnId="{4F55FF39-59C7-4D6D-B5F3-8EDB470B7B2A}">
      <dgm:prSet/>
      <dgm:spPr/>
      <dgm:t>
        <a:bodyPr/>
        <a:lstStyle/>
        <a:p>
          <a:endParaRPr lang="en-US"/>
        </a:p>
      </dgm:t>
    </dgm:pt>
    <dgm:pt modelId="{020313FB-6265-4C19-88D4-B53C8EC0A464}" type="pres">
      <dgm:prSet presAssocID="{1FE0A443-A9E2-489B-9DDC-BCEAA620EAE9}" presName="diagram" presStyleCnt="0">
        <dgm:presLayoutVars>
          <dgm:dir/>
          <dgm:resizeHandles val="exact"/>
        </dgm:presLayoutVars>
      </dgm:prSet>
      <dgm:spPr/>
      <dgm:t>
        <a:bodyPr/>
        <a:lstStyle/>
        <a:p>
          <a:endParaRPr lang="en-US"/>
        </a:p>
      </dgm:t>
    </dgm:pt>
    <dgm:pt modelId="{C1AA409C-3052-4243-9C17-B21C078E415A}" type="pres">
      <dgm:prSet presAssocID="{4230BCD0-A674-477C-AC93-F651C3AC3F6F}" presName="node" presStyleLbl="node1" presStyleIdx="0" presStyleCnt="11">
        <dgm:presLayoutVars>
          <dgm:bulletEnabled val="1"/>
        </dgm:presLayoutVars>
      </dgm:prSet>
      <dgm:spPr/>
      <dgm:t>
        <a:bodyPr/>
        <a:lstStyle/>
        <a:p>
          <a:endParaRPr lang="en-US"/>
        </a:p>
      </dgm:t>
    </dgm:pt>
    <dgm:pt modelId="{F2C2CB60-BFC4-4346-8308-DCE1730BE704}" type="pres">
      <dgm:prSet presAssocID="{7D530355-CEBA-49FD-89C4-60CEA4B71092}" presName="sibTrans" presStyleCnt="0"/>
      <dgm:spPr/>
    </dgm:pt>
    <dgm:pt modelId="{126D463E-CA32-419A-8B77-83B2B2AFF542}" type="pres">
      <dgm:prSet presAssocID="{66C22EB0-2248-429A-A7AC-005CB4553FAE}" presName="node" presStyleLbl="node1" presStyleIdx="1" presStyleCnt="11">
        <dgm:presLayoutVars>
          <dgm:bulletEnabled val="1"/>
        </dgm:presLayoutVars>
      </dgm:prSet>
      <dgm:spPr/>
      <dgm:t>
        <a:bodyPr/>
        <a:lstStyle/>
        <a:p>
          <a:endParaRPr lang="en-US"/>
        </a:p>
      </dgm:t>
    </dgm:pt>
    <dgm:pt modelId="{7270B509-989C-4EDC-9A1C-A3AF1EDCD0F4}" type="pres">
      <dgm:prSet presAssocID="{86258C1D-8E84-4D53-BB20-38C1A74F86D3}" presName="sibTrans" presStyleCnt="0"/>
      <dgm:spPr/>
    </dgm:pt>
    <dgm:pt modelId="{D72D2D32-14B7-4F3C-BA42-1C56F2CB18F3}" type="pres">
      <dgm:prSet presAssocID="{F012DAB2-97AE-4B44-A3AC-DE248E3C6ABF}" presName="node" presStyleLbl="node1" presStyleIdx="2" presStyleCnt="11">
        <dgm:presLayoutVars>
          <dgm:bulletEnabled val="1"/>
        </dgm:presLayoutVars>
      </dgm:prSet>
      <dgm:spPr/>
      <dgm:t>
        <a:bodyPr/>
        <a:lstStyle/>
        <a:p>
          <a:endParaRPr lang="en-US"/>
        </a:p>
      </dgm:t>
    </dgm:pt>
    <dgm:pt modelId="{F85A56F1-F5A2-465F-B80E-580131EBFD32}" type="pres">
      <dgm:prSet presAssocID="{FE30C512-F4FA-48F4-B49F-4644EF090D66}" presName="sibTrans" presStyleCnt="0"/>
      <dgm:spPr/>
    </dgm:pt>
    <dgm:pt modelId="{2D20C0EB-4B48-4DEC-A7BE-AD5714590098}" type="pres">
      <dgm:prSet presAssocID="{7973C389-D168-4A53-A37A-EC65ECEE64D2}" presName="node" presStyleLbl="node1" presStyleIdx="3" presStyleCnt="11">
        <dgm:presLayoutVars>
          <dgm:bulletEnabled val="1"/>
        </dgm:presLayoutVars>
      </dgm:prSet>
      <dgm:spPr/>
      <dgm:t>
        <a:bodyPr/>
        <a:lstStyle/>
        <a:p>
          <a:endParaRPr lang="en-US"/>
        </a:p>
      </dgm:t>
    </dgm:pt>
    <dgm:pt modelId="{33ABEEDE-19AC-4B93-A5F1-C4A766FE1BF0}" type="pres">
      <dgm:prSet presAssocID="{BD46286F-0F80-44A0-A3B1-7A86B616E0D4}" presName="sibTrans" presStyleCnt="0"/>
      <dgm:spPr/>
    </dgm:pt>
    <dgm:pt modelId="{29636A90-9512-4FE4-B56B-8716B2D2ABBD}" type="pres">
      <dgm:prSet presAssocID="{E27A3AAB-E348-4C34-A204-AFBC9481CBDD}" presName="node" presStyleLbl="node1" presStyleIdx="4" presStyleCnt="11">
        <dgm:presLayoutVars>
          <dgm:bulletEnabled val="1"/>
        </dgm:presLayoutVars>
      </dgm:prSet>
      <dgm:spPr/>
      <dgm:t>
        <a:bodyPr/>
        <a:lstStyle/>
        <a:p>
          <a:endParaRPr lang="en-US"/>
        </a:p>
      </dgm:t>
    </dgm:pt>
    <dgm:pt modelId="{89D9321E-2350-40D0-9409-A1EEACB1E83D}" type="pres">
      <dgm:prSet presAssocID="{76A69A76-68FF-4241-91C5-07F460579A66}" presName="sibTrans" presStyleCnt="0"/>
      <dgm:spPr/>
    </dgm:pt>
    <dgm:pt modelId="{9940978A-CA28-4A69-B2BD-752A60BA54E2}" type="pres">
      <dgm:prSet presAssocID="{ECCF4B35-C75D-4100-927F-FB0821532F54}" presName="node" presStyleLbl="node1" presStyleIdx="5" presStyleCnt="11">
        <dgm:presLayoutVars>
          <dgm:bulletEnabled val="1"/>
        </dgm:presLayoutVars>
      </dgm:prSet>
      <dgm:spPr/>
      <dgm:t>
        <a:bodyPr/>
        <a:lstStyle/>
        <a:p>
          <a:endParaRPr lang="en-US"/>
        </a:p>
      </dgm:t>
    </dgm:pt>
    <dgm:pt modelId="{22042BBD-09D5-475F-B98B-E46CAAB453A9}" type="pres">
      <dgm:prSet presAssocID="{4FC962ED-5807-4E3F-932F-879F549B6797}" presName="sibTrans" presStyleCnt="0"/>
      <dgm:spPr/>
    </dgm:pt>
    <dgm:pt modelId="{9541EBF5-D3AA-4F37-BEBB-7682CA42B4C9}" type="pres">
      <dgm:prSet presAssocID="{EFE0F4E3-C4E3-4262-9B68-E7CD9A839DFB}" presName="node" presStyleLbl="node1" presStyleIdx="6" presStyleCnt="11">
        <dgm:presLayoutVars>
          <dgm:bulletEnabled val="1"/>
        </dgm:presLayoutVars>
      </dgm:prSet>
      <dgm:spPr/>
      <dgm:t>
        <a:bodyPr/>
        <a:lstStyle/>
        <a:p>
          <a:endParaRPr lang="en-US"/>
        </a:p>
      </dgm:t>
    </dgm:pt>
    <dgm:pt modelId="{EEBA8CD1-C977-42F0-8E2D-A20D891DCDAF}" type="pres">
      <dgm:prSet presAssocID="{678DA6C9-6FCC-485F-B587-77DCC31FC16C}" presName="sibTrans" presStyleCnt="0"/>
      <dgm:spPr/>
    </dgm:pt>
    <dgm:pt modelId="{1DCD74AB-43BD-4BB9-901B-F5FE9F882053}" type="pres">
      <dgm:prSet presAssocID="{79CE7680-C8A2-4781-9316-4359818ADFEE}" presName="node" presStyleLbl="node1" presStyleIdx="7" presStyleCnt="11">
        <dgm:presLayoutVars>
          <dgm:bulletEnabled val="1"/>
        </dgm:presLayoutVars>
      </dgm:prSet>
      <dgm:spPr/>
      <dgm:t>
        <a:bodyPr/>
        <a:lstStyle/>
        <a:p>
          <a:endParaRPr lang="en-US"/>
        </a:p>
      </dgm:t>
    </dgm:pt>
    <dgm:pt modelId="{9D8816D5-BB65-4272-BD9D-B169DB3C36AC}" type="pres">
      <dgm:prSet presAssocID="{1B98C9DA-6A2B-4ED2-A68C-297B9A981198}" presName="sibTrans" presStyleCnt="0"/>
      <dgm:spPr/>
    </dgm:pt>
    <dgm:pt modelId="{2A26BBFB-312B-4AD1-BA89-082E450A9126}" type="pres">
      <dgm:prSet presAssocID="{FDFB27A1-ACBE-4B37-8B71-CF95258A3DB0}" presName="node" presStyleLbl="node1" presStyleIdx="8" presStyleCnt="11">
        <dgm:presLayoutVars>
          <dgm:bulletEnabled val="1"/>
        </dgm:presLayoutVars>
      </dgm:prSet>
      <dgm:spPr/>
      <dgm:t>
        <a:bodyPr/>
        <a:lstStyle/>
        <a:p>
          <a:endParaRPr lang="en-US"/>
        </a:p>
      </dgm:t>
    </dgm:pt>
    <dgm:pt modelId="{F4A00312-95D1-4172-8F37-126AA19EC5A0}" type="pres">
      <dgm:prSet presAssocID="{35E254DA-9D15-4558-99C0-192ED275D66A}" presName="sibTrans" presStyleCnt="0"/>
      <dgm:spPr/>
    </dgm:pt>
    <dgm:pt modelId="{F4A54D22-B7AE-4F6A-8FF9-EF2D701BD5A9}" type="pres">
      <dgm:prSet presAssocID="{8DA5D405-1B01-49B4-B8CF-A0E6653AF8D3}" presName="node" presStyleLbl="node1" presStyleIdx="9" presStyleCnt="11">
        <dgm:presLayoutVars>
          <dgm:bulletEnabled val="1"/>
        </dgm:presLayoutVars>
      </dgm:prSet>
      <dgm:spPr/>
      <dgm:t>
        <a:bodyPr/>
        <a:lstStyle/>
        <a:p>
          <a:endParaRPr lang="en-US"/>
        </a:p>
      </dgm:t>
    </dgm:pt>
    <dgm:pt modelId="{F518FD41-B844-44FC-9379-107D72073EB7}" type="pres">
      <dgm:prSet presAssocID="{8E6FE984-C01D-4351-81B6-977DE5F1CBBF}" presName="sibTrans" presStyleCnt="0"/>
      <dgm:spPr/>
    </dgm:pt>
    <dgm:pt modelId="{49B2B105-299F-4102-91EA-9BF2054FD604}" type="pres">
      <dgm:prSet presAssocID="{96197CEB-2DA8-4E70-AC73-4FF73B18003D}" presName="node" presStyleLbl="node1" presStyleIdx="10" presStyleCnt="11">
        <dgm:presLayoutVars>
          <dgm:bulletEnabled val="1"/>
        </dgm:presLayoutVars>
      </dgm:prSet>
      <dgm:spPr/>
      <dgm:t>
        <a:bodyPr/>
        <a:lstStyle/>
        <a:p>
          <a:endParaRPr lang="en-US"/>
        </a:p>
      </dgm:t>
    </dgm:pt>
  </dgm:ptLst>
  <dgm:cxnLst>
    <dgm:cxn modelId="{9EA3CBF7-B9B4-4134-A086-A9400ED6146E}" type="presOf" srcId="{E27A3AAB-E348-4C34-A204-AFBC9481CBDD}" destId="{29636A90-9512-4FE4-B56B-8716B2D2ABBD}" srcOrd="0" destOrd="0" presId="urn:microsoft.com/office/officeart/2005/8/layout/default"/>
    <dgm:cxn modelId="{4F55FF39-59C7-4D6D-B5F3-8EDB470B7B2A}" srcId="{1FE0A443-A9E2-489B-9DDC-BCEAA620EAE9}" destId="{96197CEB-2DA8-4E70-AC73-4FF73B18003D}" srcOrd="10" destOrd="0" parTransId="{8196A901-D29D-4493-B46A-B2CA2F7B751C}" sibTransId="{8D23964A-42BA-44E8-BAFF-49E0CD041D4D}"/>
    <dgm:cxn modelId="{F40BE99E-9178-4879-A6C4-57B69087963E}" type="presOf" srcId="{7973C389-D168-4A53-A37A-EC65ECEE64D2}" destId="{2D20C0EB-4B48-4DEC-A7BE-AD5714590098}" srcOrd="0" destOrd="0" presId="urn:microsoft.com/office/officeart/2005/8/layout/default"/>
    <dgm:cxn modelId="{32956ADB-969C-409E-95EC-D9CEE8C9C3EE}" type="presOf" srcId="{4230BCD0-A674-477C-AC93-F651C3AC3F6F}" destId="{C1AA409C-3052-4243-9C17-B21C078E415A}" srcOrd="0" destOrd="0" presId="urn:microsoft.com/office/officeart/2005/8/layout/default"/>
    <dgm:cxn modelId="{7FECC1DC-218C-4CBB-BACD-52530A40BDC7}" srcId="{1FE0A443-A9E2-489B-9DDC-BCEAA620EAE9}" destId="{E27A3AAB-E348-4C34-A204-AFBC9481CBDD}" srcOrd="4" destOrd="0" parTransId="{10776D1E-7F65-44F5-82C3-9C286FCAB0F4}" sibTransId="{76A69A76-68FF-4241-91C5-07F460579A66}"/>
    <dgm:cxn modelId="{20ECF8C9-ADEF-4D26-80E3-C72FCF7A8312}" type="presOf" srcId="{ECCF4B35-C75D-4100-927F-FB0821532F54}" destId="{9940978A-CA28-4A69-B2BD-752A60BA54E2}" srcOrd="0" destOrd="0" presId="urn:microsoft.com/office/officeart/2005/8/layout/default"/>
    <dgm:cxn modelId="{86D5893E-E3D8-473F-BB06-9E6C8A2290A2}" type="presOf" srcId="{EFE0F4E3-C4E3-4262-9B68-E7CD9A839DFB}" destId="{9541EBF5-D3AA-4F37-BEBB-7682CA42B4C9}" srcOrd="0" destOrd="0" presId="urn:microsoft.com/office/officeart/2005/8/layout/default"/>
    <dgm:cxn modelId="{5E413956-65F5-4619-A90F-424C89578AEF}" type="presOf" srcId="{F012DAB2-97AE-4B44-A3AC-DE248E3C6ABF}" destId="{D72D2D32-14B7-4F3C-BA42-1C56F2CB18F3}" srcOrd="0" destOrd="0" presId="urn:microsoft.com/office/officeart/2005/8/layout/default"/>
    <dgm:cxn modelId="{576AD576-0C27-4C5A-8343-53E4D00A69AD}" srcId="{1FE0A443-A9E2-489B-9DDC-BCEAA620EAE9}" destId="{F012DAB2-97AE-4B44-A3AC-DE248E3C6ABF}" srcOrd="2" destOrd="0" parTransId="{20525C47-4847-49D6-8265-E5EC9B17FFA4}" sibTransId="{FE30C512-F4FA-48F4-B49F-4644EF090D66}"/>
    <dgm:cxn modelId="{D5B57F07-2A1F-4AA5-96E7-4B6C87D1A900}" srcId="{1FE0A443-A9E2-489B-9DDC-BCEAA620EAE9}" destId="{66C22EB0-2248-429A-A7AC-005CB4553FAE}" srcOrd="1" destOrd="0" parTransId="{8F1DEAAD-9D0F-4487-8830-3195EF779AA7}" sibTransId="{86258C1D-8E84-4D53-BB20-38C1A74F86D3}"/>
    <dgm:cxn modelId="{AAF629FC-B60A-4AC0-B949-4A34732FB4CA}" type="presOf" srcId="{8DA5D405-1B01-49B4-B8CF-A0E6653AF8D3}" destId="{F4A54D22-B7AE-4F6A-8FF9-EF2D701BD5A9}" srcOrd="0" destOrd="0" presId="urn:microsoft.com/office/officeart/2005/8/layout/default"/>
    <dgm:cxn modelId="{26CE82EB-EF43-4479-A60E-1D991A3FF3B7}" srcId="{1FE0A443-A9E2-489B-9DDC-BCEAA620EAE9}" destId="{FDFB27A1-ACBE-4B37-8B71-CF95258A3DB0}" srcOrd="8" destOrd="0" parTransId="{048F4A3B-040F-4F7C-91B7-C886949ADE94}" sibTransId="{35E254DA-9D15-4558-99C0-192ED275D66A}"/>
    <dgm:cxn modelId="{4E40D770-3581-4113-AD95-0CF5687FB375}" type="presOf" srcId="{1FE0A443-A9E2-489B-9DDC-BCEAA620EAE9}" destId="{020313FB-6265-4C19-88D4-B53C8EC0A464}" srcOrd="0" destOrd="0" presId="urn:microsoft.com/office/officeart/2005/8/layout/default"/>
    <dgm:cxn modelId="{E3DAED02-DF4A-48A3-ADB9-FA9EF54E903A}" srcId="{1FE0A443-A9E2-489B-9DDC-BCEAA620EAE9}" destId="{ECCF4B35-C75D-4100-927F-FB0821532F54}" srcOrd="5" destOrd="0" parTransId="{B50086BF-ED63-4FB1-B15E-66BD7F50E261}" sibTransId="{4FC962ED-5807-4E3F-932F-879F549B6797}"/>
    <dgm:cxn modelId="{4C84DFE0-62AB-4FA2-BB20-4BD1D2D6693A}" type="presOf" srcId="{96197CEB-2DA8-4E70-AC73-4FF73B18003D}" destId="{49B2B105-299F-4102-91EA-9BF2054FD604}" srcOrd="0" destOrd="0" presId="urn:microsoft.com/office/officeart/2005/8/layout/default"/>
    <dgm:cxn modelId="{8734ECE0-0D76-43E0-A21D-898054973B48}" srcId="{1FE0A443-A9E2-489B-9DDC-BCEAA620EAE9}" destId="{79CE7680-C8A2-4781-9316-4359818ADFEE}" srcOrd="7" destOrd="0" parTransId="{EC3D8BA0-EA91-43AB-B348-F2E9FD641D47}" sibTransId="{1B98C9DA-6A2B-4ED2-A68C-297B9A981198}"/>
    <dgm:cxn modelId="{0E4F3CC8-F922-4C09-8C29-0DCFF9EC3754}" srcId="{1FE0A443-A9E2-489B-9DDC-BCEAA620EAE9}" destId="{EFE0F4E3-C4E3-4262-9B68-E7CD9A839DFB}" srcOrd="6" destOrd="0" parTransId="{9CE0366D-FDC0-4D9E-9975-EC439A85894E}" sibTransId="{678DA6C9-6FCC-485F-B587-77DCC31FC16C}"/>
    <dgm:cxn modelId="{3F6B1440-2E51-44CD-8BD7-E20543FDB041}" type="presOf" srcId="{FDFB27A1-ACBE-4B37-8B71-CF95258A3DB0}" destId="{2A26BBFB-312B-4AD1-BA89-082E450A9126}" srcOrd="0" destOrd="0" presId="urn:microsoft.com/office/officeart/2005/8/layout/default"/>
    <dgm:cxn modelId="{4373D8B0-CF96-412C-A147-CA2DA73F9CA9}" srcId="{1FE0A443-A9E2-489B-9DDC-BCEAA620EAE9}" destId="{8DA5D405-1B01-49B4-B8CF-A0E6653AF8D3}" srcOrd="9" destOrd="0" parTransId="{5F0F2069-6EB5-400B-95CE-49FF61974435}" sibTransId="{8E6FE984-C01D-4351-81B6-977DE5F1CBBF}"/>
    <dgm:cxn modelId="{AAF5090E-D7BC-4FA8-94FA-01AE9C2D9D12}" type="presOf" srcId="{79CE7680-C8A2-4781-9316-4359818ADFEE}" destId="{1DCD74AB-43BD-4BB9-901B-F5FE9F882053}" srcOrd="0" destOrd="0" presId="urn:microsoft.com/office/officeart/2005/8/layout/default"/>
    <dgm:cxn modelId="{02593687-900D-472E-A47F-C7DC7895042F}" type="presOf" srcId="{66C22EB0-2248-429A-A7AC-005CB4553FAE}" destId="{126D463E-CA32-419A-8B77-83B2B2AFF542}" srcOrd="0" destOrd="0" presId="urn:microsoft.com/office/officeart/2005/8/layout/default"/>
    <dgm:cxn modelId="{D8DCB0F4-7692-4187-930E-2C827E229921}" srcId="{1FE0A443-A9E2-489B-9DDC-BCEAA620EAE9}" destId="{7973C389-D168-4A53-A37A-EC65ECEE64D2}" srcOrd="3" destOrd="0" parTransId="{DC8F93CE-0FB1-404C-A14B-118C3CA00026}" sibTransId="{BD46286F-0F80-44A0-A3B1-7A86B616E0D4}"/>
    <dgm:cxn modelId="{6B5460F7-FADE-4C2D-86FF-D6920FF491F1}" srcId="{1FE0A443-A9E2-489B-9DDC-BCEAA620EAE9}" destId="{4230BCD0-A674-477C-AC93-F651C3AC3F6F}" srcOrd="0" destOrd="0" parTransId="{9EEB6FA8-F4CB-4650-AB59-B99D9A3C6A28}" sibTransId="{7D530355-CEBA-49FD-89C4-60CEA4B71092}"/>
    <dgm:cxn modelId="{BF70495F-C96B-46C5-90B9-F1F4992D77AA}" type="presParOf" srcId="{020313FB-6265-4C19-88D4-B53C8EC0A464}" destId="{C1AA409C-3052-4243-9C17-B21C078E415A}" srcOrd="0" destOrd="0" presId="urn:microsoft.com/office/officeart/2005/8/layout/default"/>
    <dgm:cxn modelId="{18D16296-972F-49F1-AEA5-BF71602AED6F}" type="presParOf" srcId="{020313FB-6265-4C19-88D4-B53C8EC0A464}" destId="{F2C2CB60-BFC4-4346-8308-DCE1730BE704}" srcOrd="1" destOrd="0" presId="urn:microsoft.com/office/officeart/2005/8/layout/default"/>
    <dgm:cxn modelId="{2E599382-4A3A-413A-B9AE-B723DC511A85}" type="presParOf" srcId="{020313FB-6265-4C19-88D4-B53C8EC0A464}" destId="{126D463E-CA32-419A-8B77-83B2B2AFF542}" srcOrd="2" destOrd="0" presId="urn:microsoft.com/office/officeart/2005/8/layout/default"/>
    <dgm:cxn modelId="{5EA87BEE-0563-4568-9BAC-E9CCED1B3C6A}" type="presParOf" srcId="{020313FB-6265-4C19-88D4-B53C8EC0A464}" destId="{7270B509-989C-4EDC-9A1C-A3AF1EDCD0F4}" srcOrd="3" destOrd="0" presId="urn:microsoft.com/office/officeart/2005/8/layout/default"/>
    <dgm:cxn modelId="{C635CC6C-AD69-4081-A297-5FF2DB03E7D7}" type="presParOf" srcId="{020313FB-6265-4C19-88D4-B53C8EC0A464}" destId="{D72D2D32-14B7-4F3C-BA42-1C56F2CB18F3}" srcOrd="4" destOrd="0" presId="urn:microsoft.com/office/officeart/2005/8/layout/default"/>
    <dgm:cxn modelId="{8B577960-B497-4B63-9B6E-22F3A2DD8CB8}" type="presParOf" srcId="{020313FB-6265-4C19-88D4-B53C8EC0A464}" destId="{F85A56F1-F5A2-465F-B80E-580131EBFD32}" srcOrd="5" destOrd="0" presId="urn:microsoft.com/office/officeart/2005/8/layout/default"/>
    <dgm:cxn modelId="{416B6F64-1718-47B6-A5A1-B1A4E0595009}" type="presParOf" srcId="{020313FB-6265-4C19-88D4-B53C8EC0A464}" destId="{2D20C0EB-4B48-4DEC-A7BE-AD5714590098}" srcOrd="6" destOrd="0" presId="urn:microsoft.com/office/officeart/2005/8/layout/default"/>
    <dgm:cxn modelId="{9893B454-6E2C-4026-8ECF-D421602019AC}" type="presParOf" srcId="{020313FB-6265-4C19-88D4-B53C8EC0A464}" destId="{33ABEEDE-19AC-4B93-A5F1-C4A766FE1BF0}" srcOrd="7" destOrd="0" presId="urn:microsoft.com/office/officeart/2005/8/layout/default"/>
    <dgm:cxn modelId="{D2D6692A-EECD-46FA-8602-12B2195664AC}" type="presParOf" srcId="{020313FB-6265-4C19-88D4-B53C8EC0A464}" destId="{29636A90-9512-4FE4-B56B-8716B2D2ABBD}" srcOrd="8" destOrd="0" presId="urn:microsoft.com/office/officeart/2005/8/layout/default"/>
    <dgm:cxn modelId="{388FCF18-0F19-420C-AFF5-C5B478573F2E}" type="presParOf" srcId="{020313FB-6265-4C19-88D4-B53C8EC0A464}" destId="{89D9321E-2350-40D0-9409-A1EEACB1E83D}" srcOrd="9" destOrd="0" presId="urn:microsoft.com/office/officeart/2005/8/layout/default"/>
    <dgm:cxn modelId="{FB88AF47-CE0A-4496-9EA6-D6F0F840932D}" type="presParOf" srcId="{020313FB-6265-4C19-88D4-B53C8EC0A464}" destId="{9940978A-CA28-4A69-B2BD-752A60BA54E2}" srcOrd="10" destOrd="0" presId="urn:microsoft.com/office/officeart/2005/8/layout/default"/>
    <dgm:cxn modelId="{A9AFF8EC-479C-46F9-BB81-FAFE97861BA9}" type="presParOf" srcId="{020313FB-6265-4C19-88D4-B53C8EC0A464}" destId="{22042BBD-09D5-475F-B98B-E46CAAB453A9}" srcOrd="11" destOrd="0" presId="urn:microsoft.com/office/officeart/2005/8/layout/default"/>
    <dgm:cxn modelId="{1781C426-09D9-40F9-B8A2-67FB005A46F9}" type="presParOf" srcId="{020313FB-6265-4C19-88D4-B53C8EC0A464}" destId="{9541EBF5-D3AA-4F37-BEBB-7682CA42B4C9}" srcOrd="12" destOrd="0" presId="urn:microsoft.com/office/officeart/2005/8/layout/default"/>
    <dgm:cxn modelId="{EC13FD3B-87F7-46C8-8F44-B7EBD90AD0FA}" type="presParOf" srcId="{020313FB-6265-4C19-88D4-B53C8EC0A464}" destId="{EEBA8CD1-C977-42F0-8E2D-A20D891DCDAF}" srcOrd="13" destOrd="0" presId="urn:microsoft.com/office/officeart/2005/8/layout/default"/>
    <dgm:cxn modelId="{9A50C6A1-3809-43CE-BE7A-FDA04EE49035}" type="presParOf" srcId="{020313FB-6265-4C19-88D4-B53C8EC0A464}" destId="{1DCD74AB-43BD-4BB9-901B-F5FE9F882053}" srcOrd="14" destOrd="0" presId="urn:microsoft.com/office/officeart/2005/8/layout/default"/>
    <dgm:cxn modelId="{B4E096B1-75B8-4A70-B7AE-AA856C1BC9F5}" type="presParOf" srcId="{020313FB-6265-4C19-88D4-B53C8EC0A464}" destId="{9D8816D5-BB65-4272-BD9D-B169DB3C36AC}" srcOrd="15" destOrd="0" presId="urn:microsoft.com/office/officeart/2005/8/layout/default"/>
    <dgm:cxn modelId="{1D2A7DAE-54C3-4CBD-A7D2-343079973542}" type="presParOf" srcId="{020313FB-6265-4C19-88D4-B53C8EC0A464}" destId="{2A26BBFB-312B-4AD1-BA89-082E450A9126}" srcOrd="16" destOrd="0" presId="urn:microsoft.com/office/officeart/2005/8/layout/default"/>
    <dgm:cxn modelId="{1F8844DA-C5FB-4F17-A68D-7C1E3A0F2170}" type="presParOf" srcId="{020313FB-6265-4C19-88D4-B53C8EC0A464}" destId="{F4A00312-95D1-4172-8F37-126AA19EC5A0}" srcOrd="17" destOrd="0" presId="urn:microsoft.com/office/officeart/2005/8/layout/default"/>
    <dgm:cxn modelId="{94E2A063-8402-4FE1-990D-5A6581F1E8AA}" type="presParOf" srcId="{020313FB-6265-4C19-88D4-B53C8EC0A464}" destId="{F4A54D22-B7AE-4F6A-8FF9-EF2D701BD5A9}" srcOrd="18" destOrd="0" presId="urn:microsoft.com/office/officeart/2005/8/layout/default"/>
    <dgm:cxn modelId="{385BD95A-8D92-41A6-9A19-02E4053227AD}" type="presParOf" srcId="{020313FB-6265-4C19-88D4-B53C8EC0A464}" destId="{F518FD41-B844-44FC-9379-107D72073EB7}" srcOrd="19" destOrd="0" presId="urn:microsoft.com/office/officeart/2005/8/layout/default"/>
    <dgm:cxn modelId="{EF338EF9-8551-4D50-BA6A-F76FC1C1526A}" type="presParOf" srcId="{020313FB-6265-4C19-88D4-B53C8EC0A464}" destId="{49B2B105-299F-4102-91EA-9BF2054FD604}" srcOrd="2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72C57449-E04B-4F52-BA01-C95B86CF71CF}" type="doc">
      <dgm:prSet loTypeId="urn:microsoft.com/office/officeart/2009/3/layout/StepUpProcess" loCatId="process" qsTypeId="urn:microsoft.com/office/officeart/2005/8/quickstyle/simple1" qsCatId="simple" csTypeId="urn:microsoft.com/office/officeart/2005/8/colors/accent0_2" csCatId="mainScheme" phldr="1"/>
      <dgm:spPr/>
      <dgm:t>
        <a:bodyPr/>
        <a:lstStyle/>
        <a:p>
          <a:endParaRPr lang="en-US"/>
        </a:p>
      </dgm:t>
    </dgm:pt>
    <dgm:pt modelId="{027C22C7-B856-429E-803F-5E9DD6A284BE}">
      <dgm:prSet phldrT="[Text]" custT="1"/>
      <dgm:spPr/>
      <dgm:t>
        <a:bodyPr/>
        <a:lstStyle/>
        <a:p>
          <a:r>
            <a:rPr lang="en-US" sz="1600" dirty="0" smtClean="0">
              <a:latin typeface="Helvetica" panose="020B0604020202020204" pitchFamily="34" charset="0"/>
              <a:cs typeface="Helvetica" panose="020B0604020202020204" pitchFamily="34" charset="0"/>
            </a:rPr>
            <a:t>Significant, </a:t>
          </a:r>
          <a:r>
            <a:rPr lang="en-US" sz="1600" b="1" dirty="0" smtClean="0">
              <a:latin typeface="Helvetica" panose="020B0604020202020204" pitchFamily="34" charset="0"/>
              <a:cs typeface="Helvetica" panose="020B0604020202020204" pitchFamily="34" charset="0"/>
            </a:rPr>
            <a:t>complex</a:t>
          </a:r>
          <a:r>
            <a:rPr lang="en-US" sz="1600" dirty="0" smtClean="0">
              <a:latin typeface="Helvetica" panose="020B0604020202020204" pitchFamily="34" charset="0"/>
              <a:cs typeface="Helvetica" panose="020B0604020202020204" pitchFamily="34" charset="0"/>
            </a:rPr>
            <a:t> disabilities.</a:t>
          </a:r>
        </a:p>
      </dgm:t>
    </dgm:pt>
    <dgm:pt modelId="{28B0E9EF-C0D6-498F-BBFF-1027EAC0413A}" type="parTrans" cxnId="{98142043-B4F2-4C8B-9198-5751801FCFA7}">
      <dgm:prSet/>
      <dgm:spPr/>
      <dgm:t>
        <a:bodyPr/>
        <a:lstStyle/>
        <a:p>
          <a:endParaRPr lang="en-US" sz="1600">
            <a:latin typeface="Helvetica" panose="020B0604020202020204" pitchFamily="34" charset="0"/>
            <a:cs typeface="Helvetica" panose="020B0604020202020204" pitchFamily="34" charset="0"/>
          </a:endParaRPr>
        </a:p>
      </dgm:t>
    </dgm:pt>
    <dgm:pt modelId="{33173049-AC3D-4E29-ADD4-78947D3772E4}" type="sibTrans" cxnId="{98142043-B4F2-4C8B-9198-5751801FCFA7}">
      <dgm:prSet custT="1"/>
      <dgm:spPr/>
      <dgm:t>
        <a:bodyPr/>
        <a:lstStyle/>
        <a:p>
          <a:endParaRPr lang="en-US" sz="1600">
            <a:latin typeface="Helvetica" panose="020B0604020202020204" pitchFamily="34" charset="0"/>
            <a:cs typeface="Helvetica" panose="020B0604020202020204" pitchFamily="34" charset="0"/>
          </a:endParaRPr>
        </a:p>
      </dgm:t>
    </dgm:pt>
    <dgm:pt modelId="{4DC7D891-725B-48F0-A8A6-4315F931D633}">
      <dgm:prSet phldrT="[Text]" custT="1"/>
      <dgm:spPr/>
      <dgm:t>
        <a:bodyPr/>
        <a:lstStyle/>
        <a:p>
          <a:r>
            <a:rPr lang="en-US" sz="1600" b="1" dirty="0" smtClean="0">
              <a:latin typeface="Helvetica" panose="020B0604020202020204" pitchFamily="34" charset="0"/>
              <a:cs typeface="Helvetica" panose="020B0604020202020204" pitchFamily="34" charset="0"/>
            </a:rPr>
            <a:t>Top 3 conditions: </a:t>
          </a:r>
        </a:p>
        <a:p>
          <a:r>
            <a:rPr lang="en-US" sz="1600" b="0" dirty="0" smtClean="0">
              <a:latin typeface="Helvetica" panose="020B0604020202020204" pitchFamily="34" charset="0"/>
              <a:cs typeface="Helvetica" panose="020B0604020202020204" pitchFamily="34" charset="0"/>
            </a:rPr>
            <a:t>Diabetes, Psychiatric Disorders and Heart Disease.</a:t>
          </a:r>
        </a:p>
        <a:p>
          <a:endParaRPr lang="en-US" sz="1600" b="1" dirty="0" smtClean="0">
            <a:latin typeface="Helvetica" panose="020B0604020202020204" pitchFamily="34" charset="0"/>
            <a:cs typeface="Helvetica" panose="020B0604020202020204" pitchFamily="34" charset="0"/>
          </a:endParaRPr>
        </a:p>
      </dgm:t>
    </dgm:pt>
    <dgm:pt modelId="{C31CFA86-C940-4E5D-8C65-59B6D5F88ECD}" type="parTrans" cxnId="{FCE25C27-8022-49F8-89F2-9CEC71384513}">
      <dgm:prSet/>
      <dgm:spPr/>
      <dgm:t>
        <a:bodyPr/>
        <a:lstStyle/>
        <a:p>
          <a:endParaRPr lang="en-US" sz="1600">
            <a:latin typeface="Helvetica" panose="020B0604020202020204" pitchFamily="34" charset="0"/>
            <a:cs typeface="Helvetica" panose="020B0604020202020204" pitchFamily="34" charset="0"/>
          </a:endParaRPr>
        </a:p>
      </dgm:t>
    </dgm:pt>
    <dgm:pt modelId="{C191C21E-FF9F-42CD-91EA-B0DE22D1A950}" type="sibTrans" cxnId="{FCE25C27-8022-49F8-89F2-9CEC71384513}">
      <dgm:prSet custT="1"/>
      <dgm:spPr/>
      <dgm:t>
        <a:bodyPr/>
        <a:lstStyle/>
        <a:p>
          <a:endParaRPr lang="en-US" sz="1600">
            <a:latin typeface="Helvetica" panose="020B0604020202020204" pitchFamily="34" charset="0"/>
            <a:cs typeface="Helvetica" panose="020B0604020202020204" pitchFamily="34" charset="0"/>
          </a:endParaRPr>
        </a:p>
      </dgm:t>
    </dgm:pt>
    <dgm:pt modelId="{20A6C069-23D1-4107-B1F6-DCB0E12CB947}">
      <dgm:prSet phldrT="[Text]" custT="1"/>
      <dgm:spPr/>
      <dgm:t>
        <a:bodyPr/>
        <a:lstStyle/>
        <a:p>
          <a:r>
            <a:rPr lang="en-US" sz="1600" b="0" dirty="0" smtClean="0">
              <a:latin typeface="Helvetica" panose="020B0604020202020204" pitchFamily="34" charset="0"/>
              <a:cs typeface="Helvetica" panose="020B0604020202020204" pitchFamily="34" charset="0"/>
            </a:rPr>
            <a:t>Most need help with daily living activities</a:t>
          </a:r>
          <a:endParaRPr lang="en-US" sz="1600" b="0" dirty="0">
            <a:latin typeface="Helvetica" panose="020B0604020202020204" pitchFamily="34" charset="0"/>
            <a:cs typeface="Helvetica" panose="020B0604020202020204" pitchFamily="34" charset="0"/>
          </a:endParaRPr>
        </a:p>
      </dgm:t>
    </dgm:pt>
    <dgm:pt modelId="{8740E252-F64A-4F30-8412-C723BCEEDEC5}" type="parTrans" cxnId="{675551CD-4647-4AE9-A1A5-7EEFE42992D4}">
      <dgm:prSet/>
      <dgm:spPr/>
      <dgm:t>
        <a:bodyPr/>
        <a:lstStyle/>
        <a:p>
          <a:endParaRPr lang="en-US" sz="1600">
            <a:latin typeface="Helvetica" panose="020B0604020202020204" pitchFamily="34" charset="0"/>
            <a:cs typeface="Helvetica" panose="020B0604020202020204" pitchFamily="34" charset="0"/>
          </a:endParaRPr>
        </a:p>
      </dgm:t>
    </dgm:pt>
    <dgm:pt modelId="{47224A5D-360D-44E2-AF5A-756F4DDF1526}" type="sibTrans" cxnId="{675551CD-4647-4AE9-A1A5-7EEFE42992D4}">
      <dgm:prSet custT="1"/>
      <dgm:spPr/>
      <dgm:t>
        <a:bodyPr/>
        <a:lstStyle/>
        <a:p>
          <a:endParaRPr lang="en-US" sz="1600">
            <a:latin typeface="Helvetica" panose="020B0604020202020204" pitchFamily="34" charset="0"/>
            <a:cs typeface="Helvetica" panose="020B0604020202020204" pitchFamily="34" charset="0"/>
          </a:endParaRPr>
        </a:p>
      </dgm:t>
    </dgm:pt>
    <dgm:pt modelId="{48743837-FE91-48E0-9DF8-5864A07B6817}">
      <dgm:prSet custT="1"/>
      <dgm:spPr/>
      <dgm:t>
        <a:bodyPr/>
        <a:lstStyle/>
        <a:p>
          <a:r>
            <a:rPr lang="en-US" sz="1500" b="1" dirty="0" smtClean="0">
              <a:latin typeface="Helvetica" panose="020B0604020202020204" pitchFamily="34" charset="0"/>
              <a:cs typeface="Helvetica" panose="020B0604020202020204" pitchFamily="34" charset="0"/>
            </a:rPr>
            <a:t>DIVERSE: </a:t>
          </a:r>
          <a:r>
            <a:rPr lang="en-US" sz="1500" b="0" dirty="0" smtClean="0">
              <a:latin typeface="Helvetica" panose="020B0604020202020204" pitchFamily="34" charset="0"/>
              <a:cs typeface="Helvetica" panose="020B0604020202020204" pitchFamily="34" charset="0"/>
            </a:rPr>
            <a:t/>
          </a:r>
          <a:br>
            <a:rPr lang="en-US" sz="1500" b="0" dirty="0" smtClean="0">
              <a:latin typeface="Helvetica" panose="020B0604020202020204" pitchFamily="34" charset="0"/>
              <a:cs typeface="Helvetica" panose="020B0604020202020204" pitchFamily="34" charset="0"/>
            </a:rPr>
          </a:br>
          <a:r>
            <a:rPr lang="en-US" sz="1500" b="0" dirty="0" smtClean="0">
              <a:latin typeface="Helvetica" panose="020B0604020202020204" pitchFamily="34" charset="0"/>
              <a:cs typeface="Helvetica" panose="020B0604020202020204" pitchFamily="34" charset="0"/>
            </a:rPr>
            <a:t>A</a:t>
          </a:r>
          <a:r>
            <a:rPr lang="en-US" sz="1500" dirty="0" smtClean="0">
              <a:latin typeface="Helvetica" panose="020B0604020202020204" pitchFamily="34" charset="0"/>
              <a:cs typeface="Helvetica" panose="020B0604020202020204" pitchFamily="34" charset="0"/>
            </a:rPr>
            <a:t>ge, Race, Ethnicity, Language, Sexual Orientation, Religion and Disability. </a:t>
          </a:r>
          <a:endParaRPr lang="en-US" sz="1500" dirty="0">
            <a:latin typeface="Helvetica" panose="020B0604020202020204" pitchFamily="34" charset="0"/>
            <a:cs typeface="Helvetica" panose="020B0604020202020204" pitchFamily="34" charset="0"/>
          </a:endParaRPr>
        </a:p>
      </dgm:t>
    </dgm:pt>
    <dgm:pt modelId="{5C1222B4-5470-48FD-8D57-6B0DF5856F6A}" type="par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D31B8AAB-2F9B-449C-A0F0-39E3A48EA596}" type="sibTrans" cxnId="{5326A01F-E073-420E-834C-1AF740085FC4}">
      <dgm:prSet/>
      <dgm:spPr/>
      <dgm:t>
        <a:bodyPr/>
        <a:lstStyle/>
        <a:p>
          <a:endParaRPr lang="en-US" sz="1600">
            <a:latin typeface="Helvetica" panose="020B0604020202020204" pitchFamily="34" charset="0"/>
            <a:cs typeface="Helvetica" panose="020B0604020202020204" pitchFamily="34" charset="0"/>
          </a:endParaRPr>
        </a:p>
      </dgm:t>
    </dgm:pt>
    <dgm:pt modelId="{806A5053-B2D1-4E6A-9997-933A3604B1F0}">
      <dgm:prSet custT="1"/>
      <dgm:spPr/>
      <dgm:t>
        <a:bodyPr/>
        <a:lstStyle/>
        <a:p>
          <a:r>
            <a:rPr lang="en-US" sz="1600" dirty="0" smtClean="0">
              <a:latin typeface="Helvetica" panose="020B0604020202020204" pitchFamily="34" charset="0"/>
              <a:cs typeface="Helvetica" panose="020B0604020202020204" pitchFamily="34" charset="0"/>
            </a:rPr>
            <a:t>50% </a:t>
          </a:r>
          <a:r>
            <a:rPr lang="en-US" sz="1600" b="0" dirty="0" smtClean="0">
              <a:latin typeface="Helvetica" panose="020B0604020202020204" pitchFamily="34" charset="0"/>
              <a:cs typeface="Helvetica" panose="020B0604020202020204" pitchFamily="34" charset="0"/>
            </a:rPr>
            <a:t>Behavioral health </a:t>
          </a:r>
          <a:r>
            <a:rPr lang="en-US" sz="1600" dirty="0" smtClean="0">
              <a:latin typeface="Helvetica" panose="020B0604020202020204" pitchFamily="34" charset="0"/>
              <a:cs typeface="Helvetica" panose="020B0604020202020204" pitchFamily="34" charset="0"/>
            </a:rPr>
            <a:t>diagnosis </a:t>
          </a:r>
          <a:endParaRPr lang="en-US" sz="1600" dirty="0">
            <a:latin typeface="Helvetica" panose="020B0604020202020204" pitchFamily="34" charset="0"/>
            <a:cs typeface="Helvetica" panose="020B0604020202020204" pitchFamily="34" charset="0"/>
          </a:endParaRPr>
        </a:p>
      </dgm:t>
    </dgm:pt>
    <dgm:pt modelId="{BFEDC299-3C95-426E-829C-AA2A25C93DC2}" type="parTrans" cxnId="{89819422-50E3-4008-8ABC-5FB68A57885A}">
      <dgm:prSet/>
      <dgm:spPr/>
      <dgm:t>
        <a:bodyPr/>
        <a:lstStyle/>
        <a:p>
          <a:endParaRPr lang="en-US" sz="1600">
            <a:latin typeface="Helvetica" panose="020B0604020202020204" pitchFamily="34" charset="0"/>
            <a:cs typeface="Helvetica" panose="020B0604020202020204" pitchFamily="34" charset="0"/>
          </a:endParaRPr>
        </a:p>
      </dgm:t>
    </dgm:pt>
    <dgm:pt modelId="{BE0F3ABC-171A-4474-A7C7-2E2B5100E8B3}" type="sibTrans" cxnId="{89819422-50E3-4008-8ABC-5FB68A57885A}">
      <dgm:prSet custT="1"/>
      <dgm:spPr/>
      <dgm:t>
        <a:bodyPr/>
        <a:lstStyle/>
        <a:p>
          <a:endParaRPr lang="en-US" sz="1600">
            <a:latin typeface="Helvetica" panose="020B0604020202020204" pitchFamily="34" charset="0"/>
            <a:cs typeface="Helvetica" panose="020B0604020202020204" pitchFamily="34" charset="0"/>
          </a:endParaRPr>
        </a:p>
      </dgm:t>
    </dgm:pt>
    <dgm:pt modelId="{7306F647-8ED0-4C3E-A673-8CCF3FF0A859}" type="pres">
      <dgm:prSet presAssocID="{72C57449-E04B-4F52-BA01-C95B86CF71CF}" presName="rootnode" presStyleCnt="0">
        <dgm:presLayoutVars>
          <dgm:chMax/>
          <dgm:chPref/>
          <dgm:dir/>
          <dgm:animLvl val="lvl"/>
        </dgm:presLayoutVars>
      </dgm:prSet>
      <dgm:spPr/>
      <dgm:t>
        <a:bodyPr/>
        <a:lstStyle/>
        <a:p>
          <a:endParaRPr lang="en-US"/>
        </a:p>
      </dgm:t>
    </dgm:pt>
    <dgm:pt modelId="{91AE96E4-7B62-4779-B6C4-0C45ABD50DB6}" type="pres">
      <dgm:prSet presAssocID="{027C22C7-B856-429E-803F-5E9DD6A284BE}" presName="composite" presStyleCnt="0"/>
      <dgm:spPr/>
    </dgm:pt>
    <dgm:pt modelId="{C17E0A93-002A-4B99-8FDA-5AFBE5C18453}" type="pres">
      <dgm:prSet presAssocID="{027C22C7-B856-429E-803F-5E9DD6A284BE}" presName="LShape" presStyleLbl="alignNode1" presStyleIdx="0" presStyleCnt="9" custLinFactNeighborY="0"/>
      <dgm:spPr/>
    </dgm:pt>
    <dgm:pt modelId="{5D513CDF-9743-4BA8-9AD7-199E7F178B6E}" type="pres">
      <dgm:prSet presAssocID="{027C22C7-B856-429E-803F-5E9DD6A284BE}" presName="ParentText" presStyleLbl="revTx" presStyleIdx="0" presStyleCnt="5" custLinFactX="20657" custLinFactNeighborX="100000" custLinFactNeighborY="-31465">
        <dgm:presLayoutVars>
          <dgm:chMax val="0"/>
          <dgm:chPref val="0"/>
          <dgm:bulletEnabled val="1"/>
        </dgm:presLayoutVars>
      </dgm:prSet>
      <dgm:spPr/>
      <dgm:t>
        <a:bodyPr/>
        <a:lstStyle/>
        <a:p>
          <a:endParaRPr lang="en-US"/>
        </a:p>
      </dgm:t>
    </dgm:pt>
    <dgm:pt modelId="{525A7F45-1636-4BD1-8BCC-FB66596C393B}" type="pres">
      <dgm:prSet presAssocID="{027C22C7-B856-429E-803F-5E9DD6A284BE}" presName="Triangle" presStyleLbl="alignNode1" presStyleIdx="1" presStyleCnt="9"/>
      <dgm:spPr/>
    </dgm:pt>
    <dgm:pt modelId="{B48FA1A9-AE06-42E1-968E-9F449F956DB9}" type="pres">
      <dgm:prSet presAssocID="{33173049-AC3D-4E29-ADD4-78947D3772E4}" presName="sibTrans" presStyleCnt="0"/>
      <dgm:spPr/>
    </dgm:pt>
    <dgm:pt modelId="{DE617207-901F-48FC-A466-0E1030981567}" type="pres">
      <dgm:prSet presAssocID="{33173049-AC3D-4E29-ADD4-78947D3772E4}" presName="space" presStyleCnt="0"/>
      <dgm:spPr/>
    </dgm:pt>
    <dgm:pt modelId="{754364F7-84A3-42A4-807B-4D86108D2CDB}" type="pres">
      <dgm:prSet presAssocID="{806A5053-B2D1-4E6A-9997-933A3604B1F0}" presName="composite" presStyleCnt="0"/>
      <dgm:spPr/>
    </dgm:pt>
    <dgm:pt modelId="{DC787341-5AE9-4966-ADFE-5AD7A040703B}" type="pres">
      <dgm:prSet presAssocID="{806A5053-B2D1-4E6A-9997-933A3604B1F0}" presName="LShape" presStyleLbl="alignNode1" presStyleIdx="2" presStyleCnt="9"/>
      <dgm:spPr/>
    </dgm:pt>
    <dgm:pt modelId="{CF71A453-48F2-4177-AB22-020F8FD9AD7A}" type="pres">
      <dgm:prSet presAssocID="{806A5053-B2D1-4E6A-9997-933A3604B1F0}" presName="ParentText" presStyleLbl="revTx" presStyleIdx="1" presStyleCnt="5" custLinFactX="22920" custLinFactNeighborX="100000" custLinFactNeighborY="-30374">
        <dgm:presLayoutVars>
          <dgm:chMax val="0"/>
          <dgm:chPref val="0"/>
          <dgm:bulletEnabled val="1"/>
        </dgm:presLayoutVars>
      </dgm:prSet>
      <dgm:spPr/>
      <dgm:t>
        <a:bodyPr/>
        <a:lstStyle/>
        <a:p>
          <a:endParaRPr lang="en-US"/>
        </a:p>
      </dgm:t>
    </dgm:pt>
    <dgm:pt modelId="{4FF0FA8E-92C1-4858-A267-F2A54E141B84}" type="pres">
      <dgm:prSet presAssocID="{806A5053-B2D1-4E6A-9997-933A3604B1F0}" presName="Triangle" presStyleLbl="alignNode1" presStyleIdx="3" presStyleCnt="9"/>
      <dgm:spPr/>
    </dgm:pt>
    <dgm:pt modelId="{A979CD48-AC78-43C4-880E-187EBCC28DC4}" type="pres">
      <dgm:prSet presAssocID="{BE0F3ABC-171A-4474-A7C7-2E2B5100E8B3}" presName="sibTrans" presStyleCnt="0"/>
      <dgm:spPr/>
    </dgm:pt>
    <dgm:pt modelId="{BDEA67BE-87FC-47B2-A50C-41973F5DB5B4}" type="pres">
      <dgm:prSet presAssocID="{BE0F3ABC-171A-4474-A7C7-2E2B5100E8B3}" presName="space" presStyleCnt="0"/>
      <dgm:spPr/>
    </dgm:pt>
    <dgm:pt modelId="{913EB764-36F5-4B82-95E3-D7413008958D}" type="pres">
      <dgm:prSet presAssocID="{4DC7D891-725B-48F0-A8A6-4315F931D633}" presName="composite" presStyleCnt="0"/>
      <dgm:spPr/>
    </dgm:pt>
    <dgm:pt modelId="{9DBDBF6D-8AC0-45FF-93CE-29BF03F239B4}" type="pres">
      <dgm:prSet presAssocID="{4DC7D891-725B-48F0-A8A6-4315F931D633}" presName="LShape" presStyleLbl="alignNode1" presStyleIdx="4" presStyleCnt="9"/>
      <dgm:spPr/>
    </dgm:pt>
    <dgm:pt modelId="{6952EBED-BC94-479E-8A17-76542FEACDA7}" type="pres">
      <dgm:prSet presAssocID="{4DC7D891-725B-48F0-A8A6-4315F931D633}" presName="ParentText" presStyleLbl="revTx" presStyleIdx="2" presStyleCnt="5" custScaleX="118117" custLinFactX="30179" custLinFactNeighborX="100000" custLinFactNeighborY="-40047">
        <dgm:presLayoutVars>
          <dgm:chMax val="0"/>
          <dgm:chPref val="0"/>
          <dgm:bulletEnabled val="1"/>
        </dgm:presLayoutVars>
      </dgm:prSet>
      <dgm:spPr/>
      <dgm:t>
        <a:bodyPr/>
        <a:lstStyle/>
        <a:p>
          <a:endParaRPr lang="en-US"/>
        </a:p>
      </dgm:t>
    </dgm:pt>
    <dgm:pt modelId="{B924B948-38FB-46E5-BA1C-BBC4E871E13F}" type="pres">
      <dgm:prSet presAssocID="{4DC7D891-725B-48F0-A8A6-4315F931D633}" presName="Triangle" presStyleLbl="alignNode1" presStyleIdx="5" presStyleCnt="9"/>
      <dgm:spPr/>
    </dgm:pt>
    <dgm:pt modelId="{8AE819C1-F0B2-425B-BB41-27F74FD8E30F}" type="pres">
      <dgm:prSet presAssocID="{C191C21E-FF9F-42CD-91EA-B0DE22D1A950}" presName="sibTrans" presStyleCnt="0"/>
      <dgm:spPr/>
    </dgm:pt>
    <dgm:pt modelId="{FF016966-D7C3-420C-BD8E-4B671328FAA5}" type="pres">
      <dgm:prSet presAssocID="{C191C21E-FF9F-42CD-91EA-B0DE22D1A950}" presName="space" presStyleCnt="0"/>
      <dgm:spPr/>
    </dgm:pt>
    <dgm:pt modelId="{95641771-9BD3-477C-BCE3-DD6FD89A6093}" type="pres">
      <dgm:prSet presAssocID="{20A6C069-23D1-4107-B1F6-DCB0E12CB947}" presName="composite" presStyleCnt="0"/>
      <dgm:spPr/>
    </dgm:pt>
    <dgm:pt modelId="{D65823F0-6E18-441F-B485-3BCF542D36CF}" type="pres">
      <dgm:prSet presAssocID="{20A6C069-23D1-4107-B1F6-DCB0E12CB947}" presName="LShape" presStyleLbl="alignNode1" presStyleIdx="6" presStyleCnt="9"/>
      <dgm:spPr/>
    </dgm:pt>
    <dgm:pt modelId="{D7B0D3DE-83D8-434D-9DB9-14FF87314B83}" type="pres">
      <dgm:prSet presAssocID="{20A6C069-23D1-4107-B1F6-DCB0E12CB947}" presName="ParentText" presStyleLbl="revTx" presStyleIdx="3" presStyleCnt="5" custLinFactX="36960" custLinFactNeighborX="100000" custLinFactNeighborY="-30410">
        <dgm:presLayoutVars>
          <dgm:chMax val="0"/>
          <dgm:chPref val="0"/>
          <dgm:bulletEnabled val="1"/>
        </dgm:presLayoutVars>
      </dgm:prSet>
      <dgm:spPr/>
      <dgm:t>
        <a:bodyPr/>
        <a:lstStyle/>
        <a:p>
          <a:endParaRPr lang="en-US"/>
        </a:p>
      </dgm:t>
    </dgm:pt>
    <dgm:pt modelId="{E95C663C-70A3-48CE-AB45-6BE442863D13}" type="pres">
      <dgm:prSet presAssocID="{20A6C069-23D1-4107-B1F6-DCB0E12CB947}" presName="Triangle" presStyleLbl="alignNode1" presStyleIdx="7" presStyleCnt="9"/>
      <dgm:spPr/>
    </dgm:pt>
    <dgm:pt modelId="{AD7C4F85-5AFC-44C1-AE3D-F8208DE953CB}" type="pres">
      <dgm:prSet presAssocID="{47224A5D-360D-44E2-AF5A-756F4DDF1526}" presName="sibTrans" presStyleCnt="0"/>
      <dgm:spPr/>
    </dgm:pt>
    <dgm:pt modelId="{C5D52209-F0B9-4AF3-8FCE-BA3B9AB7B011}" type="pres">
      <dgm:prSet presAssocID="{47224A5D-360D-44E2-AF5A-756F4DDF1526}" presName="space" presStyleCnt="0"/>
      <dgm:spPr/>
    </dgm:pt>
    <dgm:pt modelId="{75715029-8643-454F-94EF-0F6F01EF15F4}" type="pres">
      <dgm:prSet presAssocID="{48743837-FE91-48E0-9DF8-5864A07B6817}" presName="composite" presStyleCnt="0"/>
      <dgm:spPr/>
    </dgm:pt>
    <dgm:pt modelId="{A7BB00DA-2E68-4F31-98CC-47CC8A21B7BF}" type="pres">
      <dgm:prSet presAssocID="{48743837-FE91-48E0-9DF8-5864A07B6817}" presName="LShape" presStyleLbl="alignNode1" presStyleIdx="8" presStyleCnt="9"/>
      <dgm:spPr/>
    </dgm:pt>
    <dgm:pt modelId="{5D59A672-70BE-4FE2-A6E6-5ABA173BEA7B}" type="pres">
      <dgm:prSet presAssocID="{48743837-FE91-48E0-9DF8-5864A07B6817}" presName="ParentText" presStyleLbl="revTx" presStyleIdx="4" presStyleCnt="5" custScaleX="144811" custScaleY="106793" custLinFactX="-200000" custLinFactY="43140" custLinFactNeighborX="-280411" custLinFactNeighborY="100000">
        <dgm:presLayoutVars>
          <dgm:chMax val="0"/>
          <dgm:chPref val="0"/>
          <dgm:bulletEnabled val="1"/>
        </dgm:presLayoutVars>
      </dgm:prSet>
      <dgm:spPr/>
      <dgm:t>
        <a:bodyPr/>
        <a:lstStyle/>
        <a:p>
          <a:endParaRPr lang="en-US"/>
        </a:p>
      </dgm:t>
    </dgm:pt>
  </dgm:ptLst>
  <dgm:cxnLst>
    <dgm:cxn modelId="{E4136BC7-7D33-4594-B0E7-94FA0EC0BFE7}" type="presOf" srcId="{48743837-FE91-48E0-9DF8-5864A07B6817}" destId="{5D59A672-70BE-4FE2-A6E6-5ABA173BEA7B}" srcOrd="0" destOrd="0" presId="urn:microsoft.com/office/officeart/2009/3/layout/StepUpProcess"/>
    <dgm:cxn modelId="{BA2071FF-CA8F-4474-AC71-63C2A69293F7}" type="presOf" srcId="{806A5053-B2D1-4E6A-9997-933A3604B1F0}" destId="{CF71A453-48F2-4177-AB22-020F8FD9AD7A}" srcOrd="0" destOrd="0" presId="urn:microsoft.com/office/officeart/2009/3/layout/StepUpProcess"/>
    <dgm:cxn modelId="{A74EE646-2222-4CC1-A5E6-2D97AB067BE2}" type="presOf" srcId="{027C22C7-B856-429E-803F-5E9DD6A284BE}" destId="{5D513CDF-9743-4BA8-9AD7-199E7F178B6E}" srcOrd="0" destOrd="0" presId="urn:microsoft.com/office/officeart/2009/3/layout/StepUpProcess"/>
    <dgm:cxn modelId="{5326A01F-E073-420E-834C-1AF740085FC4}" srcId="{72C57449-E04B-4F52-BA01-C95B86CF71CF}" destId="{48743837-FE91-48E0-9DF8-5864A07B6817}" srcOrd="4" destOrd="0" parTransId="{5C1222B4-5470-48FD-8D57-6B0DF5856F6A}" sibTransId="{D31B8AAB-2F9B-449C-A0F0-39E3A48EA596}"/>
    <dgm:cxn modelId="{89819422-50E3-4008-8ABC-5FB68A57885A}" srcId="{72C57449-E04B-4F52-BA01-C95B86CF71CF}" destId="{806A5053-B2D1-4E6A-9997-933A3604B1F0}" srcOrd="1" destOrd="0" parTransId="{BFEDC299-3C95-426E-829C-AA2A25C93DC2}" sibTransId="{BE0F3ABC-171A-4474-A7C7-2E2B5100E8B3}"/>
    <dgm:cxn modelId="{F2F70349-A2E7-4509-A1EA-E32B47EB994B}" type="presOf" srcId="{4DC7D891-725B-48F0-A8A6-4315F931D633}" destId="{6952EBED-BC94-479E-8A17-76542FEACDA7}" srcOrd="0" destOrd="0" presId="urn:microsoft.com/office/officeart/2009/3/layout/StepUpProcess"/>
    <dgm:cxn modelId="{892E9D30-EB3A-47BA-9511-51DE1ED7A28A}" type="presOf" srcId="{72C57449-E04B-4F52-BA01-C95B86CF71CF}" destId="{7306F647-8ED0-4C3E-A673-8CCF3FF0A859}" srcOrd="0" destOrd="0" presId="urn:microsoft.com/office/officeart/2009/3/layout/StepUpProcess"/>
    <dgm:cxn modelId="{98142043-B4F2-4C8B-9198-5751801FCFA7}" srcId="{72C57449-E04B-4F52-BA01-C95B86CF71CF}" destId="{027C22C7-B856-429E-803F-5E9DD6A284BE}" srcOrd="0" destOrd="0" parTransId="{28B0E9EF-C0D6-498F-BBFF-1027EAC0413A}" sibTransId="{33173049-AC3D-4E29-ADD4-78947D3772E4}"/>
    <dgm:cxn modelId="{675551CD-4647-4AE9-A1A5-7EEFE42992D4}" srcId="{72C57449-E04B-4F52-BA01-C95B86CF71CF}" destId="{20A6C069-23D1-4107-B1F6-DCB0E12CB947}" srcOrd="3" destOrd="0" parTransId="{8740E252-F64A-4F30-8412-C723BCEEDEC5}" sibTransId="{47224A5D-360D-44E2-AF5A-756F4DDF1526}"/>
    <dgm:cxn modelId="{FCE25C27-8022-49F8-89F2-9CEC71384513}" srcId="{72C57449-E04B-4F52-BA01-C95B86CF71CF}" destId="{4DC7D891-725B-48F0-A8A6-4315F931D633}" srcOrd="2" destOrd="0" parTransId="{C31CFA86-C940-4E5D-8C65-59B6D5F88ECD}" sibTransId="{C191C21E-FF9F-42CD-91EA-B0DE22D1A950}"/>
    <dgm:cxn modelId="{9FA05770-BF0D-4384-85BE-CB319E67136B}" type="presOf" srcId="{20A6C069-23D1-4107-B1F6-DCB0E12CB947}" destId="{D7B0D3DE-83D8-434D-9DB9-14FF87314B83}" srcOrd="0" destOrd="0" presId="urn:microsoft.com/office/officeart/2009/3/layout/StepUpProcess"/>
    <dgm:cxn modelId="{4D8A6693-2C06-480B-8EEF-F8786BA9C124}" type="presParOf" srcId="{7306F647-8ED0-4C3E-A673-8CCF3FF0A859}" destId="{91AE96E4-7B62-4779-B6C4-0C45ABD50DB6}" srcOrd="0" destOrd="0" presId="urn:microsoft.com/office/officeart/2009/3/layout/StepUpProcess"/>
    <dgm:cxn modelId="{ACF64165-418F-4162-BB0F-FD819B67EEEB}" type="presParOf" srcId="{91AE96E4-7B62-4779-B6C4-0C45ABD50DB6}" destId="{C17E0A93-002A-4B99-8FDA-5AFBE5C18453}" srcOrd="0" destOrd="0" presId="urn:microsoft.com/office/officeart/2009/3/layout/StepUpProcess"/>
    <dgm:cxn modelId="{15A7BA23-60D7-4DDD-AE09-45B1364408A8}" type="presParOf" srcId="{91AE96E4-7B62-4779-B6C4-0C45ABD50DB6}" destId="{5D513CDF-9743-4BA8-9AD7-199E7F178B6E}" srcOrd="1" destOrd="0" presId="urn:microsoft.com/office/officeart/2009/3/layout/StepUpProcess"/>
    <dgm:cxn modelId="{8AC99FBA-80E4-469C-9BD7-2A4E28944074}" type="presParOf" srcId="{91AE96E4-7B62-4779-B6C4-0C45ABD50DB6}" destId="{525A7F45-1636-4BD1-8BCC-FB66596C393B}" srcOrd="2" destOrd="0" presId="urn:microsoft.com/office/officeart/2009/3/layout/StepUpProcess"/>
    <dgm:cxn modelId="{5963FADB-DE83-4D4F-B0A9-90CDF17EE453}" type="presParOf" srcId="{7306F647-8ED0-4C3E-A673-8CCF3FF0A859}" destId="{B48FA1A9-AE06-42E1-968E-9F449F956DB9}" srcOrd="1" destOrd="0" presId="urn:microsoft.com/office/officeart/2009/3/layout/StepUpProcess"/>
    <dgm:cxn modelId="{1A57CEFE-826C-459B-B883-25FE6856BFC7}" type="presParOf" srcId="{B48FA1A9-AE06-42E1-968E-9F449F956DB9}" destId="{DE617207-901F-48FC-A466-0E1030981567}" srcOrd="0" destOrd="0" presId="urn:microsoft.com/office/officeart/2009/3/layout/StepUpProcess"/>
    <dgm:cxn modelId="{D7DAF23E-E696-4976-BFC4-0E88A96804A5}" type="presParOf" srcId="{7306F647-8ED0-4C3E-A673-8CCF3FF0A859}" destId="{754364F7-84A3-42A4-807B-4D86108D2CDB}" srcOrd="2" destOrd="0" presId="urn:microsoft.com/office/officeart/2009/3/layout/StepUpProcess"/>
    <dgm:cxn modelId="{3923BCEE-4910-4D63-8978-0010B8CB274C}" type="presParOf" srcId="{754364F7-84A3-42A4-807B-4D86108D2CDB}" destId="{DC787341-5AE9-4966-ADFE-5AD7A040703B}" srcOrd="0" destOrd="0" presId="urn:microsoft.com/office/officeart/2009/3/layout/StepUpProcess"/>
    <dgm:cxn modelId="{77C5D99A-9E1D-4094-AF13-30FCB8247C40}" type="presParOf" srcId="{754364F7-84A3-42A4-807B-4D86108D2CDB}" destId="{CF71A453-48F2-4177-AB22-020F8FD9AD7A}" srcOrd="1" destOrd="0" presId="urn:microsoft.com/office/officeart/2009/3/layout/StepUpProcess"/>
    <dgm:cxn modelId="{80E286C6-CE4E-4066-9687-966CCE3F496B}" type="presParOf" srcId="{754364F7-84A3-42A4-807B-4D86108D2CDB}" destId="{4FF0FA8E-92C1-4858-A267-F2A54E141B84}" srcOrd="2" destOrd="0" presId="urn:microsoft.com/office/officeart/2009/3/layout/StepUpProcess"/>
    <dgm:cxn modelId="{E28B496E-FB5A-4C32-AC2A-6B047D68983E}" type="presParOf" srcId="{7306F647-8ED0-4C3E-A673-8CCF3FF0A859}" destId="{A979CD48-AC78-43C4-880E-187EBCC28DC4}" srcOrd="3" destOrd="0" presId="urn:microsoft.com/office/officeart/2009/3/layout/StepUpProcess"/>
    <dgm:cxn modelId="{9EB30E75-DF01-4208-9E74-E56B63B6126F}" type="presParOf" srcId="{A979CD48-AC78-43C4-880E-187EBCC28DC4}" destId="{BDEA67BE-87FC-47B2-A50C-41973F5DB5B4}" srcOrd="0" destOrd="0" presId="urn:microsoft.com/office/officeart/2009/3/layout/StepUpProcess"/>
    <dgm:cxn modelId="{336D3458-0E80-4B9E-938A-3733551BA04F}" type="presParOf" srcId="{7306F647-8ED0-4C3E-A673-8CCF3FF0A859}" destId="{913EB764-36F5-4B82-95E3-D7413008958D}" srcOrd="4" destOrd="0" presId="urn:microsoft.com/office/officeart/2009/3/layout/StepUpProcess"/>
    <dgm:cxn modelId="{F546F018-1D0A-498A-A471-8B60921EE306}" type="presParOf" srcId="{913EB764-36F5-4B82-95E3-D7413008958D}" destId="{9DBDBF6D-8AC0-45FF-93CE-29BF03F239B4}" srcOrd="0" destOrd="0" presId="urn:microsoft.com/office/officeart/2009/3/layout/StepUpProcess"/>
    <dgm:cxn modelId="{09740AEC-08AE-4C71-BE8B-F2675304D570}" type="presParOf" srcId="{913EB764-36F5-4B82-95E3-D7413008958D}" destId="{6952EBED-BC94-479E-8A17-76542FEACDA7}" srcOrd="1" destOrd="0" presId="urn:microsoft.com/office/officeart/2009/3/layout/StepUpProcess"/>
    <dgm:cxn modelId="{C429B9E3-56DB-4782-9A19-EF7D1F5102E9}" type="presParOf" srcId="{913EB764-36F5-4B82-95E3-D7413008958D}" destId="{B924B948-38FB-46E5-BA1C-BBC4E871E13F}" srcOrd="2" destOrd="0" presId="urn:microsoft.com/office/officeart/2009/3/layout/StepUpProcess"/>
    <dgm:cxn modelId="{EFDF9DB6-88A4-46BC-97AE-9C109BAF7BC4}" type="presParOf" srcId="{7306F647-8ED0-4C3E-A673-8CCF3FF0A859}" destId="{8AE819C1-F0B2-425B-BB41-27F74FD8E30F}" srcOrd="5" destOrd="0" presId="urn:microsoft.com/office/officeart/2009/3/layout/StepUpProcess"/>
    <dgm:cxn modelId="{15AE96E2-6A89-4FF1-868B-2EEEA423BD46}" type="presParOf" srcId="{8AE819C1-F0B2-425B-BB41-27F74FD8E30F}" destId="{FF016966-D7C3-420C-BD8E-4B671328FAA5}" srcOrd="0" destOrd="0" presId="urn:microsoft.com/office/officeart/2009/3/layout/StepUpProcess"/>
    <dgm:cxn modelId="{0182EFAC-D28C-4663-8BD3-0FB6C156A4A5}" type="presParOf" srcId="{7306F647-8ED0-4C3E-A673-8CCF3FF0A859}" destId="{95641771-9BD3-477C-BCE3-DD6FD89A6093}" srcOrd="6" destOrd="0" presId="urn:microsoft.com/office/officeart/2009/3/layout/StepUpProcess"/>
    <dgm:cxn modelId="{4C3365D3-8700-46C2-B260-751069ABDDA3}" type="presParOf" srcId="{95641771-9BD3-477C-BCE3-DD6FD89A6093}" destId="{D65823F0-6E18-441F-B485-3BCF542D36CF}" srcOrd="0" destOrd="0" presId="urn:microsoft.com/office/officeart/2009/3/layout/StepUpProcess"/>
    <dgm:cxn modelId="{96CD9252-0295-4272-8B36-80E7109767A9}" type="presParOf" srcId="{95641771-9BD3-477C-BCE3-DD6FD89A6093}" destId="{D7B0D3DE-83D8-434D-9DB9-14FF87314B83}" srcOrd="1" destOrd="0" presId="urn:microsoft.com/office/officeart/2009/3/layout/StepUpProcess"/>
    <dgm:cxn modelId="{910113EC-3555-495B-9A6B-07D2682E2CDE}" type="presParOf" srcId="{95641771-9BD3-477C-BCE3-DD6FD89A6093}" destId="{E95C663C-70A3-48CE-AB45-6BE442863D13}" srcOrd="2" destOrd="0" presId="urn:microsoft.com/office/officeart/2009/3/layout/StepUpProcess"/>
    <dgm:cxn modelId="{752563CB-3A93-4DBD-B567-984D39BA1992}" type="presParOf" srcId="{7306F647-8ED0-4C3E-A673-8CCF3FF0A859}" destId="{AD7C4F85-5AFC-44C1-AE3D-F8208DE953CB}" srcOrd="7" destOrd="0" presId="urn:microsoft.com/office/officeart/2009/3/layout/StepUpProcess"/>
    <dgm:cxn modelId="{90D2CEC4-D82A-4BC7-85A2-8875BFC03DD4}" type="presParOf" srcId="{AD7C4F85-5AFC-44C1-AE3D-F8208DE953CB}" destId="{C5D52209-F0B9-4AF3-8FCE-BA3B9AB7B011}" srcOrd="0" destOrd="0" presId="urn:microsoft.com/office/officeart/2009/3/layout/StepUpProcess"/>
    <dgm:cxn modelId="{DFA60C8A-5DEB-49A3-A69D-D2DEEFABE047}" type="presParOf" srcId="{7306F647-8ED0-4C3E-A673-8CCF3FF0A859}" destId="{75715029-8643-454F-94EF-0F6F01EF15F4}" srcOrd="8" destOrd="0" presId="urn:microsoft.com/office/officeart/2009/3/layout/StepUpProcess"/>
    <dgm:cxn modelId="{4A3795A8-9CB3-4862-8176-80D0012D9B79}" type="presParOf" srcId="{75715029-8643-454F-94EF-0F6F01EF15F4}" destId="{A7BB00DA-2E68-4F31-98CC-47CC8A21B7BF}" srcOrd="0" destOrd="0" presId="urn:microsoft.com/office/officeart/2009/3/layout/StepUpProcess"/>
    <dgm:cxn modelId="{2A0EC219-42B1-4F02-97F2-EFD46E5F950F}" type="presParOf" srcId="{75715029-8643-454F-94EF-0F6F01EF15F4}" destId="{5D59A672-70BE-4FE2-A6E6-5ABA173BEA7B}" srcOrd="1" destOrd="0" presId="urn:microsoft.com/office/officeart/2009/3/layout/StepUp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D154A172-8681-4DC8-8EA2-7AF940EEFF1C}" type="doc">
      <dgm:prSet loTypeId="urn:microsoft.com/office/officeart/2005/8/layout/radial4" loCatId="relationship" qsTypeId="urn:microsoft.com/office/officeart/2005/8/quickstyle/simple1" qsCatId="simple" csTypeId="urn:microsoft.com/office/officeart/2005/8/colors/accent5_2" csCatId="accent5" phldr="1"/>
      <dgm:spPr/>
      <dgm:t>
        <a:bodyPr/>
        <a:lstStyle/>
        <a:p>
          <a:endParaRPr lang="en-US"/>
        </a:p>
      </dgm:t>
    </dgm:pt>
    <dgm:pt modelId="{8771F56E-72C9-4A31-A559-FF7A160FD111}">
      <dgm:prSet phldrT="[Text]"/>
      <dgm:spPr/>
      <dgm:t>
        <a:bodyPr/>
        <a:lstStyle/>
        <a:p>
          <a:r>
            <a:rPr lang="en-US" dirty="0" smtClean="0"/>
            <a:t>Racial &amp; Ethnic Minorities</a:t>
          </a:r>
          <a:endParaRPr lang="en-US" dirty="0"/>
        </a:p>
      </dgm:t>
    </dgm:pt>
    <dgm:pt modelId="{6E4AEF2C-9B59-4650-BE5A-FC18AEA71785}" type="parTrans" cxnId="{8FFB5CD6-730F-4AE6-BC46-4D186CA21E93}">
      <dgm:prSet/>
      <dgm:spPr/>
      <dgm:t>
        <a:bodyPr/>
        <a:lstStyle/>
        <a:p>
          <a:endParaRPr lang="en-US"/>
        </a:p>
      </dgm:t>
    </dgm:pt>
    <dgm:pt modelId="{630E365F-9E1B-4252-9914-A8BF51D627C9}" type="sibTrans" cxnId="{8FFB5CD6-730F-4AE6-BC46-4D186CA21E93}">
      <dgm:prSet/>
      <dgm:spPr/>
      <dgm:t>
        <a:bodyPr/>
        <a:lstStyle/>
        <a:p>
          <a:endParaRPr lang="en-US"/>
        </a:p>
      </dgm:t>
    </dgm:pt>
    <dgm:pt modelId="{27BB7299-C378-4085-9853-788E0A7AB08E}">
      <dgm:prSet phldrT="[Text]"/>
      <dgm:spPr/>
      <dgm:t>
        <a:bodyPr/>
        <a:lstStyle/>
        <a:p>
          <a:r>
            <a:rPr lang="en-US" dirty="0" smtClean="0"/>
            <a:t>Rates of </a:t>
          </a:r>
          <a:r>
            <a:rPr lang="en-US" i="1" dirty="0" smtClean="0"/>
            <a:t>preventable</a:t>
          </a:r>
          <a:r>
            <a:rPr lang="en-US" i="0" dirty="0" smtClean="0"/>
            <a:t> hospitalizations almost double that of non-Hispanic whites.</a:t>
          </a:r>
          <a:endParaRPr lang="en-US" dirty="0"/>
        </a:p>
      </dgm:t>
    </dgm:pt>
    <dgm:pt modelId="{6079DF30-E4FC-4BB3-BC54-183E0301F10B}" type="parTrans" cxnId="{6408720B-4619-44EE-AE83-BA2520FB3F6F}">
      <dgm:prSet/>
      <dgm:spPr/>
      <dgm:t>
        <a:bodyPr/>
        <a:lstStyle/>
        <a:p>
          <a:endParaRPr lang="en-US"/>
        </a:p>
      </dgm:t>
    </dgm:pt>
    <dgm:pt modelId="{1CC64D2B-E8A3-4DCD-A285-6B0FE87AE4DE}" type="sibTrans" cxnId="{6408720B-4619-44EE-AE83-BA2520FB3F6F}">
      <dgm:prSet/>
      <dgm:spPr/>
      <dgm:t>
        <a:bodyPr/>
        <a:lstStyle/>
        <a:p>
          <a:endParaRPr lang="en-US"/>
        </a:p>
      </dgm:t>
    </dgm:pt>
    <dgm:pt modelId="{D77FBD44-9D52-40B0-B913-0D5078580453}">
      <dgm:prSet phldrT="[Text]"/>
      <dgm:spPr/>
      <dgm:t>
        <a:bodyPr/>
        <a:lstStyle/>
        <a:p>
          <a:r>
            <a:rPr lang="en-US" dirty="0" smtClean="0"/>
            <a:t>Higher hospitalization rates from Influenza among African Americans</a:t>
          </a:r>
          <a:endParaRPr lang="en-US" dirty="0"/>
        </a:p>
      </dgm:t>
    </dgm:pt>
    <dgm:pt modelId="{1B561C7A-F5A7-4AFF-A9BF-1187BDDB3776}" type="parTrans" cxnId="{0E8143C8-9813-477C-B31C-C96783F0C5A6}">
      <dgm:prSet/>
      <dgm:spPr/>
      <dgm:t>
        <a:bodyPr/>
        <a:lstStyle/>
        <a:p>
          <a:endParaRPr lang="en-US"/>
        </a:p>
      </dgm:t>
    </dgm:pt>
    <dgm:pt modelId="{162F9454-F272-47B0-9C44-599B966375CB}" type="sibTrans" cxnId="{0E8143C8-9813-477C-B31C-C96783F0C5A6}">
      <dgm:prSet/>
      <dgm:spPr/>
      <dgm:t>
        <a:bodyPr/>
        <a:lstStyle/>
        <a:p>
          <a:endParaRPr lang="en-US"/>
        </a:p>
      </dgm:t>
    </dgm:pt>
    <dgm:pt modelId="{B83F296D-8682-4013-9027-18BCA04D4FCC}" type="pres">
      <dgm:prSet presAssocID="{D154A172-8681-4DC8-8EA2-7AF940EEFF1C}" presName="cycle" presStyleCnt="0">
        <dgm:presLayoutVars>
          <dgm:chMax val="1"/>
          <dgm:dir/>
          <dgm:animLvl val="ctr"/>
          <dgm:resizeHandles val="exact"/>
        </dgm:presLayoutVars>
      </dgm:prSet>
      <dgm:spPr/>
      <dgm:t>
        <a:bodyPr/>
        <a:lstStyle/>
        <a:p>
          <a:endParaRPr lang="en-US"/>
        </a:p>
      </dgm:t>
    </dgm:pt>
    <dgm:pt modelId="{7CB8E103-65B8-4611-B008-5032070F1FDD}" type="pres">
      <dgm:prSet presAssocID="{8771F56E-72C9-4A31-A559-FF7A160FD111}" presName="centerShape" presStyleLbl="node0" presStyleIdx="0" presStyleCnt="1"/>
      <dgm:spPr/>
      <dgm:t>
        <a:bodyPr/>
        <a:lstStyle/>
        <a:p>
          <a:endParaRPr lang="en-US"/>
        </a:p>
      </dgm:t>
    </dgm:pt>
    <dgm:pt modelId="{28C5A147-6526-4AD0-9465-24D96A377C08}" type="pres">
      <dgm:prSet presAssocID="{6079DF30-E4FC-4BB3-BC54-183E0301F10B}" presName="parTrans" presStyleLbl="bgSibTrans2D1" presStyleIdx="0" presStyleCnt="2"/>
      <dgm:spPr/>
      <dgm:t>
        <a:bodyPr/>
        <a:lstStyle/>
        <a:p>
          <a:endParaRPr lang="en-US"/>
        </a:p>
      </dgm:t>
    </dgm:pt>
    <dgm:pt modelId="{FF05C657-B795-4C93-91C5-979FC82744DE}" type="pres">
      <dgm:prSet presAssocID="{27BB7299-C378-4085-9853-788E0A7AB08E}" presName="node" presStyleLbl="node1" presStyleIdx="0" presStyleCnt="2">
        <dgm:presLayoutVars>
          <dgm:bulletEnabled val="1"/>
        </dgm:presLayoutVars>
      </dgm:prSet>
      <dgm:spPr/>
      <dgm:t>
        <a:bodyPr/>
        <a:lstStyle/>
        <a:p>
          <a:endParaRPr lang="en-US"/>
        </a:p>
      </dgm:t>
    </dgm:pt>
    <dgm:pt modelId="{40AA7F1D-0DC5-4238-8551-7FB677C988A1}" type="pres">
      <dgm:prSet presAssocID="{1B561C7A-F5A7-4AFF-A9BF-1187BDDB3776}" presName="parTrans" presStyleLbl="bgSibTrans2D1" presStyleIdx="1" presStyleCnt="2"/>
      <dgm:spPr/>
      <dgm:t>
        <a:bodyPr/>
        <a:lstStyle/>
        <a:p>
          <a:endParaRPr lang="en-US"/>
        </a:p>
      </dgm:t>
    </dgm:pt>
    <dgm:pt modelId="{84A0E08E-5119-49D6-A780-474F8A1943DB}" type="pres">
      <dgm:prSet presAssocID="{D77FBD44-9D52-40B0-B913-0D5078580453}" presName="node" presStyleLbl="node1" presStyleIdx="1" presStyleCnt="2">
        <dgm:presLayoutVars>
          <dgm:bulletEnabled val="1"/>
        </dgm:presLayoutVars>
      </dgm:prSet>
      <dgm:spPr/>
      <dgm:t>
        <a:bodyPr/>
        <a:lstStyle/>
        <a:p>
          <a:endParaRPr lang="en-US"/>
        </a:p>
      </dgm:t>
    </dgm:pt>
  </dgm:ptLst>
  <dgm:cxnLst>
    <dgm:cxn modelId="{0E8143C8-9813-477C-B31C-C96783F0C5A6}" srcId="{8771F56E-72C9-4A31-A559-FF7A160FD111}" destId="{D77FBD44-9D52-40B0-B913-0D5078580453}" srcOrd="1" destOrd="0" parTransId="{1B561C7A-F5A7-4AFF-A9BF-1187BDDB3776}" sibTransId="{162F9454-F272-47B0-9C44-599B966375CB}"/>
    <dgm:cxn modelId="{5DF0EBE0-2A36-4D20-9FC5-D24B4A5D5218}" type="presOf" srcId="{1B561C7A-F5A7-4AFF-A9BF-1187BDDB3776}" destId="{40AA7F1D-0DC5-4238-8551-7FB677C988A1}" srcOrd="0" destOrd="0" presId="urn:microsoft.com/office/officeart/2005/8/layout/radial4"/>
    <dgm:cxn modelId="{1618043C-C249-452D-8899-842272FF1D0E}" type="presOf" srcId="{D77FBD44-9D52-40B0-B913-0D5078580453}" destId="{84A0E08E-5119-49D6-A780-474F8A1943DB}" srcOrd="0" destOrd="0" presId="urn:microsoft.com/office/officeart/2005/8/layout/radial4"/>
    <dgm:cxn modelId="{A9E91940-D97B-4E02-8EBD-D81FC33595BF}" type="presOf" srcId="{8771F56E-72C9-4A31-A559-FF7A160FD111}" destId="{7CB8E103-65B8-4611-B008-5032070F1FDD}" srcOrd="0" destOrd="0" presId="urn:microsoft.com/office/officeart/2005/8/layout/radial4"/>
    <dgm:cxn modelId="{8FFB5CD6-730F-4AE6-BC46-4D186CA21E93}" srcId="{D154A172-8681-4DC8-8EA2-7AF940EEFF1C}" destId="{8771F56E-72C9-4A31-A559-FF7A160FD111}" srcOrd="0" destOrd="0" parTransId="{6E4AEF2C-9B59-4650-BE5A-FC18AEA71785}" sibTransId="{630E365F-9E1B-4252-9914-A8BF51D627C9}"/>
    <dgm:cxn modelId="{6408720B-4619-44EE-AE83-BA2520FB3F6F}" srcId="{8771F56E-72C9-4A31-A559-FF7A160FD111}" destId="{27BB7299-C378-4085-9853-788E0A7AB08E}" srcOrd="0" destOrd="0" parTransId="{6079DF30-E4FC-4BB3-BC54-183E0301F10B}" sibTransId="{1CC64D2B-E8A3-4DCD-A285-6B0FE87AE4DE}"/>
    <dgm:cxn modelId="{DB98BCAD-1DF0-456F-BDD3-91E4657B2D2E}" type="presOf" srcId="{D154A172-8681-4DC8-8EA2-7AF940EEFF1C}" destId="{B83F296D-8682-4013-9027-18BCA04D4FCC}" srcOrd="0" destOrd="0" presId="urn:microsoft.com/office/officeart/2005/8/layout/radial4"/>
    <dgm:cxn modelId="{5430FBC0-6BA1-4986-BCC0-565A99422DE4}" type="presOf" srcId="{6079DF30-E4FC-4BB3-BC54-183E0301F10B}" destId="{28C5A147-6526-4AD0-9465-24D96A377C08}" srcOrd="0" destOrd="0" presId="urn:microsoft.com/office/officeart/2005/8/layout/radial4"/>
    <dgm:cxn modelId="{C2150297-EF5D-4DFE-9937-1045E17A5FF4}" type="presOf" srcId="{27BB7299-C378-4085-9853-788E0A7AB08E}" destId="{FF05C657-B795-4C93-91C5-979FC82744DE}" srcOrd="0" destOrd="0" presId="urn:microsoft.com/office/officeart/2005/8/layout/radial4"/>
    <dgm:cxn modelId="{66AD9F87-00FD-46C5-A053-002B8B0014DD}" type="presParOf" srcId="{B83F296D-8682-4013-9027-18BCA04D4FCC}" destId="{7CB8E103-65B8-4611-B008-5032070F1FDD}" srcOrd="0" destOrd="0" presId="urn:microsoft.com/office/officeart/2005/8/layout/radial4"/>
    <dgm:cxn modelId="{3F4FC046-751A-49FA-9EB9-806D61D4899D}" type="presParOf" srcId="{B83F296D-8682-4013-9027-18BCA04D4FCC}" destId="{28C5A147-6526-4AD0-9465-24D96A377C08}" srcOrd="1" destOrd="0" presId="urn:microsoft.com/office/officeart/2005/8/layout/radial4"/>
    <dgm:cxn modelId="{3B7DB318-EB37-47A7-86C7-E9DA9898C719}" type="presParOf" srcId="{B83F296D-8682-4013-9027-18BCA04D4FCC}" destId="{FF05C657-B795-4C93-91C5-979FC82744DE}" srcOrd="2" destOrd="0" presId="urn:microsoft.com/office/officeart/2005/8/layout/radial4"/>
    <dgm:cxn modelId="{F5D350C2-AAA2-410A-83FB-6594DC798D97}" type="presParOf" srcId="{B83F296D-8682-4013-9027-18BCA04D4FCC}" destId="{40AA7F1D-0DC5-4238-8551-7FB677C988A1}" srcOrd="3" destOrd="0" presId="urn:microsoft.com/office/officeart/2005/8/layout/radial4"/>
    <dgm:cxn modelId="{56B2493D-5314-45EF-8F8F-37D6419D0C72}" type="presParOf" srcId="{B83F296D-8682-4013-9027-18BCA04D4FCC}" destId="{84A0E08E-5119-49D6-A780-474F8A1943DB}" srcOrd="4"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09153D1-BFEC-4B19-BFEA-2BD0173A0B2E}" type="doc">
      <dgm:prSet loTypeId="urn:microsoft.com/office/officeart/2005/8/layout/arrow2" loCatId="process" qsTypeId="urn:microsoft.com/office/officeart/2005/8/quickstyle/simple4" qsCatId="simple" csTypeId="urn:microsoft.com/office/officeart/2005/8/colors/accent5_3" csCatId="accent5" phldr="1"/>
      <dgm:spPr/>
    </dgm:pt>
    <dgm:pt modelId="{90C17110-8E65-413F-8A39-F5AF53D0B808}">
      <dgm:prSet phldrT="[Text]"/>
      <dgm:spPr/>
      <dgm:t>
        <a:bodyPr/>
        <a:lstStyle/>
        <a:p>
          <a:r>
            <a:rPr lang="en-US" kern="0" baseline="0" dirty="0" smtClean="0">
              <a:latin typeface="Helvetica" panose="020B0604020202020204" pitchFamily="34" charset="0"/>
            </a:rPr>
            <a:t>20% of Americans will be elderly.</a:t>
          </a:r>
          <a:endParaRPr lang="en-US" kern="0" baseline="0" dirty="0">
            <a:latin typeface="Helvetica" panose="020B0604020202020204" pitchFamily="34" charset="0"/>
          </a:endParaRPr>
        </a:p>
      </dgm:t>
    </dgm:pt>
    <dgm:pt modelId="{9422A50A-64AA-40C6-BD6A-14A0618F3B68}" type="parTrans" cxnId="{94EE591C-C964-435D-A7A9-10F60CF4CEB7}">
      <dgm:prSet/>
      <dgm:spPr/>
      <dgm:t>
        <a:bodyPr/>
        <a:lstStyle/>
        <a:p>
          <a:endParaRPr lang="en-US">
            <a:latin typeface="Garamond" panose="02020404030301010803" pitchFamily="18" charset="0"/>
          </a:endParaRPr>
        </a:p>
      </dgm:t>
    </dgm:pt>
    <dgm:pt modelId="{17D9DD5C-337C-4255-BD27-9F7D578B1CB9}" type="sibTrans" cxnId="{94EE591C-C964-435D-A7A9-10F60CF4CEB7}">
      <dgm:prSet/>
      <dgm:spPr/>
      <dgm:t>
        <a:bodyPr/>
        <a:lstStyle/>
        <a:p>
          <a:endParaRPr lang="en-US">
            <a:latin typeface="Garamond" panose="02020404030301010803" pitchFamily="18" charset="0"/>
          </a:endParaRPr>
        </a:p>
      </dgm:t>
    </dgm:pt>
    <dgm:pt modelId="{4839740B-71DF-402F-90EB-12E06D182E20}">
      <dgm:prSet phldrT="[Text]"/>
      <dgm:spPr/>
      <dgm:t>
        <a:bodyPr/>
        <a:lstStyle/>
        <a:p>
          <a:r>
            <a:rPr lang="en-US" kern="0" baseline="0" dirty="0" smtClean="0">
              <a:latin typeface="Helvetica" panose="020B0604020202020204" pitchFamily="34" charset="0"/>
            </a:rPr>
            <a:t>35% over age 65 will be racial or ethnic minority.</a:t>
          </a:r>
          <a:endParaRPr lang="en-US" kern="0" baseline="0" dirty="0">
            <a:latin typeface="Helvetica" panose="020B0604020202020204" pitchFamily="34" charset="0"/>
          </a:endParaRPr>
        </a:p>
      </dgm:t>
    </dgm:pt>
    <dgm:pt modelId="{4B0A2A4E-2ED9-4962-A820-3C03A18F9570}" type="parTrans" cxnId="{EE0B79BC-25F3-4176-A943-2A2816E12401}">
      <dgm:prSet/>
      <dgm:spPr/>
      <dgm:t>
        <a:bodyPr/>
        <a:lstStyle/>
        <a:p>
          <a:endParaRPr lang="en-US">
            <a:latin typeface="Garamond" panose="02020404030301010803" pitchFamily="18" charset="0"/>
          </a:endParaRPr>
        </a:p>
      </dgm:t>
    </dgm:pt>
    <dgm:pt modelId="{02ECFBBF-A6D5-495C-9B86-C7FE26042A30}" type="sibTrans" cxnId="{EE0B79BC-25F3-4176-A943-2A2816E12401}">
      <dgm:prSet/>
      <dgm:spPr/>
      <dgm:t>
        <a:bodyPr/>
        <a:lstStyle/>
        <a:p>
          <a:endParaRPr lang="en-US">
            <a:latin typeface="Garamond" panose="02020404030301010803" pitchFamily="18" charset="0"/>
          </a:endParaRPr>
        </a:p>
      </dgm:t>
    </dgm:pt>
    <dgm:pt modelId="{67FECBFC-74D1-4DF3-877A-6A0B47E797A5}" type="pres">
      <dgm:prSet presAssocID="{C09153D1-BFEC-4B19-BFEA-2BD0173A0B2E}" presName="arrowDiagram" presStyleCnt="0">
        <dgm:presLayoutVars>
          <dgm:chMax val="5"/>
          <dgm:dir/>
          <dgm:resizeHandles val="exact"/>
        </dgm:presLayoutVars>
      </dgm:prSet>
      <dgm:spPr/>
    </dgm:pt>
    <dgm:pt modelId="{7DCF1C30-357F-4F6D-8802-947AF19B8FD2}" type="pres">
      <dgm:prSet presAssocID="{C09153D1-BFEC-4B19-BFEA-2BD0173A0B2E}" presName="arrow" presStyleLbl="bgShp" presStyleIdx="0" presStyleCnt="1"/>
      <dgm:spPr/>
    </dgm:pt>
    <dgm:pt modelId="{D9038420-70EA-41D1-81F1-A1373760282B}" type="pres">
      <dgm:prSet presAssocID="{C09153D1-BFEC-4B19-BFEA-2BD0173A0B2E}" presName="arrowDiagram2" presStyleCnt="0"/>
      <dgm:spPr/>
    </dgm:pt>
    <dgm:pt modelId="{16EDCCE9-5E37-4B5C-9A31-8BEBE56F49B0}" type="pres">
      <dgm:prSet presAssocID="{90C17110-8E65-413F-8A39-F5AF53D0B808}" presName="bullet2a" presStyleLbl="node1" presStyleIdx="0" presStyleCnt="2"/>
      <dgm:spPr/>
    </dgm:pt>
    <dgm:pt modelId="{18AF8B62-D45B-4D1F-BF4A-F728C2E16210}" type="pres">
      <dgm:prSet presAssocID="{90C17110-8E65-413F-8A39-F5AF53D0B808}" presName="textBox2a" presStyleLbl="revTx" presStyleIdx="0" presStyleCnt="2">
        <dgm:presLayoutVars>
          <dgm:bulletEnabled val="1"/>
        </dgm:presLayoutVars>
      </dgm:prSet>
      <dgm:spPr/>
      <dgm:t>
        <a:bodyPr/>
        <a:lstStyle/>
        <a:p>
          <a:endParaRPr lang="en-US"/>
        </a:p>
      </dgm:t>
    </dgm:pt>
    <dgm:pt modelId="{320B2A9C-E4BE-4F32-BC54-C319BDD36A5B}" type="pres">
      <dgm:prSet presAssocID="{4839740B-71DF-402F-90EB-12E06D182E20}" presName="bullet2b" presStyleLbl="node1" presStyleIdx="1" presStyleCnt="2"/>
      <dgm:spPr/>
    </dgm:pt>
    <dgm:pt modelId="{8554B4B5-73C8-49E0-9DFA-6C4BA8B268E2}" type="pres">
      <dgm:prSet presAssocID="{4839740B-71DF-402F-90EB-12E06D182E20}" presName="textBox2b" presStyleLbl="revTx" presStyleIdx="1" presStyleCnt="2">
        <dgm:presLayoutVars>
          <dgm:bulletEnabled val="1"/>
        </dgm:presLayoutVars>
      </dgm:prSet>
      <dgm:spPr/>
      <dgm:t>
        <a:bodyPr/>
        <a:lstStyle/>
        <a:p>
          <a:endParaRPr lang="en-US"/>
        </a:p>
      </dgm:t>
    </dgm:pt>
  </dgm:ptLst>
  <dgm:cxnLst>
    <dgm:cxn modelId="{DAC4574F-2CD6-4DEC-9960-A469771683F5}" type="presOf" srcId="{90C17110-8E65-413F-8A39-F5AF53D0B808}" destId="{18AF8B62-D45B-4D1F-BF4A-F728C2E16210}" srcOrd="0" destOrd="0" presId="urn:microsoft.com/office/officeart/2005/8/layout/arrow2"/>
    <dgm:cxn modelId="{FE5EC75D-FEC8-4B77-97B0-8292203FD4DF}" type="presOf" srcId="{4839740B-71DF-402F-90EB-12E06D182E20}" destId="{8554B4B5-73C8-49E0-9DFA-6C4BA8B268E2}" srcOrd="0" destOrd="0" presId="urn:microsoft.com/office/officeart/2005/8/layout/arrow2"/>
    <dgm:cxn modelId="{EE0B79BC-25F3-4176-A943-2A2816E12401}" srcId="{C09153D1-BFEC-4B19-BFEA-2BD0173A0B2E}" destId="{4839740B-71DF-402F-90EB-12E06D182E20}" srcOrd="1" destOrd="0" parTransId="{4B0A2A4E-2ED9-4962-A820-3C03A18F9570}" sibTransId="{02ECFBBF-A6D5-495C-9B86-C7FE26042A30}"/>
    <dgm:cxn modelId="{89B3C65B-E6FC-4A8B-B333-22B403A6DBE3}" type="presOf" srcId="{C09153D1-BFEC-4B19-BFEA-2BD0173A0B2E}" destId="{67FECBFC-74D1-4DF3-877A-6A0B47E797A5}" srcOrd="0" destOrd="0" presId="urn:microsoft.com/office/officeart/2005/8/layout/arrow2"/>
    <dgm:cxn modelId="{94EE591C-C964-435D-A7A9-10F60CF4CEB7}" srcId="{C09153D1-BFEC-4B19-BFEA-2BD0173A0B2E}" destId="{90C17110-8E65-413F-8A39-F5AF53D0B808}" srcOrd="0" destOrd="0" parTransId="{9422A50A-64AA-40C6-BD6A-14A0618F3B68}" sibTransId="{17D9DD5C-337C-4255-BD27-9F7D578B1CB9}"/>
    <dgm:cxn modelId="{AC69F1B9-BF5F-4123-AAE2-4F67AB83C806}" type="presParOf" srcId="{67FECBFC-74D1-4DF3-877A-6A0B47E797A5}" destId="{7DCF1C30-357F-4F6D-8802-947AF19B8FD2}" srcOrd="0" destOrd="0" presId="urn:microsoft.com/office/officeart/2005/8/layout/arrow2"/>
    <dgm:cxn modelId="{7A403709-60E5-4BA0-95F5-7A92C7233145}" type="presParOf" srcId="{67FECBFC-74D1-4DF3-877A-6A0B47E797A5}" destId="{D9038420-70EA-41D1-81F1-A1373760282B}" srcOrd="1" destOrd="0" presId="urn:microsoft.com/office/officeart/2005/8/layout/arrow2"/>
    <dgm:cxn modelId="{9D4F062F-7E39-4B7E-BA5E-7B1032259A8E}" type="presParOf" srcId="{D9038420-70EA-41D1-81F1-A1373760282B}" destId="{16EDCCE9-5E37-4B5C-9A31-8BEBE56F49B0}" srcOrd="0" destOrd="0" presId="urn:microsoft.com/office/officeart/2005/8/layout/arrow2"/>
    <dgm:cxn modelId="{F6262BB7-2F93-4052-9C91-2EB5192799A9}" type="presParOf" srcId="{D9038420-70EA-41D1-81F1-A1373760282B}" destId="{18AF8B62-D45B-4D1F-BF4A-F728C2E16210}" srcOrd="1" destOrd="0" presId="urn:microsoft.com/office/officeart/2005/8/layout/arrow2"/>
    <dgm:cxn modelId="{FF2336EC-5223-4DD6-8C56-F3C5E5267AEF}" type="presParOf" srcId="{D9038420-70EA-41D1-81F1-A1373760282B}" destId="{320B2A9C-E4BE-4F32-BC54-C319BDD36A5B}" srcOrd="2" destOrd="0" presId="urn:microsoft.com/office/officeart/2005/8/layout/arrow2"/>
    <dgm:cxn modelId="{EFCB25B0-AB05-456A-8A61-800BDCD16EA7}" type="presParOf" srcId="{D9038420-70EA-41D1-81F1-A1373760282B}" destId="{8554B4B5-73C8-49E0-9DFA-6C4BA8B268E2}" srcOrd="3"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2C348FE1-441A-4C88-9024-84B49A5D62F0}" type="doc">
      <dgm:prSet loTypeId="urn:microsoft.com/office/officeart/2008/layout/LinedList" loCatId="list" qsTypeId="urn:microsoft.com/office/officeart/2005/8/quickstyle/simple3" qsCatId="simple" csTypeId="urn:microsoft.com/office/officeart/2005/8/colors/accent0_3" csCatId="mainScheme" phldr="1"/>
      <dgm:spPr/>
      <dgm:t>
        <a:bodyPr/>
        <a:lstStyle/>
        <a:p>
          <a:endParaRPr lang="en-US"/>
        </a:p>
      </dgm:t>
    </dgm:pt>
    <dgm:pt modelId="{D5AADF65-714A-4DC0-968A-9D42477D4412}">
      <dgm:prSet/>
      <dgm:spPr/>
      <dgm:t>
        <a:bodyPr/>
        <a:lstStyle/>
        <a:p>
          <a:pPr rtl="0"/>
          <a:r>
            <a:rPr lang="en-US" dirty="0" smtClean="0"/>
            <a:t>Attitudes</a:t>
          </a:r>
          <a:endParaRPr lang="en-US" dirty="0"/>
        </a:p>
      </dgm:t>
    </dgm:pt>
    <dgm:pt modelId="{2403C3F5-1937-49AF-B8C0-1C702BE9038C}" type="parTrans" cxnId="{378754CC-9363-4221-B37A-9B6A282FBB7F}">
      <dgm:prSet/>
      <dgm:spPr/>
      <dgm:t>
        <a:bodyPr/>
        <a:lstStyle/>
        <a:p>
          <a:endParaRPr lang="en-US"/>
        </a:p>
      </dgm:t>
    </dgm:pt>
    <dgm:pt modelId="{BB1493C2-BC05-4E69-8EA6-ADD8F700C600}" type="sibTrans" cxnId="{378754CC-9363-4221-B37A-9B6A282FBB7F}">
      <dgm:prSet/>
      <dgm:spPr/>
      <dgm:t>
        <a:bodyPr/>
        <a:lstStyle/>
        <a:p>
          <a:endParaRPr lang="en-US"/>
        </a:p>
      </dgm:t>
    </dgm:pt>
    <dgm:pt modelId="{2B187AFC-3C7D-4A5B-A65D-B1202B796273}">
      <dgm:prSet/>
      <dgm:spPr/>
      <dgm:t>
        <a:bodyPr/>
        <a:lstStyle/>
        <a:p>
          <a:pPr rtl="0"/>
          <a:r>
            <a:rPr lang="en-US" dirty="0" smtClean="0"/>
            <a:t>Communication:  Interpreters for the Deaf</a:t>
          </a:r>
          <a:endParaRPr lang="en-US" dirty="0"/>
        </a:p>
      </dgm:t>
    </dgm:pt>
    <dgm:pt modelId="{DE095E97-946C-47A5-A4F3-2D6E4C0A9D43}" type="parTrans" cxnId="{66F47AE8-3375-465E-A9DD-C2410A4E307E}">
      <dgm:prSet/>
      <dgm:spPr/>
      <dgm:t>
        <a:bodyPr/>
        <a:lstStyle/>
        <a:p>
          <a:endParaRPr lang="en-US"/>
        </a:p>
      </dgm:t>
    </dgm:pt>
    <dgm:pt modelId="{49C380F0-464E-43D0-9217-29591B973D47}" type="sibTrans" cxnId="{66F47AE8-3375-465E-A9DD-C2410A4E307E}">
      <dgm:prSet/>
      <dgm:spPr/>
      <dgm:t>
        <a:bodyPr/>
        <a:lstStyle/>
        <a:p>
          <a:endParaRPr lang="en-US"/>
        </a:p>
      </dgm:t>
    </dgm:pt>
    <dgm:pt modelId="{8F553604-16CD-4958-B7B5-DCE386CF4506}">
      <dgm:prSet/>
      <dgm:spPr/>
      <dgm:t>
        <a:bodyPr/>
        <a:lstStyle/>
        <a:p>
          <a:pPr rtl="0"/>
          <a:r>
            <a:rPr lang="en-US" dirty="0" smtClean="0"/>
            <a:t>Physical space and equipment – Lack of ADA compliance </a:t>
          </a:r>
          <a:endParaRPr lang="en-US" dirty="0"/>
        </a:p>
      </dgm:t>
    </dgm:pt>
    <dgm:pt modelId="{350954DE-496F-4BC1-ABB4-C266E3BAE4ED}" type="parTrans" cxnId="{6D0097EC-73B4-4E67-AD2C-D97B4EADE7C7}">
      <dgm:prSet/>
      <dgm:spPr/>
      <dgm:t>
        <a:bodyPr/>
        <a:lstStyle/>
        <a:p>
          <a:endParaRPr lang="en-US"/>
        </a:p>
      </dgm:t>
    </dgm:pt>
    <dgm:pt modelId="{5D7A5401-CD56-4515-9F0D-E09089F8D1A6}" type="sibTrans" cxnId="{6D0097EC-73B4-4E67-AD2C-D97B4EADE7C7}">
      <dgm:prSet/>
      <dgm:spPr/>
      <dgm:t>
        <a:bodyPr/>
        <a:lstStyle/>
        <a:p>
          <a:endParaRPr lang="en-US"/>
        </a:p>
      </dgm:t>
    </dgm:pt>
    <dgm:pt modelId="{A051C6A1-B45A-4982-A533-CD3762CE1144}">
      <dgm:prSet/>
      <dgm:spPr/>
      <dgm:t>
        <a:bodyPr/>
        <a:lstStyle/>
        <a:p>
          <a:pPr rtl="0"/>
          <a:r>
            <a:rPr lang="en-US" dirty="0" smtClean="0"/>
            <a:t>Oppression</a:t>
          </a:r>
          <a:endParaRPr lang="en-US" dirty="0"/>
        </a:p>
      </dgm:t>
    </dgm:pt>
    <dgm:pt modelId="{85B2457C-386A-4102-AC17-64C9F49BE27F}" type="parTrans" cxnId="{C35C8FB4-5C06-4A0D-83D1-1CC10A1F94C3}">
      <dgm:prSet/>
      <dgm:spPr/>
      <dgm:t>
        <a:bodyPr/>
        <a:lstStyle/>
        <a:p>
          <a:endParaRPr lang="en-US"/>
        </a:p>
      </dgm:t>
    </dgm:pt>
    <dgm:pt modelId="{99F8368A-21D7-4245-923C-7CBEF53D9F30}" type="sibTrans" cxnId="{C35C8FB4-5C06-4A0D-83D1-1CC10A1F94C3}">
      <dgm:prSet/>
      <dgm:spPr/>
      <dgm:t>
        <a:bodyPr/>
        <a:lstStyle/>
        <a:p>
          <a:endParaRPr lang="en-US"/>
        </a:p>
      </dgm:t>
    </dgm:pt>
    <dgm:pt modelId="{76C2C0DA-BB0A-4EA6-9FC1-ECC508A9D684}">
      <dgm:prSet/>
      <dgm:spPr/>
      <dgm:t>
        <a:bodyPr/>
        <a:lstStyle/>
        <a:p>
          <a:pPr rtl="0"/>
          <a:r>
            <a:rPr lang="en-US" dirty="0" smtClean="0"/>
            <a:t>Discrimination </a:t>
          </a:r>
          <a:endParaRPr lang="en-US" dirty="0"/>
        </a:p>
      </dgm:t>
    </dgm:pt>
    <dgm:pt modelId="{7A9D00F8-C6D7-428B-A630-C300BA787243}" type="parTrans" cxnId="{8F3C3766-6BEC-4171-A110-3BC53C857621}">
      <dgm:prSet/>
      <dgm:spPr/>
      <dgm:t>
        <a:bodyPr/>
        <a:lstStyle/>
        <a:p>
          <a:endParaRPr lang="en-US"/>
        </a:p>
      </dgm:t>
    </dgm:pt>
    <dgm:pt modelId="{FD34537F-2154-4D16-9383-D4882F5EAD8F}" type="sibTrans" cxnId="{8F3C3766-6BEC-4171-A110-3BC53C857621}">
      <dgm:prSet/>
      <dgm:spPr/>
      <dgm:t>
        <a:bodyPr/>
        <a:lstStyle/>
        <a:p>
          <a:endParaRPr lang="en-US"/>
        </a:p>
      </dgm:t>
    </dgm:pt>
    <dgm:pt modelId="{EBAE455C-B821-460C-B705-D49E51F67024}">
      <dgm:prSet/>
      <dgm:spPr/>
      <dgm:t>
        <a:bodyPr/>
        <a:lstStyle/>
        <a:p>
          <a:pPr rtl="0"/>
          <a:r>
            <a:rPr lang="en-US" dirty="0" smtClean="0"/>
            <a:t>Structural racism</a:t>
          </a:r>
          <a:endParaRPr lang="en-US" dirty="0"/>
        </a:p>
      </dgm:t>
    </dgm:pt>
    <dgm:pt modelId="{1834F21B-C572-467A-B990-5E1414B608D0}" type="parTrans" cxnId="{FFFAA12B-9E02-4284-A3AE-422739E7DFBB}">
      <dgm:prSet/>
      <dgm:spPr/>
      <dgm:t>
        <a:bodyPr/>
        <a:lstStyle/>
        <a:p>
          <a:endParaRPr lang="en-US"/>
        </a:p>
      </dgm:t>
    </dgm:pt>
    <dgm:pt modelId="{43495C08-7C96-447F-90D8-5DFB0E1627E4}" type="sibTrans" cxnId="{FFFAA12B-9E02-4284-A3AE-422739E7DFBB}">
      <dgm:prSet/>
      <dgm:spPr/>
      <dgm:t>
        <a:bodyPr/>
        <a:lstStyle/>
        <a:p>
          <a:endParaRPr lang="en-US"/>
        </a:p>
      </dgm:t>
    </dgm:pt>
    <dgm:pt modelId="{675141FC-945A-4F81-9B14-AC936A05C2B4}">
      <dgm:prSet/>
      <dgm:spPr/>
      <dgm:t>
        <a:bodyPr/>
        <a:lstStyle/>
        <a:p>
          <a:pPr rtl="0"/>
          <a:r>
            <a:rPr lang="en-US" dirty="0" smtClean="0"/>
            <a:t>Language – Lack of interpreters</a:t>
          </a:r>
          <a:endParaRPr lang="en-US" dirty="0"/>
        </a:p>
      </dgm:t>
    </dgm:pt>
    <dgm:pt modelId="{5F7ACED4-B614-4EDB-A38E-559E4E31FBD9}" type="parTrans" cxnId="{A1113698-F023-47C6-B3D0-8B502A31ED1C}">
      <dgm:prSet/>
      <dgm:spPr/>
      <dgm:t>
        <a:bodyPr/>
        <a:lstStyle/>
        <a:p>
          <a:endParaRPr lang="en-US"/>
        </a:p>
      </dgm:t>
    </dgm:pt>
    <dgm:pt modelId="{57AC052F-7020-4273-913B-99AFDA312955}" type="sibTrans" cxnId="{A1113698-F023-47C6-B3D0-8B502A31ED1C}">
      <dgm:prSet/>
      <dgm:spPr/>
      <dgm:t>
        <a:bodyPr/>
        <a:lstStyle/>
        <a:p>
          <a:endParaRPr lang="en-US"/>
        </a:p>
      </dgm:t>
    </dgm:pt>
    <dgm:pt modelId="{C869E2F2-B833-4BFA-B578-2B766F8B5258}" type="pres">
      <dgm:prSet presAssocID="{2C348FE1-441A-4C88-9024-84B49A5D62F0}" presName="vert0" presStyleCnt="0">
        <dgm:presLayoutVars>
          <dgm:dir/>
          <dgm:animOne val="branch"/>
          <dgm:animLvl val="lvl"/>
        </dgm:presLayoutVars>
      </dgm:prSet>
      <dgm:spPr/>
      <dgm:t>
        <a:bodyPr/>
        <a:lstStyle/>
        <a:p>
          <a:endParaRPr lang="en-US"/>
        </a:p>
      </dgm:t>
    </dgm:pt>
    <dgm:pt modelId="{D2C328AA-54D3-43B7-85E9-976CA26E15FF}" type="pres">
      <dgm:prSet presAssocID="{EBAE455C-B821-460C-B705-D49E51F67024}" presName="thickLine" presStyleLbl="alignNode1" presStyleIdx="0" presStyleCnt="7"/>
      <dgm:spPr/>
    </dgm:pt>
    <dgm:pt modelId="{4C698BF2-6484-4425-8676-F3F06BB58ED8}" type="pres">
      <dgm:prSet presAssocID="{EBAE455C-B821-460C-B705-D49E51F67024}" presName="horz1" presStyleCnt="0"/>
      <dgm:spPr/>
    </dgm:pt>
    <dgm:pt modelId="{C23B3AF3-4B1D-4DC4-91D4-C40D9E0A5460}" type="pres">
      <dgm:prSet presAssocID="{EBAE455C-B821-460C-B705-D49E51F67024}" presName="tx1" presStyleLbl="revTx" presStyleIdx="0" presStyleCnt="7"/>
      <dgm:spPr/>
      <dgm:t>
        <a:bodyPr/>
        <a:lstStyle/>
        <a:p>
          <a:endParaRPr lang="en-US"/>
        </a:p>
      </dgm:t>
    </dgm:pt>
    <dgm:pt modelId="{0607CE36-8E9C-4C3E-9349-C8D3159F2E34}" type="pres">
      <dgm:prSet presAssocID="{EBAE455C-B821-460C-B705-D49E51F67024}" presName="vert1" presStyleCnt="0"/>
      <dgm:spPr/>
    </dgm:pt>
    <dgm:pt modelId="{1D2DB804-007B-4CB2-85BF-EA2F0C184FEA}" type="pres">
      <dgm:prSet presAssocID="{A051C6A1-B45A-4982-A533-CD3762CE1144}" presName="thickLine" presStyleLbl="alignNode1" presStyleIdx="1" presStyleCnt="7"/>
      <dgm:spPr/>
    </dgm:pt>
    <dgm:pt modelId="{EA8B054A-390B-4E2A-8E85-738691549E4D}" type="pres">
      <dgm:prSet presAssocID="{A051C6A1-B45A-4982-A533-CD3762CE1144}" presName="horz1" presStyleCnt="0"/>
      <dgm:spPr/>
    </dgm:pt>
    <dgm:pt modelId="{BB6919BD-6E4A-49E7-9D68-CDBFDEB94DEA}" type="pres">
      <dgm:prSet presAssocID="{A051C6A1-B45A-4982-A533-CD3762CE1144}" presName="tx1" presStyleLbl="revTx" presStyleIdx="1" presStyleCnt="7"/>
      <dgm:spPr/>
      <dgm:t>
        <a:bodyPr/>
        <a:lstStyle/>
        <a:p>
          <a:endParaRPr lang="en-US"/>
        </a:p>
      </dgm:t>
    </dgm:pt>
    <dgm:pt modelId="{709E19CB-EB57-410D-91A7-3BE9C3D2187F}" type="pres">
      <dgm:prSet presAssocID="{A051C6A1-B45A-4982-A533-CD3762CE1144}" presName="vert1" presStyleCnt="0"/>
      <dgm:spPr/>
    </dgm:pt>
    <dgm:pt modelId="{F784A6C2-BFD4-4F76-A813-B8077C71E860}" type="pres">
      <dgm:prSet presAssocID="{76C2C0DA-BB0A-4EA6-9FC1-ECC508A9D684}" presName="thickLine" presStyleLbl="alignNode1" presStyleIdx="2" presStyleCnt="7"/>
      <dgm:spPr/>
    </dgm:pt>
    <dgm:pt modelId="{FC34FB76-B022-4D7D-9A09-54881EBF9797}" type="pres">
      <dgm:prSet presAssocID="{76C2C0DA-BB0A-4EA6-9FC1-ECC508A9D684}" presName="horz1" presStyleCnt="0"/>
      <dgm:spPr/>
    </dgm:pt>
    <dgm:pt modelId="{FB8354E8-0A2F-42B1-93EF-B07B77B77376}" type="pres">
      <dgm:prSet presAssocID="{76C2C0DA-BB0A-4EA6-9FC1-ECC508A9D684}" presName="tx1" presStyleLbl="revTx" presStyleIdx="2" presStyleCnt="7"/>
      <dgm:spPr/>
      <dgm:t>
        <a:bodyPr/>
        <a:lstStyle/>
        <a:p>
          <a:endParaRPr lang="en-US"/>
        </a:p>
      </dgm:t>
    </dgm:pt>
    <dgm:pt modelId="{E5A38473-1381-421D-AC7B-0913D2144ECD}" type="pres">
      <dgm:prSet presAssocID="{76C2C0DA-BB0A-4EA6-9FC1-ECC508A9D684}" presName="vert1" presStyleCnt="0"/>
      <dgm:spPr/>
    </dgm:pt>
    <dgm:pt modelId="{7C44330F-12A8-4257-8F08-C75DC038E293}" type="pres">
      <dgm:prSet presAssocID="{675141FC-945A-4F81-9B14-AC936A05C2B4}" presName="thickLine" presStyleLbl="alignNode1" presStyleIdx="3" presStyleCnt="7"/>
      <dgm:spPr/>
    </dgm:pt>
    <dgm:pt modelId="{953AD5FE-3120-4437-8B19-3A5D11912999}" type="pres">
      <dgm:prSet presAssocID="{675141FC-945A-4F81-9B14-AC936A05C2B4}" presName="horz1" presStyleCnt="0"/>
      <dgm:spPr/>
    </dgm:pt>
    <dgm:pt modelId="{88305877-5FE9-4430-A2F8-0AE7BBCE144B}" type="pres">
      <dgm:prSet presAssocID="{675141FC-945A-4F81-9B14-AC936A05C2B4}" presName="tx1" presStyleLbl="revTx" presStyleIdx="3" presStyleCnt="7"/>
      <dgm:spPr/>
      <dgm:t>
        <a:bodyPr/>
        <a:lstStyle/>
        <a:p>
          <a:endParaRPr lang="en-US"/>
        </a:p>
      </dgm:t>
    </dgm:pt>
    <dgm:pt modelId="{07A905B7-CD04-4A58-96D2-29BC600B4F29}" type="pres">
      <dgm:prSet presAssocID="{675141FC-945A-4F81-9B14-AC936A05C2B4}" presName="vert1" presStyleCnt="0"/>
      <dgm:spPr/>
    </dgm:pt>
    <dgm:pt modelId="{0D311125-9A09-4E10-8476-BCCC5FC67B2F}" type="pres">
      <dgm:prSet presAssocID="{D5AADF65-714A-4DC0-968A-9D42477D4412}" presName="thickLine" presStyleLbl="alignNode1" presStyleIdx="4" presStyleCnt="7"/>
      <dgm:spPr/>
    </dgm:pt>
    <dgm:pt modelId="{B2211CE1-9A94-4293-A644-6A461F10BB70}" type="pres">
      <dgm:prSet presAssocID="{D5AADF65-714A-4DC0-968A-9D42477D4412}" presName="horz1" presStyleCnt="0"/>
      <dgm:spPr/>
    </dgm:pt>
    <dgm:pt modelId="{129085B4-BEDB-4345-B3AE-BC67805B7A49}" type="pres">
      <dgm:prSet presAssocID="{D5AADF65-714A-4DC0-968A-9D42477D4412}" presName="tx1" presStyleLbl="revTx" presStyleIdx="4" presStyleCnt="7"/>
      <dgm:spPr/>
      <dgm:t>
        <a:bodyPr/>
        <a:lstStyle/>
        <a:p>
          <a:endParaRPr lang="en-US"/>
        </a:p>
      </dgm:t>
    </dgm:pt>
    <dgm:pt modelId="{6F446DDF-98CF-4D3A-931B-E30DF6F4190C}" type="pres">
      <dgm:prSet presAssocID="{D5AADF65-714A-4DC0-968A-9D42477D4412}" presName="vert1" presStyleCnt="0"/>
      <dgm:spPr/>
    </dgm:pt>
    <dgm:pt modelId="{0BCEA4AC-B0ED-404C-81E9-AC5639923D44}" type="pres">
      <dgm:prSet presAssocID="{2B187AFC-3C7D-4A5B-A65D-B1202B796273}" presName="thickLine" presStyleLbl="alignNode1" presStyleIdx="5" presStyleCnt="7"/>
      <dgm:spPr/>
    </dgm:pt>
    <dgm:pt modelId="{6A2BB9C5-DE07-417D-B168-A2552A6ED75F}" type="pres">
      <dgm:prSet presAssocID="{2B187AFC-3C7D-4A5B-A65D-B1202B796273}" presName="horz1" presStyleCnt="0"/>
      <dgm:spPr/>
    </dgm:pt>
    <dgm:pt modelId="{7534604A-8CCB-4B1A-A58B-DDE26756D5AA}" type="pres">
      <dgm:prSet presAssocID="{2B187AFC-3C7D-4A5B-A65D-B1202B796273}" presName="tx1" presStyleLbl="revTx" presStyleIdx="5" presStyleCnt="7"/>
      <dgm:spPr/>
      <dgm:t>
        <a:bodyPr/>
        <a:lstStyle/>
        <a:p>
          <a:endParaRPr lang="en-US"/>
        </a:p>
      </dgm:t>
    </dgm:pt>
    <dgm:pt modelId="{F0F24F48-0E45-4F6E-A4AB-6F850629A625}" type="pres">
      <dgm:prSet presAssocID="{2B187AFC-3C7D-4A5B-A65D-B1202B796273}" presName="vert1" presStyleCnt="0"/>
      <dgm:spPr/>
    </dgm:pt>
    <dgm:pt modelId="{403CB870-1C95-4401-AC4B-6E52999B5C2F}" type="pres">
      <dgm:prSet presAssocID="{8F553604-16CD-4958-B7B5-DCE386CF4506}" presName="thickLine" presStyleLbl="alignNode1" presStyleIdx="6" presStyleCnt="7"/>
      <dgm:spPr/>
    </dgm:pt>
    <dgm:pt modelId="{824FD3E4-8694-41F8-9923-C0F28629207E}" type="pres">
      <dgm:prSet presAssocID="{8F553604-16CD-4958-B7B5-DCE386CF4506}" presName="horz1" presStyleCnt="0"/>
      <dgm:spPr/>
    </dgm:pt>
    <dgm:pt modelId="{345E9FA0-8E77-40DB-84B2-52DFE96B669C}" type="pres">
      <dgm:prSet presAssocID="{8F553604-16CD-4958-B7B5-DCE386CF4506}" presName="tx1" presStyleLbl="revTx" presStyleIdx="6" presStyleCnt="7"/>
      <dgm:spPr/>
      <dgm:t>
        <a:bodyPr/>
        <a:lstStyle/>
        <a:p>
          <a:endParaRPr lang="en-US"/>
        </a:p>
      </dgm:t>
    </dgm:pt>
    <dgm:pt modelId="{8DE1C45D-FC24-4363-B9D2-2966CBEA599A}" type="pres">
      <dgm:prSet presAssocID="{8F553604-16CD-4958-B7B5-DCE386CF4506}" presName="vert1" presStyleCnt="0"/>
      <dgm:spPr/>
    </dgm:pt>
  </dgm:ptLst>
  <dgm:cxnLst>
    <dgm:cxn modelId="{378754CC-9363-4221-B37A-9B6A282FBB7F}" srcId="{2C348FE1-441A-4C88-9024-84B49A5D62F0}" destId="{D5AADF65-714A-4DC0-968A-9D42477D4412}" srcOrd="4" destOrd="0" parTransId="{2403C3F5-1937-49AF-B8C0-1C702BE9038C}" sibTransId="{BB1493C2-BC05-4E69-8EA6-ADD8F700C600}"/>
    <dgm:cxn modelId="{6D0097EC-73B4-4E67-AD2C-D97B4EADE7C7}" srcId="{2C348FE1-441A-4C88-9024-84B49A5D62F0}" destId="{8F553604-16CD-4958-B7B5-DCE386CF4506}" srcOrd="6" destOrd="0" parTransId="{350954DE-496F-4BC1-ABB4-C266E3BAE4ED}" sibTransId="{5D7A5401-CD56-4515-9F0D-E09089F8D1A6}"/>
    <dgm:cxn modelId="{53EB2670-57F2-437D-8E2C-1F20CD33CEFD}" type="presOf" srcId="{8F553604-16CD-4958-B7B5-DCE386CF4506}" destId="{345E9FA0-8E77-40DB-84B2-52DFE96B669C}" srcOrd="0" destOrd="0" presId="urn:microsoft.com/office/officeart/2008/layout/LinedList"/>
    <dgm:cxn modelId="{FFFAA12B-9E02-4284-A3AE-422739E7DFBB}" srcId="{2C348FE1-441A-4C88-9024-84B49A5D62F0}" destId="{EBAE455C-B821-460C-B705-D49E51F67024}" srcOrd="0" destOrd="0" parTransId="{1834F21B-C572-467A-B990-5E1414B608D0}" sibTransId="{43495C08-7C96-447F-90D8-5DFB0E1627E4}"/>
    <dgm:cxn modelId="{66F47AE8-3375-465E-A9DD-C2410A4E307E}" srcId="{2C348FE1-441A-4C88-9024-84B49A5D62F0}" destId="{2B187AFC-3C7D-4A5B-A65D-B1202B796273}" srcOrd="5" destOrd="0" parTransId="{DE095E97-946C-47A5-A4F3-2D6E4C0A9D43}" sibTransId="{49C380F0-464E-43D0-9217-29591B973D47}"/>
    <dgm:cxn modelId="{59228632-2B95-4B9F-89EB-D3C0DAF7380C}" type="presOf" srcId="{2B187AFC-3C7D-4A5B-A65D-B1202B796273}" destId="{7534604A-8CCB-4B1A-A58B-DDE26756D5AA}" srcOrd="0" destOrd="0" presId="urn:microsoft.com/office/officeart/2008/layout/LinedList"/>
    <dgm:cxn modelId="{7513AB42-5510-419E-A9A9-A2ED5EF49E26}" type="presOf" srcId="{A051C6A1-B45A-4982-A533-CD3762CE1144}" destId="{BB6919BD-6E4A-49E7-9D68-CDBFDEB94DEA}" srcOrd="0" destOrd="0" presId="urn:microsoft.com/office/officeart/2008/layout/LinedList"/>
    <dgm:cxn modelId="{4CD05667-0843-4B95-A522-C4B2C8E96B54}" type="presOf" srcId="{EBAE455C-B821-460C-B705-D49E51F67024}" destId="{C23B3AF3-4B1D-4DC4-91D4-C40D9E0A5460}" srcOrd="0" destOrd="0" presId="urn:microsoft.com/office/officeart/2008/layout/LinedList"/>
    <dgm:cxn modelId="{A1113698-F023-47C6-B3D0-8B502A31ED1C}" srcId="{2C348FE1-441A-4C88-9024-84B49A5D62F0}" destId="{675141FC-945A-4F81-9B14-AC936A05C2B4}" srcOrd="3" destOrd="0" parTransId="{5F7ACED4-B614-4EDB-A38E-559E4E31FBD9}" sibTransId="{57AC052F-7020-4273-913B-99AFDA312955}"/>
    <dgm:cxn modelId="{72C39C55-C0F0-4094-A222-966C499689D5}" type="presOf" srcId="{2C348FE1-441A-4C88-9024-84B49A5D62F0}" destId="{C869E2F2-B833-4BFA-B578-2B766F8B5258}" srcOrd="0" destOrd="0" presId="urn:microsoft.com/office/officeart/2008/layout/LinedList"/>
    <dgm:cxn modelId="{8F3C3766-6BEC-4171-A110-3BC53C857621}" srcId="{2C348FE1-441A-4C88-9024-84B49A5D62F0}" destId="{76C2C0DA-BB0A-4EA6-9FC1-ECC508A9D684}" srcOrd="2" destOrd="0" parTransId="{7A9D00F8-C6D7-428B-A630-C300BA787243}" sibTransId="{FD34537F-2154-4D16-9383-D4882F5EAD8F}"/>
    <dgm:cxn modelId="{C35C8FB4-5C06-4A0D-83D1-1CC10A1F94C3}" srcId="{2C348FE1-441A-4C88-9024-84B49A5D62F0}" destId="{A051C6A1-B45A-4982-A533-CD3762CE1144}" srcOrd="1" destOrd="0" parTransId="{85B2457C-386A-4102-AC17-64C9F49BE27F}" sibTransId="{99F8368A-21D7-4245-923C-7CBEF53D9F30}"/>
    <dgm:cxn modelId="{BE349E77-2A9C-4BBD-AE77-F02FBCA30254}" type="presOf" srcId="{D5AADF65-714A-4DC0-968A-9D42477D4412}" destId="{129085B4-BEDB-4345-B3AE-BC67805B7A49}" srcOrd="0" destOrd="0" presId="urn:microsoft.com/office/officeart/2008/layout/LinedList"/>
    <dgm:cxn modelId="{DF08E35F-41BA-4499-9B7D-F8272940DC48}" type="presOf" srcId="{675141FC-945A-4F81-9B14-AC936A05C2B4}" destId="{88305877-5FE9-4430-A2F8-0AE7BBCE144B}" srcOrd="0" destOrd="0" presId="urn:microsoft.com/office/officeart/2008/layout/LinedList"/>
    <dgm:cxn modelId="{435F133E-3D17-41FB-BA63-76B0F6F3A0DD}" type="presOf" srcId="{76C2C0DA-BB0A-4EA6-9FC1-ECC508A9D684}" destId="{FB8354E8-0A2F-42B1-93EF-B07B77B77376}" srcOrd="0" destOrd="0" presId="urn:microsoft.com/office/officeart/2008/layout/LinedList"/>
    <dgm:cxn modelId="{9CB999C1-5743-4794-9044-E002256CB8D9}" type="presParOf" srcId="{C869E2F2-B833-4BFA-B578-2B766F8B5258}" destId="{D2C328AA-54D3-43B7-85E9-976CA26E15FF}" srcOrd="0" destOrd="0" presId="urn:microsoft.com/office/officeart/2008/layout/LinedList"/>
    <dgm:cxn modelId="{E8B37D5F-0BD3-4A43-9785-5666778CD44E}" type="presParOf" srcId="{C869E2F2-B833-4BFA-B578-2B766F8B5258}" destId="{4C698BF2-6484-4425-8676-F3F06BB58ED8}" srcOrd="1" destOrd="0" presId="urn:microsoft.com/office/officeart/2008/layout/LinedList"/>
    <dgm:cxn modelId="{1356E9F6-238B-4A2E-B117-D156262392C2}" type="presParOf" srcId="{4C698BF2-6484-4425-8676-F3F06BB58ED8}" destId="{C23B3AF3-4B1D-4DC4-91D4-C40D9E0A5460}" srcOrd="0" destOrd="0" presId="urn:microsoft.com/office/officeart/2008/layout/LinedList"/>
    <dgm:cxn modelId="{20836F7B-0B6A-409D-B524-606442EB324B}" type="presParOf" srcId="{4C698BF2-6484-4425-8676-F3F06BB58ED8}" destId="{0607CE36-8E9C-4C3E-9349-C8D3159F2E34}" srcOrd="1" destOrd="0" presId="urn:microsoft.com/office/officeart/2008/layout/LinedList"/>
    <dgm:cxn modelId="{7A357BA9-073F-4023-BC9C-7DE2398DA706}" type="presParOf" srcId="{C869E2F2-B833-4BFA-B578-2B766F8B5258}" destId="{1D2DB804-007B-4CB2-85BF-EA2F0C184FEA}" srcOrd="2" destOrd="0" presId="urn:microsoft.com/office/officeart/2008/layout/LinedList"/>
    <dgm:cxn modelId="{F8336311-E1CC-482C-9EEE-2771B47F8673}" type="presParOf" srcId="{C869E2F2-B833-4BFA-B578-2B766F8B5258}" destId="{EA8B054A-390B-4E2A-8E85-738691549E4D}" srcOrd="3" destOrd="0" presId="urn:microsoft.com/office/officeart/2008/layout/LinedList"/>
    <dgm:cxn modelId="{4C705353-E57F-4149-A872-8C3E418B230F}" type="presParOf" srcId="{EA8B054A-390B-4E2A-8E85-738691549E4D}" destId="{BB6919BD-6E4A-49E7-9D68-CDBFDEB94DEA}" srcOrd="0" destOrd="0" presId="urn:microsoft.com/office/officeart/2008/layout/LinedList"/>
    <dgm:cxn modelId="{88D6530F-443B-474A-9764-C1251170F4D0}" type="presParOf" srcId="{EA8B054A-390B-4E2A-8E85-738691549E4D}" destId="{709E19CB-EB57-410D-91A7-3BE9C3D2187F}" srcOrd="1" destOrd="0" presId="urn:microsoft.com/office/officeart/2008/layout/LinedList"/>
    <dgm:cxn modelId="{35290358-5197-4B98-A7ED-00DC408CBFC0}" type="presParOf" srcId="{C869E2F2-B833-4BFA-B578-2B766F8B5258}" destId="{F784A6C2-BFD4-4F76-A813-B8077C71E860}" srcOrd="4" destOrd="0" presId="urn:microsoft.com/office/officeart/2008/layout/LinedList"/>
    <dgm:cxn modelId="{6335F295-5697-4240-8C27-E7098729889F}" type="presParOf" srcId="{C869E2F2-B833-4BFA-B578-2B766F8B5258}" destId="{FC34FB76-B022-4D7D-9A09-54881EBF9797}" srcOrd="5" destOrd="0" presId="urn:microsoft.com/office/officeart/2008/layout/LinedList"/>
    <dgm:cxn modelId="{30BE2E11-D72F-4AEC-963C-ACCD3F133967}" type="presParOf" srcId="{FC34FB76-B022-4D7D-9A09-54881EBF9797}" destId="{FB8354E8-0A2F-42B1-93EF-B07B77B77376}" srcOrd="0" destOrd="0" presId="urn:microsoft.com/office/officeart/2008/layout/LinedList"/>
    <dgm:cxn modelId="{25C5EAF7-AA24-46CB-A359-694A2ECD3BC9}" type="presParOf" srcId="{FC34FB76-B022-4D7D-9A09-54881EBF9797}" destId="{E5A38473-1381-421D-AC7B-0913D2144ECD}" srcOrd="1" destOrd="0" presId="urn:microsoft.com/office/officeart/2008/layout/LinedList"/>
    <dgm:cxn modelId="{6A23F70D-272E-4924-8F7B-ED03A437261E}" type="presParOf" srcId="{C869E2F2-B833-4BFA-B578-2B766F8B5258}" destId="{7C44330F-12A8-4257-8F08-C75DC038E293}" srcOrd="6" destOrd="0" presId="urn:microsoft.com/office/officeart/2008/layout/LinedList"/>
    <dgm:cxn modelId="{99125204-36C3-4BC1-8C08-6BB21D03E9E5}" type="presParOf" srcId="{C869E2F2-B833-4BFA-B578-2B766F8B5258}" destId="{953AD5FE-3120-4437-8B19-3A5D11912999}" srcOrd="7" destOrd="0" presId="urn:microsoft.com/office/officeart/2008/layout/LinedList"/>
    <dgm:cxn modelId="{1E8013F9-3314-4E60-8A37-227C7F990FB8}" type="presParOf" srcId="{953AD5FE-3120-4437-8B19-3A5D11912999}" destId="{88305877-5FE9-4430-A2F8-0AE7BBCE144B}" srcOrd="0" destOrd="0" presId="urn:microsoft.com/office/officeart/2008/layout/LinedList"/>
    <dgm:cxn modelId="{DFC2863F-EB85-4229-A8DF-AE9823DEE487}" type="presParOf" srcId="{953AD5FE-3120-4437-8B19-3A5D11912999}" destId="{07A905B7-CD04-4A58-96D2-29BC600B4F29}" srcOrd="1" destOrd="0" presId="urn:microsoft.com/office/officeart/2008/layout/LinedList"/>
    <dgm:cxn modelId="{C6640C9F-5540-4E00-8ECE-50090760A8F0}" type="presParOf" srcId="{C869E2F2-B833-4BFA-B578-2B766F8B5258}" destId="{0D311125-9A09-4E10-8476-BCCC5FC67B2F}" srcOrd="8" destOrd="0" presId="urn:microsoft.com/office/officeart/2008/layout/LinedList"/>
    <dgm:cxn modelId="{C315450B-50E7-4B75-937B-A1D911F5000A}" type="presParOf" srcId="{C869E2F2-B833-4BFA-B578-2B766F8B5258}" destId="{B2211CE1-9A94-4293-A644-6A461F10BB70}" srcOrd="9" destOrd="0" presId="urn:microsoft.com/office/officeart/2008/layout/LinedList"/>
    <dgm:cxn modelId="{0C70D4B1-890B-4535-A100-84773C0BFDCF}" type="presParOf" srcId="{B2211CE1-9A94-4293-A644-6A461F10BB70}" destId="{129085B4-BEDB-4345-B3AE-BC67805B7A49}" srcOrd="0" destOrd="0" presId="urn:microsoft.com/office/officeart/2008/layout/LinedList"/>
    <dgm:cxn modelId="{1E856D9F-07F2-4862-A0E8-110BFE14F316}" type="presParOf" srcId="{B2211CE1-9A94-4293-A644-6A461F10BB70}" destId="{6F446DDF-98CF-4D3A-931B-E30DF6F4190C}" srcOrd="1" destOrd="0" presId="urn:microsoft.com/office/officeart/2008/layout/LinedList"/>
    <dgm:cxn modelId="{7D1D3FF4-4D4C-48D7-895F-AE35A90DA669}" type="presParOf" srcId="{C869E2F2-B833-4BFA-B578-2B766F8B5258}" destId="{0BCEA4AC-B0ED-404C-81E9-AC5639923D44}" srcOrd="10" destOrd="0" presId="urn:microsoft.com/office/officeart/2008/layout/LinedList"/>
    <dgm:cxn modelId="{FF04E88A-2A46-4FA5-B39B-90E772D975A0}" type="presParOf" srcId="{C869E2F2-B833-4BFA-B578-2B766F8B5258}" destId="{6A2BB9C5-DE07-417D-B168-A2552A6ED75F}" srcOrd="11" destOrd="0" presId="urn:microsoft.com/office/officeart/2008/layout/LinedList"/>
    <dgm:cxn modelId="{6DE71E6B-0E81-4570-B3AD-5AF31E727F3D}" type="presParOf" srcId="{6A2BB9C5-DE07-417D-B168-A2552A6ED75F}" destId="{7534604A-8CCB-4B1A-A58B-DDE26756D5AA}" srcOrd="0" destOrd="0" presId="urn:microsoft.com/office/officeart/2008/layout/LinedList"/>
    <dgm:cxn modelId="{88C1B15D-CC69-47ED-B85B-87C13CA5C937}" type="presParOf" srcId="{6A2BB9C5-DE07-417D-B168-A2552A6ED75F}" destId="{F0F24F48-0E45-4F6E-A4AB-6F850629A625}" srcOrd="1" destOrd="0" presId="urn:microsoft.com/office/officeart/2008/layout/LinedList"/>
    <dgm:cxn modelId="{DF69E01D-2E25-43E5-93B7-E93233F00143}" type="presParOf" srcId="{C869E2F2-B833-4BFA-B578-2B766F8B5258}" destId="{403CB870-1C95-4401-AC4B-6E52999B5C2F}" srcOrd="12" destOrd="0" presId="urn:microsoft.com/office/officeart/2008/layout/LinedList"/>
    <dgm:cxn modelId="{2F85DDF5-1D76-44D7-A47A-E6FD213D7FA7}" type="presParOf" srcId="{C869E2F2-B833-4BFA-B578-2B766F8B5258}" destId="{824FD3E4-8694-41F8-9923-C0F28629207E}" srcOrd="13" destOrd="0" presId="urn:microsoft.com/office/officeart/2008/layout/LinedList"/>
    <dgm:cxn modelId="{BD00B98D-925E-4D5B-843B-B2A3B84BDBC5}" type="presParOf" srcId="{824FD3E4-8694-41F8-9923-C0F28629207E}" destId="{345E9FA0-8E77-40DB-84B2-52DFE96B669C}" srcOrd="0" destOrd="0" presId="urn:microsoft.com/office/officeart/2008/layout/LinedList"/>
    <dgm:cxn modelId="{A907167A-A740-4637-B3AB-7B4B5D82FBCB}" type="presParOf" srcId="{824FD3E4-8694-41F8-9923-C0F28629207E}" destId="{8DE1C45D-FC24-4363-B9D2-2966CBEA599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0C0BB7-D8F0-41EA-813D-37711018273B}"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en-US"/>
        </a:p>
      </dgm:t>
    </dgm:pt>
    <dgm:pt modelId="{8F2C73FE-C964-4283-936F-87A0674D5E5F}">
      <dgm:prSet/>
      <dgm:spPr/>
      <dgm:t>
        <a:bodyPr/>
        <a:lstStyle/>
        <a:p>
          <a:pPr rtl="0"/>
          <a:r>
            <a:rPr lang="en-US" dirty="0" smtClean="0">
              <a:latin typeface="Helvetica" panose="020B0604020202020204" pitchFamily="34" charset="0"/>
              <a:cs typeface="Helvetica" panose="020B0604020202020204" pitchFamily="34" charset="0"/>
            </a:rPr>
            <a:t>INTEGRITY provides “one-stop shopping” to serve the Whole Person</a:t>
          </a:r>
          <a:endParaRPr lang="en-US" dirty="0">
            <a:latin typeface="Helvetica" panose="020B0604020202020204" pitchFamily="34" charset="0"/>
            <a:cs typeface="Helvetica" panose="020B0604020202020204" pitchFamily="34" charset="0"/>
          </a:endParaRPr>
        </a:p>
      </dgm:t>
    </dgm:pt>
    <dgm:pt modelId="{5865678E-27AB-439B-A9B6-68E4E8CC0659}" type="par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A34FDAD-23A7-4BB1-BB39-A28C4191D1A2}" type="sibTrans" cxnId="{FF4549F0-FD21-4D5C-97D7-15E7268DA59E}">
      <dgm:prSet/>
      <dgm:spPr/>
      <dgm:t>
        <a:bodyPr/>
        <a:lstStyle/>
        <a:p>
          <a:endParaRPr lang="en-US">
            <a:latin typeface="Helvetica" panose="020B0604020202020204" pitchFamily="34" charset="0"/>
            <a:cs typeface="Helvetica" panose="020B0604020202020204" pitchFamily="34" charset="0"/>
          </a:endParaRPr>
        </a:p>
      </dgm:t>
    </dgm:pt>
    <dgm:pt modelId="{428B778B-32C2-4642-A143-E66629E25AEC}">
      <dgm:prSet/>
      <dgm:spPr/>
      <dgm:t>
        <a:bodyPr/>
        <a:lstStyle/>
        <a:p>
          <a:pPr rtl="0"/>
          <a:r>
            <a:rPr lang="en-US" dirty="0" smtClean="0">
              <a:latin typeface="Helvetica" panose="020B0604020202020204" pitchFamily="34" charset="0"/>
              <a:cs typeface="Helvetica" panose="020B0604020202020204" pitchFamily="34" charset="0"/>
            </a:rPr>
            <a:t>Provides all acute and long term services for enrollees</a:t>
          </a:r>
          <a:endParaRPr lang="en-US" dirty="0">
            <a:latin typeface="Helvetica" panose="020B0604020202020204" pitchFamily="34" charset="0"/>
            <a:cs typeface="Helvetica" panose="020B0604020202020204" pitchFamily="34" charset="0"/>
          </a:endParaRPr>
        </a:p>
      </dgm:t>
    </dgm:pt>
    <dgm:pt modelId="{C5FD42F0-4FB7-4C5D-8CBE-DF7339AD009C}" type="par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9CE3C012-5163-4AD7-811C-28E158A57AA3}" type="sibTrans" cxnId="{54B5415A-7B48-49C4-83CC-28FF05576469}">
      <dgm:prSet/>
      <dgm:spPr/>
      <dgm:t>
        <a:bodyPr/>
        <a:lstStyle/>
        <a:p>
          <a:endParaRPr lang="en-US">
            <a:latin typeface="Helvetica" panose="020B0604020202020204" pitchFamily="34" charset="0"/>
            <a:cs typeface="Helvetica" panose="020B0604020202020204" pitchFamily="34" charset="0"/>
          </a:endParaRPr>
        </a:p>
      </dgm:t>
    </dgm:pt>
    <dgm:pt modelId="{38BF749F-3BD4-4EDA-BCB0-7A38250A9AE5}">
      <dgm:prSet/>
      <dgm:spPr/>
      <dgm:t>
        <a:bodyPr/>
        <a:lstStyle/>
        <a:p>
          <a:pPr rtl="0"/>
          <a:r>
            <a:rPr lang="en-US" dirty="0" smtClean="0">
              <a:latin typeface="Helvetica" panose="020B0604020202020204" pitchFamily="34" charset="0"/>
              <a:cs typeface="Helvetica" panose="020B0604020202020204" pitchFamily="34" charset="0"/>
            </a:rPr>
            <a:t>Seniors and adults with disabilities with both Medicare and Medicaid coverage  </a:t>
          </a:r>
          <a:endParaRPr lang="en-US" dirty="0">
            <a:latin typeface="Helvetica" panose="020B0604020202020204" pitchFamily="34" charset="0"/>
            <a:cs typeface="Helvetica" panose="020B0604020202020204" pitchFamily="34" charset="0"/>
          </a:endParaRPr>
        </a:p>
      </dgm:t>
    </dgm:pt>
    <dgm:pt modelId="{880DCB87-3F79-4921-B4B8-2369E43A4507}" type="par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63A271B8-C12C-47F6-B8F0-205EDC50FEDE}" type="sibTrans" cxnId="{25A966DF-F63A-41A2-A954-97BCABE0DEC8}">
      <dgm:prSet/>
      <dgm:spPr/>
      <dgm:t>
        <a:bodyPr/>
        <a:lstStyle/>
        <a:p>
          <a:endParaRPr lang="en-US">
            <a:latin typeface="Helvetica" panose="020B0604020202020204" pitchFamily="34" charset="0"/>
            <a:cs typeface="Helvetica" panose="020B0604020202020204" pitchFamily="34" charset="0"/>
          </a:endParaRPr>
        </a:p>
      </dgm:t>
    </dgm:pt>
    <dgm:pt modelId="{F70B83B6-E823-4CCD-B8A6-5E29A9817F2C}">
      <dgm:prSet/>
      <dgm:spPr/>
      <dgm:t>
        <a:bodyPr/>
        <a:lstStyle/>
        <a:p>
          <a:pPr rtl="0"/>
          <a:r>
            <a:rPr lang="en-US" dirty="0" smtClean="0">
              <a:latin typeface="Helvetica" panose="020B0604020202020204" pitchFamily="34" charset="0"/>
              <a:cs typeface="Helvetica" panose="020B0604020202020204" pitchFamily="34" charset="0"/>
            </a:rPr>
            <a:t>Individuals eligible for INTEGRITY are considered “dual eligible” or “duals”</a:t>
          </a:r>
          <a:endParaRPr lang="en-US" dirty="0">
            <a:latin typeface="Helvetica" panose="020B0604020202020204" pitchFamily="34" charset="0"/>
            <a:cs typeface="Helvetica" panose="020B0604020202020204" pitchFamily="34" charset="0"/>
          </a:endParaRPr>
        </a:p>
      </dgm:t>
    </dgm:pt>
    <dgm:pt modelId="{E6247B35-3523-4512-B5F9-0CA5CA3D85C2}" type="par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45F47F3B-40DE-429D-BD92-F382C3C8DC0C}" type="sibTrans" cxnId="{DC071242-83C3-4885-8BAB-31C7B5D38650}">
      <dgm:prSet/>
      <dgm:spPr/>
      <dgm:t>
        <a:bodyPr/>
        <a:lstStyle/>
        <a:p>
          <a:endParaRPr lang="en-US">
            <a:latin typeface="Helvetica" panose="020B0604020202020204" pitchFamily="34" charset="0"/>
            <a:cs typeface="Helvetica" panose="020B0604020202020204" pitchFamily="34" charset="0"/>
          </a:endParaRPr>
        </a:p>
      </dgm:t>
    </dgm:pt>
    <dgm:pt modelId="{17BCFB1F-D303-4D1A-8EB9-FBB729E259FE}">
      <dgm:prSet/>
      <dgm:spPr/>
      <dgm:t>
        <a:bodyPr/>
        <a:lstStyle/>
        <a:p>
          <a:pPr rtl="0"/>
          <a:r>
            <a:rPr lang="en-US" dirty="0" smtClean="0">
              <a:latin typeface="Helvetica" panose="020B0604020202020204" pitchFamily="34" charset="0"/>
              <a:cs typeface="Helvetica" panose="020B0604020202020204" pitchFamily="34" charset="0"/>
            </a:rPr>
            <a:t>Provides members with a better care experience with better coordination of benefits and services</a:t>
          </a:r>
          <a:endParaRPr lang="en-US" dirty="0">
            <a:latin typeface="Helvetica" panose="020B0604020202020204" pitchFamily="34" charset="0"/>
            <a:cs typeface="Helvetica" panose="020B0604020202020204" pitchFamily="34" charset="0"/>
          </a:endParaRPr>
        </a:p>
      </dgm:t>
    </dgm:pt>
    <dgm:pt modelId="{3950EE63-E741-4718-B444-29BD02BE22BB}" type="par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C0C404E8-8F97-4D9E-9DCC-585FE9FBC29C}" type="sibTrans" cxnId="{5F435B7F-2DDF-4141-AB18-EBDB4FD59723}">
      <dgm:prSet/>
      <dgm:spPr/>
      <dgm:t>
        <a:bodyPr/>
        <a:lstStyle/>
        <a:p>
          <a:endParaRPr lang="en-US">
            <a:latin typeface="Helvetica" panose="020B0604020202020204" pitchFamily="34" charset="0"/>
            <a:cs typeface="Helvetica" panose="020B0604020202020204" pitchFamily="34" charset="0"/>
          </a:endParaRPr>
        </a:p>
      </dgm:t>
    </dgm:pt>
    <dgm:pt modelId="{41654782-A7CB-4B5C-8CE5-1C752B2AC658}">
      <dgm:prSet/>
      <dgm:spPr/>
      <dgm:t>
        <a:bodyPr/>
        <a:lstStyle/>
        <a:p>
          <a:pPr rtl="0"/>
          <a:r>
            <a:rPr lang="en-US" dirty="0" smtClean="0">
              <a:latin typeface="Helvetica" panose="020B0604020202020204" pitchFamily="34" charset="0"/>
              <a:cs typeface="Helvetica" panose="020B0604020202020204" pitchFamily="34" charset="0"/>
            </a:rPr>
            <a:t>Individual care plans provide customized service delivery</a:t>
          </a:r>
          <a:endParaRPr lang="en-US" dirty="0">
            <a:latin typeface="Helvetica" panose="020B0604020202020204" pitchFamily="34" charset="0"/>
            <a:cs typeface="Helvetica" panose="020B0604020202020204" pitchFamily="34" charset="0"/>
          </a:endParaRPr>
        </a:p>
      </dgm:t>
    </dgm:pt>
    <dgm:pt modelId="{499C1322-60E1-4ED3-8BCF-130A16118B0F}" type="par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2139D46E-BCDF-4DAD-B712-20DD1E9339C3}" type="sibTrans" cxnId="{CD5AD01A-5322-4735-BE52-B6B3F67F6751}">
      <dgm:prSet/>
      <dgm:spPr/>
      <dgm:t>
        <a:bodyPr/>
        <a:lstStyle/>
        <a:p>
          <a:endParaRPr lang="en-US">
            <a:latin typeface="Helvetica" panose="020B0604020202020204" pitchFamily="34" charset="0"/>
            <a:cs typeface="Helvetica" panose="020B0604020202020204" pitchFamily="34" charset="0"/>
          </a:endParaRPr>
        </a:p>
      </dgm:t>
    </dgm:pt>
    <dgm:pt modelId="{32A7217B-3133-4533-89F1-93E8A26F77FB}">
      <dgm:prSet/>
      <dgm:spPr/>
      <dgm:t>
        <a:bodyPr/>
        <a:lstStyle/>
        <a:p>
          <a:pPr rtl="0"/>
          <a:r>
            <a:rPr lang="en-US" dirty="0" smtClean="0">
              <a:latin typeface="Helvetica" panose="020B0604020202020204" pitchFamily="34" charset="0"/>
              <a:cs typeface="Helvetica" panose="020B0604020202020204" pitchFamily="34" charset="0"/>
            </a:rPr>
            <a:t>Person-centered care</a:t>
          </a:r>
          <a:endParaRPr lang="en-US" dirty="0">
            <a:latin typeface="Helvetica" panose="020B0604020202020204" pitchFamily="34" charset="0"/>
            <a:cs typeface="Helvetica" panose="020B0604020202020204" pitchFamily="34" charset="0"/>
          </a:endParaRPr>
        </a:p>
      </dgm:t>
    </dgm:pt>
    <dgm:pt modelId="{1DAD3894-5F09-40D5-A94E-573AFBE92AA6}" type="par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0B31D861-FEB4-4994-9060-C6F88A6B7543}" type="sibTrans" cxnId="{F9CF0D01-5951-42A3-8DC4-BE3B39057A54}">
      <dgm:prSet/>
      <dgm:spPr/>
      <dgm:t>
        <a:bodyPr/>
        <a:lstStyle/>
        <a:p>
          <a:endParaRPr lang="en-US">
            <a:latin typeface="Helvetica" panose="020B0604020202020204" pitchFamily="34" charset="0"/>
            <a:cs typeface="Helvetica" panose="020B0604020202020204" pitchFamily="34" charset="0"/>
          </a:endParaRPr>
        </a:p>
      </dgm:t>
    </dgm:pt>
    <dgm:pt modelId="{5CD6BB3D-4950-4C9E-8D05-88511945EA24}">
      <dgm:prSet/>
      <dgm:spPr/>
      <dgm:t>
        <a:bodyPr/>
        <a:lstStyle/>
        <a:p>
          <a:pPr rtl="0"/>
          <a:r>
            <a:rPr lang="en-US" dirty="0" smtClean="0">
              <a:latin typeface="Helvetica" panose="020B0604020202020204" pitchFamily="34" charset="0"/>
              <a:cs typeface="Helvetica" panose="020B0604020202020204" pitchFamily="34" charset="0"/>
            </a:rPr>
            <a:t>Single health plan meeting unique needs of each member as a Whole</a:t>
          </a:r>
          <a:endParaRPr lang="en-US" dirty="0">
            <a:latin typeface="Helvetica" panose="020B0604020202020204" pitchFamily="34" charset="0"/>
            <a:cs typeface="Helvetica" panose="020B0604020202020204" pitchFamily="34" charset="0"/>
          </a:endParaRPr>
        </a:p>
      </dgm:t>
    </dgm:pt>
    <dgm:pt modelId="{20CA8B86-BF31-4E68-8AD8-342C914F7732}" type="par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ABD09C8C-D72E-47AF-9A2A-079EA959D607}" type="sibTrans" cxnId="{7AE2426F-06B6-4B84-8024-E520DBD8D9BA}">
      <dgm:prSet/>
      <dgm:spPr/>
      <dgm:t>
        <a:bodyPr/>
        <a:lstStyle/>
        <a:p>
          <a:endParaRPr lang="en-US">
            <a:latin typeface="Helvetica" panose="020B0604020202020204" pitchFamily="34" charset="0"/>
            <a:cs typeface="Helvetica" panose="020B0604020202020204" pitchFamily="34" charset="0"/>
          </a:endParaRPr>
        </a:p>
      </dgm:t>
    </dgm:pt>
    <dgm:pt modelId="{C33E8D81-50E6-4291-9D34-8124D40583B0}" type="pres">
      <dgm:prSet presAssocID="{800C0BB7-D8F0-41EA-813D-37711018273B}" presName="linear" presStyleCnt="0">
        <dgm:presLayoutVars>
          <dgm:animLvl val="lvl"/>
          <dgm:resizeHandles val="exact"/>
        </dgm:presLayoutVars>
      </dgm:prSet>
      <dgm:spPr/>
      <dgm:t>
        <a:bodyPr/>
        <a:lstStyle/>
        <a:p>
          <a:endParaRPr lang="en-US"/>
        </a:p>
      </dgm:t>
    </dgm:pt>
    <dgm:pt modelId="{3A484DD7-1BA2-4EA8-A3A9-46FC8D13C95E}" type="pres">
      <dgm:prSet presAssocID="{8F2C73FE-C964-4283-936F-87A0674D5E5F}" presName="parentText" presStyleLbl="node1" presStyleIdx="0" presStyleCnt="8" custLinFactY="-118006" custLinFactNeighborY="-200000">
        <dgm:presLayoutVars>
          <dgm:chMax val="0"/>
          <dgm:bulletEnabled val="1"/>
        </dgm:presLayoutVars>
      </dgm:prSet>
      <dgm:spPr/>
      <dgm:t>
        <a:bodyPr/>
        <a:lstStyle/>
        <a:p>
          <a:endParaRPr lang="en-US"/>
        </a:p>
      </dgm:t>
    </dgm:pt>
    <dgm:pt modelId="{7483A508-EDF3-43B6-A907-EB2987233EA5}" type="pres">
      <dgm:prSet presAssocID="{4A34FDAD-23A7-4BB1-BB39-A28C4191D1A2}" presName="spacer" presStyleCnt="0"/>
      <dgm:spPr/>
    </dgm:pt>
    <dgm:pt modelId="{B467911D-6C1C-473D-98F9-49B8AFDDD808}" type="pres">
      <dgm:prSet presAssocID="{428B778B-32C2-4642-A143-E66629E25AEC}" presName="parentText" presStyleLbl="node1" presStyleIdx="1" presStyleCnt="8" custLinFactY="-112586" custLinFactNeighborY="-200000">
        <dgm:presLayoutVars>
          <dgm:chMax val="0"/>
          <dgm:bulletEnabled val="1"/>
        </dgm:presLayoutVars>
      </dgm:prSet>
      <dgm:spPr/>
      <dgm:t>
        <a:bodyPr/>
        <a:lstStyle/>
        <a:p>
          <a:endParaRPr lang="en-US"/>
        </a:p>
      </dgm:t>
    </dgm:pt>
    <dgm:pt modelId="{AA350A9A-05C3-4543-9999-DE8038B7508A}" type="pres">
      <dgm:prSet presAssocID="{9CE3C012-5163-4AD7-811C-28E158A57AA3}" presName="spacer" presStyleCnt="0"/>
      <dgm:spPr/>
    </dgm:pt>
    <dgm:pt modelId="{A906AEF2-F16B-4290-9FDB-D5D581EB00CB}" type="pres">
      <dgm:prSet presAssocID="{38BF749F-3BD4-4EDA-BCB0-7A38250A9AE5}" presName="parentText" presStyleLbl="node1" presStyleIdx="2" presStyleCnt="8" custLinFactY="-107606" custLinFactNeighborX="1037" custLinFactNeighborY="-200000">
        <dgm:presLayoutVars>
          <dgm:chMax val="0"/>
          <dgm:bulletEnabled val="1"/>
        </dgm:presLayoutVars>
      </dgm:prSet>
      <dgm:spPr/>
      <dgm:t>
        <a:bodyPr/>
        <a:lstStyle/>
        <a:p>
          <a:endParaRPr lang="en-US"/>
        </a:p>
      </dgm:t>
    </dgm:pt>
    <dgm:pt modelId="{6D419297-3AD1-442D-85A2-3FDE87A8CDE2}" type="pres">
      <dgm:prSet presAssocID="{63A271B8-C12C-47F6-B8F0-205EDC50FEDE}" presName="spacer" presStyleCnt="0"/>
      <dgm:spPr/>
    </dgm:pt>
    <dgm:pt modelId="{6D5022B8-BE88-4780-B3FC-032C080D4AF6}" type="pres">
      <dgm:prSet presAssocID="{F70B83B6-E823-4CCD-B8A6-5E29A9817F2C}" presName="parentText" presStyleLbl="node1" presStyleIdx="3" presStyleCnt="8" custLinFactY="-109490" custLinFactNeighborX="922" custLinFactNeighborY="-200000">
        <dgm:presLayoutVars>
          <dgm:chMax val="0"/>
          <dgm:bulletEnabled val="1"/>
        </dgm:presLayoutVars>
      </dgm:prSet>
      <dgm:spPr/>
      <dgm:t>
        <a:bodyPr/>
        <a:lstStyle/>
        <a:p>
          <a:endParaRPr lang="en-US"/>
        </a:p>
      </dgm:t>
    </dgm:pt>
    <dgm:pt modelId="{EEC61185-78CA-4F07-BE7C-46F66F4390C6}" type="pres">
      <dgm:prSet presAssocID="{45F47F3B-40DE-429D-BD92-F382C3C8DC0C}" presName="spacer" presStyleCnt="0"/>
      <dgm:spPr/>
    </dgm:pt>
    <dgm:pt modelId="{6CD1BEDF-E9DC-454C-A8C4-1804BF38BEA5}" type="pres">
      <dgm:prSet presAssocID="{17BCFB1F-D303-4D1A-8EB9-FBB729E259FE}" presName="parentText" presStyleLbl="node1" presStyleIdx="4" presStyleCnt="8" custLinFactY="-100000" custLinFactNeighborY="-126693">
        <dgm:presLayoutVars>
          <dgm:chMax val="0"/>
          <dgm:bulletEnabled val="1"/>
        </dgm:presLayoutVars>
      </dgm:prSet>
      <dgm:spPr/>
      <dgm:t>
        <a:bodyPr/>
        <a:lstStyle/>
        <a:p>
          <a:endParaRPr lang="en-US"/>
        </a:p>
      </dgm:t>
    </dgm:pt>
    <dgm:pt modelId="{908D1014-C06E-4A6D-874C-348E9BF9EEC1}" type="pres">
      <dgm:prSet presAssocID="{C0C404E8-8F97-4D9E-9DCC-585FE9FBC29C}" presName="spacer" presStyleCnt="0"/>
      <dgm:spPr/>
    </dgm:pt>
    <dgm:pt modelId="{71D26BD5-C37C-45D8-8867-1BFE0B3CF92F}" type="pres">
      <dgm:prSet presAssocID="{41654782-A7CB-4B5C-8CE5-1C752B2AC658}" presName="parentText" presStyleLbl="node1" presStyleIdx="5" presStyleCnt="8" custLinFactY="-96076" custLinFactNeighborY="-100000">
        <dgm:presLayoutVars>
          <dgm:chMax val="0"/>
          <dgm:bulletEnabled val="1"/>
        </dgm:presLayoutVars>
      </dgm:prSet>
      <dgm:spPr/>
      <dgm:t>
        <a:bodyPr/>
        <a:lstStyle/>
        <a:p>
          <a:endParaRPr lang="en-US"/>
        </a:p>
      </dgm:t>
    </dgm:pt>
    <dgm:pt modelId="{2357658B-6271-485C-B1C0-99E4535AA869}" type="pres">
      <dgm:prSet presAssocID="{2139D46E-BCDF-4DAD-B712-20DD1E9339C3}" presName="spacer" presStyleCnt="0"/>
      <dgm:spPr/>
    </dgm:pt>
    <dgm:pt modelId="{C4409661-870E-4AFA-94DA-8712372B74F3}" type="pres">
      <dgm:prSet presAssocID="{32A7217B-3133-4533-89F1-93E8A26F77FB}" presName="parentText" presStyleLbl="node1" presStyleIdx="6" presStyleCnt="8" custLinFactY="-88946" custLinFactNeighborY="-100000">
        <dgm:presLayoutVars>
          <dgm:chMax val="0"/>
          <dgm:bulletEnabled val="1"/>
        </dgm:presLayoutVars>
      </dgm:prSet>
      <dgm:spPr/>
      <dgm:t>
        <a:bodyPr/>
        <a:lstStyle/>
        <a:p>
          <a:endParaRPr lang="en-US"/>
        </a:p>
      </dgm:t>
    </dgm:pt>
    <dgm:pt modelId="{9D210AD0-B961-43B9-8652-CC486DC6CDD8}" type="pres">
      <dgm:prSet presAssocID="{0B31D861-FEB4-4994-9060-C6F88A6B7543}" presName="spacer" presStyleCnt="0"/>
      <dgm:spPr/>
    </dgm:pt>
    <dgm:pt modelId="{E20E5205-D8FD-43C0-B7FE-616A7DF6271A}" type="pres">
      <dgm:prSet presAssocID="{5CD6BB3D-4950-4C9E-8D05-88511945EA24}" presName="parentText" presStyleLbl="node1" presStyleIdx="7" presStyleCnt="8" custLinFactY="-81817" custLinFactNeighborY="-100000">
        <dgm:presLayoutVars>
          <dgm:chMax val="0"/>
          <dgm:bulletEnabled val="1"/>
        </dgm:presLayoutVars>
      </dgm:prSet>
      <dgm:spPr/>
      <dgm:t>
        <a:bodyPr/>
        <a:lstStyle/>
        <a:p>
          <a:endParaRPr lang="en-US"/>
        </a:p>
      </dgm:t>
    </dgm:pt>
  </dgm:ptLst>
  <dgm:cxnLst>
    <dgm:cxn modelId="{9AE8C48C-11AE-48E8-A8AE-50EF3BFD140A}" type="presOf" srcId="{8F2C73FE-C964-4283-936F-87A0674D5E5F}" destId="{3A484DD7-1BA2-4EA8-A3A9-46FC8D13C95E}" srcOrd="0" destOrd="0" presId="urn:microsoft.com/office/officeart/2005/8/layout/vList2"/>
    <dgm:cxn modelId="{CD5AD01A-5322-4735-BE52-B6B3F67F6751}" srcId="{800C0BB7-D8F0-41EA-813D-37711018273B}" destId="{41654782-A7CB-4B5C-8CE5-1C752B2AC658}" srcOrd="5" destOrd="0" parTransId="{499C1322-60E1-4ED3-8BCF-130A16118B0F}" sibTransId="{2139D46E-BCDF-4DAD-B712-20DD1E9339C3}"/>
    <dgm:cxn modelId="{FF4549F0-FD21-4D5C-97D7-15E7268DA59E}" srcId="{800C0BB7-D8F0-41EA-813D-37711018273B}" destId="{8F2C73FE-C964-4283-936F-87A0674D5E5F}" srcOrd="0" destOrd="0" parTransId="{5865678E-27AB-439B-A9B6-68E4E8CC0659}" sibTransId="{4A34FDAD-23A7-4BB1-BB39-A28C4191D1A2}"/>
    <dgm:cxn modelId="{59667373-F7E0-436A-ACB2-1216A2D54F87}" type="presOf" srcId="{428B778B-32C2-4642-A143-E66629E25AEC}" destId="{B467911D-6C1C-473D-98F9-49B8AFDDD808}" srcOrd="0" destOrd="0" presId="urn:microsoft.com/office/officeart/2005/8/layout/vList2"/>
    <dgm:cxn modelId="{FF49FC1C-7854-46E6-89A8-E6741CD6792D}" type="presOf" srcId="{5CD6BB3D-4950-4C9E-8D05-88511945EA24}" destId="{E20E5205-D8FD-43C0-B7FE-616A7DF6271A}" srcOrd="0" destOrd="0" presId="urn:microsoft.com/office/officeart/2005/8/layout/vList2"/>
    <dgm:cxn modelId="{5F435B7F-2DDF-4141-AB18-EBDB4FD59723}" srcId="{800C0BB7-D8F0-41EA-813D-37711018273B}" destId="{17BCFB1F-D303-4D1A-8EB9-FBB729E259FE}" srcOrd="4" destOrd="0" parTransId="{3950EE63-E741-4718-B444-29BD02BE22BB}" sibTransId="{C0C404E8-8F97-4D9E-9DCC-585FE9FBC29C}"/>
    <dgm:cxn modelId="{54B5415A-7B48-49C4-83CC-28FF05576469}" srcId="{800C0BB7-D8F0-41EA-813D-37711018273B}" destId="{428B778B-32C2-4642-A143-E66629E25AEC}" srcOrd="1" destOrd="0" parTransId="{C5FD42F0-4FB7-4C5D-8CBE-DF7339AD009C}" sibTransId="{9CE3C012-5163-4AD7-811C-28E158A57AA3}"/>
    <dgm:cxn modelId="{25A966DF-F63A-41A2-A954-97BCABE0DEC8}" srcId="{800C0BB7-D8F0-41EA-813D-37711018273B}" destId="{38BF749F-3BD4-4EDA-BCB0-7A38250A9AE5}" srcOrd="2" destOrd="0" parTransId="{880DCB87-3F79-4921-B4B8-2369E43A4507}" sibTransId="{63A271B8-C12C-47F6-B8F0-205EDC50FEDE}"/>
    <dgm:cxn modelId="{F9CF0D01-5951-42A3-8DC4-BE3B39057A54}" srcId="{800C0BB7-D8F0-41EA-813D-37711018273B}" destId="{32A7217B-3133-4533-89F1-93E8A26F77FB}" srcOrd="6" destOrd="0" parTransId="{1DAD3894-5F09-40D5-A94E-573AFBE92AA6}" sibTransId="{0B31D861-FEB4-4994-9060-C6F88A6B7543}"/>
    <dgm:cxn modelId="{2673139E-9EAF-4680-BC8D-C9A135DC6912}" type="presOf" srcId="{41654782-A7CB-4B5C-8CE5-1C752B2AC658}" destId="{71D26BD5-C37C-45D8-8867-1BFE0B3CF92F}" srcOrd="0" destOrd="0" presId="urn:microsoft.com/office/officeart/2005/8/layout/vList2"/>
    <dgm:cxn modelId="{DC071242-83C3-4885-8BAB-31C7B5D38650}" srcId="{800C0BB7-D8F0-41EA-813D-37711018273B}" destId="{F70B83B6-E823-4CCD-B8A6-5E29A9817F2C}" srcOrd="3" destOrd="0" parTransId="{E6247B35-3523-4512-B5F9-0CA5CA3D85C2}" sibTransId="{45F47F3B-40DE-429D-BD92-F382C3C8DC0C}"/>
    <dgm:cxn modelId="{39F7CC1E-AB5C-449B-9A88-25E009C910A8}" type="presOf" srcId="{17BCFB1F-D303-4D1A-8EB9-FBB729E259FE}" destId="{6CD1BEDF-E9DC-454C-A8C4-1804BF38BEA5}" srcOrd="0" destOrd="0" presId="urn:microsoft.com/office/officeart/2005/8/layout/vList2"/>
    <dgm:cxn modelId="{EB00CE7D-F180-43FF-A940-9E41862FBFFD}" type="presOf" srcId="{F70B83B6-E823-4CCD-B8A6-5E29A9817F2C}" destId="{6D5022B8-BE88-4780-B3FC-032C080D4AF6}" srcOrd="0" destOrd="0" presId="urn:microsoft.com/office/officeart/2005/8/layout/vList2"/>
    <dgm:cxn modelId="{A8CC651A-8E5C-416E-8D0F-23C706636087}" type="presOf" srcId="{32A7217B-3133-4533-89F1-93E8A26F77FB}" destId="{C4409661-870E-4AFA-94DA-8712372B74F3}" srcOrd="0" destOrd="0" presId="urn:microsoft.com/office/officeart/2005/8/layout/vList2"/>
    <dgm:cxn modelId="{41F42B58-B91E-4A07-BC4D-E4C4E2607FB9}" type="presOf" srcId="{800C0BB7-D8F0-41EA-813D-37711018273B}" destId="{C33E8D81-50E6-4291-9D34-8124D40583B0}" srcOrd="0" destOrd="0" presId="urn:microsoft.com/office/officeart/2005/8/layout/vList2"/>
    <dgm:cxn modelId="{948F97D7-EF31-4C29-9DFF-4A88B52FE462}" type="presOf" srcId="{38BF749F-3BD4-4EDA-BCB0-7A38250A9AE5}" destId="{A906AEF2-F16B-4290-9FDB-D5D581EB00CB}" srcOrd="0" destOrd="0" presId="urn:microsoft.com/office/officeart/2005/8/layout/vList2"/>
    <dgm:cxn modelId="{7AE2426F-06B6-4B84-8024-E520DBD8D9BA}" srcId="{800C0BB7-D8F0-41EA-813D-37711018273B}" destId="{5CD6BB3D-4950-4C9E-8D05-88511945EA24}" srcOrd="7" destOrd="0" parTransId="{20CA8B86-BF31-4E68-8AD8-342C914F7732}" sibTransId="{ABD09C8C-D72E-47AF-9A2A-079EA959D607}"/>
    <dgm:cxn modelId="{101FB573-88E0-45BA-A1CB-758BF6FB32B0}" type="presParOf" srcId="{C33E8D81-50E6-4291-9D34-8124D40583B0}" destId="{3A484DD7-1BA2-4EA8-A3A9-46FC8D13C95E}" srcOrd="0" destOrd="0" presId="urn:microsoft.com/office/officeart/2005/8/layout/vList2"/>
    <dgm:cxn modelId="{3F64DE0C-F773-431B-AEB5-FACEF2ACC395}" type="presParOf" srcId="{C33E8D81-50E6-4291-9D34-8124D40583B0}" destId="{7483A508-EDF3-43B6-A907-EB2987233EA5}" srcOrd="1" destOrd="0" presId="urn:microsoft.com/office/officeart/2005/8/layout/vList2"/>
    <dgm:cxn modelId="{00DCFA3E-0949-45B2-AE14-4C8FBD345796}" type="presParOf" srcId="{C33E8D81-50E6-4291-9D34-8124D40583B0}" destId="{B467911D-6C1C-473D-98F9-49B8AFDDD808}" srcOrd="2" destOrd="0" presId="urn:microsoft.com/office/officeart/2005/8/layout/vList2"/>
    <dgm:cxn modelId="{AE959BB6-E2DF-4220-9983-F7DC8DC9F178}" type="presParOf" srcId="{C33E8D81-50E6-4291-9D34-8124D40583B0}" destId="{AA350A9A-05C3-4543-9999-DE8038B7508A}" srcOrd="3" destOrd="0" presId="urn:microsoft.com/office/officeart/2005/8/layout/vList2"/>
    <dgm:cxn modelId="{E4886F1B-C28A-412C-B8CF-96D8E0C2CB14}" type="presParOf" srcId="{C33E8D81-50E6-4291-9D34-8124D40583B0}" destId="{A906AEF2-F16B-4290-9FDB-D5D581EB00CB}" srcOrd="4" destOrd="0" presId="urn:microsoft.com/office/officeart/2005/8/layout/vList2"/>
    <dgm:cxn modelId="{B27E2C97-3176-4504-9288-A2BBAA417658}" type="presParOf" srcId="{C33E8D81-50E6-4291-9D34-8124D40583B0}" destId="{6D419297-3AD1-442D-85A2-3FDE87A8CDE2}" srcOrd="5" destOrd="0" presId="urn:microsoft.com/office/officeart/2005/8/layout/vList2"/>
    <dgm:cxn modelId="{D39DF03A-2312-477C-B5E6-B0B41D3A7FB6}" type="presParOf" srcId="{C33E8D81-50E6-4291-9D34-8124D40583B0}" destId="{6D5022B8-BE88-4780-B3FC-032C080D4AF6}" srcOrd="6" destOrd="0" presId="urn:microsoft.com/office/officeart/2005/8/layout/vList2"/>
    <dgm:cxn modelId="{BE200FD8-F62E-42E0-86E3-009CC42A2CF2}" type="presParOf" srcId="{C33E8D81-50E6-4291-9D34-8124D40583B0}" destId="{EEC61185-78CA-4F07-BE7C-46F66F4390C6}" srcOrd="7" destOrd="0" presId="urn:microsoft.com/office/officeart/2005/8/layout/vList2"/>
    <dgm:cxn modelId="{398F833B-F970-4474-A475-C3062526E9D9}" type="presParOf" srcId="{C33E8D81-50E6-4291-9D34-8124D40583B0}" destId="{6CD1BEDF-E9DC-454C-A8C4-1804BF38BEA5}" srcOrd="8" destOrd="0" presId="urn:microsoft.com/office/officeart/2005/8/layout/vList2"/>
    <dgm:cxn modelId="{CB9F0702-FD8A-4260-B325-D274179DF027}" type="presParOf" srcId="{C33E8D81-50E6-4291-9D34-8124D40583B0}" destId="{908D1014-C06E-4A6D-874C-348E9BF9EEC1}" srcOrd="9" destOrd="0" presId="urn:microsoft.com/office/officeart/2005/8/layout/vList2"/>
    <dgm:cxn modelId="{EC9AC3FA-4FB2-4F43-841A-BE748CFB5924}" type="presParOf" srcId="{C33E8D81-50E6-4291-9D34-8124D40583B0}" destId="{71D26BD5-C37C-45D8-8867-1BFE0B3CF92F}" srcOrd="10" destOrd="0" presId="urn:microsoft.com/office/officeart/2005/8/layout/vList2"/>
    <dgm:cxn modelId="{888AD8EC-228A-4DE0-A7EF-22E6A844171E}" type="presParOf" srcId="{C33E8D81-50E6-4291-9D34-8124D40583B0}" destId="{2357658B-6271-485C-B1C0-99E4535AA869}" srcOrd="11" destOrd="0" presId="urn:microsoft.com/office/officeart/2005/8/layout/vList2"/>
    <dgm:cxn modelId="{40261C4B-50C6-4D4D-B0BF-7BF8AD109449}" type="presParOf" srcId="{C33E8D81-50E6-4291-9D34-8124D40583B0}" destId="{C4409661-870E-4AFA-94DA-8712372B74F3}" srcOrd="12" destOrd="0" presId="urn:microsoft.com/office/officeart/2005/8/layout/vList2"/>
    <dgm:cxn modelId="{DA78306C-AB1E-4A5A-8EE4-8A0AF38E2A82}" type="presParOf" srcId="{C33E8D81-50E6-4291-9D34-8124D40583B0}" destId="{9D210AD0-B961-43B9-8652-CC486DC6CDD8}" srcOrd="13" destOrd="0" presId="urn:microsoft.com/office/officeart/2005/8/layout/vList2"/>
    <dgm:cxn modelId="{DC8338B1-44E2-47FE-81F3-03D957705F4C}" type="presParOf" srcId="{C33E8D81-50E6-4291-9D34-8124D40583B0}" destId="{E20E5205-D8FD-43C0-B7FE-616A7DF6271A}"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088CAAF-7576-429A-8B13-793268FACACD}" type="doc">
      <dgm:prSet loTypeId="urn:microsoft.com/office/officeart/2005/8/layout/cycle2" loCatId="cycle" qsTypeId="urn:microsoft.com/office/officeart/2005/8/quickstyle/simple1" qsCatId="simple" csTypeId="urn:microsoft.com/office/officeart/2005/8/colors/accent6_1" csCatId="accent6" phldr="1"/>
      <dgm:spPr/>
      <dgm:t>
        <a:bodyPr/>
        <a:lstStyle/>
        <a:p>
          <a:endParaRPr lang="en-US"/>
        </a:p>
      </dgm:t>
    </dgm:pt>
    <dgm:pt modelId="{ACF17103-A9E2-432E-8D5F-72D031B9FB0D}">
      <dgm:prSet phldrT="[Text]"/>
      <dgm:spPr/>
      <dgm:t>
        <a:bodyPr/>
        <a:lstStyle/>
        <a:p>
          <a:r>
            <a:rPr lang="en-US" b="1" dirty="0" smtClean="0"/>
            <a:t>Medical</a:t>
          </a:r>
          <a:endParaRPr lang="en-US" b="1" dirty="0"/>
        </a:p>
      </dgm:t>
    </dgm:pt>
    <dgm:pt modelId="{DE544594-1A37-454D-8611-0147E21DB055}" type="parTrans" cxnId="{91EFE46E-AA0B-488B-937C-9F3525B0E31A}">
      <dgm:prSet/>
      <dgm:spPr/>
      <dgm:t>
        <a:bodyPr/>
        <a:lstStyle/>
        <a:p>
          <a:endParaRPr lang="en-US"/>
        </a:p>
      </dgm:t>
    </dgm:pt>
    <dgm:pt modelId="{4830E80D-DEFD-4955-9EB4-342FA6BB8A8E}" type="sibTrans" cxnId="{91EFE46E-AA0B-488B-937C-9F3525B0E31A}">
      <dgm:prSet/>
      <dgm:spPr/>
      <dgm:t>
        <a:bodyPr/>
        <a:lstStyle/>
        <a:p>
          <a:endParaRPr lang="en-US"/>
        </a:p>
      </dgm:t>
    </dgm:pt>
    <dgm:pt modelId="{DF25105A-1230-478D-939F-93BD2017CD3C}">
      <dgm:prSet phldrT="[Text]"/>
      <dgm:spPr/>
      <dgm:t>
        <a:bodyPr/>
        <a:lstStyle/>
        <a:p>
          <a:r>
            <a:rPr lang="en-US" b="1" dirty="0" smtClean="0"/>
            <a:t>Behavioral Health</a:t>
          </a:r>
          <a:endParaRPr lang="en-US" b="1" dirty="0"/>
        </a:p>
      </dgm:t>
    </dgm:pt>
    <dgm:pt modelId="{72590F60-B730-48F0-A407-FB24175F21C5}" type="parTrans" cxnId="{F7F92927-A7F0-4687-A939-52BC7F21C44A}">
      <dgm:prSet/>
      <dgm:spPr/>
      <dgm:t>
        <a:bodyPr/>
        <a:lstStyle/>
        <a:p>
          <a:endParaRPr lang="en-US"/>
        </a:p>
      </dgm:t>
    </dgm:pt>
    <dgm:pt modelId="{583C514D-5931-4563-A880-535DD2B22F68}" type="sibTrans" cxnId="{F7F92927-A7F0-4687-A939-52BC7F21C44A}">
      <dgm:prSet/>
      <dgm:spPr/>
      <dgm:t>
        <a:bodyPr/>
        <a:lstStyle/>
        <a:p>
          <a:endParaRPr lang="en-US"/>
        </a:p>
      </dgm:t>
    </dgm:pt>
    <dgm:pt modelId="{1D5B5FCC-478F-4851-9432-CB83B6EC96A3}">
      <dgm:prSet phldrT="[Text]" custT="1"/>
      <dgm:spPr/>
      <dgm:t>
        <a:bodyPr/>
        <a:lstStyle/>
        <a:p>
          <a:pPr>
            <a:spcAft>
              <a:spcPts val="0"/>
            </a:spcAft>
          </a:pPr>
          <a:r>
            <a:rPr lang="en-US" sz="1500" b="1" dirty="0" smtClean="0"/>
            <a:t>LTSS</a:t>
          </a:r>
        </a:p>
        <a:p>
          <a:pPr>
            <a:spcAft>
              <a:spcPct val="35000"/>
            </a:spcAft>
          </a:pPr>
          <a:r>
            <a:rPr lang="en-US" sz="1400" dirty="0" smtClean="0"/>
            <a:t> </a:t>
          </a:r>
          <a:r>
            <a:rPr lang="en-US" sz="1200" dirty="0" smtClean="0"/>
            <a:t>(Long Term Services &amp; Supports)</a:t>
          </a:r>
          <a:endParaRPr lang="en-US" sz="1200" dirty="0"/>
        </a:p>
      </dgm:t>
    </dgm:pt>
    <dgm:pt modelId="{40FF99AF-F442-4FF3-BE5F-ACBC7A71B47F}" type="parTrans" cxnId="{8C21612A-B745-4B72-B2E6-52CC6E78DCE2}">
      <dgm:prSet/>
      <dgm:spPr/>
      <dgm:t>
        <a:bodyPr/>
        <a:lstStyle/>
        <a:p>
          <a:endParaRPr lang="en-US"/>
        </a:p>
      </dgm:t>
    </dgm:pt>
    <dgm:pt modelId="{60028E79-E48D-411F-A4F2-147D1AAD84DA}" type="sibTrans" cxnId="{8C21612A-B745-4B72-B2E6-52CC6E78DCE2}">
      <dgm:prSet/>
      <dgm:spPr/>
      <dgm:t>
        <a:bodyPr/>
        <a:lstStyle/>
        <a:p>
          <a:endParaRPr lang="en-US"/>
        </a:p>
      </dgm:t>
    </dgm:pt>
    <dgm:pt modelId="{116A266D-B8F7-4176-B982-8BFC6DF14932}">
      <dgm:prSet phldrT="[Text]"/>
      <dgm:spPr/>
      <dgm:t>
        <a:bodyPr/>
        <a:lstStyle/>
        <a:p>
          <a:r>
            <a:rPr lang="en-US" b="1" dirty="0" smtClean="0"/>
            <a:t>Preventive Services</a:t>
          </a:r>
          <a:endParaRPr lang="en-US" b="1" dirty="0"/>
        </a:p>
      </dgm:t>
    </dgm:pt>
    <dgm:pt modelId="{FCAB7D01-5FE9-435F-8044-94E9AA03D2CC}" type="parTrans" cxnId="{0C8B7C3A-33CF-4E3C-8BD3-C39F84B3A330}">
      <dgm:prSet/>
      <dgm:spPr/>
      <dgm:t>
        <a:bodyPr/>
        <a:lstStyle/>
        <a:p>
          <a:endParaRPr lang="en-US"/>
        </a:p>
      </dgm:t>
    </dgm:pt>
    <dgm:pt modelId="{4B95B40B-77C9-4B6F-8F75-00B5D0EF0734}" type="sibTrans" cxnId="{0C8B7C3A-33CF-4E3C-8BD3-C39F84B3A330}">
      <dgm:prSet/>
      <dgm:spPr/>
      <dgm:t>
        <a:bodyPr/>
        <a:lstStyle/>
        <a:p>
          <a:endParaRPr lang="en-US"/>
        </a:p>
      </dgm:t>
    </dgm:pt>
    <dgm:pt modelId="{FABB3A3F-109A-4FA4-BF13-A60D71B36592}">
      <dgm:prSet phldrT="[Text]" custT="1"/>
      <dgm:spPr/>
      <dgm:t>
        <a:bodyPr/>
        <a:lstStyle/>
        <a:p>
          <a:r>
            <a:rPr lang="en-US" sz="1400" b="1" dirty="0" smtClean="0"/>
            <a:t>Drug Coverage &amp; Pharmacy options</a:t>
          </a:r>
          <a:endParaRPr lang="en-US" sz="1500" b="1" dirty="0"/>
        </a:p>
      </dgm:t>
    </dgm:pt>
    <dgm:pt modelId="{CB65E3A0-DD3B-4359-B7DB-3C2423D5E000}" type="parTrans" cxnId="{40DD54A9-66D5-40CE-BB79-63124E7C2556}">
      <dgm:prSet/>
      <dgm:spPr/>
      <dgm:t>
        <a:bodyPr/>
        <a:lstStyle/>
        <a:p>
          <a:endParaRPr lang="en-US"/>
        </a:p>
      </dgm:t>
    </dgm:pt>
    <dgm:pt modelId="{63E70619-0AD4-4CCA-A98F-2B0428EBE7FC}" type="sibTrans" cxnId="{40DD54A9-66D5-40CE-BB79-63124E7C2556}">
      <dgm:prSet/>
      <dgm:spPr/>
      <dgm:t>
        <a:bodyPr/>
        <a:lstStyle/>
        <a:p>
          <a:endParaRPr lang="en-US"/>
        </a:p>
      </dgm:t>
    </dgm:pt>
    <dgm:pt modelId="{4477674B-BB34-487D-8B34-57742372ABA0}" type="pres">
      <dgm:prSet presAssocID="{3088CAAF-7576-429A-8B13-793268FACACD}" presName="cycle" presStyleCnt="0">
        <dgm:presLayoutVars>
          <dgm:dir/>
          <dgm:resizeHandles val="exact"/>
        </dgm:presLayoutVars>
      </dgm:prSet>
      <dgm:spPr/>
      <dgm:t>
        <a:bodyPr/>
        <a:lstStyle/>
        <a:p>
          <a:endParaRPr lang="en-US"/>
        </a:p>
      </dgm:t>
    </dgm:pt>
    <dgm:pt modelId="{085D3E65-CE3D-4407-8EF7-462E8BEA671E}" type="pres">
      <dgm:prSet presAssocID="{ACF17103-A9E2-432E-8D5F-72D031B9FB0D}" presName="node" presStyleLbl="node1" presStyleIdx="0" presStyleCnt="5">
        <dgm:presLayoutVars>
          <dgm:bulletEnabled val="1"/>
        </dgm:presLayoutVars>
      </dgm:prSet>
      <dgm:spPr/>
      <dgm:t>
        <a:bodyPr/>
        <a:lstStyle/>
        <a:p>
          <a:endParaRPr lang="en-US"/>
        </a:p>
      </dgm:t>
    </dgm:pt>
    <dgm:pt modelId="{AC41F297-35E5-48BE-BAB5-32FAA0663438}" type="pres">
      <dgm:prSet presAssocID="{4830E80D-DEFD-4955-9EB4-342FA6BB8A8E}" presName="sibTrans" presStyleLbl="sibTrans2D1" presStyleIdx="0" presStyleCnt="5"/>
      <dgm:spPr/>
      <dgm:t>
        <a:bodyPr/>
        <a:lstStyle/>
        <a:p>
          <a:endParaRPr lang="en-US"/>
        </a:p>
      </dgm:t>
    </dgm:pt>
    <dgm:pt modelId="{89A6ED7E-2B67-4544-BC44-9368692D0965}" type="pres">
      <dgm:prSet presAssocID="{4830E80D-DEFD-4955-9EB4-342FA6BB8A8E}" presName="connectorText" presStyleLbl="sibTrans2D1" presStyleIdx="0" presStyleCnt="5"/>
      <dgm:spPr/>
      <dgm:t>
        <a:bodyPr/>
        <a:lstStyle/>
        <a:p>
          <a:endParaRPr lang="en-US"/>
        </a:p>
      </dgm:t>
    </dgm:pt>
    <dgm:pt modelId="{8AE5E7BE-939A-47A0-B2F8-C6EB582F298A}" type="pres">
      <dgm:prSet presAssocID="{DF25105A-1230-478D-939F-93BD2017CD3C}" presName="node" presStyleLbl="node1" presStyleIdx="1" presStyleCnt="5">
        <dgm:presLayoutVars>
          <dgm:bulletEnabled val="1"/>
        </dgm:presLayoutVars>
      </dgm:prSet>
      <dgm:spPr/>
      <dgm:t>
        <a:bodyPr/>
        <a:lstStyle/>
        <a:p>
          <a:endParaRPr lang="en-US"/>
        </a:p>
      </dgm:t>
    </dgm:pt>
    <dgm:pt modelId="{0CF4726B-5A7F-427C-AC28-D0B72EB42AC2}" type="pres">
      <dgm:prSet presAssocID="{583C514D-5931-4563-A880-535DD2B22F68}" presName="sibTrans" presStyleLbl="sibTrans2D1" presStyleIdx="1" presStyleCnt="5"/>
      <dgm:spPr/>
      <dgm:t>
        <a:bodyPr/>
        <a:lstStyle/>
        <a:p>
          <a:endParaRPr lang="en-US"/>
        </a:p>
      </dgm:t>
    </dgm:pt>
    <dgm:pt modelId="{1745D5CF-FDBA-432F-99CA-94C7AC342ABC}" type="pres">
      <dgm:prSet presAssocID="{583C514D-5931-4563-A880-535DD2B22F68}" presName="connectorText" presStyleLbl="sibTrans2D1" presStyleIdx="1" presStyleCnt="5"/>
      <dgm:spPr/>
      <dgm:t>
        <a:bodyPr/>
        <a:lstStyle/>
        <a:p>
          <a:endParaRPr lang="en-US"/>
        </a:p>
      </dgm:t>
    </dgm:pt>
    <dgm:pt modelId="{B5000346-F9E7-4733-B933-6B55DA92E2AE}" type="pres">
      <dgm:prSet presAssocID="{1D5B5FCC-478F-4851-9432-CB83B6EC96A3}" presName="node" presStyleLbl="node1" presStyleIdx="2" presStyleCnt="5">
        <dgm:presLayoutVars>
          <dgm:bulletEnabled val="1"/>
        </dgm:presLayoutVars>
      </dgm:prSet>
      <dgm:spPr/>
      <dgm:t>
        <a:bodyPr/>
        <a:lstStyle/>
        <a:p>
          <a:endParaRPr lang="en-US"/>
        </a:p>
      </dgm:t>
    </dgm:pt>
    <dgm:pt modelId="{8311FF9C-F7D2-472D-8BAD-965DA77BE0EE}" type="pres">
      <dgm:prSet presAssocID="{60028E79-E48D-411F-A4F2-147D1AAD84DA}" presName="sibTrans" presStyleLbl="sibTrans2D1" presStyleIdx="2" presStyleCnt="5"/>
      <dgm:spPr/>
      <dgm:t>
        <a:bodyPr/>
        <a:lstStyle/>
        <a:p>
          <a:endParaRPr lang="en-US"/>
        </a:p>
      </dgm:t>
    </dgm:pt>
    <dgm:pt modelId="{16411A1E-8D2C-49C2-9B12-10B11F5958C0}" type="pres">
      <dgm:prSet presAssocID="{60028E79-E48D-411F-A4F2-147D1AAD84DA}" presName="connectorText" presStyleLbl="sibTrans2D1" presStyleIdx="2" presStyleCnt="5"/>
      <dgm:spPr/>
      <dgm:t>
        <a:bodyPr/>
        <a:lstStyle/>
        <a:p>
          <a:endParaRPr lang="en-US"/>
        </a:p>
      </dgm:t>
    </dgm:pt>
    <dgm:pt modelId="{F3FF58FC-A93E-4E56-9EA9-E609DD4ED0C2}" type="pres">
      <dgm:prSet presAssocID="{116A266D-B8F7-4176-B982-8BFC6DF14932}" presName="node" presStyleLbl="node1" presStyleIdx="3" presStyleCnt="5">
        <dgm:presLayoutVars>
          <dgm:bulletEnabled val="1"/>
        </dgm:presLayoutVars>
      </dgm:prSet>
      <dgm:spPr/>
      <dgm:t>
        <a:bodyPr/>
        <a:lstStyle/>
        <a:p>
          <a:endParaRPr lang="en-US"/>
        </a:p>
      </dgm:t>
    </dgm:pt>
    <dgm:pt modelId="{3340089C-872C-4312-A19F-68268ABCCD0B}" type="pres">
      <dgm:prSet presAssocID="{4B95B40B-77C9-4B6F-8F75-00B5D0EF0734}" presName="sibTrans" presStyleLbl="sibTrans2D1" presStyleIdx="3" presStyleCnt="5"/>
      <dgm:spPr/>
      <dgm:t>
        <a:bodyPr/>
        <a:lstStyle/>
        <a:p>
          <a:endParaRPr lang="en-US"/>
        </a:p>
      </dgm:t>
    </dgm:pt>
    <dgm:pt modelId="{BF50CD64-63CF-4624-9B0C-A3D925F6F5B7}" type="pres">
      <dgm:prSet presAssocID="{4B95B40B-77C9-4B6F-8F75-00B5D0EF0734}" presName="connectorText" presStyleLbl="sibTrans2D1" presStyleIdx="3" presStyleCnt="5"/>
      <dgm:spPr/>
      <dgm:t>
        <a:bodyPr/>
        <a:lstStyle/>
        <a:p>
          <a:endParaRPr lang="en-US"/>
        </a:p>
      </dgm:t>
    </dgm:pt>
    <dgm:pt modelId="{E6B748AB-4DF9-4E47-9E9E-9B439B81F51A}" type="pres">
      <dgm:prSet presAssocID="{FABB3A3F-109A-4FA4-BF13-A60D71B36592}" presName="node" presStyleLbl="node1" presStyleIdx="4" presStyleCnt="5">
        <dgm:presLayoutVars>
          <dgm:bulletEnabled val="1"/>
        </dgm:presLayoutVars>
      </dgm:prSet>
      <dgm:spPr/>
      <dgm:t>
        <a:bodyPr/>
        <a:lstStyle/>
        <a:p>
          <a:endParaRPr lang="en-US"/>
        </a:p>
      </dgm:t>
    </dgm:pt>
    <dgm:pt modelId="{5D3BFED5-0B76-47F8-A716-211C0527C3D3}" type="pres">
      <dgm:prSet presAssocID="{63E70619-0AD4-4CCA-A98F-2B0428EBE7FC}" presName="sibTrans" presStyleLbl="sibTrans2D1" presStyleIdx="4" presStyleCnt="5"/>
      <dgm:spPr/>
      <dgm:t>
        <a:bodyPr/>
        <a:lstStyle/>
        <a:p>
          <a:endParaRPr lang="en-US"/>
        </a:p>
      </dgm:t>
    </dgm:pt>
    <dgm:pt modelId="{52B53BFC-8AAF-4727-BE95-B3DB254983DB}" type="pres">
      <dgm:prSet presAssocID="{63E70619-0AD4-4CCA-A98F-2B0428EBE7FC}" presName="connectorText" presStyleLbl="sibTrans2D1" presStyleIdx="4" presStyleCnt="5"/>
      <dgm:spPr/>
      <dgm:t>
        <a:bodyPr/>
        <a:lstStyle/>
        <a:p>
          <a:endParaRPr lang="en-US"/>
        </a:p>
      </dgm:t>
    </dgm:pt>
  </dgm:ptLst>
  <dgm:cxnLst>
    <dgm:cxn modelId="{81561933-BB73-4D16-949B-40D3FCBB3413}" type="presOf" srcId="{FABB3A3F-109A-4FA4-BF13-A60D71B36592}" destId="{E6B748AB-4DF9-4E47-9E9E-9B439B81F51A}" srcOrd="0" destOrd="0" presId="urn:microsoft.com/office/officeart/2005/8/layout/cycle2"/>
    <dgm:cxn modelId="{50E4FF9A-D654-435C-9AD5-C48715681DE6}" type="presOf" srcId="{ACF17103-A9E2-432E-8D5F-72D031B9FB0D}" destId="{085D3E65-CE3D-4407-8EF7-462E8BEA671E}" srcOrd="0" destOrd="0" presId="urn:microsoft.com/office/officeart/2005/8/layout/cycle2"/>
    <dgm:cxn modelId="{8EC08981-0FA5-4D63-9FD4-3C0E1AF8F628}" type="presOf" srcId="{60028E79-E48D-411F-A4F2-147D1AAD84DA}" destId="{8311FF9C-F7D2-472D-8BAD-965DA77BE0EE}" srcOrd="0" destOrd="0" presId="urn:microsoft.com/office/officeart/2005/8/layout/cycle2"/>
    <dgm:cxn modelId="{F930CBE8-7185-4D76-91B7-7A512963B068}" type="presOf" srcId="{4B95B40B-77C9-4B6F-8F75-00B5D0EF0734}" destId="{3340089C-872C-4312-A19F-68268ABCCD0B}" srcOrd="0" destOrd="0" presId="urn:microsoft.com/office/officeart/2005/8/layout/cycle2"/>
    <dgm:cxn modelId="{DBD41A0F-CB61-4279-8C8E-27B2EEC65133}" type="presOf" srcId="{1D5B5FCC-478F-4851-9432-CB83B6EC96A3}" destId="{B5000346-F9E7-4733-B933-6B55DA92E2AE}" srcOrd="0" destOrd="0" presId="urn:microsoft.com/office/officeart/2005/8/layout/cycle2"/>
    <dgm:cxn modelId="{F7F92927-A7F0-4687-A939-52BC7F21C44A}" srcId="{3088CAAF-7576-429A-8B13-793268FACACD}" destId="{DF25105A-1230-478D-939F-93BD2017CD3C}" srcOrd="1" destOrd="0" parTransId="{72590F60-B730-48F0-A407-FB24175F21C5}" sibTransId="{583C514D-5931-4563-A880-535DD2B22F68}"/>
    <dgm:cxn modelId="{91EFE46E-AA0B-488B-937C-9F3525B0E31A}" srcId="{3088CAAF-7576-429A-8B13-793268FACACD}" destId="{ACF17103-A9E2-432E-8D5F-72D031B9FB0D}" srcOrd="0" destOrd="0" parTransId="{DE544594-1A37-454D-8611-0147E21DB055}" sibTransId="{4830E80D-DEFD-4955-9EB4-342FA6BB8A8E}"/>
    <dgm:cxn modelId="{AE3F4556-F260-47D1-9BFB-5562AF426AFA}" type="presOf" srcId="{583C514D-5931-4563-A880-535DD2B22F68}" destId="{1745D5CF-FDBA-432F-99CA-94C7AC342ABC}" srcOrd="1" destOrd="0" presId="urn:microsoft.com/office/officeart/2005/8/layout/cycle2"/>
    <dgm:cxn modelId="{0C8B7C3A-33CF-4E3C-8BD3-C39F84B3A330}" srcId="{3088CAAF-7576-429A-8B13-793268FACACD}" destId="{116A266D-B8F7-4176-B982-8BFC6DF14932}" srcOrd="3" destOrd="0" parTransId="{FCAB7D01-5FE9-435F-8044-94E9AA03D2CC}" sibTransId="{4B95B40B-77C9-4B6F-8F75-00B5D0EF0734}"/>
    <dgm:cxn modelId="{8C21612A-B745-4B72-B2E6-52CC6E78DCE2}" srcId="{3088CAAF-7576-429A-8B13-793268FACACD}" destId="{1D5B5FCC-478F-4851-9432-CB83B6EC96A3}" srcOrd="2" destOrd="0" parTransId="{40FF99AF-F442-4FF3-BE5F-ACBC7A71B47F}" sibTransId="{60028E79-E48D-411F-A4F2-147D1AAD84DA}"/>
    <dgm:cxn modelId="{C83BE82C-6CD1-4B18-B948-607AA4E94F81}" type="presOf" srcId="{3088CAAF-7576-429A-8B13-793268FACACD}" destId="{4477674B-BB34-487D-8B34-57742372ABA0}" srcOrd="0" destOrd="0" presId="urn:microsoft.com/office/officeart/2005/8/layout/cycle2"/>
    <dgm:cxn modelId="{745ED6E5-4C2F-4FEA-8162-5DD3E2DB73A5}" type="presOf" srcId="{63E70619-0AD4-4CCA-A98F-2B0428EBE7FC}" destId="{52B53BFC-8AAF-4727-BE95-B3DB254983DB}" srcOrd="1" destOrd="0" presId="urn:microsoft.com/office/officeart/2005/8/layout/cycle2"/>
    <dgm:cxn modelId="{40DD54A9-66D5-40CE-BB79-63124E7C2556}" srcId="{3088CAAF-7576-429A-8B13-793268FACACD}" destId="{FABB3A3F-109A-4FA4-BF13-A60D71B36592}" srcOrd="4" destOrd="0" parTransId="{CB65E3A0-DD3B-4359-B7DB-3C2423D5E000}" sibTransId="{63E70619-0AD4-4CCA-A98F-2B0428EBE7FC}"/>
    <dgm:cxn modelId="{57402B7D-D21F-4FCB-9B1A-BFFEF0DAA938}" type="presOf" srcId="{4830E80D-DEFD-4955-9EB4-342FA6BB8A8E}" destId="{89A6ED7E-2B67-4544-BC44-9368692D0965}" srcOrd="1" destOrd="0" presId="urn:microsoft.com/office/officeart/2005/8/layout/cycle2"/>
    <dgm:cxn modelId="{C19512C8-2DFD-4920-941B-24878F7FCF54}" type="presOf" srcId="{4830E80D-DEFD-4955-9EB4-342FA6BB8A8E}" destId="{AC41F297-35E5-48BE-BAB5-32FAA0663438}" srcOrd="0" destOrd="0" presId="urn:microsoft.com/office/officeart/2005/8/layout/cycle2"/>
    <dgm:cxn modelId="{00449ECF-3FAE-4BD0-BC11-8CDB7D447AE0}" type="presOf" srcId="{DF25105A-1230-478D-939F-93BD2017CD3C}" destId="{8AE5E7BE-939A-47A0-B2F8-C6EB582F298A}" srcOrd="0" destOrd="0" presId="urn:microsoft.com/office/officeart/2005/8/layout/cycle2"/>
    <dgm:cxn modelId="{19EB50BA-9F22-4B67-A438-5428D3648698}" type="presOf" srcId="{116A266D-B8F7-4176-B982-8BFC6DF14932}" destId="{F3FF58FC-A93E-4E56-9EA9-E609DD4ED0C2}" srcOrd="0" destOrd="0" presId="urn:microsoft.com/office/officeart/2005/8/layout/cycle2"/>
    <dgm:cxn modelId="{1C7C0EB2-D028-44DE-9B50-7D907E1A07EF}" type="presOf" srcId="{63E70619-0AD4-4CCA-A98F-2B0428EBE7FC}" destId="{5D3BFED5-0B76-47F8-A716-211C0527C3D3}" srcOrd="0" destOrd="0" presId="urn:microsoft.com/office/officeart/2005/8/layout/cycle2"/>
    <dgm:cxn modelId="{A1983C6B-84FC-4AFF-8923-7E3BC90C7E75}" type="presOf" srcId="{60028E79-E48D-411F-A4F2-147D1AAD84DA}" destId="{16411A1E-8D2C-49C2-9B12-10B11F5958C0}" srcOrd="1" destOrd="0" presId="urn:microsoft.com/office/officeart/2005/8/layout/cycle2"/>
    <dgm:cxn modelId="{81054F87-31A0-4023-B82E-A5212455E72D}" type="presOf" srcId="{4B95B40B-77C9-4B6F-8F75-00B5D0EF0734}" destId="{BF50CD64-63CF-4624-9B0C-A3D925F6F5B7}" srcOrd="1" destOrd="0" presId="urn:microsoft.com/office/officeart/2005/8/layout/cycle2"/>
    <dgm:cxn modelId="{9BE81DEF-1E2F-486C-B37C-7E4A396252A7}" type="presOf" srcId="{583C514D-5931-4563-A880-535DD2B22F68}" destId="{0CF4726B-5A7F-427C-AC28-D0B72EB42AC2}" srcOrd="0" destOrd="0" presId="urn:microsoft.com/office/officeart/2005/8/layout/cycle2"/>
    <dgm:cxn modelId="{FDC53F87-F93B-4176-B68B-8051F100B88A}" type="presParOf" srcId="{4477674B-BB34-487D-8B34-57742372ABA0}" destId="{085D3E65-CE3D-4407-8EF7-462E8BEA671E}" srcOrd="0" destOrd="0" presId="urn:microsoft.com/office/officeart/2005/8/layout/cycle2"/>
    <dgm:cxn modelId="{AB01D31B-1B6F-4AF6-ADD5-52AAA7D2465A}" type="presParOf" srcId="{4477674B-BB34-487D-8B34-57742372ABA0}" destId="{AC41F297-35E5-48BE-BAB5-32FAA0663438}" srcOrd="1" destOrd="0" presId="urn:microsoft.com/office/officeart/2005/8/layout/cycle2"/>
    <dgm:cxn modelId="{987C166B-AC6F-4972-8161-0A68BF85C2AC}" type="presParOf" srcId="{AC41F297-35E5-48BE-BAB5-32FAA0663438}" destId="{89A6ED7E-2B67-4544-BC44-9368692D0965}" srcOrd="0" destOrd="0" presId="urn:microsoft.com/office/officeart/2005/8/layout/cycle2"/>
    <dgm:cxn modelId="{EC762F90-6AA9-4D3D-87BC-D56BA96A8DB6}" type="presParOf" srcId="{4477674B-BB34-487D-8B34-57742372ABA0}" destId="{8AE5E7BE-939A-47A0-B2F8-C6EB582F298A}" srcOrd="2" destOrd="0" presId="urn:microsoft.com/office/officeart/2005/8/layout/cycle2"/>
    <dgm:cxn modelId="{D717B2EC-E7FE-49F9-B1C2-1887B0B7C1FC}" type="presParOf" srcId="{4477674B-BB34-487D-8B34-57742372ABA0}" destId="{0CF4726B-5A7F-427C-AC28-D0B72EB42AC2}" srcOrd="3" destOrd="0" presId="urn:microsoft.com/office/officeart/2005/8/layout/cycle2"/>
    <dgm:cxn modelId="{12630B92-4F68-49AD-97E1-22DEE49ACBFD}" type="presParOf" srcId="{0CF4726B-5A7F-427C-AC28-D0B72EB42AC2}" destId="{1745D5CF-FDBA-432F-99CA-94C7AC342ABC}" srcOrd="0" destOrd="0" presId="urn:microsoft.com/office/officeart/2005/8/layout/cycle2"/>
    <dgm:cxn modelId="{E2CA8FAE-4125-426F-A15F-A54B41B42E05}" type="presParOf" srcId="{4477674B-BB34-487D-8B34-57742372ABA0}" destId="{B5000346-F9E7-4733-B933-6B55DA92E2AE}" srcOrd="4" destOrd="0" presId="urn:microsoft.com/office/officeart/2005/8/layout/cycle2"/>
    <dgm:cxn modelId="{8FC20561-D4DA-482F-A0DF-A520D1A1A1BE}" type="presParOf" srcId="{4477674B-BB34-487D-8B34-57742372ABA0}" destId="{8311FF9C-F7D2-472D-8BAD-965DA77BE0EE}" srcOrd="5" destOrd="0" presId="urn:microsoft.com/office/officeart/2005/8/layout/cycle2"/>
    <dgm:cxn modelId="{D55804F9-F002-4F3D-B0CB-05CA0E976709}" type="presParOf" srcId="{8311FF9C-F7D2-472D-8BAD-965DA77BE0EE}" destId="{16411A1E-8D2C-49C2-9B12-10B11F5958C0}" srcOrd="0" destOrd="0" presId="urn:microsoft.com/office/officeart/2005/8/layout/cycle2"/>
    <dgm:cxn modelId="{77AF6792-895D-403F-8346-86D4DD03DCC4}" type="presParOf" srcId="{4477674B-BB34-487D-8B34-57742372ABA0}" destId="{F3FF58FC-A93E-4E56-9EA9-E609DD4ED0C2}" srcOrd="6" destOrd="0" presId="urn:microsoft.com/office/officeart/2005/8/layout/cycle2"/>
    <dgm:cxn modelId="{5DB3B975-BF89-47E5-9737-09E8E18F19C4}" type="presParOf" srcId="{4477674B-BB34-487D-8B34-57742372ABA0}" destId="{3340089C-872C-4312-A19F-68268ABCCD0B}" srcOrd="7" destOrd="0" presId="urn:microsoft.com/office/officeart/2005/8/layout/cycle2"/>
    <dgm:cxn modelId="{5711D4AC-6942-49DC-B1E1-DF47FDBAED9B}" type="presParOf" srcId="{3340089C-872C-4312-A19F-68268ABCCD0B}" destId="{BF50CD64-63CF-4624-9B0C-A3D925F6F5B7}" srcOrd="0" destOrd="0" presId="urn:microsoft.com/office/officeart/2005/8/layout/cycle2"/>
    <dgm:cxn modelId="{43E5BACF-AF5C-4282-973D-05B2BDEB1570}" type="presParOf" srcId="{4477674B-BB34-487D-8B34-57742372ABA0}" destId="{E6B748AB-4DF9-4E47-9E9E-9B439B81F51A}" srcOrd="8" destOrd="0" presId="urn:microsoft.com/office/officeart/2005/8/layout/cycle2"/>
    <dgm:cxn modelId="{DA06940B-327A-42DE-A073-C33F410B94F9}" type="presParOf" srcId="{4477674B-BB34-487D-8B34-57742372ABA0}" destId="{5D3BFED5-0B76-47F8-A716-211C0527C3D3}" srcOrd="9" destOrd="0" presId="urn:microsoft.com/office/officeart/2005/8/layout/cycle2"/>
    <dgm:cxn modelId="{98B7BCE1-D8DE-46F0-A4ED-0D7B145F4F9E}" type="presParOf" srcId="{5D3BFED5-0B76-47F8-A716-211C0527C3D3}" destId="{52B53BFC-8AAF-4727-BE95-B3DB254983DB}"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FA952894-70A1-4445-BCB4-D1A95BF926D0}">
      <dgm:prSet phldrT="[Text]" custT="1"/>
      <dgm:spPr/>
      <dgm:t>
        <a:bodyPr/>
        <a:lstStyle/>
        <a:p>
          <a:pPr algn="l"/>
          <a:r>
            <a:rPr lang="en-US" sz="3200" b="1" dirty="0" smtClean="0">
              <a:latin typeface="Garamond" panose="02020404030301010803" pitchFamily="18" charset="0"/>
            </a:rPr>
            <a:t>Medical Benefits*</a:t>
          </a:r>
          <a:endParaRPr lang="en-US" sz="3200" b="1" dirty="0">
            <a:latin typeface="Garamond" panose="02020404030301010803" pitchFamily="18" charset="0"/>
          </a:endParaRPr>
        </a:p>
      </dgm:t>
    </dgm:pt>
    <dgm:pt modelId="{A7B38DF0-37B4-47F0-A361-D28FFB12A13B}" type="parTrans" cxnId="{14A17890-4DA0-406C-BEDF-467BD96D638A}">
      <dgm:prSet/>
      <dgm:spPr/>
      <dgm:t>
        <a:bodyPr/>
        <a:lstStyle/>
        <a:p>
          <a:endParaRPr lang="en-US"/>
        </a:p>
      </dgm:t>
    </dgm:pt>
    <dgm:pt modelId="{533A663B-AD1C-4735-A752-5D74FB68492E}" type="sibTrans" cxnId="{14A17890-4DA0-406C-BEDF-467BD96D638A}">
      <dgm:prSet/>
      <dgm:spPr/>
      <dgm:t>
        <a:bodyPr/>
        <a:lstStyle/>
        <a:p>
          <a:endParaRPr lang="en-US"/>
        </a:p>
      </dgm:t>
    </dgm:pt>
    <dgm:pt modelId="{F75AFE0D-ED2A-4429-8C96-B4E9928C3BF6}">
      <dgm:prSet phldrT="[Text]" custT="1"/>
      <dgm:spPr/>
      <dgm:t>
        <a:bodyPr/>
        <a:lstStyle/>
        <a:p>
          <a:r>
            <a:rPr lang="en-US" sz="2400" dirty="0" smtClean="0"/>
            <a:t>Inpatient Hospitalization</a:t>
          </a:r>
          <a:endParaRPr lang="en-US" sz="2400" dirty="0"/>
        </a:p>
      </dgm:t>
    </dgm:pt>
    <dgm:pt modelId="{640F1226-890F-4215-94CF-2A07A3A38E0F}" type="parTrans" cxnId="{6A2A0158-D055-4028-9D5F-0900C7716D87}">
      <dgm:prSet/>
      <dgm:spPr/>
      <dgm:t>
        <a:bodyPr/>
        <a:lstStyle/>
        <a:p>
          <a:endParaRPr lang="en-US"/>
        </a:p>
      </dgm:t>
    </dgm:pt>
    <dgm:pt modelId="{9B388A70-43BF-4599-B42B-8820C807E36D}" type="sibTrans" cxnId="{6A2A0158-D055-4028-9D5F-0900C7716D87}">
      <dgm:prSet/>
      <dgm:spPr/>
      <dgm:t>
        <a:bodyPr/>
        <a:lstStyle/>
        <a:p>
          <a:endParaRPr lang="en-US"/>
        </a:p>
      </dgm:t>
    </dgm:pt>
    <dgm:pt modelId="{EE00A757-DB92-4A42-825C-64DF36EF8A4F}">
      <dgm:prSet phldrT="[Text]" custT="1"/>
      <dgm:spPr/>
      <dgm:t>
        <a:bodyPr/>
        <a:lstStyle/>
        <a:p>
          <a:r>
            <a:rPr lang="en-US" sz="2400" dirty="0" smtClean="0"/>
            <a:t>Skilled Nursing Facility - 3 day stay not required</a:t>
          </a:r>
          <a:endParaRPr lang="en-US" sz="2400" dirty="0"/>
        </a:p>
      </dgm:t>
    </dgm:pt>
    <dgm:pt modelId="{667D57EB-08A8-456C-A77B-11E3F4EE412A}" type="parTrans" cxnId="{79BAAB82-0DA2-4FC6-81B7-BBBE17A63C01}">
      <dgm:prSet/>
      <dgm:spPr/>
      <dgm:t>
        <a:bodyPr/>
        <a:lstStyle/>
        <a:p>
          <a:endParaRPr lang="en-US"/>
        </a:p>
      </dgm:t>
    </dgm:pt>
    <dgm:pt modelId="{34BC7A95-F4ED-4357-9804-1A897C26F418}" type="sibTrans" cxnId="{79BAAB82-0DA2-4FC6-81B7-BBBE17A63C01}">
      <dgm:prSet/>
      <dgm:spPr/>
      <dgm:t>
        <a:bodyPr/>
        <a:lstStyle/>
        <a:p>
          <a:endParaRPr lang="en-US"/>
        </a:p>
      </dgm:t>
    </dgm:pt>
    <dgm:pt modelId="{706149F8-4675-4E7F-96A2-B7F3CD805F48}">
      <dgm:prSet phldrT="[Text]" custT="1"/>
      <dgm:spPr/>
      <dgm:t>
        <a:bodyPr/>
        <a:lstStyle/>
        <a:p>
          <a:r>
            <a:rPr lang="en-US" sz="2400" dirty="0" smtClean="0"/>
            <a:t>PCP &amp; specialty care</a:t>
          </a:r>
          <a:endParaRPr lang="en-US" sz="2400" dirty="0"/>
        </a:p>
      </dgm:t>
    </dgm:pt>
    <dgm:pt modelId="{E9E8C517-39A2-4EC0-8598-8BE40901E35A}" type="parTrans" cxnId="{355958E8-A7C0-418F-8007-9C542EA06439}">
      <dgm:prSet/>
      <dgm:spPr/>
      <dgm:t>
        <a:bodyPr/>
        <a:lstStyle/>
        <a:p>
          <a:endParaRPr lang="en-US"/>
        </a:p>
      </dgm:t>
    </dgm:pt>
    <dgm:pt modelId="{21C39956-D379-4457-9F0F-EB236E8012A4}" type="sibTrans" cxnId="{355958E8-A7C0-418F-8007-9C542EA06439}">
      <dgm:prSet/>
      <dgm:spPr/>
      <dgm:t>
        <a:bodyPr/>
        <a:lstStyle/>
        <a:p>
          <a:endParaRPr lang="en-US"/>
        </a:p>
      </dgm:t>
    </dgm:pt>
    <dgm:pt modelId="{8859524B-5CB2-41E7-8B77-409CFE3ADCFE}">
      <dgm:prSet phldrT="[Text]" custT="1"/>
      <dgm:spPr/>
      <dgm:t>
        <a:bodyPr/>
        <a:lstStyle/>
        <a:p>
          <a:r>
            <a:rPr lang="en-US" sz="2400" dirty="0" smtClean="0"/>
            <a:t>MRI, CT Scans, Labs</a:t>
          </a:r>
          <a:endParaRPr lang="en-US" sz="2400" dirty="0"/>
        </a:p>
      </dgm:t>
    </dgm:pt>
    <dgm:pt modelId="{3D4A867A-8701-4F99-AA0F-974E4B7FC167}" type="parTrans" cxnId="{04254F66-D140-4044-B06E-984273E92F08}">
      <dgm:prSet/>
      <dgm:spPr/>
      <dgm:t>
        <a:bodyPr/>
        <a:lstStyle/>
        <a:p>
          <a:endParaRPr lang="en-US"/>
        </a:p>
      </dgm:t>
    </dgm:pt>
    <dgm:pt modelId="{6BA1CABB-4A20-47B6-BE65-703EC120BA4A}" type="sibTrans" cxnId="{04254F66-D140-4044-B06E-984273E92F08}">
      <dgm:prSet/>
      <dgm:spPr/>
      <dgm:t>
        <a:bodyPr/>
        <a:lstStyle/>
        <a:p>
          <a:endParaRPr lang="en-US"/>
        </a:p>
      </dgm:t>
    </dgm:pt>
    <dgm:pt modelId="{166AAE7E-8A1B-48B1-82F1-A2738B05F035}">
      <dgm:prSet phldrT="[Text]" custT="1"/>
      <dgm:spPr/>
      <dgm:t>
        <a:bodyPr/>
        <a:lstStyle/>
        <a:p>
          <a:r>
            <a:rPr lang="en-US" sz="2400" dirty="0" smtClean="0"/>
            <a:t>Durable Medical Equipment (DME)</a:t>
          </a:r>
          <a:endParaRPr lang="en-US" sz="2400" dirty="0"/>
        </a:p>
      </dgm:t>
    </dgm:pt>
    <dgm:pt modelId="{7A409096-0EAB-42F3-A9FB-7D9B8EFAA31E}" type="parTrans" cxnId="{47F2C315-A962-4EFC-8B72-F6D7A880031D}">
      <dgm:prSet/>
      <dgm:spPr/>
      <dgm:t>
        <a:bodyPr/>
        <a:lstStyle/>
        <a:p>
          <a:endParaRPr lang="en-US"/>
        </a:p>
      </dgm:t>
    </dgm:pt>
    <dgm:pt modelId="{AE4AC815-FE9F-4172-9386-A6E133403934}" type="sibTrans" cxnId="{47F2C315-A962-4EFC-8B72-F6D7A880031D}">
      <dgm:prSet/>
      <dgm:spPr/>
      <dgm:t>
        <a:bodyPr/>
        <a:lstStyle/>
        <a:p>
          <a:endParaRPr lang="en-US"/>
        </a:p>
      </dgm:t>
    </dgm:pt>
    <dgm:pt modelId="{1BFF4484-F518-4F7B-9E38-E4598D7AB449}">
      <dgm:prSet phldrT="[Text]" custT="1"/>
      <dgm:spPr/>
      <dgm:t>
        <a:bodyPr/>
        <a:lstStyle/>
        <a:p>
          <a:r>
            <a:rPr lang="en-US" sz="2400" dirty="0" smtClean="0"/>
            <a:t>Hearing aids</a:t>
          </a:r>
          <a:endParaRPr lang="en-US" sz="2400" dirty="0"/>
        </a:p>
      </dgm:t>
    </dgm:pt>
    <dgm:pt modelId="{2FF52FC5-23BC-4F03-82C7-7521C2B97327}" type="parTrans" cxnId="{39196BCC-AF63-4DB0-ACC1-F28735C35D76}">
      <dgm:prSet/>
      <dgm:spPr/>
      <dgm:t>
        <a:bodyPr/>
        <a:lstStyle/>
        <a:p>
          <a:endParaRPr lang="en-US"/>
        </a:p>
      </dgm:t>
    </dgm:pt>
    <dgm:pt modelId="{4BFADBD8-5582-4322-BAF6-08FC0E4F40B1}" type="sibTrans" cxnId="{39196BCC-AF63-4DB0-ACC1-F28735C35D76}">
      <dgm:prSet/>
      <dgm:spPr/>
      <dgm:t>
        <a:bodyPr/>
        <a:lstStyle/>
        <a:p>
          <a:endParaRPr lang="en-US"/>
        </a:p>
      </dgm:t>
    </dgm:pt>
    <dgm:pt modelId="{620DAC18-5B74-4407-8628-A4FC7141AD07}">
      <dgm:prSet phldrT="[Text]" custT="1"/>
      <dgm:spPr/>
      <dgm:t>
        <a:bodyPr/>
        <a:lstStyle/>
        <a:p>
          <a:r>
            <a:rPr lang="en-US" sz="2400" dirty="0" smtClean="0"/>
            <a:t>Eyeglasses</a:t>
          </a:r>
          <a:endParaRPr lang="en-US" sz="2400" dirty="0"/>
        </a:p>
      </dgm:t>
    </dgm:pt>
    <dgm:pt modelId="{EC9D53CD-15EE-443C-8AAA-639B7B8581D0}" type="parTrans" cxnId="{E3EE1750-45DB-47CA-AA2B-C67B5065C6FF}">
      <dgm:prSet/>
      <dgm:spPr/>
      <dgm:t>
        <a:bodyPr/>
        <a:lstStyle/>
        <a:p>
          <a:endParaRPr lang="en-US"/>
        </a:p>
      </dgm:t>
    </dgm:pt>
    <dgm:pt modelId="{7B6882F1-5EA3-446E-8EBD-2508C15DFCD0}" type="sibTrans" cxnId="{E3EE1750-45DB-47CA-AA2B-C67B5065C6FF}">
      <dgm:prSet/>
      <dgm:spPr/>
      <dgm:t>
        <a:bodyPr/>
        <a:lstStyle/>
        <a:p>
          <a:endParaRPr lang="en-US"/>
        </a:p>
      </dgm:t>
    </dgm:pt>
    <dgm:pt modelId="{D7805012-3B4C-43F8-81E5-BA087FEB5BCC}">
      <dgm:prSet phldrT="[Text]" custT="1"/>
      <dgm:spPr/>
      <dgm:t>
        <a:bodyPr/>
        <a:lstStyle/>
        <a:p>
          <a:r>
            <a:rPr lang="en-US" sz="2400" dirty="0" smtClean="0"/>
            <a:t>Routine podiatry</a:t>
          </a:r>
          <a:endParaRPr lang="en-US" sz="2400" dirty="0"/>
        </a:p>
      </dgm:t>
    </dgm:pt>
    <dgm:pt modelId="{57C9AF85-0FDB-4EF7-8226-F903B03CA56A}" type="parTrans" cxnId="{4E829C89-E736-44F7-B4B3-4BE9C7C143E9}">
      <dgm:prSet/>
      <dgm:spPr/>
      <dgm:t>
        <a:bodyPr/>
        <a:lstStyle/>
        <a:p>
          <a:endParaRPr lang="en-US"/>
        </a:p>
      </dgm:t>
    </dgm:pt>
    <dgm:pt modelId="{409E673C-AFA3-4C60-9E5A-7320E89AD6B5}" type="sibTrans" cxnId="{4E829C89-E736-44F7-B4B3-4BE9C7C143E9}">
      <dgm:prSet/>
      <dgm:spPr/>
      <dgm:t>
        <a:bodyPr/>
        <a:lstStyle/>
        <a:p>
          <a:endParaRPr lang="en-US"/>
        </a:p>
      </dgm:t>
    </dgm:pt>
    <dgm:pt modelId="{A727D3D1-573B-4342-B47B-7425D66AB32F}">
      <dgm:prSet phldrT="[Text]" custT="1"/>
      <dgm:spPr/>
      <dgm:t>
        <a:bodyPr/>
        <a:lstStyle/>
        <a:p>
          <a:r>
            <a:rPr lang="en-US" sz="2400" dirty="0" smtClean="0"/>
            <a:t>Emergent &amp; urgent care</a:t>
          </a:r>
          <a:endParaRPr lang="en-US" sz="2400" dirty="0"/>
        </a:p>
      </dgm:t>
    </dgm:pt>
    <dgm:pt modelId="{04AB0B43-43E5-45BD-9CB2-E4EAF939F547}" type="parTrans" cxnId="{F717FFBD-74C5-4100-B6D8-F4837CFE78B4}">
      <dgm:prSet/>
      <dgm:spPr/>
      <dgm:t>
        <a:bodyPr/>
        <a:lstStyle/>
        <a:p>
          <a:endParaRPr lang="en-US"/>
        </a:p>
      </dgm:t>
    </dgm:pt>
    <dgm:pt modelId="{6FF8B4A9-864F-4C8D-B163-76FAD224A581}" type="sibTrans" cxnId="{F717FFBD-74C5-4100-B6D8-F4837CFE78B4}">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CE640188-35AD-4305-A9AC-A9608700BBAC}" type="pres">
      <dgm:prSet presAssocID="{FA952894-70A1-4445-BCB4-D1A95BF926D0}" presName="composite" presStyleCnt="0"/>
      <dgm:spPr/>
      <dgm:t>
        <a:bodyPr/>
        <a:lstStyle/>
        <a:p>
          <a:endParaRPr lang="en-US"/>
        </a:p>
      </dgm:t>
    </dgm:pt>
    <dgm:pt modelId="{BDA786AC-DDFD-433F-9A46-5F7AD42251A1}" type="pres">
      <dgm:prSet presAssocID="{FA952894-70A1-4445-BCB4-D1A95BF926D0}" presName="parTx" presStyleLbl="alignNode1" presStyleIdx="0" presStyleCnt="1" custScaleY="100000" custLinFactNeighborY="-1781">
        <dgm:presLayoutVars>
          <dgm:chMax val="0"/>
          <dgm:chPref val="0"/>
          <dgm:bulletEnabled val="1"/>
        </dgm:presLayoutVars>
      </dgm:prSet>
      <dgm:spPr/>
      <dgm:t>
        <a:bodyPr/>
        <a:lstStyle/>
        <a:p>
          <a:endParaRPr lang="en-US"/>
        </a:p>
      </dgm:t>
    </dgm:pt>
    <dgm:pt modelId="{E7573E86-6F57-4313-8F10-04349D1FFA79}" type="pres">
      <dgm:prSet presAssocID="{FA952894-70A1-4445-BCB4-D1A95BF926D0}" presName="desTx" presStyleLbl="alignAccFollowNode1" presStyleIdx="0" presStyleCnt="1">
        <dgm:presLayoutVars>
          <dgm:bulletEnabled val="1"/>
        </dgm:presLayoutVars>
      </dgm:prSet>
      <dgm:spPr/>
      <dgm:t>
        <a:bodyPr/>
        <a:lstStyle/>
        <a:p>
          <a:endParaRPr lang="en-US"/>
        </a:p>
      </dgm:t>
    </dgm:pt>
  </dgm:ptLst>
  <dgm:cxnLst>
    <dgm:cxn modelId="{4746E7EA-DEF9-4600-8926-BEE1132B01F2}" type="presOf" srcId="{8859524B-5CB2-41E7-8B77-409CFE3ADCFE}" destId="{E7573E86-6F57-4313-8F10-04349D1FFA79}" srcOrd="0" destOrd="4" presId="urn:microsoft.com/office/officeart/2005/8/layout/hList1"/>
    <dgm:cxn modelId="{14A17890-4DA0-406C-BEDF-467BD96D638A}" srcId="{D5721D7C-69F9-47AA-97F1-AA135D28422A}" destId="{FA952894-70A1-4445-BCB4-D1A95BF926D0}" srcOrd="0" destOrd="0" parTransId="{A7B38DF0-37B4-47F0-A361-D28FFB12A13B}" sibTransId="{533A663B-AD1C-4735-A752-5D74FB68492E}"/>
    <dgm:cxn modelId="{6A2A0158-D055-4028-9D5F-0900C7716D87}" srcId="{FA952894-70A1-4445-BCB4-D1A95BF926D0}" destId="{F75AFE0D-ED2A-4429-8C96-B4E9928C3BF6}" srcOrd="0" destOrd="0" parTransId="{640F1226-890F-4215-94CF-2A07A3A38E0F}" sibTransId="{9B388A70-43BF-4599-B42B-8820C807E36D}"/>
    <dgm:cxn modelId="{40AA49CC-D3AB-42FF-83C7-261EB10BC9AC}" type="presOf" srcId="{D5721D7C-69F9-47AA-97F1-AA135D28422A}" destId="{EB3071F3-0699-4E5F-8A1C-811002B6C310}" srcOrd="0" destOrd="0" presId="urn:microsoft.com/office/officeart/2005/8/layout/hList1"/>
    <dgm:cxn modelId="{598DE842-3BD6-4145-9585-C23D00CBFD84}" type="presOf" srcId="{FA952894-70A1-4445-BCB4-D1A95BF926D0}" destId="{BDA786AC-DDFD-433F-9A46-5F7AD42251A1}" srcOrd="0" destOrd="0" presId="urn:microsoft.com/office/officeart/2005/8/layout/hList1"/>
    <dgm:cxn modelId="{7190C153-15CE-46F9-A48A-9C08FBA9EE85}" type="presOf" srcId="{F75AFE0D-ED2A-4429-8C96-B4E9928C3BF6}" destId="{E7573E86-6F57-4313-8F10-04349D1FFA79}" srcOrd="0" destOrd="0" presId="urn:microsoft.com/office/officeart/2005/8/layout/hList1"/>
    <dgm:cxn modelId="{04254F66-D140-4044-B06E-984273E92F08}" srcId="{FA952894-70A1-4445-BCB4-D1A95BF926D0}" destId="{8859524B-5CB2-41E7-8B77-409CFE3ADCFE}" srcOrd="4" destOrd="0" parTransId="{3D4A867A-8701-4F99-AA0F-974E4B7FC167}" sibTransId="{6BA1CABB-4A20-47B6-BE65-703EC120BA4A}"/>
    <dgm:cxn modelId="{E65C6B9C-FD89-429B-87F2-2325EA298696}" type="presOf" srcId="{1BFF4484-F518-4F7B-9E38-E4598D7AB449}" destId="{E7573E86-6F57-4313-8F10-04349D1FFA79}" srcOrd="0" destOrd="6" presId="urn:microsoft.com/office/officeart/2005/8/layout/hList1"/>
    <dgm:cxn modelId="{39196BCC-AF63-4DB0-ACC1-F28735C35D76}" srcId="{FA952894-70A1-4445-BCB4-D1A95BF926D0}" destId="{1BFF4484-F518-4F7B-9E38-E4598D7AB449}" srcOrd="6" destOrd="0" parTransId="{2FF52FC5-23BC-4F03-82C7-7521C2B97327}" sibTransId="{4BFADBD8-5582-4322-BAF6-08FC0E4F40B1}"/>
    <dgm:cxn modelId="{4E829C89-E736-44F7-B4B3-4BE9C7C143E9}" srcId="{FA952894-70A1-4445-BCB4-D1A95BF926D0}" destId="{D7805012-3B4C-43F8-81E5-BA087FEB5BCC}" srcOrd="8" destOrd="0" parTransId="{57C9AF85-0FDB-4EF7-8226-F903B03CA56A}" sibTransId="{409E673C-AFA3-4C60-9E5A-7320E89AD6B5}"/>
    <dgm:cxn modelId="{057CBDA2-14BE-4BF8-AFE3-99C60562FB4C}" type="presOf" srcId="{620DAC18-5B74-4407-8628-A4FC7141AD07}" destId="{E7573E86-6F57-4313-8F10-04349D1FFA79}" srcOrd="0" destOrd="7" presId="urn:microsoft.com/office/officeart/2005/8/layout/hList1"/>
    <dgm:cxn modelId="{7E342379-5D2F-4895-8D92-68A43657F8CB}" type="presOf" srcId="{706149F8-4675-4E7F-96A2-B7F3CD805F48}" destId="{E7573E86-6F57-4313-8F10-04349D1FFA79}" srcOrd="0" destOrd="2" presId="urn:microsoft.com/office/officeart/2005/8/layout/hList1"/>
    <dgm:cxn modelId="{0C8D81A2-7658-4055-8BF5-D5A87C4F2D23}" type="presOf" srcId="{166AAE7E-8A1B-48B1-82F1-A2738B05F035}" destId="{E7573E86-6F57-4313-8F10-04349D1FFA79}" srcOrd="0" destOrd="5" presId="urn:microsoft.com/office/officeart/2005/8/layout/hList1"/>
    <dgm:cxn modelId="{8E89CD50-BCF0-4E9A-8131-56B3DA6C908E}" type="presOf" srcId="{D7805012-3B4C-43F8-81E5-BA087FEB5BCC}" destId="{E7573E86-6F57-4313-8F10-04349D1FFA79}" srcOrd="0" destOrd="8" presId="urn:microsoft.com/office/officeart/2005/8/layout/hList1"/>
    <dgm:cxn modelId="{E3EE1750-45DB-47CA-AA2B-C67B5065C6FF}" srcId="{FA952894-70A1-4445-BCB4-D1A95BF926D0}" destId="{620DAC18-5B74-4407-8628-A4FC7141AD07}" srcOrd="7" destOrd="0" parTransId="{EC9D53CD-15EE-443C-8AAA-639B7B8581D0}" sibTransId="{7B6882F1-5EA3-446E-8EBD-2508C15DFCD0}"/>
    <dgm:cxn modelId="{355958E8-A7C0-418F-8007-9C542EA06439}" srcId="{FA952894-70A1-4445-BCB4-D1A95BF926D0}" destId="{706149F8-4675-4E7F-96A2-B7F3CD805F48}" srcOrd="2" destOrd="0" parTransId="{E9E8C517-39A2-4EC0-8598-8BE40901E35A}" sibTransId="{21C39956-D379-4457-9F0F-EB236E8012A4}"/>
    <dgm:cxn modelId="{47F2C315-A962-4EFC-8B72-F6D7A880031D}" srcId="{FA952894-70A1-4445-BCB4-D1A95BF926D0}" destId="{166AAE7E-8A1B-48B1-82F1-A2738B05F035}" srcOrd="5" destOrd="0" parTransId="{7A409096-0EAB-42F3-A9FB-7D9B8EFAA31E}" sibTransId="{AE4AC815-FE9F-4172-9386-A6E133403934}"/>
    <dgm:cxn modelId="{F717FFBD-74C5-4100-B6D8-F4837CFE78B4}" srcId="{FA952894-70A1-4445-BCB4-D1A95BF926D0}" destId="{A727D3D1-573B-4342-B47B-7425D66AB32F}" srcOrd="3" destOrd="0" parTransId="{04AB0B43-43E5-45BD-9CB2-E4EAF939F547}" sibTransId="{6FF8B4A9-864F-4C8D-B163-76FAD224A581}"/>
    <dgm:cxn modelId="{79BAAB82-0DA2-4FC6-81B7-BBBE17A63C01}" srcId="{FA952894-70A1-4445-BCB4-D1A95BF926D0}" destId="{EE00A757-DB92-4A42-825C-64DF36EF8A4F}" srcOrd="1" destOrd="0" parTransId="{667D57EB-08A8-456C-A77B-11E3F4EE412A}" sibTransId="{34BC7A95-F4ED-4357-9804-1A897C26F418}"/>
    <dgm:cxn modelId="{FD531A94-4B1F-4A77-A2B6-9A730CE70322}" type="presOf" srcId="{A727D3D1-573B-4342-B47B-7425D66AB32F}" destId="{E7573E86-6F57-4313-8F10-04349D1FFA79}" srcOrd="0" destOrd="3" presId="urn:microsoft.com/office/officeart/2005/8/layout/hList1"/>
    <dgm:cxn modelId="{68A02504-1B80-4201-AEE3-EC287C283355}" type="presOf" srcId="{EE00A757-DB92-4A42-825C-64DF36EF8A4F}" destId="{E7573E86-6F57-4313-8F10-04349D1FFA79}" srcOrd="0" destOrd="1" presId="urn:microsoft.com/office/officeart/2005/8/layout/hList1"/>
    <dgm:cxn modelId="{C58C5546-8361-402E-81AF-3031BE2CC11E}" type="presParOf" srcId="{EB3071F3-0699-4E5F-8A1C-811002B6C310}" destId="{CE640188-35AD-4305-A9AC-A9608700BBAC}" srcOrd="0" destOrd="0" presId="urn:microsoft.com/office/officeart/2005/8/layout/hList1"/>
    <dgm:cxn modelId="{FBA792DF-1E32-44DC-93E7-71F13C84B991}" type="presParOf" srcId="{CE640188-35AD-4305-A9AC-A9608700BBAC}" destId="{BDA786AC-DDFD-433F-9A46-5F7AD42251A1}" srcOrd="0" destOrd="0" presId="urn:microsoft.com/office/officeart/2005/8/layout/hList1"/>
    <dgm:cxn modelId="{4C56E23A-D34E-41F1-9B8E-DC5DD447AB3D}" type="presParOf" srcId="{CE640188-35AD-4305-A9AC-A9608700BBAC}" destId="{E7573E86-6F57-4313-8F10-04349D1FFA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FA952894-70A1-4445-BCB4-D1A95BF926D0}">
      <dgm:prSet phldrT="[Text]" custT="1"/>
      <dgm:spPr/>
      <dgm:t>
        <a:bodyPr/>
        <a:lstStyle/>
        <a:p>
          <a:pPr algn="l"/>
          <a:r>
            <a:rPr lang="en-US" sz="3200" b="1" dirty="0" smtClean="0">
              <a:latin typeface="Garamond" panose="02020404030301010803" pitchFamily="18" charset="0"/>
            </a:rPr>
            <a:t>Preventive Services</a:t>
          </a:r>
          <a:endParaRPr lang="en-US" sz="3200" b="1" dirty="0">
            <a:latin typeface="Garamond" panose="02020404030301010803" pitchFamily="18" charset="0"/>
          </a:endParaRPr>
        </a:p>
      </dgm:t>
    </dgm:pt>
    <dgm:pt modelId="{A7B38DF0-37B4-47F0-A361-D28FFB12A13B}" type="parTrans" cxnId="{14A17890-4DA0-406C-BEDF-467BD96D638A}">
      <dgm:prSet/>
      <dgm:spPr/>
      <dgm:t>
        <a:bodyPr/>
        <a:lstStyle/>
        <a:p>
          <a:endParaRPr lang="en-US"/>
        </a:p>
      </dgm:t>
    </dgm:pt>
    <dgm:pt modelId="{533A663B-AD1C-4735-A752-5D74FB68492E}" type="sibTrans" cxnId="{14A17890-4DA0-406C-BEDF-467BD96D638A}">
      <dgm:prSet/>
      <dgm:spPr/>
      <dgm:t>
        <a:bodyPr/>
        <a:lstStyle/>
        <a:p>
          <a:endParaRPr lang="en-US"/>
        </a:p>
      </dgm:t>
    </dgm:pt>
    <dgm:pt modelId="{F75AFE0D-ED2A-4429-8C96-B4E9928C3BF6}">
      <dgm:prSet phldrT="[Text]" custT="1"/>
      <dgm:spPr/>
      <dgm:t>
        <a:bodyPr/>
        <a:lstStyle/>
        <a:p>
          <a:r>
            <a:rPr lang="en-US" sz="2400" dirty="0" smtClean="0"/>
            <a:t>Annual Wellness Visit</a:t>
          </a:r>
          <a:endParaRPr lang="en-US" sz="2400" dirty="0"/>
        </a:p>
      </dgm:t>
    </dgm:pt>
    <dgm:pt modelId="{640F1226-890F-4215-94CF-2A07A3A38E0F}" type="parTrans" cxnId="{6A2A0158-D055-4028-9D5F-0900C7716D87}">
      <dgm:prSet/>
      <dgm:spPr/>
      <dgm:t>
        <a:bodyPr/>
        <a:lstStyle/>
        <a:p>
          <a:endParaRPr lang="en-US"/>
        </a:p>
      </dgm:t>
    </dgm:pt>
    <dgm:pt modelId="{9B388A70-43BF-4599-B42B-8820C807E36D}" type="sibTrans" cxnId="{6A2A0158-D055-4028-9D5F-0900C7716D87}">
      <dgm:prSet/>
      <dgm:spPr/>
      <dgm:t>
        <a:bodyPr/>
        <a:lstStyle/>
        <a:p>
          <a:endParaRPr lang="en-US"/>
        </a:p>
      </dgm:t>
    </dgm:pt>
    <dgm:pt modelId="{EE00A757-DB92-4A42-825C-64DF36EF8A4F}">
      <dgm:prSet phldrT="[Text]" custT="1"/>
      <dgm:spPr/>
      <dgm:t>
        <a:bodyPr/>
        <a:lstStyle/>
        <a:p>
          <a:r>
            <a:rPr lang="en-US" sz="2400" dirty="0" smtClean="0"/>
            <a:t>Flu Shot &amp; Pneumococcal Vaccine </a:t>
          </a:r>
          <a:endParaRPr lang="en-US" sz="2400" dirty="0"/>
        </a:p>
      </dgm:t>
    </dgm:pt>
    <dgm:pt modelId="{34BC7A95-F4ED-4357-9804-1A897C26F418}" type="sibTrans" cxnId="{79BAAB82-0DA2-4FC6-81B7-BBBE17A63C01}">
      <dgm:prSet/>
      <dgm:spPr/>
      <dgm:t>
        <a:bodyPr/>
        <a:lstStyle/>
        <a:p>
          <a:endParaRPr lang="en-US"/>
        </a:p>
      </dgm:t>
    </dgm:pt>
    <dgm:pt modelId="{667D57EB-08A8-456C-A77B-11E3F4EE412A}" type="parTrans" cxnId="{79BAAB82-0DA2-4FC6-81B7-BBBE17A63C01}">
      <dgm:prSet/>
      <dgm:spPr/>
      <dgm:t>
        <a:bodyPr/>
        <a:lstStyle/>
        <a:p>
          <a:endParaRPr lang="en-US"/>
        </a:p>
      </dgm:t>
    </dgm:pt>
    <dgm:pt modelId="{706149F8-4675-4E7F-96A2-B7F3CD805F48}">
      <dgm:prSet phldrT="[Text]" custT="1"/>
      <dgm:spPr/>
      <dgm:t>
        <a:bodyPr/>
        <a:lstStyle/>
        <a:p>
          <a:r>
            <a:rPr lang="en-US" sz="2400" dirty="0" smtClean="0"/>
            <a:t>Bone Mass Measurements </a:t>
          </a:r>
          <a:endParaRPr lang="en-US" sz="2400" dirty="0"/>
        </a:p>
      </dgm:t>
    </dgm:pt>
    <dgm:pt modelId="{21C39956-D379-4457-9F0F-EB236E8012A4}" type="sibTrans" cxnId="{355958E8-A7C0-418F-8007-9C542EA06439}">
      <dgm:prSet/>
      <dgm:spPr/>
      <dgm:t>
        <a:bodyPr/>
        <a:lstStyle/>
        <a:p>
          <a:endParaRPr lang="en-US"/>
        </a:p>
      </dgm:t>
    </dgm:pt>
    <dgm:pt modelId="{E9E8C517-39A2-4EC0-8598-8BE40901E35A}" type="parTrans" cxnId="{355958E8-A7C0-418F-8007-9C542EA06439}">
      <dgm:prSet/>
      <dgm:spPr/>
      <dgm:t>
        <a:bodyPr/>
        <a:lstStyle/>
        <a:p>
          <a:endParaRPr lang="en-US"/>
        </a:p>
      </dgm:t>
    </dgm:pt>
    <dgm:pt modelId="{A727D3D1-573B-4342-B47B-7425D66AB32F}">
      <dgm:prSet phldrT="[Text]" custT="1"/>
      <dgm:spPr/>
      <dgm:t>
        <a:bodyPr/>
        <a:lstStyle/>
        <a:p>
          <a:r>
            <a:rPr lang="en-US" sz="2400" dirty="0" smtClean="0"/>
            <a:t>Medicare Diabetes Prevention Program </a:t>
          </a:r>
          <a:endParaRPr lang="en-US" sz="2400" dirty="0"/>
        </a:p>
      </dgm:t>
    </dgm:pt>
    <dgm:pt modelId="{6FF8B4A9-864F-4C8D-B163-76FAD224A581}" type="sibTrans" cxnId="{F717FFBD-74C5-4100-B6D8-F4837CFE78B4}">
      <dgm:prSet/>
      <dgm:spPr/>
      <dgm:t>
        <a:bodyPr/>
        <a:lstStyle/>
        <a:p>
          <a:endParaRPr lang="en-US"/>
        </a:p>
      </dgm:t>
    </dgm:pt>
    <dgm:pt modelId="{04AB0B43-43E5-45BD-9CB2-E4EAF939F547}" type="parTrans" cxnId="{F717FFBD-74C5-4100-B6D8-F4837CFE78B4}">
      <dgm:prSet/>
      <dgm:spPr/>
      <dgm:t>
        <a:bodyPr/>
        <a:lstStyle/>
        <a:p>
          <a:endParaRPr lang="en-US"/>
        </a:p>
      </dgm:t>
    </dgm:pt>
    <dgm:pt modelId="{8859524B-5CB2-41E7-8B77-409CFE3ADCFE}">
      <dgm:prSet phldrT="[Text]" custT="1"/>
      <dgm:spPr/>
      <dgm:t>
        <a:bodyPr/>
        <a:lstStyle/>
        <a:p>
          <a:r>
            <a:rPr lang="en-US" sz="2400" dirty="0" smtClean="0"/>
            <a:t>Counseling to prevent tobacco use </a:t>
          </a:r>
          <a:endParaRPr lang="en-US" sz="2400" dirty="0"/>
        </a:p>
      </dgm:t>
    </dgm:pt>
    <dgm:pt modelId="{6BA1CABB-4A20-47B6-BE65-703EC120BA4A}" type="sibTrans" cxnId="{04254F66-D140-4044-B06E-984273E92F08}">
      <dgm:prSet/>
      <dgm:spPr/>
      <dgm:t>
        <a:bodyPr/>
        <a:lstStyle/>
        <a:p>
          <a:endParaRPr lang="en-US"/>
        </a:p>
      </dgm:t>
    </dgm:pt>
    <dgm:pt modelId="{3D4A867A-8701-4F99-AA0F-974E4B7FC167}" type="parTrans" cxnId="{04254F66-D140-4044-B06E-984273E92F08}">
      <dgm:prSet/>
      <dgm:spPr/>
      <dgm:t>
        <a:bodyPr/>
        <a:lstStyle/>
        <a:p>
          <a:endParaRPr lang="en-US"/>
        </a:p>
      </dgm:t>
    </dgm:pt>
    <dgm:pt modelId="{166AAE7E-8A1B-48B1-82F1-A2738B05F035}">
      <dgm:prSet phldrT="[Text]" custT="1"/>
      <dgm:spPr/>
      <dgm:t>
        <a:bodyPr/>
        <a:lstStyle/>
        <a:p>
          <a:r>
            <a:rPr lang="en-US" sz="2400" dirty="0" smtClean="0"/>
            <a:t>Screenings e.g. diabetes, depression, glaucoma, mammography, prostate cancer, Hepatitis B</a:t>
          </a:r>
          <a:endParaRPr lang="en-US" sz="2400" dirty="0"/>
        </a:p>
      </dgm:t>
    </dgm:pt>
    <dgm:pt modelId="{AE4AC815-FE9F-4172-9386-A6E133403934}" type="sibTrans" cxnId="{47F2C315-A962-4EFC-8B72-F6D7A880031D}">
      <dgm:prSet/>
      <dgm:spPr/>
      <dgm:t>
        <a:bodyPr/>
        <a:lstStyle/>
        <a:p>
          <a:endParaRPr lang="en-US"/>
        </a:p>
      </dgm:t>
    </dgm:pt>
    <dgm:pt modelId="{7A409096-0EAB-42F3-A9FB-7D9B8EFAA31E}" type="parTrans" cxnId="{47F2C315-A962-4EFC-8B72-F6D7A880031D}">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CE640188-35AD-4305-A9AC-A9608700BBAC}" type="pres">
      <dgm:prSet presAssocID="{FA952894-70A1-4445-BCB4-D1A95BF926D0}" presName="composite" presStyleCnt="0"/>
      <dgm:spPr/>
      <dgm:t>
        <a:bodyPr/>
        <a:lstStyle/>
        <a:p>
          <a:endParaRPr lang="en-US"/>
        </a:p>
      </dgm:t>
    </dgm:pt>
    <dgm:pt modelId="{BDA786AC-DDFD-433F-9A46-5F7AD42251A1}" type="pres">
      <dgm:prSet presAssocID="{FA952894-70A1-4445-BCB4-D1A95BF926D0}" presName="parTx" presStyleLbl="alignNode1" presStyleIdx="0" presStyleCnt="1" custScaleY="100000" custLinFactNeighborY="-2206">
        <dgm:presLayoutVars>
          <dgm:chMax val="0"/>
          <dgm:chPref val="0"/>
          <dgm:bulletEnabled val="1"/>
        </dgm:presLayoutVars>
      </dgm:prSet>
      <dgm:spPr/>
      <dgm:t>
        <a:bodyPr/>
        <a:lstStyle/>
        <a:p>
          <a:endParaRPr lang="en-US"/>
        </a:p>
      </dgm:t>
    </dgm:pt>
    <dgm:pt modelId="{E7573E86-6F57-4313-8F10-04349D1FFA79}" type="pres">
      <dgm:prSet presAssocID="{FA952894-70A1-4445-BCB4-D1A95BF926D0}" presName="desTx" presStyleLbl="alignAccFollowNode1" presStyleIdx="0" presStyleCnt="1">
        <dgm:presLayoutVars>
          <dgm:bulletEnabled val="1"/>
        </dgm:presLayoutVars>
      </dgm:prSet>
      <dgm:spPr/>
      <dgm:t>
        <a:bodyPr/>
        <a:lstStyle/>
        <a:p>
          <a:endParaRPr lang="en-US"/>
        </a:p>
      </dgm:t>
    </dgm:pt>
  </dgm:ptLst>
  <dgm:cxnLst>
    <dgm:cxn modelId="{355958E8-A7C0-418F-8007-9C542EA06439}" srcId="{FA952894-70A1-4445-BCB4-D1A95BF926D0}" destId="{706149F8-4675-4E7F-96A2-B7F3CD805F48}" srcOrd="2" destOrd="0" parTransId="{E9E8C517-39A2-4EC0-8598-8BE40901E35A}" sibTransId="{21C39956-D379-4457-9F0F-EB236E8012A4}"/>
    <dgm:cxn modelId="{40AA49CC-D3AB-42FF-83C7-261EB10BC9AC}" type="presOf" srcId="{D5721D7C-69F9-47AA-97F1-AA135D28422A}" destId="{EB3071F3-0699-4E5F-8A1C-811002B6C310}" srcOrd="0" destOrd="0" presId="urn:microsoft.com/office/officeart/2005/8/layout/hList1"/>
    <dgm:cxn modelId="{6A2A0158-D055-4028-9D5F-0900C7716D87}" srcId="{FA952894-70A1-4445-BCB4-D1A95BF926D0}" destId="{F75AFE0D-ED2A-4429-8C96-B4E9928C3BF6}" srcOrd="0" destOrd="0" parTransId="{640F1226-890F-4215-94CF-2A07A3A38E0F}" sibTransId="{9B388A70-43BF-4599-B42B-8820C807E36D}"/>
    <dgm:cxn modelId="{0C8D81A2-7658-4055-8BF5-D5A87C4F2D23}" type="presOf" srcId="{166AAE7E-8A1B-48B1-82F1-A2738B05F035}" destId="{E7573E86-6F57-4313-8F10-04349D1FFA79}" srcOrd="0" destOrd="5" presId="urn:microsoft.com/office/officeart/2005/8/layout/hList1"/>
    <dgm:cxn modelId="{598DE842-3BD6-4145-9585-C23D00CBFD84}" type="presOf" srcId="{FA952894-70A1-4445-BCB4-D1A95BF926D0}" destId="{BDA786AC-DDFD-433F-9A46-5F7AD42251A1}" srcOrd="0" destOrd="0" presId="urn:microsoft.com/office/officeart/2005/8/layout/hList1"/>
    <dgm:cxn modelId="{68A02504-1B80-4201-AEE3-EC287C283355}" type="presOf" srcId="{EE00A757-DB92-4A42-825C-64DF36EF8A4F}" destId="{E7573E86-6F57-4313-8F10-04349D1FFA79}" srcOrd="0" destOrd="1" presId="urn:microsoft.com/office/officeart/2005/8/layout/hList1"/>
    <dgm:cxn modelId="{4746E7EA-DEF9-4600-8926-BEE1132B01F2}" type="presOf" srcId="{8859524B-5CB2-41E7-8B77-409CFE3ADCFE}" destId="{E7573E86-6F57-4313-8F10-04349D1FFA79}" srcOrd="0" destOrd="4" presId="urn:microsoft.com/office/officeart/2005/8/layout/hList1"/>
    <dgm:cxn modelId="{04254F66-D140-4044-B06E-984273E92F08}" srcId="{FA952894-70A1-4445-BCB4-D1A95BF926D0}" destId="{8859524B-5CB2-41E7-8B77-409CFE3ADCFE}" srcOrd="4" destOrd="0" parTransId="{3D4A867A-8701-4F99-AA0F-974E4B7FC167}" sibTransId="{6BA1CABB-4A20-47B6-BE65-703EC120BA4A}"/>
    <dgm:cxn modelId="{7190C153-15CE-46F9-A48A-9C08FBA9EE85}" type="presOf" srcId="{F75AFE0D-ED2A-4429-8C96-B4E9928C3BF6}" destId="{E7573E86-6F57-4313-8F10-04349D1FFA79}" srcOrd="0" destOrd="0" presId="urn:microsoft.com/office/officeart/2005/8/layout/hList1"/>
    <dgm:cxn modelId="{FD531A94-4B1F-4A77-A2B6-9A730CE70322}" type="presOf" srcId="{A727D3D1-573B-4342-B47B-7425D66AB32F}" destId="{E7573E86-6F57-4313-8F10-04349D1FFA79}" srcOrd="0" destOrd="3" presId="urn:microsoft.com/office/officeart/2005/8/layout/hList1"/>
    <dgm:cxn modelId="{47F2C315-A962-4EFC-8B72-F6D7A880031D}" srcId="{FA952894-70A1-4445-BCB4-D1A95BF926D0}" destId="{166AAE7E-8A1B-48B1-82F1-A2738B05F035}" srcOrd="5" destOrd="0" parTransId="{7A409096-0EAB-42F3-A9FB-7D9B8EFAA31E}" sibTransId="{AE4AC815-FE9F-4172-9386-A6E133403934}"/>
    <dgm:cxn modelId="{F717FFBD-74C5-4100-B6D8-F4837CFE78B4}" srcId="{FA952894-70A1-4445-BCB4-D1A95BF926D0}" destId="{A727D3D1-573B-4342-B47B-7425D66AB32F}" srcOrd="3" destOrd="0" parTransId="{04AB0B43-43E5-45BD-9CB2-E4EAF939F547}" sibTransId="{6FF8B4A9-864F-4C8D-B163-76FAD224A581}"/>
    <dgm:cxn modelId="{79BAAB82-0DA2-4FC6-81B7-BBBE17A63C01}" srcId="{FA952894-70A1-4445-BCB4-D1A95BF926D0}" destId="{EE00A757-DB92-4A42-825C-64DF36EF8A4F}" srcOrd="1" destOrd="0" parTransId="{667D57EB-08A8-456C-A77B-11E3F4EE412A}" sibTransId="{34BC7A95-F4ED-4357-9804-1A897C26F418}"/>
    <dgm:cxn modelId="{14A17890-4DA0-406C-BEDF-467BD96D638A}" srcId="{D5721D7C-69F9-47AA-97F1-AA135D28422A}" destId="{FA952894-70A1-4445-BCB4-D1A95BF926D0}" srcOrd="0" destOrd="0" parTransId="{A7B38DF0-37B4-47F0-A361-D28FFB12A13B}" sibTransId="{533A663B-AD1C-4735-A752-5D74FB68492E}"/>
    <dgm:cxn modelId="{7E342379-5D2F-4895-8D92-68A43657F8CB}" type="presOf" srcId="{706149F8-4675-4E7F-96A2-B7F3CD805F48}" destId="{E7573E86-6F57-4313-8F10-04349D1FFA79}" srcOrd="0" destOrd="2" presId="urn:microsoft.com/office/officeart/2005/8/layout/hList1"/>
    <dgm:cxn modelId="{C58C5546-8361-402E-81AF-3031BE2CC11E}" type="presParOf" srcId="{EB3071F3-0699-4E5F-8A1C-811002B6C310}" destId="{CE640188-35AD-4305-A9AC-A9608700BBAC}" srcOrd="0" destOrd="0" presId="urn:microsoft.com/office/officeart/2005/8/layout/hList1"/>
    <dgm:cxn modelId="{FBA792DF-1E32-44DC-93E7-71F13C84B991}" type="presParOf" srcId="{CE640188-35AD-4305-A9AC-A9608700BBAC}" destId="{BDA786AC-DDFD-433F-9A46-5F7AD42251A1}" srcOrd="0" destOrd="0" presId="urn:microsoft.com/office/officeart/2005/8/layout/hList1"/>
    <dgm:cxn modelId="{4C56E23A-D34E-41F1-9B8E-DC5DD447AB3D}" type="presParOf" srcId="{CE640188-35AD-4305-A9AC-A9608700BBAC}" destId="{E7573E86-6F57-4313-8F10-04349D1FFA7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CCB5B6A1-43E9-4671-844F-A56C3D7574B9}">
      <dgm:prSet phldrT="[Text]" custT="1"/>
      <dgm:spPr/>
      <dgm:t>
        <a:bodyPr/>
        <a:lstStyle/>
        <a:p>
          <a:pPr algn="l"/>
          <a:r>
            <a:rPr lang="en-US" sz="3200" b="1" dirty="0" smtClean="0">
              <a:latin typeface="Garamond" panose="02020404030301010803" pitchFamily="18" charset="0"/>
            </a:rPr>
            <a:t>Behavioral Health &amp; Substance Use Treatment Services*</a:t>
          </a:r>
          <a:endParaRPr lang="en-US" sz="3200" b="1" dirty="0">
            <a:latin typeface="Garamond" panose="02020404030301010803" pitchFamily="18" charset="0"/>
          </a:endParaRPr>
        </a:p>
      </dgm:t>
    </dgm:pt>
    <dgm:pt modelId="{FC5AF832-B9BD-4256-8C4F-13D6E4F60F0E}" type="parTrans" cxnId="{939013D0-5C97-4264-BBDC-14A211345D40}">
      <dgm:prSet/>
      <dgm:spPr/>
      <dgm:t>
        <a:bodyPr/>
        <a:lstStyle/>
        <a:p>
          <a:endParaRPr lang="en-US"/>
        </a:p>
      </dgm:t>
    </dgm:pt>
    <dgm:pt modelId="{1A0E7C44-10E1-4E97-9575-F5C50309DE7F}" type="sibTrans" cxnId="{939013D0-5C97-4264-BBDC-14A211345D40}">
      <dgm:prSet/>
      <dgm:spPr/>
      <dgm:t>
        <a:bodyPr/>
        <a:lstStyle/>
        <a:p>
          <a:endParaRPr lang="en-US"/>
        </a:p>
      </dgm:t>
    </dgm:pt>
    <dgm:pt modelId="{F9B93B6B-060D-4C32-845A-47E373BB4161}">
      <dgm:prSet phldrT="[Text]" custT="1"/>
      <dgm:spPr/>
      <dgm:t>
        <a:bodyPr/>
        <a:lstStyle/>
        <a:p>
          <a:r>
            <a:rPr lang="en-US" sz="2400" dirty="0" smtClean="0"/>
            <a:t>Inpatient &amp; Partial Hospitalization</a:t>
          </a:r>
          <a:endParaRPr lang="en-US" sz="2400" dirty="0"/>
        </a:p>
      </dgm:t>
    </dgm:pt>
    <dgm:pt modelId="{40B0647E-8C64-417E-8588-E89D62118C6C}" type="parTrans" cxnId="{7057914F-4211-4BDB-B4CF-31A42160BB1B}">
      <dgm:prSet/>
      <dgm:spPr/>
      <dgm:t>
        <a:bodyPr/>
        <a:lstStyle/>
        <a:p>
          <a:endParaRPr lang="en-US"/>
        </a:p>
      </dgm:t>
    </dgm:pt>
    <dgm:pt modelId="{106D665B-FA1F-42C6-8167-F8C89410235F}" type="sibTrans" cxnId="{7057914F-4211-4BDB-B4CF-31A42160BB1B}">
      <dgm:prSet/>
      <dgm:spPr/>
      <dgm:t>
        <a:bodyPr/>
        <a:lstStyle/>
        <a:p>
          <a:endParaRPr lang="en-US"/>
        </a:p>
      </dgm:t>
    </dgm:pt>
    <dgm:pt modelId="{2A664412-F95C-4B03-A4AC-E3F1CDCA04A5}">
      <dgm:prSet phldrT="[Text]" custT="1"/>
      <dgm:spPr/>
      <dgm:t>
        <a:bodyPr/>
        <a:lstStyle/>
        <a:p>
          <a:r>
            <a:rPr lang="en-US" sz="2400" dirty="0" smtClean="0"/>
            <a:t>Intensive outpatient services</a:t>
          </a:r>
          <a:endParaRPr lang="en-US" sz="2400" dirty="0"/>
        </a:p>
      </dgm:t>
    </dgm:pt>
    <dgm:pt modelId="{47543BE8-3F36-418D-8F71-88EAD8FCF10A}" type="parTrans" cxnId="{C720665B-E35E-4131-A939-403FA3F0DB49}">
      <dgm:prSet/>
      <dgm:spPr/>
      <dgm:t>
        <a:bodyPr/>
        <a:lstStyle/>
        <a:p>
          <a:endParaRPr lang="en-US"/>
        </a:p>
      </dgm:t>
    </dgm:pt>
    <dgm:pt modelId="{BEB360DD-D13C-4C4E-AED9-FE49522F89D6}" type="sibTrans" cxnId="{C720665B-E35E-4131-A939-403FA3F0DB49}">
      <dgm:prSet/>
      <dgm:spPr/>
      <dgm:t>
        <a:bodyPr/>
        <a:lstStyle/>
        <a:p>
          <a:endParaRPr lang="en-US"/>
        </a:p>
      </dgm:t>
    </dgm:pt>
    <dgm:pt modelId="{3005EF5D-B2FA-45D4-8CC6-90E199FE2CF3}">
      <dgm:prSet phldrT="[Text]" custT="1"/>
      <dgm:spPr/>
      <dgm:t>
        <a:bodyPr/>
        <a:lstStyle/>
        <a:p>
          <a:r>
            <a:rPr lang="en-US" sz="2400" dirty="0" smtClean="0"/>
            <a:t>Substance abuse residential treatment</a:t>
          </a:r>
          <a:endParaRPr lang="en-US" sz="2400" dirty="0"/>
        </a:p>
      </dgm:t>
    </dgm:pt>
    <dgm:pt modelId="{0F0E9A49-7757-49CE-801C-F944D03A9E44}" type="parTrans" cxnId="{68701D18-99D4-4E78-986C-6DBAB52EB020}">
      <dgm:prSet/>
      <dgm:spPr/>
      <dgm:t>
        <a:bodyPr/>
        <a:lstStyle/>
        <a:p>
          <a:endParaRPr lang="en-US"/>
        </a:p>
      </dgm:t>
    </dgm:pt>
    <dgm:pt modelId="{79609797-F458-4415-A662-2D605C223BDA}" type="sibTrans" cxnId="{68701D18-99D4-4E78-986C-6DBAB52EB020}">
      <dgm:prSet/>
      <dgm:spPr/>
      <dgm:t>
        <a:bodyPr/>
        <a:lstStyle/>
        <a:p>
          <a:endParaRPr lang="en-US"/>
        </a:p>
      </dgm:t>
    </dgm:pt>
    <dgm:pt modelId="{7F7C6060-3315-4E9A-838C-C0CB2478A42C}">
      <dgm:prSet phldrT="[Text]" custT="1"/>
      <dgm:spPr/>
      <dgm:t>
        <a:bodyPr/>
        <a:lstStyle/>
        <a:p>
          <a:r>
            <a:rPr lang="en-US" sz="2400" dirty="0" smtClean="0"/>
            <a:t>Integrated health homes (IHH)</a:t>
          </a:r>
          <a:endParaRPr lang="en-US" sz="2400" dirty="0"/>
        </a:p>
      </dgm:t>
    </dgm:pt>
    <dgm:pt modelId="{49997ABF-3D87-48AB-8ACF-EA361E6D2C3F}" type="parTrans" cxnId="{9BFB0102-3383-48EE-B02D-E2C07EE70281}">
      <dgm:prSet/>
      <dgm:spPr/>
      <dgm:t>
        <a:bodyPr/>
        <a:lstStyle/>
        <a:p>
          <a:endParaRPr lang="en-US"/>
        </a:p>
      </dgm:t>
    </dgm:pt>
    <dgm:pt modelId="{71B3E7DE-5178-46EF-BE16-4BB6747C8ABE}" type="sibTrans" cxnId="{9BFB0102-3383-48EE-B02D-E2C07EE70281}">
      <dgm:prSet/>
      <dgm:spPr/>
      <dgm:t>
        <a:bodyPr/>
        <a:lstStyle/>
        <a:p>
          <a:endParaRPr lang="en-US"/>
        </a:p>
      </dgm:t>
    </dgm:pt>
    <dgm:pt modelId="{C91EC2AA-87BB-4622-BD82-11BAF13F610D}">
      <dgm:prSet phldrT="[Text]" custT="1"/>
      <dgm:spPr/>
      <dgm:t>
        <a:bodyPr/>
        <a:lstStyle/>
        <a:p>
          <a:r>
            <a:rPr lang="en-US" sz="2400" dirty="0" smtClean="0"/>
            <a:t>Assertive community treatment (ACT)</a:t>
          </a:r>
          <a:endParaRPr lang="en-US" sz="2400" dirty="0"/>
        </a:p>
      </dgm:t>
    </dgm:pt>
    <dgm:pt modelId="{093E4908-3263-4F7F-9426-D9948394B897}" type="parTrans" cxnId="{B538C170-2FF2-4BE8-BC45-D20DE6E7FFCA}">
      <dgm:prSet/>
      <dgm:spPr/>
      <dgm:t>
        <a:bodyPr/>
        <a:lstStyle/>
        <a:p>
          <a:endParaRPr lang="en-US"/>
        </a:p>
      </dgm:t>
    </dgm:pt>
    <dgm:pt modelId="{CB773B08-C680-497F-90DD-A4CD54BFF7C3}" type="sibTrans" cxnId="{B538C170-2FF2-4BE8-BC45-D20DE6E7FFCA}">
      <dgm:prSet/>
      <dgm:spPr/>
      <dgm:t>
        <a:bodyPr/>
        <a:lstStyle/>
        <a:p>
          <a:endParaRPr lang="en-US"/>
        </a:p>
      </dgm:t>
    </dgm:pt>
    <dgm:pt modelId="{7741A2F2-8D4E-4317-9DA6-4490570D6C32}">
      <dgm:prSet phldrT="[Text]" custT="1"/>
      <dgm:spPr/>
      <dgm:t>
        <a:bodyPr/>
        <a:lstStyle/>
        <a:p>
          <a:r>
            <a:rPr lang="en-US" sz="2400" dirty="0" smtClean="0"/>
            <a:t>Opioid Treatment Program (OTP)</a:t>
          </a:r>
          <a:endParaRPr lang="en-US" sz="2400" dirty="0"/>
        </a:p>
      </dgm:t>
    </dgm:pt>
    <dgm:pt modelId="{AF4EECBD-08E5-40CE-B3AE-D8BC855CD3A8}" type="parTrans" cxnId="{A5C96D63-7EBF-4FE0-A8A6-0E57E91D7BA2}">
      <dgm:prSet/>
      <dgm:spPr/>
      <dgm:t>
        <a:bodyPr/>
        <a:lstStyle/>
        <a:p>
          <a:endParaRPr lang="en-US"/>
        </a:p>
      </dgm:t>
    </dgm:pt>
    <dgm:pt modelId="{B913B8CF-5A80-4808-A218-1D9A2C3B9BB0}" type="sibTrans" cxnId="{A5C96D63-7EBF-4FE0-A8A6-0E57E91D7BA2}">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1B23E6CB-5CF0-419F-8485-E76DC1698BDB}" type="pres">
      <dgm:prSet presAssocID="{CCB5B6A1-43E9-4671-844F-A56C3D7574B9}" presName="composite" presStyleCnt="0"/>
      <dgm:spPr/>
      <dgm:t>
        <a:bodyPr/>
        <a:lstStyle/>
        <a:p>
          <a:endParaRPr lang="en-US"/>
        </a:p>
      </dgm:t>
    </dgm:pt>
    <dgm:pt modelId="{44C25BBD-C36E-4B2E-932A-D3726602E4E4}" type="pres">
      <dgm:prSet presAssocID="{CCB5B6A1-43E9-4671-844F-A56C3D7574B9}" presName="parTx" presStyleLbl="alignNode1" presStyleIdx="0" presStyleCnt="1" custLinFactNeighborX="10626" custLinFactNeighborY="-3574">
        <dgm:presLayoutVars>
          <dgm:chMax val="0"/>
          <dgm:chPref val="0"/>
          <dgm:bulletEnabled val="1"/>
        </dgm:presLayoutVars>
      </dgm:prSet>
      <dgm:spPr/>
      <dgm:t>
        <a:bodyPr/>
        <a:lstStyle/>
        <a:p>
          <a:endParaRPr lang="en-US"/>
        </a:p>
      </dgm:t>
    </dgm:pt>
    <dgm:pt modelId="{9F66A455-DAAA-4E8C-9B15-0249A53A4AA0}" type="pres">
      <dgm:prSet presAssocID="{CCB5B6A1-43E9-4671-844F-A56C3D7574B9}" presName="desTx" presStyleLbl="alignAccFollowNode1" presStyleIdx="0" presStyleCnt="1" custLinFactNeighborY="359">
        <dgm:presLayoutVars>
          <dgm:bulletEnabled val="1"/>
        </dgm:presLayoutVars>
      </dgm:prSet>
      <dgm:spPr/>
      <dgm:t>
        <a:bodyPr/>
        <a:lstStyle/>
        <a:p>
          <a:endParaRPr lang="en-US"/>
        </a:p>
      </dgm:t>
    </dgm:pt>
  </dgm:ptLst>
  <dgm:cxnLst>
    <dgm:cxn modelId="{939013D0-5C97-4264-BBDC-14A211345D40}" srcId="{D5721D7C-69F9-47AA-97F1-AA135D28422A}" destId="{CCB5B6A1-43E9-4671-844F-A56C3D7574B9}" srcOrd="0" destOrd="0" parTransId="{FC5AF832-B9BD-4256-8C4F-13D6E4F60F0E}" sibTransId="{1A0E7C44-10E1-4E97-9575-F5C50309DE7F}"/>
    <dgm:cxn modelId="{B538C170-2FF2-4BE8-BC45-D20DE6E7FFCA}" srcId="{CCB5B6A1-43E9-4671-844F-A56C3D7574B9}" destId="{C91EC2AA-87BB-4622-BD82-11BAF13F610D}" srcOrd="4" destOrd="0" parTransId="{093E4908-3263-4F7F-9426-D9948394B897}" sibTransId="{CB773B08-C680-497F-90DD-A4CD54BFF7C3}"/>
    <dgm:cxn modelId="{A5C96D63-7EBF-4FE0-A8A6-0E57E91D7BA2}" srcId="{CCB5B6A1-43E9-4671-844F-A56C3D7574B9}" destId="{7741A2F2-8D4E-4317-9DA6-4490570D6C32}" srcOrd="5" destOrd="0" parTransId="{AF4EECBD-08E5-40CE-B3AE-D8BC855CD3A8}" sibTransId="{B913B8CF-5A80-4808-A218-1D9A2C3B9BB0}"/>
    <dgm:cxn modelId="{40AA49CC-D3AB-42FF-83C7-261EB10BC9AC}" type="presOf" srcId="{D5721D7C-69F9-47AA-97F1-AA135D28422A}" destId="{EB3071F3-0699-4E5F-8A1C-811002B6C310}" srcOrd="0" destOrd="0" presId="urn:microsoft.com/office/officeart/2005/8/layout/hList1"/>
    <dgm:cxn modelId="{68701D18-99D4-4E78-986C-6DBAB52EB020}" srcId="{CCB5B6A1-43E9-4671-844F-A56C3D7574B9}" destId="{3005EF5D-B2FA-45D4-8CC6-90E199FE2CF3}" srcOrd="2" destOrd="0" parTransId="{0F0E9A49-7757-49CE-801C-F944D03A9E44}" sibTransId="{79609797-F458-4415-A662-2D605C223BDA}"/>
    <dgm:cxn modelId="{C720665B-E35E-4131-A939-403FA3F0DB49}" srcId="{CCB5B6A1-43E9-4671-844F-A56C3D7574B9}" destId="{2A664412-F95C-4B03-A4AC-E3F1CDCA04A5}" srcOrd="1" destOrd="0" parTransId="{47543BE8-3F36-418D-8F71-88EAD8FCF10A}" sibTransId="{BEB360DD-D13C-4C4E-AED9-FE49522F89D6}"/>
    <dgm:cxn modelId="{7057914F-4211-4BDB-B4CF-31A42160BB1B}" srcId="{CCB5B6A1-43E9-4671-844F-A56C3D7574B9}" destId="{F9B93B6B-060D-4C32-845A-47E373BB4161}" srcOrd="0" destOrd="0" parTransId="{40B0647E-8C64-417E-8588-E89D62118C6C}" sibTransId="{106D665B-FA1F-42C6-8167-F8C89410235F}"/>
    <dgm:cxn modelId="{24DCE4B8-6BE6-4B59-B956-821C61EE3354}" type="presOf" srcId="{3005EF5D-B2FA-45D4-8CC6-90E199FE2CF3}" destId="{9F66A455-DAAA-4E8C-9B15-0249A53A4AA0}" srcOrd="0" destOrd="2" presId="urn:microsoft.com/office/officeart/2005/8/layout/hList1"/>
    <dgm:cxn modelId="{9BFB0102-3383-48EE-B02D-E2C07EE70281}" srcId="{CCB5B6A1-43E9-4671-844F-A56C3D7574B9}" destId="{7F7C6060-3315-4E9A-838C-C0CB2478A42C}" srcOrd="3" destOrd="0" parTransId="{49997ABF-3D87-48AB-8ACF-EA361E6D2C3F}" sibTransId="{71B3E7DE-5178-46EF-BE16-4BB6747C8ABE}"/>
    <dgm:cxn modelId="{E94F021A-B3FF-46E1-BC67-EDF1AE92184F}" type="presOf" srcId="{C91EC2AA-87BB-4622-BD82-11BAF13F610D}" destId="{9F66A455-DAAA-4E8C-9B15-0249A53A4AA0}" srcOrd="0" destOrd="4" presId="urn:microsoft.com/office/officeart/2005/8/layout/hList1"/>
    <dgm:cxn modelId="{40633F31-3658-45FB-AD78-8487ED32F224}" type="presOf" srcId="{CCB5B6A1-43E9-4671-844F-A56C3D7574B9}" destId="{44C25BBD-C36E-4B2E-932A-D3726602E4E4}" srcOrd="0" destOrd="0" presId="urn:microsoft.com/office/officeart/2005/8/layout/hList1"/>
    <dgm:cxn modelId="{A0E1673E-2696-4101-9E62-37EA265F5FC2}" type="presOf" srcId="{7F7C6060-3315-4E9A-838C-C0CB2478A42C}" destId="{9F66A455-DAAA-4E8C-9B15-0249A53A4AA0}" srcOrd="0" destOrd="3" presId="urn:microsoft.com/office/officeart/2005/8/layout/hList1"/>
    <dgm:cxn modelId="{AD0B0D1A-21AD-4B62-AC0F-43A6509F47B4}" type="presOf" srcId="{F9B93B6B-060D-4C32-845A-47E373BB4161}" destId="{9F66A455-DAAA-4E8C-9B15-0249A53A4AA0}" srcOrd="0" destOrd="0" presId="urn:microsoft.com/office/officeart/2005/8/layout/hList1"/>
    <dgm:cxn modelId="{90C6830D-9374-4203-8570-0D5156CB6682}" type="presOf" srcId="{7741A2F2-8D4E-4317-9DA6-4490570D6C32}" destId="{9F66A455-DAAA-4E8C-9B15-0249A53A4AA0}" srcOrd="0" destOrd="5" presId="urn:microsoft.com/office/officeart/2005/8/layout/hList1"/>
    <dgm:cxn modelId="{D6459FF5-2DBD-4795-B271-938ADB8F18C2}" type="presOf" srcId="{2A664412-F95C-4B03-A4AC-E3F1CDCA04A5}" destId="{9F66A455-DAAA-4E8C-9B15-0249A53A4AA0}" srcOrd="0" destOrd="1" presId="urn:microsoft.com/office/officeart/2005/8/layout/hList1"/>
    <dgm:cxn modelId="{93491467-533C-4A20-A5CF-6C5A2C3EE34E}" type="presParOf" srcId="{EB3071F3-0699-4E5F-8A1C-811002B6C310}" destId="{1B23E6CB-5CF0-419F-8485-E76DC1698BDB}" srcOrd="0" destOrd="0" presId="urn:microsoft.com/office/officeart/2005/8/layout/hList1"/>
    <dgm:cxn modelId="{F95E994F-BF31-46C0-813A-5CA78E17440D}" type="presParOf" srcId="{1B23E6CB-5CF0-419F-8485-E76DC1698BDB}" destId="{44C25BBD-C36E-4B2E-932A-D3726602E4E4}" srcOrd="0" destOrd="0" presId="urn:microsoft.com/office/officeart/2005/8/layout/hList1"/>
    <dgm:cxn modelId="{A6025972-A49E-4A97-A3DD-0287DA54B9F9}" type="presParOf" srcId="{1B23E6CB-5CF0-419F-8485-E76DC1698BDB}" destId="{9F66A455-DAAA-4E8C-9B15-0249A53A4AA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07097AE0-682E-4A28-A97C-40E6785A9136}">
      <dgm:prSet phldrT="[Text]" custT="1"/>
      <dgm:spPr/>
      <dgm:t>
        <a:bodyPr/>
        <a:lstStyle/>
        <a:p>
          <a:pPr algn="l"/>
          <a:r>
            <a:rPr lang="en-US" sz="3200" b="1" dirty="0" smtClean="0">
              <a:latin typeface="Garamond" panose="02020404030301010803" pitchFamily="18" charset="0"/>
            </a:rPr>
            <a:t>LTSS (Long Term Services &amp; Supports</a:t>
          </a:r>
          <a:r>
            <a:rPr lang="en-US" sz="3200" dirty="0" smtClean="0">
              <a:latin typeface="Garamond" panose="02020404030301010803" pitchFamily="18" charset="0"/>
            </a:rPr>
            <a:t>)*</a:t>
          </a:r>
        </a:p>
      </dgm:t>
    </dgm:pt>
    <dgm:pt modelId="{CCB37332-57EE-40BF-980A-96CA14BA6CC6}" type="parTrans" cxnId="{33BD1B83-BF6D-49B2-9391-29CB3D020B05}">
      <dgm:prSet/>
      <dgm:spPr/>
      <dgm:t>
        <a:bodyPr/>
        <a:lstStyle/>
        <a:p>
          <a:endParaRPr lang="en-US"/>
        </a:p>
      </dgm:t>
    </dgm:pt>
    <dgm:pt modelId="{18D149D1-DBDE-44D2-9E31-3655040C9C72}" type="sibTrans" cxnId="{33BD1B83-BF6D-49B2-9391-29CB3D020B05}">
      <dgm:prSet/>
      <dgm:spPr/>
      <dgm:t>
        <a:bodyPr/>
        <a:lstStyle/>
        <a:p>
          <a:endParaRPr lang="en-US"/>
        </a:p>
      </dgm:t>
    </dgm:pt>
    <dgm:pt modelId="{CEBDCA9B-4307-4C65-931E-DE5A21B7B2EB}">
      <dgm:prSet phldrT="[Text]" custT="1"/>
      <dgm:spPr/>
      <dgm:t>
        <a:bodyPr/>
        <a:lstStyle/>
        <a:p>
          <a:r>
            <a:rPr lang="en-US" sz="2400" dirty="0" smtClean="0"/>
            <a:t>Homemaker</a:t>
          </a:r>
          <a:endParaRPr lang="en-US" sz="2400" dirty="0"/>
        </a:p>
      </dgm:t>
    </dgm:pt>
    <dgm:pt modelId="{DEC44947-C801-4781-B969-7639DEAB1006}" type="parTrans" cxnId="{D1403C83-E65E-4C4C-AEA0-EBC1E206A76B}">
      <dgm:prSet/>
      <dgm:spPr/>
      <dgm:t>
        <a:bodyPr/>
        <a:lstStyle/>
        <a:p>
          <a:endParaRPr lang="en-US"/>
        </a:p>
      </dgm:t>
    </dgm:pt>
    <dgm:pt modelId="{7FA1DDFA-FDCB-45C8-AA60-A64040C5C969}" type="sibTrans" cxnId="{D1403C83-E65E-4C4C-AEA0-EBC1E206A76B}">
      <dgm:prSet/>
      <dgm:spPr/>
      <dgm:t>
        <a:bodyPr/>
        <a:lstStyle/>
        <a:p>
          <a:endParaRPr lang="en-US"/>
        </a:p>
      </dgm:t>
    </dgm:pt>
    <dgm:pt modelId="{523EE439-8684-4D35-A311-8179FE15B2C3}">
      <dgm:prSet phldrT="[Text]" custT="1"/>
      <dgm:spPr/>
      <dgm:t>
        <a:bodyPr/>
        <a:lstStyle/>
        <a:p>
          <a:r>
            <a:rPr lang="en-US" sz="2400" dirty="0" smtClean="0"/>
            <a:t>Personal Choice Program (self directed care)</a:t>
          </a:r>
          <a:endParaRPr lang="en-US" sz="2400" dirty="0"/>
        </a:p>
      </dgm:t>
    </dgm:pt>
    <dgm:pt modelId="{61108369-7D2E-452B-BCEC-E5571FBDA12C}" type="parTrans" cxnId="{B5E4EA8D-62E7-409F-B825-A52526B2E3E0}">
      <dgm:prSet/>
      <dgm:spPr/>
      <dgm:t>
        <a:bodyPr/>
        <a:lstStyle/>
        <a:p>
          <a:endParaRPr lang="en-US"/>
        </a:p>
      </dgm:t>
    </dgm:pt>
    <dgm:pt modelId="{3AAA21AD-F3AD-4CB4-BDAD-02C17EA525C0}" type="sibTrans" cxnId="{B5E4EA8D-62E7-409F-B825-A52526B2E3E0}">
      <dgm:prSet/>
      <dgm:spPr/>
      <dgm:t>
        <a:bodyPr/>
        <a:lstStyle/>
        <a:p>
          <a:endParaRPr lang="en-US"/>
        </a:p>
      </dgm:t>
    </dgm:pt>
    <dgm:pt modelId="{A5F72CF7-ABF3-44CB-986B-0F251B33EE7A}">
      <dgm:prSet phldrT="[Text]" custT="1"/>
      <dgm:spPr/>
      <dgm:t>
        <a:bodyPr/>
        <a:lstStyle/>
        <a:p>
          <a:r>
            <a:rPr lang="en-US" sz="2400" dirty="0" smtClean="0"/>
            <a:t>Assisted Living Facility</a:t>
          </a:r>
          <a:endParaRPr lang="en-US" sz="2400" dirty="0"/>
        </a:p>
      </dgm:t>
    </dgm:pt>
    <dgm:pt modelId="{8F7CC114-7404-4D67-B216-AE49CA6579E3}" type="parTrans" cxnId="{EA227FE1-C66F-4E7F-848D-6D2B3C0A4E0A}">
      <dgm:prSet/>
      <dgm:spPr/>
      <dgm:t>
        <a:bodyPr/>
        <a:lstStyle/>
        <a:p>
          <a:endParaRPr lang="en-US"/>
        </a:p>
      </dgm:t>
    </dgm:pt>
    <dgm:pt modelId="{A1B88D78-6685-42C1-9E6B-98A3612C19D5}" type="sibTrans" cxnId="{EA227FE1-C66F-4E7F-848D-6D2B3C0A4E0A}">
      <dgm:prSet/>
      <dgm:spPr/>
      <dgm:t>
        <a:bodyPr/>
        <a:lstStyle/>
        <a:p>
          <a:endParaRPr lang="en-US"/>
        </a:p>
      </dgm:t>
    </dgm:pt>
    <dgm:pt modelId="{1DE10C25-9C17-4CDF-B57D-674708199FBA}">
      <dgm:prSet phldrT="[Text]" custT="1"/>
      <dgm:spPr/>
      <dgm:t>
        <a:bodyPr/>
        <a:lstStyle/>
        <a:p>
          <a:r>
            <a:rPr lang="en-US" sz="2400" dirty="0" smtClean="0"/>
            <a:t>RIte@Home shared living</a:t>
          </a:r>
          <a:endParaRPr lang="en-US" sz="2400" dirty="0"/>
        </a:p>
      </dgm:t>
    </dgm:pt>
    <dgm:pt modelId="{DD54E39F-2F7B-4B0C-94FB-73A1EB0EF9A1}" type="parTrans" cxnId="{C851EBC5-0C9F-41C4-B17E-2E7260AE7184}">
      <dgm:prSet/>
      <dgm:spPr/>
      <dgm:t>
        <a:bodyPr/>
        <a:lstStyle/>
        <a:p>
          <a:endParaRPr lang="en-US"/>
        </a:p>
      </dgm:t>
    </dgm:pt>
    <dgm:pt modelId="{7A576AEE-4E63-4984-B643-99057BA00CAE}" type="sibTrans" cxnId="{C851EBC5-0C9F-41C4-B17E-2E7260AE7184}">
      <dgm:prSet/>
      <dgm:spPr/>
      <dgm:t>
        <a:bodyPr/>
        <a:lstStyle/>
        <a:p>
          <a:endParaRPr lang="en-US"/>
        </a:p>
      </dgm:t>
    </dgm:pt>
    <dgm:pt modelId="{F3849DF6-CF6B-4309-B94E-D2C5E5E93C9A}">
      <dgm:prSet phldrT="[Text]" custT="1"/>
      <dgm:spPr/>
      <dgm:t>
        <a:bodyPr/>
        <a:lstStyle/>
        <a:p>
          <a:r>
            <a:rPr lang="en-US" sz="2400" dirty="0" smtClean="0"/>
            <a:t>Nursing Home Care</a:t>
          </a:r>
          <a:endParaRPr lang="en-US" sz="2400" dirty="0"/>
        </a:p>
      </dgm:t>
    </dgm:pt>
    <dgm:pt modelId="{70D49CC4-2AED-4E5C-863A-75DC9D80A6E2}" type="parTrans" cxnId="{CD955727-2856-4A07-A3F8-BED09292313C}">
      <dgm:prSet/>
      <dgm:spPr/>
      <dgm:t>
        <a:bodyPr/>
        <a:lstStyle/>
        <a:p>
          <a:endParaRPr lang="en-US"/>
        </a:p>
      </dgm:t>
    </dgm:pt>
    <dgm:pt modelId="{89BB5860-94C5-4EB0-8AE7-813D5175BFD8}" type="sibTrans" cxnId="{CD955727-2856-4A07-A3F8-BED09292313C}">
      <dgm:prSet/>
      <dgm:spPr/>
      <dgm:t>
        <a:bodyPr/>
        <a:lstStyle/>
        <a:p>
          <a:endParaRPr lang="en-US"/>
        </a:p>
      </dgm:t>
    </dgm:pt>
    <dgm:pt modelId="{DCFCCE68-0E4E-4D55-BDDD-B0F847B77657}">
      <dgm:prSet phldrT="[Text]" custT="1"/>
      <dgm:spPr/>
      <dgm:t>
        <a:bodyPr/>
        <a:lstStyle/>
        <a:p>
          <a:r>
            <a:rPr lang="en-US" sz="2400" dirty="0" smtClean="0"/>
            <a:t>Meals on Wheels (home delivered meals)</a:t>
          </a:r>
          <a:endParaRPr lang="en-US" sz="2400" dirty="0"/>
        </a:p>
      </dgm:t>
    </dgm:pt>
    <dgm:pt modelId="{88E1D6C0-9486-4446-B1DE-3616F1A6C144}" type="parTrans" cxnId="{E94EEA01-C7C3-40D5-A492-05C4EC48618F}">
      <dgm:prSet/>
      <dgm:spPr/>
      <dgm:t>
        <a:bodyPr/>
        <a:lstStyle/>
        <a:p>
          <a:endParaRPr lang="en-US"/>
        </a:p>
      </dgm:t>
    </dgm:pt>
    <dgm:pt modelId="{A7B1B36E-2B49-4B79-AA4B-8A352596C509}" type="sibTrans" cxnId="{E94EEA01-C7C3-40D5-A492-05C4EC48618F}">
      <dgm:prSet/>
      <dgm:spPr/>
      <dgm:t>
        <a:bodyPr/>
        <a:lstStyle/>
        <a:p>
          <a:endParaRPr lang="en-US"/>
        </a:p>
      </dgm:t>
    </dgm:pt>
    <dgm:pt modelId="{CE98D6AE-E2B0-4AD6-9BD9-EBB5435A6918}">
      <dgm:prSet phldrT="[Text]" custT="1"/>
      <dgm:spPr/>
      <dgm:t>
        <a:bodyPr/>
        <a:lstStyle/>
        <a:p>
          <a:r>
            <a:rPr lang="en-US" sz="2400" dirty="0" smtClean="0"/>
            <a:t>Skilled nursing services</a:t>
          </a:r>
          <a:endParaRPr lang="en-US" sz="2400" dirty="0"/>
        </a:p>
      </dgm:t>
    </dgm:pt>
    <dgm:pt modelId="{046A4F60-91E7-45ED-89C5-1DBC9AC66D67}" type="parTrans" cxnId="{4ED14D23-F181-4F1B-B448-2B0FF379D04F}">
      <dgm:prSet/>
      <dgm:spPr/>
      <dgm:t>
        <a:bodyPr/>
        <a:lstStyle/>
        <a:p>
          <a:endParaRPr lang="en-US"/>
        </a:p>
      </dgm:t>
    </dgm:pt>
    <dgm:pt modelId="{678E7389-990F-4FA0-917A-9026BAFC00F7}" type="sibTrans" cxnId="{4ED14D23-F181-4F1B-B448-2B0FF379D04F}">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E315E47A-8D23-40AF-B90E-31CBFB9A5F0E}" type="pres">
      <dgm:prSet presAssocID="{07097AE0-682E-4A28-A97C-40E6785A9136}" presName="composite" presStyleCnt="0"/>
      <dgm:spPr/>
      <dgm:t>
        <a:bodyPr/>
        <a:lstStyle/>
        <a:p>
          <a:endParaRPr lang="en-US"/>
        </a:p>
      </dgm:t>
    </dgm:pt>
    <dgm:pt modelId="{99381FFF-10D3-4A12-ACE1-26C25B7DA66D}" type="pres">
      <dgm:prSet presAssocID="{07097AE0-682E-4A28-A97C-40E6785A9136}" presName="parTx" presStyleLbl="alignNode1" presStyleIdx="0" presStyleCnt="1" custLinFactNeighborY="337">
        <dgm:presLayoutVars>
          <dgm:chMax val="0"/>
          <dgm:chPref val="0"/>
          <dgm:bulletEnabled val="1"/>
        </dgm:presLayoutVars>
      </dgm:prSet>
      <dgm:spPr/>
      <dgm:t>
        <a:bodyPr/>
        <a:lstStyle/>
        <a:p>
          <a:endParaRPr lang="en-US"/>
        </a:p>
      </dgm:t>
    </dgm:pt>
    <dgm:pt modelId="{BC3B628F-6FEC-473E-96C6-EA1106F4A316}" type="pres">
      <dgm:prSet presAssocID="{07097AE0-682E-4A28-A97C-40E6785A9136}" presName="desTx" presStyleLbl="alignAccFollowNode1" presStyleIdx="0" presStyleCnt="1" custLinFactNeighborX="760" custLinFactNeighborY="490">
        <dgm:presLayoutVars>
          <dgm:bulletEnabled val="1"/>
        </dgm:presLayoutVars>
      </dgm:prSet>
      <dgm:spPr/>
      <dgm:t>
        <a:bodyPr/>
        <a:lstStyle/>
        <a:p>
          <a:endParaRPr lang="en-US"/>
        </a:p>
      </dgm:t>
    </dgm:pt>
  </dgm:ptLst>
  <dgm:cxnLst>
    <dgm:cxn modelId="{E94EEA01-C7C3-40D5-A492-05C4EC48618F}" srcId="{07097AE0-682E-4A28-A97C-40E6785A9136}" destId="{DCFCCE68-0E4E-4D55-BDDD-B0F847B77657}" srcOrd="1" destOrd="0" parTransId="{88E1D6C0-9486-4446-B1DE-3616F1A6C144}" sibTransId="{A7B1B36E-2B49-4B79-AA4B-8A352596C509}"/>
    <dgm:cxn modelId="{BC881669-37C2-4FA9-87A9-810A03F7C3F7}" type="presOf" srcId="{CE98D6AE-E2B0-4AD6-9BD9-EBB5435A6918}" destId="{BC3B628F-6FEC-473E-96C6-EA1106F4A316}" srcOrd="0" destOrd="2" presId="urn:microsoft.com/office/officeart/2005/8/layout/hList1"/>
    <dgm:cxn modelId="{A36EF5C5-9288-4EB6-BDE0-59948FCD4428}" type="presOf" srcId="{07097AE0-682E-4A28-A97C-40E6785A9136}" destId="{99381FFF-10D3-4A12-ACE1-26C25B7DA66D}" srcOrd="0" destOrd="0" presId="urn:microsoft.com/office/officeart/2005/8/layout/hList1"/>
    <dgm:cxn modelId="{AC71ED46-122E-4EFA-92FD-2DA4E182A251}" type="presOf" srcId="{A5F72CF7-ABF3-44CB-986B-0F251B33EE7A}" destId="{BC3B628F-6FEC-473E-96C6-EA1106F4A316}" srcOrd="0" destOrd="3" presId="urn:microsoft.com/office/officeart/2005/8/layout/hList1"/>
    <dgm:cxn modelId="{4ED14D23-F181-4F1B-B448-2B0FF379D04F}" srcId="{07097AE0-682E-4A28-A97C-40E6785A9136}" destId="{CE98D6AE-E2B0-4AD6-9BD9-EBB5435A6918}" srcOrd="2" destOrd="0" parTransId="{046A4F60-91E7-45ED-89C5-1DBC9AC66D67}" sibTransId="{678E7389-990F-4FA0-917A-9026BAFC00F7}"/>
    <dgm:cxn modelId="{40AA49CC-D3AB-42FF-83C7-261EB10BC9AC}" type="presOf" srcId="{D5721D7C-69F9-47AA-97F1-AA135D28422A}" destId="{EB3071F3-0699-4E5F-8A1C-811002B6C310}" srcOrd="0" destOrd="0" presId="urn:microsoft.com/office/officeart/2005/8/layout/hList1"/>
    <dgm:cxn modelId="{6F3ECD4B-EA80-4F02-9EBC-AAA907DC58E6}" type="presOf" srcId="{F3849DF6-CF6B-4309-B94E-D2C5E5E93C9A}" destId="{BC3B628F-6FEC-473E-96C6-EA1106F4A316}" srcOrd="0" destOrd="5" presId="urn:microsoft.com/office/officeart/2005/8/layout/hList1"/>
    <dgm:cxn modelId="{D1403C83-E65E-4C4C-AEA0-EBC1E206A76B}" srcId="{07097AE0-682E-4A28-A97C-40E6785A9136}" destId="{CEBDCA9B-4307-4C65-931E-DE5A21B7B2EB}" srcOrd="0" destOrd="0" parTransId="{DEC44947-C801-4781-B969-7639DEAB1006}" sibTransId="{7FA1DDFA-FDCB-45C8-AA60-A64040C5C969}"/>
    <dgm:cxn modelId="{69A6C012-1B90-4FF7-8936-8E37BDF23EA0}" type="presOf" srcId="{1DE10C25-9C17-4CDF-B57D-674708199FBA}" destId="{BC3B628F-6FEC-473E-96C6-EA1106F4A316}" srcOrd="0" destOrd="4" presId="urn:microsoft.com/office/officeart/2005/8/layout/hList1"/>
    <dgm:cxn modelId="{9F83BB40-ABD5-4786-B005-956EF0447BCC}" type="presOf" srcId="{CEBDCA9B-4307-4C65-931E-DE5A21B7B2EB}" destId="{BC3B628F-6FEC-473E-96C6-EA1106F4A316}" srcOrd="0" destOrd="0" presId="urn:microsoft.com/office/officeart/2005/8/layout/hList1"/>
    <dgm:cxn modelId="{CD955727-2856-4A07-A3F8-BED09292313C}" srcId="{07097AE0-682E-4A28-A97C-40E6785A9136}" destId="{F3849DF6-CF6B-4309-B94E-D2C5E5E93C9A}" srcOrd="5" destOrd="0" parTransId="{70D49CC4-2AED-4E5C-863A-75DC9D80A6E2}" sibTransId="{89BB5860-94C5-4EB0-8AE7-813D5175BFD8}"/>
    <dgm:cxn modelId="{2470D1FC-DDF4-48E0-8416-65EF3BD5C975}" type="presOf" srcId="{DCFCCE68-0E4E-4D55-BDDD-B0F847B77657}" destId="{BC3B628F-6FEC-473E-96C6-EA1106F4A316}" srcOrd="0" destOrd="1" presId="urn:microsoft.com/office/officeart/2005/8/layout/hList1"/>
    <dgm:cxn modelId="{33BD1B83-BF6D-49B2-9391-29CB3D020B05}" srcId="{D5721D7C-69F9-47AA-97F1-AA135D28422A}" destId="{07097AE0-682E-4A28-A97C-40E6785A9136}" srcOrd="0" destOrd="0" parTransId="{CCB37332-57EE-40BF-980A-96CA14BA6CC6}" sibTransId="{18D149D1-DBDE-44D2-9E31-3655040C9C72}"/>
    <dgm:cxn modelId="{F9501FE1-69E5-4ECA-A750-95F49F9844F2}" type="presOf" srcId="{523EE439-8684-4D35-A311-8179FE15B2C3}" destId="{BC3B628F-6FEC-473E-96C6-EA1106F4A316}" srcOrd="0" destOrd="6" presId="urn:microsoft.com/office/officeart/2005/8/layout/hList1"/>
    <dgm:cxn modelId="{B5E4EA8D-62E7-409F-B825-A52526B2E3E0}" srcId="{07097AE0-682E-4A28-A97C-40E6785A9136}" destId="{523EE439-8684-4D35-A311-8179FE15B2C3}" srcOrd="6" destOrd="0" parTransId="{61108369-7D2E-452B-BCEC-E5571FBDA12C}" sibTransId="{3AAA21AD-F3AD-4CB4-BDAD-02C17EA525C0}"/>
    <dgm:cxn modelId="{EA227FE1-C66F-4E7F-848D-6D2B3C0A4E0A}" srcId="{07097AE0-682E-4A28-A97C-40E6785A9136}" destId="{A5F72CF7-ABF3-44CB-986B-0F251B33EE7A}" srcOrd="3" destOrd="0" parTransId="{8F7CC114-7404-4D67-B216-AE49CA6579E3}" sibTransId="{A1B88D78-6685-42C1-9E6B-98A3612C19D5}"/>
    <dgm:cxn modelId="{C851EBC5-0C9F-41C4-B17E-2E7260AE7184}" srcId="{07097AE0-682E-4A28-A97C-40E6785A9136}" destId="{1DE10C25-9C17-4CDF-B57D-674708199FBA}" srcOrd="4" destOrd="0" parTransId="{DD54E39F-2F7B-4B0C-94FB-73A1EB0EF9A1}" sibTransId="{7A576AEE-4E63-4984-B643-99057BA00CAE}"/>
    <dgm:cxn modelId="{9DBAB134-06D5-46C7-BC47-4919DD38B17C}" type="presParOf" srcId="{EB3071F3-0699-4E5F-8A1C-811002B6C310}" destId="{E315E47A-8D23-40AF-B90E-31CBFB9A5F0E}" srcOrd="0" destOrd="0" presId="urn:microsoft.com/office/officeart/2005/8/layout/hList1"/>
    <dgm:cxn modelId="{C10DC8B4-DB5F-4295-B72B-421128B292D6}" type="presParOf" srcId="{E315E47A-8D23-40AF-B90E-31CBFB9A5F0E}" destId="{99381FFF-10D3-4A12-ACE1-26C25B7DA66D}" srcOrd="0" destOrd="0" presId="urn:microsoft.com/office/officeart/2005/8/layout/hList1"/>
    <dgm:cxn modelId="{51DBF1A5-10E6-499E-BEF9-FF3C2C16286A}" type="presParOf" srcId="{E315E47A-8D23-40AF-B90E-31CBFB9A5F0E}" destId="{BC3B628F-6FEC-473E-96C6-EA1106F4A31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5721D7C-69F9-47AA-97F1-AA135D28422A}" type="doc">
      <dgm:prSet loTypeId="urn:microsoft.com/office/officeart/2005/8/layout/hList1" loCatId="list" qsTypeId="urn:microsoft.com/office/officeart/2005/8/quickstyle/simple3" qsCatId="simple" csTypeId="urn:microsoft.com/office/officeart/2005/8/colors/accent6_2" csCatId="accent6" phldr="1"/>
      <dgm:spPr/>
      <dgm:t>
        <a:bodyPr/>
        <a:lstStyle/>
        <a:p>
          <a:endParaRPr lang="en-US"/>
        </a:p>
      </dgm:t>
    </dgm:pt>
    <dgm:pt modelId="{9CD8D855-797C-4D6F-BB97-442051587289}">
      <dgm:prSet phldrT="[Text]" custT="1"/>
      <dgm:spPr/>
      <dgm:t>
        <a:bodyPr/>
        <a:lstStyle/>
        <a:p>
          <a:pPr algn="l">
            <a:lnSpc>
              <a:spcPct val="100000"/>
            </a:lnSpc>
            <a:spcAft>
              <a:spcPts val="600"/>
            </a:spcAft>
          </a:pPr>
          <a:r>
            <a:rPr lang="en-US" sz="3200" b="1" dirty="0" smtClean="0">
              <a:latin typeface="Garamond" panose="02020404030301010803" pitchFamily="18" charset="0"/>
            </a:rPr>
            <a:t>Drug Coverage &amp; Pharmacy Options</a:t>
          </a:r>
        </a:p>
      </dgm:t>
    </dgm:pt>
    <dgm:pt modelId="{6AFB7CBC-9033-4EC7-8E64-3B35A580BA46}" type="parTrans" cxnId="{5C3C8833-D62C-434D-9C93-E6B0B111149A}">
      <dgm:prSet/>
      <dgm:spPr/>
      <dgm:t>
        <a:bodyPr/>
        <a:lstStyle/>
        <a:p>
          <a:endParaRPr lang="en-US"/>
        </a:p>
      </dgm:t>
    </dgm:pt>
    <dgm:pt modelId="{5244921F-C217-4C6B-93E2-4D7802E60BAF}" type="sibTrans" cxnId="{5C3C8833-D62C-434D-9C93-E6B0B111149A}">
      <dgm:prSet/>
      <dgm:spPr/>
      <dgm:t>
        <a:bodyPr/>
        <a:lstStyle/>
        <a:p>
          <a:endParaRPr lang="en-US"/>
        </a:p>
      </dgm:t>
    </dgm:pt>
    <dgm:pt modelId="{3CE75326-6AD9-4504-BAE9-0FAA5643DC46}">
      <dgm:prSet phldrT="[Text]" custT="1"/>
      <dgm:spPr/>
      <dgm:t>
        <a:bodyPr/>
        <a:lstStyle/>
        <a:p>
          <a:pPr>
            <a:spcAft>
              <a:spcPct val="15000"/>
            </a:spcAft>
          </a:pPr>
          <a:endParaRPr lang="en-US" sz="2400" dirty="0"/>
        </a:p>
      </dgm:t>
    </dgm:pt>
    <dgm:pt modelId="{3F11BC7C-5F25-4327-BEA1-14DB7CEA6B9B}" type="parTrans" cxnId="{55AB5373-3B7C-4C61-AF1C-978D7F8C4B28}">
      <dgm:prSet/>
      <dgm:spPr/>
      <dgm:t>
        <a:bodyPr/>
        <a:lstStyle/>
        <a:p>
          <a:endParaRPr lang="en-US"/>
        </a:p>
      </dgm:t>
    </dgm:pt>
    <dgm:pt modelId="{B5F5EF61-AA33-4CB9-B2D2-1EBA1985D14F}" type="sibTrans" cxnId="{55AB5373-3B7C-4C61-AF1C-978D7F8C4B28}">
      <dgm:prSet/>
      <dgm:spPr/>
      <dgm:t>
        <a:bodyPr/>
        <a:lstStyle/>
        <a:p>
          <a:endParaRPr lang="en-US"/>
        </a:p>
      </dgm:t>
    </dgm:pt>
    <dgm:pt modelId="{EB3071F3-0699-4E5F-8A1C-811002B6C310}" type="pres">
      <dgm:prSet presAssocID="{D5721D7C-69F9-47AA-97F1-AA135D28422A}" presName="Name0" presStyleCnt="0">
        <dgm:presLayoutVars>
          <dgm:dir/>
          <dgm:animLvl val="lvl"/>
          <dgm:resizeHandles val="exact"/>
        </dgm:presLayoutVars>
      </dgm:prSet>
      <dgm:spPr/>
      <dgm:t>
        <a:bodyPr/>
        <a:lstStyle/>
        <a:p>
          <a:endParaRPr lang="en-US"/>
        </a:p>
      </dgm:t>
    </dgm:pt>
    <dgm:pt modelId="{52C641E7-CD28-46DE-B15B-B5C912D0B9AE}" type="pres">
      <dgm:prSet presAssocID="{9CD8D855-797C-4D6F-BB97-442051587289}" presName="composite" presStyleCnt="0"/>
      <dgm:spPr/>
      <dgm:t>
        <a:bodyPr/>
        <a:lstStyle/>
        <a:p>
          <a:endParaRPr lang="en-US"/>
        </a:p>
      </dgm:t>
    </dgm:pt>
    <dgm:pt modelId="{FB2B9D9D-DD0D-4F17-ABD2-BB31D1D112F7}" type="pres">
      <dgm:prSet presAssocID="{9CD8D855-797C-4D6F-BB97-442051587289}" presName="parTx" presStyleLbl="alignNode1" presStyleIdx="0" presStyleCnt="1" custScaleY="100000" custLinFactNeighborY="-6552">
        <dgm:presLayoutVars>
          <dgm:chMax val="0"/>
          <dgm:chPref val="0"/>
          <dgm:bulletEnabled val="1"/>
        </dgm:presLayoutVars>
      </dgm:prSet>
      <dgm:spPr/>
      <dgm:t>
        <a:bodyPr/>
        <a:lstStyle/>
        <a:p>
          <a:endParaRPr lang="en-US"/>
        </a:p>
      </dgm:t>
    </dgm:pt>
    <dgm:pt modelId="{6EFEFE77-8684-4D55-9360-6C448918DDC0}" type="pres">
      <dgm:prSet presAssocID="{9CD8D855-797C-4D6F-BB97-442051587289}" presName="desTx" presStyleLbl="alignAccFollowNode1" presStyleIdx="0" presStyleCnt="1" custScaleY="101576" custLinFactNeighborX="-3586" custLinFactNeighborY="750">
        <dgm:presLayoutVars>
          <dgm:bulletEnabled val="1"/>
        </dgm:presLayoutVars>
      </dgm:prSet>
      <dgm:spPr/>
      <dgm:t>
        <a:bodyPr/>
        <a:lstStyle/>
        <a:p>
          <a:endParaRPr lang="en-US"/>
        </a:p>
      </dgm:t>
    </dgm:pt>
  </dgm:ptLst>
  <dgm:cxnLst>
    <dgm:cxn modelId="{AB587DFC-434F-4824-A2DE-1467BB2CA7C4}" type="presOf" srcId="{3CE75326-6AD9-4504-BAE9-0FAA5643DC46}" destId="{6EFEFE77-8684-4D55-9360-6C448918DDC0}" srcOrd="0" destOrd="0" presId="urn:microsoft.com/office/officeart/2005/8/layout/hList1"/>
    <dgm:cxn modelId="{5C3C8833-D62C-434D-9C93-E6B0B111149A}" srcId="{D5721D7C-69F9-47AA-97F1-AA135D28422A}" destId="{9CD8D855-797C-4D6F-BB97-442051587289}" srcOrd="0" destOrd="0" parTransId="{6AFB7CBC-9033-4EC7-8E64-3B35A580BA46}" sibTransId="{5244921F-C217-4C6B-93E2-4D7802E60BAF}"/>
    <dgm:cxn modelId="{72FB855E-DAB7-4958-B13C-083EEC30B511}" type="presOf" srcId="{9CD8D855-797C-4D6F-BB97-442051587289}" destId="{FB2B9D9D-DD0D-4F17-ABD2-BB31D1D112F7}" srcOrd="0" destOrd="0" presId="urn:microsoft.com/office/officeart/2005/8/layout/hList1"/>
    <dgm:cxn modelId="{40AA49CC-D3AB-42FF-83C7-261EB10BC9AC}" type="presOf" srcId="{D5721D7C-69F9-47AA-97F1-AA135D28422A}" destId="{EB3071F3-0699-4E5F-8A1C-811002B6C310}" srcOrd="0" destOrd="0" presId="urn:microsoft.com/office/officeart/2005/8/layout/hList1"/>
    <dgm:cxn modelId="{55AB5373-3B7C-4C61-AF1C-978D7F8C4B28}" srcId="{9CD8D855-797C-4D6F-BB97-442051587289}" destId="{3CE75326-6AD9-4504-BAE9-0FAA5643DC46}" srcOrd="0" destOrd="0" parTransId="{3F11BC7C-5F25-4327-BEA1-14DB7CEA6B9B}" sibTransId="{B5F5EF61-AA33-4CB9-B2D2-1EBA1985D14F}"/>
    <dgm:cxn modelId="{12F71961-2444-4790-ADC0-7C3FBE9D425D}" type="presParOf" srcId="{EB3071F3-0699-4E5F-8A1C-811002B6C310}" destId="{52C641E7-CD28-46DE-B15B-B5C912D0B9AE}" srcOrd="0" destOrd="0" presId="urn:microsoft.com/office/officeart/2005/8/layout/hList1"/>
    <dgm:cxn modelId="{3DC5008F-F3DD-4DE4-B688-BEEEB46FD8B8}" type="presParOf" srcId="{52C641E7-CD28-46DE-B15B-B5C912D0B9AE}" destId="{FB2B9D9D-DD0D-4F17-ABD2-BB31D1D112F7}" srcOrd="0" destOrd="0" presId="urn:microsoft.com/office/officeart/2005/8/layout/hList1"/>
    <dgm:cxn modelId="{EF7BC84B-D96F-4415-86AD-325A5B870E1D}" type="presParOf" srcId="{52C641E7-CD28-46DE-B15B-B5C912D0B9AE}" destId="{6EFEFE77-8684-4D55-9360-6C448918DDC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0B6F97-8E45-4DD6-B7A8-8F8E8AAEE566}">
      <dsp:nvSpPr>
        <dsp:cNvPr id="0" name=""/>
        <dsp:cNvSpPr/>
      </dsp:nvSpPr>
      <dsp:spPr>
        <a:xfrm>
          <a:off x="0" y="0"/>
          <a:ext cx="7878998" cy="1917492"/>
        </a:xfrm>
        <a:prstGeom prst="roundRect">
          <a:avLst>
            <a:gd name="adj" fmla="val 1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solidFill>
                <a:schemeClr val="tx1"/>
              </a:solidFill>
              <a:latin typeface="Calibri" panose="020F0502020204030204" pitchFamily="34" charset="0"/>
              <a:cs typeface="Calibri" panose="020F0502020204030204" pitchFamily="34" charset="0"/>
            </a:rPr>
            <a:t>Neighborhood’s approach to ADA compliance includes:</a:t>
          </a:r>
          <a:endParaRPr lang="en-US"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panose="020F0502020204030204" pitchFamily="34" charset="0"/>
              <a:cs typeface="Calibri" panose="020F0502020204030204" pitchFamily="34" charset="0"/>
            </a:rPr>
            <a:t>Having a work plan for your practice to assess meaningful compliance with the ADA</a:t>
          </a:r>
          <a:endParaRPr lang="en-US"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panose="020F0502020204030204" pitchFamily="34" charset="0"/>
              <a:cs typeface="Calibri" panose="020F0502020204030204" pitchFamily="34" charset="0"/>
            </a:rPr>
            <a:t>Conducting training and re-training with staff, as needed</a:t>
          </a:r>
          <a:endParaRPr lang="en-US" sz="1800" kern="1200" dirty="0">
            <a:solidFill>
              <a:schemeClr val="tx1"/>
            </a:solidFill>
            <a:latin typeface="Calibri" panose="020F0502020204030204" pitchFamily="34" charset="0"/>
            <a:cs typeface="Calibri" panose="020F0502020204030204" pitchFamily="34" charset="0"/>
          </a:endParaRPr>
        </a:p>
        <a:p>
          <a:pPr marL="171450" lvl="1" indent="-171450" algn="l" defTabSz="800100" rtl="0">
            <a:lnSpc>
              <a:spcPct val="90000"/>
            </a:lnSpc>
            <a:spcBef>
              <a:spcPct val="0"/>
            </a:spcBef>
            <a:spcAft>
              <a:spcPct val="15000"/>
            </a:spcAft>
            <a:buChar char="••"/>
          </a:pPr>
          <a:r>
            <a:rPr lang="en-US" sz="1800" kern="1200" dirty="0" smtClean="0">
              <a:solidFill>
                <a:schemeClr val="tx1"/>
              </a:solidFill>
              <a:latin typeface="Calibri" panose="020F0502020204030204" pitchFamily="34" charset="0"/>
              <a:cs typeface="Calibri" panose="020F0502020204030204" pitchFamily="34" charset="0"/>
            </a:rPr>
            <a:t>Working to understand members, their needs, and preferences</a:t>
          </a:r>
          <a:endParaRPr lang="en-US" sz="1800" kern="1200" dirty="0">
            <a:solidFill>
              <a:schemeClr val="tx1"/>
            </a:solidFill>
            <a:latin typeface="Calibri" panose="020F0502020204030204" pitchFamily="34" charset="0"/>
            <a:cs typeface="Calibri" panose="020F0502020204030204" pitchFamily="34" charset="0"/>
          </a:endParaRPr>
        </a:p>
      </dsp:txBody>
      <dsp:txXfrm>
        <a:off x="56161" y="56161"/>
        <a:ext cx="7766676" cy="18051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3794B8-DE91-46B3-8715-909550CDA40B}">
      <dsp:nvSpPr>
        <dsp:cNvPr id="0" name=""/>
        <dsp:cNvSpPr/>
      </dsp:nvSpPr>
      <dsp:spPr>
        <a:xfrm>
          <a:off x="0" y="0"/>
          <a:ext cx="7648084" cy="382992"/>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Drug coverage**</a:t>
          </a:r>
          <a:endParaRPr lang="en-US" sz="2000" kern="1200" dirty="0"/>
        </a:p>
      </dsp:txBody>
      <dsp:txXfrm>
        <a:off x="18696" y="18696"/>
        <a:ext cx="7610692" cy="345600"/>
      </dsp:txXfrm>
    </dsp:sp>
    <dsp:sp modelId="{1EF7B84D-7F73-4C2B-AAA0-F2DCE36C0786}">
      <dsp:nvSpPr>
        <dsp:cNvPr id="0" name=""/>
        <dsp:cNvSpPr/>
      </dsp:nvSpPr>
      <dsp:spPr>
        <a:xfrm>
          <a:off x="0" y="384654"/>
          <a:ext cx="7648084" cy="1173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82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Medicare Part </a:t>
          </a:r>
          <a:r>
            <a:rPr lang="en-US" sz="1800" b="1" kern="1200" dirty="0" smtClean="0"/>
            <a:t>D</a:t>
          </a:r>
          <a:r>
            <a:rPr lang="en-US" sz="1800" kern="1200" dirty="0" smtClean="0"/>
            <a:t> drugs</a:t>
          </a:r>
          <a:endParaRPr lang="en-US" sz="1800" kern="1200" dirty="0"/>
        </a:p>
        <a:p>
          <a:pPr marL="171450" lvl="1" indent="-171450" algn="l" defTabSz="800100">
            <a:lnSpc>
              <a:spcPct val="90000"/>
            </a:lnSpc>
            <a:spcBef>
              <a:spcPct val="0"/>
            </a:spcBef>
            <a:spcAft>
              <a:spcPct val="20000"/>
            </a:spcAft>
            <a:buChar char="••"/>
          </a:pPr>
          <a:r>
            <a:rPr lang="en-US" sz="1800" kern="1200" dirty="0" smtClean="0"/>
            <a:t>Medicaid-covered drugs, i.e. the State-approved list that includes Over the Counter (OTC) drugs</a:t>
          </a:r>
          <a:endParaRPr lang="en-US" sz="1800" kern="1200" dirty="0"/>
        </a:p>
        <a:p>
          <a:pPr marL="171450" lvl="1" indent="-171450" algn="l" defTabSz="800100">
            <a:lnSpc>
              <a:spcPct val="90000"/>
            </a:lnSpc>
            <a:spcBef>
              <a:spcPct val="0"/>
            </a:spcBef>
            <a:spcAft>
              <a:spcPct val="20000"/>
            </a:spcAft>
            <a:buChar char="••"/>
          </a:pPr>
          <a:r>
            <a:rPr lang="en-US" sz="1800" kern="1200" dirty="0" smtClean="0"/>
            <a:t>Medicare Part </a:t>
          </a:r>
          <a:r>
            <a:rPr lang="en-US" sz="1800" b="1" kern="1200" dirty="0" smtClean="0"/>
            <a:t>B</a:t>
          </a:r>
          <a:r>
            <a:rPr lang="en-US" sz="1800" kern="1200" dirty="0" smtClean="0"/>
            <a:t> drugs (e.g. nebulizer drugs, injectable and infused drugs)</a:t>
          </a:r>
          <a:endParaRPr lang="en-US" sz="1800" kern="1200" dirty="0"/>
        </a:p>
      </dsp:txBody>
      <dsp:txXfrm>
        <a:off x="0" y="384654"/>
        <a:ext cx="7648084" cy="1173689"/>
      </dsp:txXfrm>
    </dsp:sp>
    <dsp:sp modelId="{07A5DE49-637B-4763-B657-F98BFC1CBE1D}">
      <dsp:nvSpPr>
        <dsp:cNvPr id="0" name=""/>
        <dsp:cNvSpPr/>
      </dsp:nvSpPr>
      <dsp:spPr>
        <a:xfrm>
          <a:off x="0" y="1587269"/>
          <a:ext cx="7648084" cy="505440"/>
        </a:xfrm>
        <a:prstGeom prst="round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kern="1200" dirty="0" smtClean="0"/>
            <a:t>Pharmacy Options</a:t>
          </a:r>
          <a:endParaRPr lang="en-US" sz="2000" kern="1200" dirty="0"/>
        </a:p>
      </dsp:txBody>
      <dsp:txXfrm>
        <a:off x="24674" y="1611943"/>
        <a:ext cx="7598736" cy="456092"/>
      </dsp:txXfrm>
    </dsp:sp>
    <dsp:sp modelId="{E3E17C03-60C7-4982-91FD-51D81EF3CBF1}">
      <dsp:nvSpPr>
        <dsp:cNvPr id="0" name=""/>
        <dsp:cNvSpPr/>
      </dsp:nvSpPr>
      <dsp:spPr>
        <a:xfrm>
          <a:off x="0" y="2063784"/>
          <a:ext cx="7648084" cy="86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2827"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Network of retail pharmacies, access to mail-order and coverage at physician offices</a:t>
          </a:r>
          <a:endParaRPr lang="en-US" sz="1800" kern="1200" dirty="0"/>
        </a:p>
        <a:p>
          <a:pPr marL="171450" lvl="1" indent="-171450" algn="l" defTabSz="800100">
            <a:lnSpc>
              <a:spcPct val="90000"/>
            </a:lnSpc>
            <a:spcBef>
              <a:spcPct val="0"/>
            </a:spcBef>
            <a:spcAft>
              <a:spcPct val="20000"/>
            </a:spcAft>
            <a:buChar char="••"/>
          </a:pPr>
          <a:r>
            <a:rPr lang="en-US" sz="1800" kern="1200" dirty="0" smtClean="0"/>
            <a:t>Extended day supplies are available </a:t>
          </a:r>
          <a:endParaRPr lang="en-US" sz="1800" kern="1200" dirty="0"/>
        </a:p>
      </dsp:txBody>
      <dsp:txXfrm>
        <a:off x="0" y="2063784"/>
        <a:ext cx="7648084" cy="8662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A53E4-B6AD-440A-8B7F-B20626164BCD}">
      <dsp:nvSpPr>
        <dsp:cNvPr id="0" name=""/>
        <dsp:cNvSpPr/>
      </dsp:nvSpPr>
      <dsp:spPr>
        <a:xfrm>
          <a:off x="0" y="18107"/>
          <a:ext cx="1371247" cy="564604"/>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b="1" kern="1200" dirty="0" smtClean="0"/>
            <a:t>        Medicare</a:t>
          </a:r>
          <a:r>
            <a:rPr lang="en-US" sz="3500" kern="1200" dirty="0" smtClean="0"/>
            <a:t>	</a:t>
          </a:r>
          <a:endParaRPr lang="en-US" sz="3500" kern="1200" dirty="0"/>
        </a:p>
      </dsp:txBody>
      <dsp:txXfrm>
        <a:off x="16537" y="34644"/>
        <a:ext cx="1338173" cy="531530"/>
      </dsp:txXfrm>
    </dsp:sp>
    <dsp:sp modelId="{0754E0F1-C767-4301-B076-6BF5CBD8450A}">
      <dsp:nvSpPr>
        <dsp:cNvPr id="0" name=""/>
        <dsp:cNvSpPr/>
      </dsp:nvSpPr>
      <dsp:spPr>
        <a:xfrm>
          <a:off x="65199" y="582712"/>
          <a:ext cx="91440" cy="925462"/>
        </a:xfrm>
        <a:custGeom>
          <a:avLst/>
          <a:gdLst/>
          <a:ahLst/>
          <a:cxnLst/>
          <a:rect l="0" t="0" r="0" b="0"/>
          <a:pathLst>
            <a:path>
              <a:moveTo>
                <a:pt x="71925" y="0"/>
              </a:moveTo>
              <a:lnTo>
                <a:pt x="45720" y="925462"/>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48D7D10-EC98-4869-A2AE-8E55C8203C42}">
      <dsp:nvSpPr>
        <dsp:cNvPr id="0" name=""/>
        <dsp:cNvSpPr/>
      </dsp:nvSpPr>
      <dsp:spPr>
        <a:xfrm>
          <a:off x="110919" y="1165362"/>
          <a:ext cx="1897093"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Hospice Care</a:t>
          </a:r>
          <a:endParaRPr lang="en-US" sz="2000" b="1" kern="1200" dirty="0"/>
        </a:p>
      </dsp:txBody>
      <dsp:txXfrm>
        <a:off x="131000" y="1185443"/>
        <a:ext cx="1856931" cy="645461"/>
      </dsp:txXfrm>
    </dsp:sp>
    <dsp:sp modelId="{80E4A159-8783-4673-B304-DCD0C0E5BEF9}">
      <dsp:nvSpPr>
        <dsp:cNvPr id="0" name=""/>
        <dsp:cNvSpPr/>
      </dsp:nvSpPr>
      <dsp:spPr>
        <a:xfrm>
          <a:off x="2713492" y="68"/>
          <a:ext cx="1371247" cy="48608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endParaRPr lang="en-US" sz="2800" b="1" kern="1200" dirty="0" smtClean="0"/>
        </a:p>
        <a:p>
          <a:pPr lvl="0" algn="ctr" defTabSz="1244600">
            <a:lnSpc>
              <a:spcPct val="90000"/>
            </a:lnSpc>
            <a:spcBef>
              <a:spcPct val="0"/>
            </a:spcBef>
            <a:spcAft>
              <a:spcPct val="35000"/>
            </a:spcAft>
          </a:pPr>
          <a:r>
            <a:rPr lang="en-US" sz="2400" b="1" kern="1200" dirty="0" smtClean="0"/>
            <a:t>Medicaid</a:t>
          </a:r>
        </a:p>
        <a:p>
          <a:pPr lvl="0" algn="ctr" defTabSz="1244600">
            <a:lnSpc>
              <a:spcPct val="90000"/>
            </a:lnSpc>
            <a:spcBef>
              <a:spcPct val="0"/>
            </a:spcBef>
            <a:spcAft>
              <a:spcPct val="35000"/>
            </a:spcAft>
          </a:pPr>
          <a:endParaRPr lang="en-US" sz="2800" b="1" kern="1200" dirty="0"/>
        </a:p>
      </dsp:txBody>
      <dsp:txXfrm>
        <a:off x="2727729" y="14305"/>
        <a:ext cx="1342773" cy="457612"/>
      </dsp:txXfrm>
    </dsp:sp>
    <dsp:sp modelId="{0100BE02-8C20-409A-80E0-317294E7D2AB}">
      <dsp:nvSpPr>
        <dsp:cNvPr id="0" name=""/>
        <dsp:cNvSpPr/>
      </dsp:nvSpPr>
      <dsp:spPr>
        <a:xfrm>
          <a:off x="2850617" y="486155"/>
          <a:ext cx="137124" cy="514217"/>
        </a:xfrm>
        <a:custGeom>
          <a:avLst/>
          <a:gdLst/>
          <a:ahLst/>
          <a:cxnLst/>
          <a:rect l="0" t="0" r="0" b="0"/>
          <a:pathLst>
            <a:path>
              <a:moveTo>
                <a:pt x="0" y="0"/>
              </a:moveTo>
              <a:lnTo>
                <a:pt x="0" y="514217"/>
              </a:lnTo>
              <a:lnTo>
                <a:pt x="137124" y="51421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C9E72B-93FE-467B-8F71-DE4F1B25C20F}">
      <dsp:nvSpPr>
        <dsp:cNvPr id="0" name=""/>
        <dsp:cNvSpPr/>
      </dsp:nvSpPr>
      <dsp:spPr>
        <a:xfrm>
          <a:off x="2987742" y="657561"/>
          <a:ext cx="3629780"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Non Emergency Transportation</a:t>
          </a:r>
        </a:p>
        <a:p>
          <a:pPr lvl="0" algn="l" defTabSz="889000">
            <a:lnSpc>
              <a:spcPct val="90000"/>
            </a:lnSpc>
            <a:spcBef>
              <a:spcPct val="0"/>
            </a:spcBef>
            <a:spcAft>
              <a:spcPct val="35000"/>
            </a:spcAft>
          </a:pPr>
          <a:r>
            <a:rPr lang="en-US" sz="1300" kern="1200" dirty="0" smtClean="0"/>
            <a:t>(Members use State’s transportation vendor)</a:t>
          </a:r>
          <a:endParaRPr lang="en-US" sz="1300" kern="1200" dirty="0"/>
        </a:p>
      </dsp:txBody>
      <dsp:txXfrm>
        <a:off x="3007823" y="677642"/>
        <a:ext cx="3589618" cy="645461"/>
      </dsp:txXfrm>
    </dsp:sp>
    <dsp:sp modelId="{0179D9AC-D854-44A6-8D67-8B09BAE1411D}">
      <dsp:nvSpPr>
        <dsp:cNvPr id="0" name=""/>
        <dsp:cNvSpPr/>
      </dsp:nvSpPr>
      <dsp:spPr>
        <a:xfrm>
          <a:off x="2850617" y="486155"/>
          <a:ext cx="137124" cy="1371247"/>
        </a:xfrm>
        <a:custGeom>
          <a:avLst/>
          <a:gdLst/>
          <a:ahLst/>
          <a:cxnLst/>
          <a:rect l="0" t="0" r="0" b="0"/>
          <a:pathLst>
            <a:path>
              <a:moveTo>
                <a:pt x="0" y="0"/>
              </a:moveTo>
              <a:lnTo>
                <a:pt x="0" y="1371247"/>
              </a:lnTo>
              <a:lnTo>
                <a:pt x="137124" y="137124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BE83BD-CC9A-4C5F-B966-4AB6C2D4BB10}">
      <dsp:nvSpPr>
        <dsp:cNvPr id="0" name=""/>
        <dsp:cNvSpPr/>
      </dsp:nvSpPr>
      <dsp:spPr>
        <a:xfrm>
          <a:off x="2987742" y="1514591"/>
          <a:ext cx="3607884"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Routine Dental </a:t>
          </a:r>
          <a:endParaRPr lang="en-US" sz="2000" b="1" kern="1200" dirty="0"/>
        </a:p>
      </dsp:txBody>
      <dsp:txXfrm>
        <a:off x="3007823" y="1534672"/>
        <a:ext cx="3567722" cy="645461"/>
      </dsp:txXfrm>
    </dsp:sp>
    <dsp:sp modelId="{D6743747-1C32-47E9-9967-EEA60FF8340E}">
      <dsp:nvSpPr>
        <dsp:cNvPr id="0" name=""/>
        <dsp:cNvSpPr/>
      </dsp:nvSpPr>
      <dsp:spPr>
        <a:xfrm>
          <a:off x="2850617" y="486155"/>
          <a:ext cx="137124" cy="2228277"/>
        </a:xfrm>
        <a:custGeom>
          <a:avLst/>
          <a:gdLst/>
          <a:ahLst/>
          <a:cxnLst/>
          <a:rect l="0" t="0" r="0" b="0"/>
          <a:pathLst>
            <a:path>
              <a:moveTo>
                <a:pt x="0" y="0"/>
              </a:moveTo>
              <a:lnTo>
                <a:pt x="0" y="2228277"/>
              </a:lnTo>
              <a:lnTo>
                <a:pt x="137124" y="222827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A0BE0D0-7D35-4BC5-927C-5B1924504559}">
      <dsp:nvSpPr>
        <dsp:cNvPr id="0" name=""/>
        <dsp:cNvSpPr/>
      </dsp:nvSpPr>
      <dsp:spPr>
        <a:xfrm>
          <a:off x="2987742" y="237162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Residential Services for I/DD Enrollees</a:t>
          </a:r>
          <a:endParaRPr lang="en-US" sz="2000" b="1" kern="1200" dirty="0"/>
        </a:p>
      </dsp:txBody>
      <dsp:txXfrm>
        <a:off x="3007823" y="2391702"/>
        <a:ext cx="3653453" cy="645461"/>
      </dsp:txXfrm>
    </dsp:sp>
    <dsp:sp modelId="{D64D3FFA-174B-46E0-BC8C-B3B9AD361304}">
      <dsp:nvSpPr>
        <dsp:cNvPr id="0" name=""/>
        <dsp:cNvSpPr/>
      </dsp:nvSpPr>
      <dsp:spPr>
        <a:xfrm>
          <a:off x="2850617" y="486155"/>
          <a:ext cx="137124" cy="3085307"/>
        </a:xfrm>
        <a:custGeom>
          <a:avLst/>
          <a:gdLst/>
          <a:ahLst/>
          <a:cxnLst/>
          <a:rect l="0" t="0" r="0" b="0"/>
          <a:pathLst>
            <a:path>
              <a:moveTo>
                <a:pt x="0" y="0"/>
              </a:moveTo>
              <a:lnTo>
                <a:pt x="0" y="3085307"/>
              </a:lnTo>
              <a:lnTo>
                <a:pt x="137124" y="3085307"/>
              </a:lnTo>
            </a:path>
          </a:pathLst>
        </a:custGeom>
        <a:noFill/>
        <a:ln w="12700" cap="flat" cmpd="sng" algn="ctr">
          <a:solidFill>
            <a:schemeClr val="accent6">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83F285-6FB9-41A4-8DC2-C8F54EC72556}">
      <dsp:nvSpPr>
        <dsp:cNvPr id="0" name=""/>
        <dsp:cNvSpPr/>
      </dsp:nvSpPr>
      <dsp:spPr>
        <a:xfrm>
          <a:off x="2987742" y="3228651"/>
          <a:ext cx="3693615" cy="685623"/>
        </a:xfrm>
        <a:prstGeom prst="roundRect">
          <a:avLst>
            <a:gd name="adj" fmla="val 10000"/>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l" defTabSz="889000">
            <a:lnSpc>
              <a:spcPct val="90000"/>
            </a:lnSpc>
            <a:spcBef>
              <a:spcPct val="0"/>
            </a:spcBef>
            <a:spcAft>
              <a:spcPct val="35000"/>
            </a:spcAft>
          </a:pPr>
          <a:r>
            <a:rPr lang="en-US" sz="2000" b="1" kern="1200" dirty="0" smtClean="0"/>
            <a:t>Home Stabilization Services</a:t>
          </a:r>
          <a:endParaRPr lang="en-US" sz="2000" b="1" kern="1200" dirty="0"/>
        </a:p>
      </dsp:txBody>
      <dsp:txXfrm>
        <a:off x="3007823" y="3248732"/>
        <a:ext cx="3653453" cy="64546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6F1522-6C4C-4139-9501-FAE3FF5E43D8}">
      <dsp:nvSpPr>
        <dsp:cNvPr id="0" name=""/>
        <dsp:cNvSpPr/>
      </dsp:nvSpPr>
      <dsp:spPr>
        <a:xfrm>
          <a:off x="2515" y="537167"/>
          <a:ext cx="270300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Experimental Procedures</a:t>
          </a:r>
          <a:endParaRPr lang="en-US" sz="2000" kern="1200" dirty="0"/>
        </a:p>
      </dsp:txBody>
      <dsp:txXfrm>
        <a:off x="2515" y="537167"/>
        <a:ext cx="2703008" cy="1369814"/>
      </dsp:txXfrm>
    </dsp:sp>
    <dsp:sp modelId="{BAE596F8-203E-4A63-A54D-C256CC3F058E}">
      <dsp:nvSpPr>
        <dsp:cNvPr id="0" name=""/>
        <dsp:cNvSpPr/>
      </dsp:nvSpPr>
      <dsp:spPr>
        <a:xfrm>
          <a:off x="2933825" y="537167"/>
          <a:ext cx="3159658"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Cosmetic Surgery </a:t>
          </a:r>
        </a:p>
        <a:p>
          <a:pPr lvl="0" algn="ctr" defTabSz="889000">
            <a:lnSpc>
              <a:spcPct val="90000"/>
            </a:lnSpc>
            <a:spcBef>
              <a:spcPct val="0"/>
            </a:spcBef>
            <a:spcAft>
              <a:spcPct val="35000"/>
            </a:spcAft>
          </a:pPr>
          <a:r>
            <a:rPr lang="en-US" sz="1200" kern="1200" dirty="0" smtClean="0"/>
            <a:t>(except if needed because of accidental injury or reconstruction of a breast after a mastectomy)</a:t>
          </a:r>
          <a:endParaRPr lang="en-US" sz="1200" kern="1200" dirty="0"/>
        </a:p>
      </dsp:txBody>
      <dsp:txXfrm>
        <a:off x="2933825" y="537167"/>
        <a:ext cx="3159658" cy="1369814"/>
      </dsp:txXfrm>
    </dsp:sp>
    <dsp:sp modelId="{C91003F9-751A-4F4B-B2B1-AB5F44F9B161}">
      <dsp:nvSpPr>
        <dsp:cNvPr id="0" name=""/>
        <dsp:cNvSpPr/>
      </dsp:nvSpPr>
      <dsp:spPr>
        <a:xfrm>
          <a:off x="824186" y="2135284"/>
          <a:ext cx="1936300"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Private rooms in hospitals </a:t>
          </a:r>
        </a:p>
        <a:p>
          <a:pPr lvl="0" algn="ctr" defTabSz="889000">
            <a:lnSpc>
              <a:spcPct val="90000"/>
            </a:lnSpc>
            <a:spcBef>
              <a:spcPct val="0"/>
            </a:spcBef>
            <a:spcAft>
              <a:spcPct val="35000"/>
            </a:spcAft>
          </a:pPr>
          <a:r>
            <a:rPr lang="en-US" sz="1200" kern="1200" dirty="0" smtClean="0"/>
            <a:t>(unless medically necessary)</a:t>
          </a:r>
          <a:endParaRPr lang="en-US" sz="1200" kern="1200" dirty="0"/>
        </a:p>
      </dsp:txBody>
      <dsp:txXfrm>
        <a:off x="824186" y="2135284"/>
        <a:ext cx="1936300" cy="1369814"/>
      </dsp:txXfrm>
    </dsp:sp>
    <dsp:sp modelId="{AE40651D-4050-4FB3-8F79-9D8699E5A3CF}">
      <dsp:nvSpPr>
        <dsp:cNvPr id="0" name=""/>
        <dsp:cNvSpPr/>
      </dsp:nvSpPr>
      <dsp:spPr>
        <a:xfrm>
          <a:off x="2988789" y="2135284"/>
          <a:ext cx="2283023" cy="1369814"/>
        </a:xfrm>
        <a:prstGeom prst="rect">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n-US" sz="2300" kern="1200" dirty="0" smtClean="0"/>
            <a:t>Medications for sexual or erectile dysfunction</a:t>
          </a:r>
          <a:endParaRPr lang="en-US" sz="2300" kern="1200" dirty="0"/>
        </a:p>
      </dsp:txBody>
      <dsp:txXfrm>
        <a:off x="2988789" y="2135284"/>
        <a:ext cx="2283023" cy="136981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471A72-3F59-40D5-B5AF-CC2A614410A9}">
      <dsp:nvSpPr>
        <dsp:cNvPr id="0" name=""/>
        <dsp:cNvSpPr/>
      </dsp:nvSpPr>
      <dsp:spPr>
        <a:xfrm>
          <a:off x="0"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endParaRPr lang="en-US" sz="2900" b="1" kern="1200" dirty="0" smtClean="0">
            <a:latin typeface="Helvetica" panose="020B0604020202020204" pitchFamily="34" charset="0"/>
          </a:endParaRPr>
        </a:p>
        <a:p>
          <a:pPr lvl="0" algn="ctr" defTabSz="1289050">
            <a:lnSpc>
              <a:spcPct val="90000"/>
            </a:lnSpc>
            <a:spcBef>
              <a:spcPct val="0"/>
            </a:spcBef>
            <a:spcAft>
              <a:spcPct val="35000"/>
            </a:spcAft>
          </a:pPr>
          <a:r>
            <a:rPr lang="en-US" sz="2400" b="0" kern="1200" dirty="0" smtClean="0">
              <a:latin typeface="Helvetica" panose="020B0604020202020204" pitchFamily="34" charset="0"/>
            </a:rPr>
            <a:t>Continuity of Care Period</a:t>
          </a:r>
          <a:r>
            <a:rPr lang="en-US" sz="2900" kern="1200" dirty="0" smtClean="0">
              <a:latin typeface="Helvetica" panose="020B0604020202020204" pitchFamily="34" charset="0"/>
            </a:rPr>
            <a:t>	 	</a:t>
          </a:r>
          <a:endParaRPr lang="en-US" sz="2900" kern="1200" dirty="0">
            <a:latin typeface="Helvetica" panose="020B0604020202020204" pitchFamily="34" charset="0"/>
          </a:endParaRPr>
        </a:p>
      </dsp:txBody>
      <dsp:txXfrm>
        <a:off x="0" y="0"/>
        <a:ext cx="3962102" cy="1051560"/>
      </dsp:txXfrm>
    </dsp:sp>
    <dsp:sp modelId="{9C317AA1-E179-45DC-B132-AFD68CAAB252}">
      <dsp:nvSpPr>
        <dsp:cNvPr id="0" name=""/>
        <dsp:cNvSpPr/>
      </dsp:nvSpPr>
      <dsp:spPr>
        <a:xfrm>
          <a:off x="380993" y="9906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Initial Health Screening</a:t>
          </a:r>
          <a:endParaRPr lang="en-US" sz="2000" kern="1200" dirty="0">
            <a:latin typeface="Helvetica" panose="020B0604020202020204" pitchFamily="34" charset="0"/>
          </a:endParaRPr>
        </a:p>
      </dsp:txBody>
      <dsp:txXfrm>
        <a:off x="395949" y="1005556"/>
        <a:ext cx="3139769" cy="480721"/>
      </dsp:txXfrm>
    </dsp:sp>
    <dsp:sp modelId="{314A8932-271C-4ABB-A496-5D8BC9436193}">
      <dsp:nvSpPr>
        <dsp:cNvPr id="0" name=""/>
        <dsp:cNvSpPr/>
      </dsp:nvSpPr>
      <dsp:spPr>
        <a:xfrm>
          <a:off x="380993" y="16002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Be involved  </a:t>
          </a:r>
          <a:endParaRPr lang="en-US" sz="2000" kern="1200" dirty="0">
            <a:latin typeface="Helvetica" panose="020B0604020202020204" pitchFamily="34" charset="0"/>
          </a:endParaRPr>
        </a:p>
      </dsp:txBody>
      <dsp:txXfrm>
        <a:off x="395949" y="1615156"/>
        <a:ext cx="3139769" cy="480721"/>
      </dsp:txXfrm>
    </dsp:sp>
    <dsp:sp modelId="{DD876364-DB66-443E-934D-150A65C87FEA}">
      <dsp:nvSpPr>
        <dsp:cNvPr id="0" name=""/>
        <dsp:cNvSpPr/>
      </dsp:nvSpPr>
      <dsp:spPr>
        <a:xfrm>
          <a:off x="380993" y="2209800"/>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Continue existing services</a:t>
          </a:r>
        </a:p>
      </dsp:txBody>
      <dsp:txXfrm>
        <a:off x="395949" y="2224756"/>
        <a:ext cx="3139769" cy="480721"/>
      </dsp:txXfrm>
    </dsp:sp>
    <dsp:sp modelId="{0C41901F-0C52-47EF-AEF2-9722D6057243}">
      <dsp:nvSpPr>
        <dsp:cNvPr id="0" name=""/>
        <dsp:cNvSpPr/>
      </dsp:nvSpPr>
      <dsp:spPr>
        <a:xfrm>
          <a:off x="40032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Keep current providers</a:t>
          </a:r>
        </a:p>
      </dsp:txBody>
      <dsp:txXfrm>
        <a:off x="415285" y="2834177"/>
        <a:ext cx="3139769" cy="480721"/>
      </dsp:txXfrm>
    </dsp:sp>
    <dsp:sp modelId="{8CE79603-A7FE-43D9-A60C-0D415A3455CF}">
      <dsp:nvSpPr>
        <dsp:cNvPr id="0" name=""/>
        <dsp:cNvSpPr/>
      </dsp:nvSpPr>
      <dsp:spPr>
        <a:xfrm>
          <a:off x="4267497" y="0"/>
          <a:ext cx="3962102" cy="3505200"/>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b="1" kern="1200" dirty="0" smtClean="0">
              <a:latin typeface="Helvetica" panose="020B0604020202020204" pitchFamily="34" charset="0"/>
            </a:rPr>
            <a:t>After </a:t>
          </a:r>
          <a:r>
            <a:rPr lang="en-US" sz="2800" b="0" kern="1200" dirty="0" smtClean="0">
              <a:latin typeface="Helvetica" panose="020B0604020202020204" pitchFamily="34" charset="0"/>
            </a:rPr>
            <a:t>the assessment</a:t>
          </a:r>
          <a:endParaRPr lang="en-US" sz="2800" b="0" kern="1200" dirty="0">
            <a:latin typeface="Helvetica" panose="020B0604020202020204" pitchFamily="34" charset="0"/>
          </a:endParaRPr>
        </a:p>
      </dsp:txBody>
      <dsp:txXfrm>
        <a:off x="4267497" y="0"/>
        <a:ext cx="3962102" cy="1051560"/>
      </dsp:txXfrm>
    </dsp:sp>
    <dsp:sp modelId="{7EAF60AF-2DD2-49DD-893E-C0E4A81A2929}">
      <dsp:nvSpPr>
        <dsp:cNvPr id="0" name=""/>
        <dsp:cNvSpPr/>
      </dsp:nvSpPr>
      <dsp:spPr>
        <a:xfrm>
          <a:off x="4659589" y="1051645"/>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Care Plan agreed upon</a:t>
          </a:r>
          <a:endParaRPr lang="en-US" sz="2000" kern="1200" dirty="0">
            <a:latin typeface="Helvetica" panose="020B0604020202020204" pitchFamily="34" charset="0"/>
          </a:endParaRPr>
        </a:p>
      </dsp:txBody>
      <dsp:txXfrm>
        <a:off x="4674545" y="1066601"/>
        <a:ext cx="3139769" cy="480721"/>
      </dsp:txXfrm>
    </dsp:sp>
    <dsp:sp modelId="{3A9B9B38-D762-40C7-94A4-C111C0FF399E}">
      <dsp:nvSpPr>
        <dsp:cNvPr id="0" name=""/>
        <dsp:cNvSpPr/>
      </dsp:nvSpPr>
      <dsp:spPr>
        <a:xfrm>
          <a:off x="4659589" y="1640837"/>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Care Coordination</a:t>
          </a:r>
          <a:endParaRPr lang="en-US" sz="2000" kern="1200" dirty="0">
            <a:latin typeface="Helvetica" panose="020B0604020202020204" pitchFamily="34" charset="0"/>
          </a:endParaRPr>
        </a:p>
      </dsp:txBody>
      <dsp:txXfrm>
        <a:off x="4674545" y="1655793"/>
        <a:ext cx="3139769" cy="480721"/>
      </dsp:txXfrm>
    </dsp:sp>
    <dsp:sp modelId="{3FA818D4-2168-49B9-BB50-3364C1BA9096}">
      <dsp:nvSpPr>
        <dsp:cNvPr id="0" name=""/>
        <dsp:cNvSpPr/>
      </dsp:nvSpPr>
      <dsp:spPr>
        <a:xfrm>
          <a:off x="4659589" y="2230029"/>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Periodic reassessments</a:t>
          </a:r>
          <a:endParaRPr lang="en-US" sz="2000" kern="1200" dirty="0">
            <a:latin typeface="Helvetica" panose="020B0604020202020204" pitchFamily="34" charset="0"/>
          </a:endParaRPr>
        </a:p>
      </dsp:txBody>
      <dsp:txXfrm>
        <a:off x="4674545" y="2244985"/>
        <a:ext cx="3139769" cy="480721"/>
      </dsp:txXfrm>
    </dsp:sp>
    <dsp:sp modelId="{B9353107-27EB-4F3E-AC86-CD9840EA68AF}">
      <dsp:nvSpPr>
        <dsp:cNvPr id="0" name=""/>
        <dsp:cNvSpPr/>
      </dsp:nvSpPr>
      <dsp:spPr>
        <a:xfrm>
          <a:off x="4659589" y="2819221"/>
          <a:ext cx="3169681" cy="510633"/>
        </a:xfrm>
        <a:prstGeom prst="roundRect">
          <a:avLst>
            <a:gd name="adj" fmla="val 1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smtClean="0">
              <a:latin typeface="Helvetica" panose="020B0604020202020204" pitchFamily="34" charset="0"/>
            </a:rPr>
            <a:t>File an internal appeal</a:t>
          </a:r>
          <a:endParaRPr lang="en-US" sz="2000" kern="1200" dirty="0">
            <a:latin typeface="Helvetica" panose="020B0604020202020204" pitchFamily="34" charset="0"/>
          </a:endParaRPr>
        </a:p>
      </dsp:txBody>
      <dsp:txXfrm>
        <a:off x="4674545" y="2834177"/>
        <a:ext cx="3139769" cy="48072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11A7F5-05CA-4449-86A4-E6D3A98BE119}">
      <dsp:nvSpPr>
        <dsp:cNvPr id="0" name=""/>
        <dsp:cNvSpPr/>
      </dsp:nvSpPr>
      <dsp:spPr>
        <a:xfrm rot="798899">
          <a:off x="1159603" y="1793861"/>
          <a:ext cx="5864155" cy="1001476"/>
        </a:xfrm>
        <a:prstGeom prst="mathMinus">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CB21C96-22D6-49F0-BBA6-8B662853E085}">
      <dsp:nvSpPr>
        <dsp:cNvPr id="0" name=""/>
        <dsp:cNvSpPr/>
      </dsp:nvSpPr>
      <dsp:spPr>
        <a:xfrm>
          <a:off x="584195" y="1866895"/>
          <a:ext cx="1508767" cy="1016016"/>
        </a:xfrm>
        <a:prstGeom prst="down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A4F3BD-2926-4638-B9B3-21068537B0ED}">
      <dsp:nvSpPr>
        <dsp:cNvPr id="0" name=""/>
        <dsp:cNvSpPr/>
      </dsp:nvSpPr>
      <dsp:spPr>
        <a:xfrm>
          <a:off x="5010145" y="1155694"/>
          <a:ext cx="2414016" cy="17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Helvetica" panose="020B0604020202020204" pitchFamily="34" charset="0"/>
              <a:cs typeface="Helvetica" panose="020B0604020202020204" pitchFamily="34" charset="0"/>
            </a:rPr>
            <a:t>More benefits for members </a:t>
          </a:r>
          <a:endParaRPr lang="en-US" sz="2400" kern="1200" dirty="0">
            <a:solidFill>
              <a:schemeClr val="tx2"/>
            </a:solidFill>
            <a:latin typeface="Helvetica" panose="020B0604020202020204" pitchFamily="34" charset="0"/>
            <a:cs typeface="Helvetica" panose="020B0604020202020204" pitchFamily="34" charset="0"/>
          </a:endParaRPr>
        </a:p>
      </dsp:txBody>
      <dsp:txXfrm>
        <a:off x="5010145" y="1155694"/>
        <a:ext cx="2414016" cy="1706880"/>
      </dsp:txXfrm>
    </dsp:sp>
    <dsp:sp modelId="{3959B172-EE8A-45AE-A273-5C2AEA9F2321}">
      <dsp:nvSpPr>
        <dsp:cNvPr id="0" name=""/>
        <dsp:cNvSpPr/>
      </dsp:nvSpPr>
      <dsp:spPr>
        <a:xfrm>
          <a:off x="5661331" y="2908287"/>
          <a:ext cx="1433314" cy="965200"/>
        </a:xfrm>
        <a:prstGeom prst="upArrow">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272542-257E-406B-82F3-CC4692835C38}">
      <dsp:nvSpPr>
        <dsp:cNvPr id="0" name=""/>
        <dsp:cNvSpPr/>
      </dsp:nvSpPr>
      <dsp:spPr>
        <a:xfrm>
          <a:off x="0" y="3022598"/>
          <a:ext cx="3108600" cy="8839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tx2"/>
              </a:solidFill>
              <a:latin typeface="Helvetica" panose="020B0604020202020204" pitchFamily="34" charset="0"/>
              <a:cs typeface="Helvetica" panose="020B0604020202020204" pitchFamily="34" charset="0"/>
            </a:rPr>
            <a:t>No copayments and out of pocket costs for members </a:t>
          </a:r>
          <a:endParaRPr lang="en-US" sz="2400" kern="1200" dirty="0">
            <a:solidFill>
              <a:schemeClr val="tx2"/>
            </a:solidFill>
            <a:latin typeface="Helvetica" panose="020B0604020202020204" pitchFamily="34" charset="0"/>
            <a:cs typeface="Helvetica" panose="020B0604020202020204" pitchFamily="34" charset="0"/>
          </a:endParaRPr>
        </a:p>
      </dsp:txBody>
      <dsp:txXfrm>
        <a:off x="0" y="3022598"/>
        <a:ext cx="3108600" cy="88392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02D62B-61BF-48CC-A7BB-BFC05A61587A}">
      <dsp:nvSpPr>
        <dsp:cNvPr id="0" name=""/>
        <dsp:cNvSpPr/>
      </dsp:nvSpPr>
      <dsp:spPr>
        <a:xfrm>
          <a:off x="2464746" y="482998"/>
          <a:ext cx="3223907" cy="3223907"/>
        </a:xfrm>
        <a:prstGeom prst="blockArc">
          <a:avLst>
            <a:gd name="adj1" fmla="val 11880000"/>
            <a:gd name="adj2" fmla="val 1620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A874516-0122-4D61-AD61-170F91686064}">
      <dsp:nvSpPr>
        <dsp:cNvPr id="0" name=""/>
        <dsp:cNvSpPr/>
      </dsp:nvSpPr>
      <dsp:spPr>
        <a:xfrm>
          <a:off x="2464269" y="484465"/>
          <a:ext cx="3223907" cy="3223907"/>
        </a:xfrm>
        <a:prstGeom prst="blockArc">
          <a:avLst>
            <a:gd name="adj1" fmla="val 7580468"/>
            <a:gd name="adj2" fmla="val 11883367"/>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14070E-C9EB-4697-B577-E8ACEC94D850}">
      <dsp:nvSpPr>
        <dsp:cNvPr id="0" name=""/>
        <dsp:cNvSpPr/>
      </dsp:nvSpPr>
      <dsp:spPr>
        <a:xfrm>
          <a:off x="2463503" y="483902"/>
          <a:ext cx="3223907" cy="3223907"/>
        </a:xfrm>
        <a:prstGeom prst="blockArc">
          <a:avLst>
            <a:gd name="adj1" fmla="val 3236645"/>
            <a:gd name="adj2" fmla="val 7578394"/>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96A1797-8C56-4CF2-BAB0-9FB7C6E448DA}">
      <dsp:nvSpPr>
        <dsp:cNvPr id="0" name=""/>
        <dsp:cNvSpPr/>
      </dsp:nvSpPr>
      <dsp:spPr>
        <a:xfrm>
          <a:off x="2464746" y="482998"/>
          <a:ext cx="3223907" cy="3223907"/>
        </a:xfrm>
        <a:prstGeom prst="blockArc">
          <a:avLst>
            <a:gd name="adj1" fmla="val 20520000"/>
            <a:gd name="adj2" fmla="val 324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81B386-2E46-4E3A-AFAF-5118615A56AB}">
      <dsp:nvSpPr>
        <dsp:cNvPr id="0" name=""/>
        <dsp:cNvSpPr/>
      </dsp:nvSpPr>
      <dsp:spPr>
        <a:xfrm>
          <a:off x="2464746" y="482998"/>
          <a:ext cx="3223907" cy="3223907"/>
        </a:xfrm>
        <a:prstGeom prst="blockArc">
          <a:avLst>
            <a:gd name="adj1" fmla="val 16200000"/>
            <a:gd name="adj2" fmla="val 20520000"/>
            <a:gd name="adj3" fmla="val 4643"/>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B61CFE-A353-43DA-9327-EE71F6DC5F66}">
      <dsp:nvSpPr>
        <dsp:cNvPr id="0" name=""/>
        <dsp:cNvSpPr/>
      </dsp:nvSpPr>
      <dsp:spPr>
        <a:xfrm>
          <a:off x="3055746" y="1113148"/>
          <a:ext cx="2064642" cy="1988359"/>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0" baseline="0" dirty="0" smtClean="0">
              <a:latin typeface="Helvetica" panose="020B0604020202020204" pitchFamily="34" charset="0"/>
            </a:rPr>
            <a:t>MEMBER AT THE CENTER</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Family/Caregiver</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Primary Care Physician (PCP)</a:t>
          </a:r>
        </a:p>
        <a:p>
          <a:pPr lvl="0" algn="ctr" defTabSz="622300">
            <a:lnSpc>
              <a:spcPct val="90000"/>
            </a:lnSpc>
            <a:spcBef>
              <a:spcPct val="0"/>
            </a:spcBef>
            <a:spcAft>
              <a:spcPct val="35000"/>
            </a:spcAft>
          </a:pPr>
          <a:r>
            <a:rPr lang="en-US" sz="1100" b="1" kern="0" baseline="0" dirty="0" smtClean="0">
              <a:latin typeface="Helvetica" panose="020B0604020202020204" pitchFamily="34" charset="0"/>
            </a:rPr>
            <a:t>Lead Care Manager (LCM)</a:t>
          </a:r>
          <a:endParaRPr lang="en-US" sz="1100" b="1" kern="0" baseline="0" dirty="0">
            <a:latin typeface="Helvetica" panose="020B0604020202020204" pitchFamily="34" charset="0"/>
          </a:endParaRPr>
        </a:p>
      </dsp:txBody>
      <dsp:txXfrm>
        <a:off x="3358106" y="1404336"/>
        <a:ext cx="1459922" cy="1405983"/>
      </dsp:txXfrm>
    </dsp:sp>
    <dsp:sp modelId="{B20EB775-70B8-4C4E-9B46-DF4B50717013}">
      <dsp:nvSpPr>
        <dsp:cNvPr id="0" name=""/>
        <dsp:cNvSpPr/>
      </dsp:nvSpPr>
      <dsp:spPr>
        <a:xfrm>
          <a:off x="3556960" y="68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Behavioral Health Network</a:t>
          </a:r>
          <a:endParaRPr lang="en-US" sz="1100" kern="0" baseline="0" dirty="0">
            <a:latin typeface="Helvetica" panose="020B0604020202020204" pitchFamily="34" charset="0"/>
          </a:endParaRPr>
        </a:p>
      </dsp:txBody>
      <dsp:txXfrm>
        <a:off x="3709188" y="152908"/>
        <a:ext cx="735022" cy="735022"/>
      </dsp:txXfrm>
    </dsp:sp>
    <dsp:sp modelId="{2110C944-31BF-43A3-A655-E1C8F449FB85}">
      <dsp:nvSpPr>
        <dsp:cNvPr id="0" name=""/>
        <dsp:cNvSpPr/>
      </dsp:nvSpPr>
      <dsp:spPr>
        <a:xfrm>
          <a:off x="5054429"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Social and Long-Term Services and Supports </a:t>
          </a:r>
          <a:endParaRPr lang="en-US" sz="1100" kern="0" baseline="0" dirty="0">
            <a:latin typeface="Helvetica" panose="020B0604020202020204" pitchFamily="34" charset="0"/>
          </a:endParaRPr>
        </a:p>
      </dsp:txBody>
      <dsp:txXfrm>
        <a:off x="5206657" y="1240883"/>
        <a:ext cx="735022" cy="735022"/>
      </dsp:txXfrm>
    </dsp:sp>
    <dsp:sp modelId="{3A5163EB-7952-49EE-8A94-DCEB7EFD1847}">
      <dsp:nvSpPr>
        <dsp:cNvPr id="0" name=""/>
        <dsp:cNvSpPr/>
      </dsp:nvSpPr>
      <dsp:spPr>
        <a:xfrm>
          <a:off x="4401238" y="2849036"/>
          <a:ext cx="1201897"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Prescription Drugs</a:t>
          </a:r>
          <a:endParaRPr lang="en-US" sz="1100" kern="0" baseline="0" dirty="0">
            <a:latin typeface="Helvetica" panose="020B0604020202020204" pitchFamily="34" charset="0"/>
          </a:endParaRPr>
        </a:p>
      </dsp:txBody>
      <dsp:txXfrm>
        <a:off x="4577252" y="3001264"/>
        <a:ext cx="849869" cy="735022"/>
      </dsp:txXfrm>
    </dsp:sp>
    <dsp:sp modelId="{3D764292-31B9-48EF-8EB5-7A2FD86D0F4D}">
      <dsp:nvSpPr>
        <dsp:cNvPr id="0" name=""/>
        <dsp:cNvSpPr/>
      </dsp:nvSpPr>
      <dsp:spPr>
        <a:xfrm>
          <a:off x="2623428" y="2844970"/>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Extended Team </a:t>
          </a:r>
          <a:endParaRPr lang="en-US" sz="1100" kern="0" baseline="0" dirty="0">
            <a:latin typeface="Helvetica" panose="020B0604020202020204" pitchFamily="34" charset="0"/>
          </a:endParaRPr>
        </a:p>
      </dsp:txBody>
      <dsp:txXfrm>
        <a:off x="2775656" y="2997198"/>
        <a:ext cx="735022" cy="735022"/>
      </dsp:txXfrm>
    </dsp:sp>
    <dsp:sp modelId="{66166804-E17A-4E11-AB52-DF0091AD1833}">
      <dsp:nvSpPr>
        <dsp:cNvPr id="0" name=""/>
        <dsp:cNvSpPr/>
      </dsp:nvSpPr>
      <dsp:spPr>
        <a:xfrm>
          <a:off x="2059491" y="1088655"/>
          <a:ext cx="1039478" cy="1039478"/>
        </a:xfrm>
        <a:prstGeom prst="ellips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0" baseline="0" dirty="0" smtClean="0">
              <a:latin typeface="Helvetica" panose="020B0604020202020204" pitchFamily="34" charset="0"/>
            </a:rPr>
            <a:t>Medical Health</a:t>
          </a:r>
          <a:endParaRPr lang="en-US" sz="1100" kern="0" baseline="0" dirty="0">
            <a:latin typeface="Helvetica" panose="020B0604020202020204" pitchFamily="34" charset="0"/>
          </a:endParaRPr>
        </a:p>
      </dsp:txBody>
      <dsp:txXfrm>
        <a:off x="2211719" y="1240883"/>
        <a:ext cx="735022" cy="73502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56412"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89775" y="35150"/>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a:t>
          </a:r>
          <a:endParaRPr lang="en-US" sz="1400" kern="0" baseline="0" dirty="0">
            <a:solidFill>
              <a:schemeClr val="tx1"/>
            </a:solidFill>
            <a:latin typeface="Helvetica" panose="020B0604020202020204" pitchFamily="34" charset="0"/>
          </a:endParaRP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Presence of co-morbid chronic conditions</a:t>
          </a:r>
          <a:endParaRPr lang="en-US" sz="1400" kern="0" baseline="0" dirty="0">
            <a:solidFill>
              <a:schemeClr val="tx1"/>
            </a:solidFill>
            <a:latin typeface="Helvetica" panose="020B0604020202020204" pitchFamily="34" charset="0"/>
          </a:endParaRP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History of hospitalizations in the last year</a:t>
          </a:r>
          <a:endParaRPr lang="en-US" sz="1400" kern="0" baseline="0" dirty="0">
            <a:solidFill>
              <a:schemeClr val="tx1"/>
            </a:solidFill>
            <a:latin typeface="Helvetica" panose="020B0604020202020204" pitchFamily="34" charset="0"/>
          </a:endParaRP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Emergency room utilization in the last six months</a:t>
          </a:r>
          <a:endParaRPr lang="en-US" sz="1400" kern="0" baseline="0" dirty="0">
            <a:solidFill>
              <a:schemeClr val="tx1"/>
            </a:solidFill>
            <a:latin typeface="Helvetica" panose="020B0604020202020204" pitchFamily="34" charset="0"/>
          </a:endParaRP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Availability of an informed caregiver</a:t>
          </a:r>
          <a:endParaRPr lang="en-US" sz="1400" kern="0" baseline="0" dirty="0">
            <a:solidFill>
              <a:schemeClr val="tx1"/>
            </a:solidFill>
            <a:latin typeface="Helvetica" panose="020B0604020202020204" pitchFamily="34" charset="0"/>
          </a:endParaRP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Prior nursing facility admissions</a:t>
          </a:r>
          <a:endParaRPr lang="en-US" sz="1400" kern="0" baseline="0" dirty="0">
            <a:solidFill>
              <a:schemeClr val="tx1"/>
            </a:solidFill>
            <a:latin typeface="Helvetica" panose="020B0604020202020204" pitchFamily="34" charset="0"/>
          </a:endParaRP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385899">
          <a:off x="22591" y="909369"/>
          <a:ext cx="1421210"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46122" y="0"/>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79485" y="33363"/>
        <a:ext cx="1831770" cy="1072371"/>
      </dsp:txXfrm>
    </dsp:sp>
    <dsp:sp modelId="{42B5D7D1-1DE7-4DD7-AB70-0EEE14AB8ED7}">
      <dsp:nvSpPr>
        <dsp:cNvPr id="0" name=""/>
        <dsp:cNvSpPr/>
      </dsp:nvSpPr>
      <dsp:spPr>
        <a:xfrm rot="5400000">
          <a:off x="33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56412"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 for care delivery </a:t>
          </a:r>
          <a:endParaRPr lang="en-US" sz="1400" kern="0" baseline="0" dirty="0">
            <a:solidFill>
              <a:schemeClr val="tx1"/>
            </a:solidFill>
            <a:latin typeface="Helvetica" panose="020B0604020202020204" pitchFamily="34" charset="0"/>
          </a:endParaRPr>
        </a:p>
      </dsp:txBody>
      <dsp:txXfrm>
        <a:off x="389775" y="1459022"/>
        <a:ext cx="1831770" cy="1072371"/>
      </dsp:txXfrm>
    </dsp:sp>
    <dsp:sp modelId="{69EA31EB-E6CB-407C-8A10-CC9A8A64370A}">
      <dsp:nvSpPr>
        <dsp:cNvPr id="0" name=""/>
        <dsp:cNvSpPr/>
      </dsp:nvSpPr>
      <dsp:spPr>
        <a:xfrm>
          <a:off x="745032" y="3043841"/>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56412"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Self-reported health status</a:t>
          </a:r>
          <a:endParaRPr lang="en-US" sz="1400" kern="0" baseline="0" dirty="0">
            <a:solidFill>
              <a:schemeClr val="tx1"/>
            </a:solidFill>
            <a:latin typeface="Helvetica" panose="020B0604020202020204" pitchFamily="34" charset="0"/>
          </a:endParaRPr>
        </a:p>
      </dsp:txBody>
      <dsp:txXfrm>
        <a:off x="389775" y="2882894"/>
        <a:ext cx="1831770" cy="1072371"/>
      </dsp:txXfrm>
    </dsp:sp>
    <dsp:sp modelId="{D8FCDDA8-1597-4CCF-B130-B471A5DA85E4}">
      <dsp:nvSpPr>
        <dsp:cNvPr id="0" name=""/>
        <dsp:cNvSpPr/>
      </dsp:nvSpPr>
      <dsp:spPr>
        <a:xfrm rot="16200000">
          <a:off x="2558096"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881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Medications and medication management needs</a:t>
          </a:r>
          <a:endParaRPr lang="en-US" sz="1400" kern="0" baseline="0" dirty="0">
            <a:solidFill>
              <a:schemeClr val="tx1"/>
            </a:solidFill>
            <a:latin typeface="Helvetica" panose="020B0604020202020204" pitchFamily="34" charset="0"/>
          </a:endParaRPr>
        </a:p>
      </dsp:txBody>
      <dsp:txXfrm>
        <a:off x="2914774" y="2882894"/>
        <a:ext cx="1831770" cy="1072371"/>
      </dsp:txXfrm>
    </dsp:sp>
    <dsp:sp modelId="{3508F811-547D-4867-AA96-9879B57B466F}">
      <dsp:nvSpPr>
        <dsp:cNvPr id="0" name=""/>
        <dsp:cNvSpPr/>
      </dsp:nvSpPr>
      <dsp:spPr>
        <a:xfrm rot="16200000">
          <a:off x="2558096"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881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sp:txBody>
      <dsp:txXfrm>
        <a:off x="2914774" y="1459022"/>
        <a:ext cx="1831770" cy="1072371"/>
      </dsp:txXfrm>
    </dsp:sp>
    <dsp:sp modelId="{EF099B96-F5BC-49FF-B7F4-AB35B0A3A6A9}">
      <dsp:nvSpPr>
        <dsp:cNvPr id="0" name=""/>
        <dsp:cNvSpPr/>
      </dsp:nvSpPr>
      <dsp:spPr>
        <a:xfrm>
          <a:off x="3270032" y="196097"/>
          <a:ext cx="2516078"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881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Utilization history</a:t>
          </a:r>
          <a:endParaRPr lang="en-US" sz="1400" kern="0" baseline="0" dirty="0">
            <a:solidFill>
              <a:schemeClr val="tx1"/>
            </a:solidFill>
            <a:latin typeface="Helvetica" panose="020B0604020202020204" pitchFamily="34" charset="0"/>
          </a:endParaRPr>
        </a:p>
      </dsp:txBody>
      <dsp:txXfrm>
        <a:off x="2914774" y="35150"/>
        <a:ext cx="1831770" cy="1072371"/>
      </dsp:txXfrm>
    </dsp:sp>
    <dsp:sp modelId="{43B01D15-D46E-40B8-A262-D4AADCC56DE5}">
      <dsp:nvSpPr>
        <dsp:cNvPr id="0" name=""/>
        <dsp:cNvSpPr/>
      </dsp:nvSpPr>
      <dsp:spPr>
        <a:xfrm rot="5400000">
          <a:off x="5083095" y="908033"/>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406411" y="1787"/>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Mental health screening and history</a:t>
          </a:r>
        </a:p>
        <a:p>
          <a:pPr lvl="0" algn="ctr" defTabSz="622300">
            <a:lnSpc>
              <a:spcPct val="90000"/>
            </a:lnSpc>
            <a:spcBef>
              <a:spcPct val="0"/>
            </a:spcBef>
            <a:spcAft>
              <a:spcPct val="35000"/>
            </a:spcAft>
          </a:pPr>
          <a:r>
            <a:rPr lang="en-US" sz="1400" u="none" kern="0" baseline="0" dirty="0" smtClean="0">
              <a:solidFill>
                <a:schemeClr val="tx1"/>
              </a:solidFill>
              <a:latin typeface="Helvetica" panose="020B0604020202020204" pitchFamily="34" charset="0"/>
            </a:rPr>
            <a:t>Alcohol, tobacco and other drug use</a:t>
          </a:r>
          <a:endParaRPr lang="en-US" sz="1400" u="none" kern="0" baseline="0" dirty="0">
            <a:solidFill>
              <a:schemeClr val="tx1"/>
            </a:solidFill>
            <a:latin typeface="Helvetica" panose="020B0604020202020204" pitchFamily="34" charset="0"/>
          </a:endParaRPr>
        </a:p>
      </dsp:txBody>
      <dsp:txXfrm>
        <a:off x="5439774" y="35150"/>
        <a:ext cx="1831770" cy="1072371"/>
      </dsp:txXfrm>
    </dsp:sp>
    <dsp:sp modelId="{F85E5192-CBDD-4BB8-81DF-99908B8A74E5}">
      <dsp:nvSpPr>
        <dsp:cNvPr id="0" name=""/>
        <dsp:cNvSpPr/>
      </dsp:nvSpPr>
      <dsp:spPr>
        <a:xfrm rot="5400000">
          <a:off x="5083095" y="2331905"/>
          <a:ext cx="1414951" cy="170864"/>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406411" y="1425659"/>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solidFill>
                <a:schemeClr val="tx1"/>
              </a:solidFill>
              <a:latin typeface="Helvetica" panose="020B0604020202020204" pitchFamily="34" charset="0"/>
            </a:rPr>
            <a:t> </a:t>
          </a:r>
          <a:r>
            <a:rPr lang="en-US" sz="1400" kern="0" baseline="0" dirty="0" smtClean="0">
              <a:solidFill>
                <a:schemeClr val="tx1"/>
              </a:solidFill>
              <a:latin typeface="Helvetica" panose="020B0604020202020204" pitchFamily="34" charset="0"/>
            </a:rPr>
            <a:t>Cultural and linguistic preferences </a:t>
          </a:r>
          <a:endParaRPr lang="en-US" sz="1400" kern="0" baseline="0" dirty="0">
            <a:solidFill>
              <a:schemeClr val="tx1"/>
            </a:solidFill>
            <a:latin typeface="Helvetica" panose="020B0604020202020204" pitchFamily="34" charset="0"/>
          </a:endParaRPr>
        </a:p>
      </dsp:txBody>
      <dsp:txXfrm>
        <a:off x="5439774" y="1459022"/>
        <a:ext cx="1831770" cy="1072371"/>
      </dsp:txXfrm>
    </dsp:sp>
    <dsp:sp modelId="{358664CE-B22D-4A83-A52A-FDB36449E4D2}">
      <dsp:nvSpPr>
        <dsp:cNvPr id="0" name=""/>
        <dsp:cNvSpPr/>
      </dsp:nvSpPr>
      <dsp:spPr>
        <a:xfrm>
          <a:off x="5406411" y="2849531"/>
          <a:ext cx="1898496" cy="1139097"/>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activities of daily living (ADLs)</a:t>
          </a:r>
        </a:p>
      </dsp:txBody>
      <dsp:txXfrm>
        <a:off x="5439774" y="2882894"/>
        <a:ext cx="1831770" cy="1072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54D322-9A1C-4382-89CC-C516B1E647B3}">
      <dsp:nvSpPr>
        <dsp:cNvPr id="0" name=""/>
        <dsp:cNvSpPr/>
      </dsp:nvSpPr>
      <dsp:spPr>
        <a:xfrm>
          <a:off x="-12230" y="-2540"/>
          <a:ext cx="2630912" cy="1960883"/>
        </a:xfrm>
        <a:prstGeom prst="up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F20F1-1A33-46B3-BF76-242707E5CCB5}">
      <dsp:nvSpPr>
        <dsp:cNvPr id="0" name=""/>
        <dsp:cNvSpPr/>
      </dsp:nvSpPr>
      <dsp:spPr>
        <a:xfrm>
          <a:off x="2662618" y="254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0" baseline="0" dirty="0" smtClean="0">
              <a:latin typeface="Helvetica" panose="020B0604020202020204" pitchFamily="34" charset="0"/>
            </a:rPr>
            <a:t>Cultural Competency: </a:t>
          </a:r>
        </a:p>
        <a:p>
          <a:pPr lvl="0" algn="l" defTabSz="1244600">
            <a:lnSpc>
              <a:spcPct val="90000"/>
            </a:lnSpc>
            <a:spcBef>
              <a:spcPct val="0"/>
            </a:spcBef>
            <a:spcAft>
              <a:spcPct val="35000"/>
            </a:spcAft>
          </a:pPr>
          <a:r>
            <a:rPr lang="en-US" sz="2800" kern="0" baseline="0" dirty="0" smtClean="0">
              <a:latin typeface="Helvetica" panose="020B0604020202020204" pitchFamily="34" charset="0"/>
            </a:rPr>
            <a:t>Improves Health and     Well Being </a:t>
          </a:r>
          <a:endParaRPr lang="en-US" sz="2800" kern="0" baseline="0" dirty="0">
            <a:latin typeface="Helvetica" panose="020B0604020202020204" pitchFamily="34" charset="0"/>
          </a:endParaRPr>
        </a:p>
      </dsp:txBody>
      <dsp:txXfrm>
        <a:off x="2662618" y="2540"/>
        <a:ext cx="4352544" cy="1950720"/>
      </dsp:txXfrm>
    </dsp:sp>
    <dsp:sp modelId="{8BC9941A-FF2B-4308-BD41-94DDD43B9246}">
      <dsp:nvSpPr>
        <dsp:cNvPr id="0" name=""/>
        <dsp:cNvSpPr/>
      </dsp:nvSpPr>
      <dsp:spPr>
        <a:xfrm>
          <a:off x="790247" y="2115820"/>
          <a:ext cx="2564892" cy="1950720"/>
        </a:xfrm>
        <a:prstGeom prst="downArrow">
          <a:avLst/>
        </a:prstGeom>
        <a:solidFill>
          <a:schemeClr val="bg2">
            <a:lumMod val="7500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604A5A-D7DD-4729-9993-D502EBFA1188}">
      <dsp:nvSpPr>
        <dsp:cNvPr id="0" name=""/>
        <dsp:cNvSpPr/>
      </dsp:nvSpPr>
      <dsp:spPr>
        <a:xfrm>
          <a:off x="3432086" y="2115820"/>
          <a:ext cx="4352544" cy="1950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0" rIns="199136" bIns="199136" numCol="1" spcCol="1270" anchor="ctr" anchorCtr="0">
          <a:noAutofit/>
        </a:bodyPr>
        <a:lstStyle/>
        <a:p>
          <a:pPr lvl="0" algn="l" defTabSz="1244600">
            <a:lnSpc>
              <a:spcPct val="90000"/>
            </a:lnSpc>
            <a:spcBef>
              <a:spcPct val="0"/>
            </a:spcBef>
            <a:spcAft>
              <a:spcPct val="35000"/>
            </a:spcAft>
          </a:pPr>
          <a:r>
            <a:rPr lang="en-US" sz="2800" kern="0" baseline="0" dirty="0" smtClean="0">
              <a:latin typeface="Helvetica" panose="020B0604020202020204" pitchFamily="34" charset="0"/>
            </a:rPr>
            <a:t>Cultural Competency:</a:t>
          </a:r>
        </a:p>
        <a:p>
          <a:pPr lvl="0" algn="l" defTabSz="1244600">
            <a:lnSpc>
              <a:spcPct val="90000"/>
            </a:lnSpc>
            <a:spcBef>
              <a:spcPct val="0"/>
            </a:spcBef>
            <a:spcAft>
              <a:spcPct val="35000"/>
            </a:spcAft>
          </a:pPr>
          <a:r>
            <a:rPr lang="en-US" sz="2800" kern="0" baseline="0" dirty="0" smtClean="0">
              <a:latin typeface="Helvetica" panose="020B0604020202020204" pitchFamily="34" charset="0"/>
            </a:rPr>
            <a:t>Lowers Health Disparities </a:t>
          </a:r>
          <a:endParaRPr lang="en-US" sz="2800" kern="0" baseline="0" dirty="0">
            <a:latin typeface="Helvetica" panose="020B0604020202020204" pitchFamily="34" charset="0"/>
          </a:endParaRPr>
        </a:p>
      </dsp:txBody>
      <dsp:txXfrm>
        <a:off x="3432086" y="2115820"/>
        <a:ext cx="4352544" cy="19507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4ACC4-AEA9-4DB7-8980-93A4E171220D}">
      <dsp:nvSpPr>
        <dsp:cNvPr id="0" name=""/>
        <dsp:cNvSpPr/>
      </dsp:nvSpPr>
      <dsp:spPr>
        <a:xfrm rot="5400000">
          <a:off x="33577"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FFC0426-7344-44F0-AC79-F2EB9CE98AA8}">
      <dsp:nvSpPr>
        <dsp:cNvPr id="0" name=""/>
        <dsp:cNvSpPr/>
      </dsp:nvSpPr>
      <dsp:spPr>
        <a:xfrm>
          <a:off x="363502"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Member demographic information</a:t>
          </a:r>
          <a:endParaRPr lang="en-US" sz="1400" kern="0" baseline="0" dirty="0">
            <a:solidFill>
              <a:schemeClr val="tx1"/>
            </a:solidFill>
            <a:latin typeface="Helvetica" panose="020B0604020202020204" pitchFamily="34" charset="0"/>
          </a:endParaRPr>
        </a:p>
      </dsp:txBody>
      <dsp:txXfrm>
        <a:off x="397529" y="34260"/>
        <a:ext cx="1868207" cy="1093702"/>
      </dsp:txXfrm>
    </dsp:sp>
    <dsp:sp modelId="{42B5D7D1-1DE7-4DD7-AB70-0EEE14AB8ED7}">
      <dsp:nvSpPr>
        <dsp:cNvPr id="0" name=""/>
        <dsp:cNvSpPr/>
      </dsp:nvSpPr>
      <dsp:spPr>
        <a:xfrm rot="5400000">
          <a:off x="33577"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99A42F9-7965-4804-8588-B7912937977B}">
      <dsp:nvSpPr>
        <dsp:cNvPr id="0" name=""/>
        <dsp:cNvSpPr/>
      </dsp:nvSpPr>
      <dsp:spPr>
        <a:xfrm>
          <a:off x="363502"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Strengths based needs and preferences for care delivery, housing, caregiver involvement and other key factors </a:t>
          </a:r>
          <a:endParaRPr lang="en-US" sz="1400" kern="0" baseline="0" dirty="0">
            <a:solidFill>
              <a:schemeClr val="tx1"/>
            </a:solidFill>
            <a:latin typeface="Helvetica" panose="020B0604020202020204" pitchFamily="34" charset="0"/>
          </a:endParaRPr>
        </a:p>
      </dsp:txBody>
      <dsp:txXfrm>
        <a:off x="397529" y="1486456"/>
        <a:ext cx="1868207" cy="1093702"/>
      </dsp:txXfrm>
    </dsp:sp>
    <dsp:sp modelId="{69EA31EB-E6CB-407C-8A10-CC9A8A64370A}">
      <dsp:nvSpPr>
        <dsp:cNvPr id="0" name=""/>
        <dsp:cNvSpPr/>
      </dsp:nvSpPr>
      <dsp:spPr>
        <a:xfrm>
          <a:off x="759675" y="3102712"/>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B1DB5E9-CA39-40C5-AA10-4A0388EAE3F0}">
      <dsp:nvSpPr>
        <dsp:cNvPr id="0" name=""/>
        <dsp:cNvSpPr/>
      </dsp:nvSpPr>
      <dsp:spPr>
        <a:xfrm>
          <a:off x="363502"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Health status</a:t>
          </a:r>
          <a:endParaRPr lang="en-US" sz="1400" kern="0" baseline="0" dirty="0">
            <a:solidFill>
              <a:schemeClr val="tx1"/>
            </a:solidFill>
            <a:latin typeface="Helvetica" panose="020B0604020202020204" pitchFamily="34" charset="0"/>
          </a:endParaRPr>
        </a:p>
      </dsp:txBody>
      <dsp:txXfrm>
        <a:off x="397529" y="2938652"/>
        <a:ext cx="1868207" cy="1093702"/>
      </dsp:txXfrm>
    </dsp:sp>
    <dsp:sp modelId="{D8FCDDA8-1597-4CCF-B130-B471A5DA85E4}">
      <dsp:nvSpPr>
        <dsp:cNvPr id="0" name=""/>
        <dsp:cNvSpPr/>
      </dsp:nvSpPr>
      <dsp:spPr>
        <a:xfrm rot="16200000">
          <a:off x="2608804"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B08EE88F-E843-4E79-91F3-9C5084C0C09E}">
      <dsp:nvSpPr>
        <dsp:cNvPr id="0" name=""/>
        <dsp:cNvSpPr/>
      </dsp:nvSpPr>
      <dsp:spPr>
        <a:xfrm>
          <a:off x="2938729"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Mental health screening and history </a:t>
          </a:r>
          <a:endParaRPr lang="en-US" sz="1400" kern="0" baseline="0" dirty="0">
            <a:solidFill>
              <a:schemeClr val="tx1"/>
            </a:solidFill>
            <a:latin typeface="Helvetica" panose="020B0604020202020204" pitchFamily="34" charset="0"/>
          </a:endParaRPr>
        </a:p>
      </dsp:txBody>
      <dsp:txXfrm>
        <a:off x="2972756" y="2938652"/>
        <a:ext cx="1868207" cy="1093702"/>
      </dsp:txXfrm>
    </dsp:sp>
    <dsp:sp modelId="{3508F811-547D-4867-AA96-9879B57B466F}">
      <dsp:nvSpPr>
        <dsp:cNvPr id="0" name=""/>
        <dsp:cNvSpPr/>
      </dsp:nvSpPr>
      <dsp:spPr>
        <a:xfrm rot="16200000">
          <a:off x="2608804"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333D4CB5-F8D6-4DD9-BD9C-4A0CF0F269AD}">
      <dsp:nvSpPr>
        <dsp:cNvPr id="0" name=""/>
        <dsp:cNvSpPr/>
      </dsp:nvSpPr>
      <dsp:spPr>
        <a:xfrm>
          <a:off x="2938729"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Medical and behavioral health history </a:t>
          </a:r>
          <a:endParaRPr lang="en-US" sz="1400" kern="0" baseline="0" dirty="0">
            <a:solidFill>
              <a:schemeClr val="tx1"/>
            </a:solidFill>
            <a:latin typeface="Helvetica" panose="020B0604020202020204" pitchFamily="34" charset="0"/>
          </a:endParaRPr>
        </a:p>
      </dsp:txBody>
      <dsp:txXfrm>
        <a:off x="2972756" y="1486456"/>
        <a:ext cx="1868207" cy="1093702"/>
      </dsp:txXfrm>
    </dsp:sp>
    <dsp:sp modelId="{EF099B96-F5BC-49FF-B7F4-AB35B0A3A6A9}">
      <dsp:nvSpPr>
        <dsp:cNvPr id="0" name=""/>
        <dsp:cNvSpPr/>
      </dsp:nvSpPr>
      <dsp:spPr>
        <a:xfrm>
          <a:off x="3334902" y="198320"/>
          <a:ext cx="2566306"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98A243E6-C8CE-4D9F-9A7C-A121095FF910}">
      <dsp:nvSpPr>
        <dsp:cNvPr id="0" name=""/>
        <dsp:cNvSpPr/>
      </dsp:nvSpPr>
      <dsp:spPr>
        <a:xfrm>
          <a:off x="2938729"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Utilization history for inpatient services and other acute care needs within the prior 18 months</a:t>
          </a:r>
          <a:endParaRPr lang="en-US" sz="1400" kern="0" baseline="0" dirty="0">
            <a:solidFill>
              <a:schemeClr val="tx1"/>
            </a:solidFill>
            <a:latin typeface="Helvetica" panose="020B0604020202020204" pitchFamily="34" charset="0"/>
          </a:endParaRPr>
        </a:p>
      </dsp:txBody>
      <dsp:txXfrm>
        <a:off x="2972756" y="34260"/>
        <a:ext cx="1868207" cy="1093702"/>
      </dsp:txXfrm>
    </dsp:sp>
    <dsp:sp modelId="{43B01D15-D46E-40B8-A262-D4AADCC56DE5}">
      <dsp:nvSpPr>
        <dsp:cNvPr id="0" name=""/>
        <dsp:cNvSpPr/>
      </dsp:nvSpPr>
      <dsp:spPr>
        <a:xfrm rot="5400000">
          <a:off x="5184031" y="924418"/>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2F6FC265-D828-4C5F-BB17-732B79BE9F21}">
      <dsp:nvSpPr>
        <dsp:cNvPr id="0" name=""/>
        <dsp:cNvSpPr/>
      </dsp:nvSpPr>
      <dsp:spPr>
        <a:xfrm>
          <a:off x="5513956" y="233"/>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Ability to perform ADLs</a:t>
          </a:r>
        </a:p>
        <a:p>
          <a:pPr lvl="0" algn="ctr" defTabSz="622300">
            <a:lnSpc>
              <a:spcPct val="90000"/>
            </a:lnSpc>
            <a:spcBef>
              <a:spcPct val="0"/>
            </a:spcBef>
            <a:spcAft>
              <a:spcPct val="35000"/>
            </a:spcAft>
          </a:pPr>
          <a:endParaRPr lang="en-US" sz="1400" kern="0" baseline="0" dirty="0" smtClean="0">
            <a:solidFill>
              <a:schemeClr val="tx1"/>
            </a:solidFill>
            <a:latin typeface="Helvetica" panose="020B0604020202020204" pitchFamily="34" charset="0"/>
          </a:endParaRPr>
        </a:p>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Fall risks </a:t>
          </a:r>
          <a:endParaRPr lang="en-US" sz="1400" kern="0" baseline="0" dirty="0">
            <a:solidFill>
              <a:schemeClr val="tx1"/>
            </a:solidFill>
            <a:latin typeface="Helvetica" panose="020B0604020202020204" pitchFamily="34" charset="0"/>
          </a:endParaRPr>
        </a:p>
      </dsp:txBody>
      <dsp:txXfrm>
        <a:off x="5547983" y="34260"/>
        <a:ext cx="1868207" cy="1093702"/>
      </dsp:txXfrm>
    </dsp:sp>
    <dsp:sp modelId="{F85E5192-CBDD-4BB8-81DF-99908B8A74E5}">
      <dsp:nvSpPr>
        <dsp:cNvPr id="0" name=""/>
        <dsp:cNvSpPr/>
      </dsp:nvSpPr>
      <dsp:spPr>
        <a:xfrm rot="5400000">
          <a:off x="5184031" y="2376614"/>
          <a:ext cx="1443274" cy="174263"/>
        </a:xfrm>
        <a:prstGeom prst="rect">
          <a:avLst/>
        </a:prstGeom>
        <a:solidFill>
          <a:schemeClr val="dk2">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1C548E9F-C700-4B81-A065-9FAE89561190}">
      <dsp:nvSpPr>
        <dsp:cNvPr id="0" name=""/>
        <dsp:cNvSpPr/>
      </dsp:nvSpPr>
      <dsp:spPr>
        <a:xfrm>
          <a:off x="5513956" y="1452429"/>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Helvetica" panose="020B0604020202020204" pitchFamily="34" charset="0"/>
            </a:rPr>
            <a:t> </a:t>
          </a:r>
          <a:r>
            <a:rPr lang="en-US" sz="1400" kern="0" baseline="0" dirty="0" smtClean="0">
              <a:solidFill>
                <a:schemeClr val="tx1"/>
              </a:solidFill>
              <a:latin typeface="Helvetica" panose="020B0604020202020204" pitchFamily="34" charset="0"/>
            </a:rPr>
            <a:t>Advance directives </a:t>
          </a:r>
          <a:endParaRPr lang="en-US" sz="1400" kern="0" baseline="0" dirty="0">
            <a:solidFill>
              <a:schemeClr val="tx1"/>
            </a:solidFill>
            <a:latin typeface="Helvetica" panose="020B0604020202020204" pitchFamily="34" charset="0"/>
          </a:endParaRPr>
        </a:p>
      </dsp:txBody>
      <dsp:txXfrm>
        <a:off x="5547983" y="1486456"/>
        <a:ext cx="1868207" cy="1093702"/>
      </dsp:txXfrm>
    </dsp:sp>
    <dsp:sp modelId="{358664CE-B22D-4A83-A52A-FDB36449E4D2}">
      <dsp:nvSpPr>
        <dsp:cNvPr id="0" name=""/>
        <dsp:cNvSpPr/>
      </dsp:nvSpPr>
      <dsp:spPr>
        <a:xfrm>
          <a:off x="5513956" y="2904625"/>
          <a:ext cx="1936261" cy="1161756"/>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0" baseline="0" dirty="0" smtClean="0">
              <a:solidFill>
                <a:schemeClr val="tx1"/>
              </a:solidFill>
              <a:latin typeface="Helvetica" panose="020B0604020202020204" pitchFamily="34" charset="0"/>
            </a:rPr>
            <a:t>Cultural and linguistic preferences </a:t>
          </a:r>
        </a:p>
      </dsp:txBody>
      <dsp:txXfrm>
        <a:off x="5547983" y="2938652"/>
        <a:ext cx="1868207" cy="1093702"/>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76AC37-FDCD-44C8-8E56-98F17715FF31}">
      <dsp:nvSpPr>
        <dsp:cNvPr id="0" name=""/>
        <dsp:cNvSpPr/>
      </dsp:nvSpPr>
      <dsp:spPr>
        <a:xfrm>
          <a:off x="3050977" y="1288199"/>
          <a:ext cx="1665032" cy="971785"/>
        </a:xfrm>
        <a:custGeom>
          <a:avLst/>
          <a:gdLst/>
          <a:ahLst/>
          <a:cxnLst/>
          <a:rect l="0" t="0" r="0" b="0"/>
          <a:pathLst>
            <a:path>
              <a:moveTo>
                <a:pt x="0" y="0"/>
              </a:moveTo>
              <a:lnTo>
                <a:pt x="0" y="682295"/>
              </a:lnTo>
              <a:lnTo>
                <a:pt x="1665032" y="682295"/>
              </a:lnTo>
              <a:lnTo>
                <a:pt x="1665032"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D30B96-53CD-4F25-BB4B-B82D71681823}">
      <dsp:nvSpPr>
        <dsp:cNvPr id="0" name=""/>
        <dsp:cNvSpPr/>
      </dsp:nvSpPr>
      <dsp:spPr>
        <a:xfrm>
          <a:off x="1379990" y="1288199"/>
          <a:ext cx="1670987" cy="971785"/>
        </a:xfrm>
        <a:custGeom>
          <a:avLst/>
          <a:gdLst/>
          <a:ahLst/>
          <a:cxnLst/>
          <a:rect l="0" t="0" r="0" b="0"/>
          <a:pathLst>
            <a:path>
              <a:moveTo>
                <a:pt x="1670987" y="0"/>
              </a:moveTo>
              <a:lnTo>
                <a:pt x="1670987" y="682295"/>
              </a:lnTo>
              <a:lnTo>
                <a:pt x="0" y="682295"/>
              </a:lnTo>
              <a:lnTo>
                <a:pt x="0" y="971785"/>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76E8F25-57AE-4032-9B9A-D2C757826EF7}">
      <dsp:nvSpPr>
        <dsp:cNvPr id="0" name=""/>
        <dsp:cNvSpPr/>
      </dsp:nvSpPr>
      <dsp:spPr>
        <a:xfrm>
          <a:off x="1351992" y="0"/>
          <a:ext cx="3397970" cy="1288199"/>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RE-ASSESSMENT</a:t>
          </a:r>
        </a:p>
        <a:p>
          <a:pPr lvl="0" algn="ctr" defTabSz="622300">
            <a:lnSpc>
              <a:spcPct val="90000"/>
            </a:lnSpc>
            <a:spcBef>
              <a:spcPct val="0"/>
            </a:spcBef>
            <a:spcAft>
              <a:spcPct val="35000"/>
            </a:spcAft>
          </a:pPr>
          <a:r>
            <a:rPr lang="en-US" altLang="en-US" sz="1200" kern="0" baseline="0" dirty="0" smtClean="0">
              <a:solidFill>
                <a:schemeClr val="tx1"/>
              </a:solidFill>
              <a:latin typeface="Helvetica" panose="020B0604020202020204" pitchFamily="34" charset="0"/>
              <a:cs typeface="Helvetica" panose="020B0604020202020204" pitchFamily="34" charset="0"/>
            </a:rPr>
            <a:t>Members will receive a comprehensive </a:t>
          </a:r>
        </a:p>
        <a:p>
          <a:pPr lvl="0" algn="ctr" defTabSz="622300">
            <a:lnSpc>
              <a:spcPct val="90000"/>
            </a:lnSpc>
            <a:spcBef>
              <a:spcPct val="0"/>
            </a:spcBef>
            <a:spcAft>
              <a:spcPct val="35000"/>
            </a:spcAft>
          </a:pPr>
          <a:r>
            <a:rPr lang="en-US" altLang="en-US" sz="1200" kern="0" baseline="0" dirty="0" smtClean="0">
              <a:solidFill>
                <a:schemeClr val="tx1"/>
              </a:solidFill>
              <a:latin typeface="Helvetica" panose="020B0604020202020204" pitchFamily="34" charset="0"/>
              <a:cs typeface="Helvetica" panose="020B0604020202020204" pitchFamily="34" charset="0"/>
            </a:rPr>
            <a:t>re-assessment sooner than they otherwise would, when there is a change in circumstances. </a:t>
          </a:r>
          <a:endParaRPr lang="en-US" sz="1200" b="0" kern="0" baseline="0" dirty="0">
            <a:solidFill>
              <a:schemeClr val="tx1"/>
            </a:solidFill>
            <a:latin typeface="Helvetica" panose="020B0604020202020204" pitchFamily="34" charset="0"/>
          </a:endParaRPr>
        </a:p>
      </dsp:txBody>
      <dsp:txXfrm>
        <a:off x="1351992" y="0"/>
        <a:ext cx="3397970" cy="1288199"/>
      </dsp:txXfrm>
    </dsp:sp>
    <dsp:sp modelId="{08B42B73-D8BD-44F6-A567-D0435F6CABC1}">
      <dsp:nvSpPr>
        <dsp:cNvPr id="0" name=""/>
        <dsp:cNvSpPr/>
      </dsp:nvSpPr>
      <dsp:spPr>
        <a:xfrm>
          <a:off x="1469" y="2259984"/>
          <a:ext cx="2757041" cy="137852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MEMBER IS HOSPITALIZED</a:t>
          </a:r>
        </a:p>
        <a:p>
          <a:pPr lvl="0" algn="ctr" defTabSz="622300">
            <a:lnSpc>
              <a:spcPct val="90000"/>
            </a:lnSpc>
            <a:spcBef>
              <a:spcPct val="0"/>
            </a:spcBef>
            <a:spcAft>
              <a:spcPct val="35000"/>
            </a:spcAft>
          </a:pPr>
          <a:r>
            <a:rPr lang="en-US" sz="1200" kern="0" baseline="0" dirty="0" smtClean="0">
              <a:solidFill>
                <a:schemeClr val="tx1"/>
              </a:solidFill>
              <a:latin typeface="Helvetica" panose="020B0604020202020204" pitchFamily="34" charset="0"/>
            </a:rPr>
            <a:t>A face to face re-assessment must be conducted within 5 days of discharge from a hospitalization.</a:t>
          </a:r>
        </a:p>
      </dsp:txBody>
      <dsp:txXfrm>
        <a:off x="1469" y="2259984"/>
        <a:ext cx="2757041" cy="1378520"/>
      </dsp:txXfrm>
    </dsp:sp>
    <dsp:sp modelId="{19598CD9-8264-4151-B77F-B28945C0E401}">
      <dsp:nvSpPr>
        <dsp:cNvPr id="0" name=""/>
        <dsp:cNvSpPr/>
      </dsp:nvSpPr>
      <dsp:spPr>
        <a:xfrm>
          <a:off x="3337489" y="2259984"/>
          <a:ext cx="2757041" cy="1504296"/>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endParaRPr lang="en-US" sz="1200" kern="1200" dirty="0" smtClean="0">
            <a:solidFill>
              <a:schemeClr val="accent5"/>
            </a:solidFill>
            <a:latin typeface="Helvetica" panose="020B0604020202020204" pitchFamily="34" charset="0"/>
          </a:endParaRPr>
        </a:p>
        <a:p>
          <a:pPr lvl="0" algn="ctr" defTabSz="533400">
            <a:lnSpc>
              <a:spcPct val="90000"/>
            </a:lnSpc>
            <a:spcBef>
              <a:spcPct val="0"/>
            </a:spcBef>
            <a:spcAft>
              <a:spcPct val="35000"/>
            </a:spcAft>
          </a:pPr>
          <a:r>
            <a:rPr lang="en-US" sz="1400" b="1" kern="0" baseline="0" dirty="0" smtClean="0">
              <a:solidFill>
                <a:schemeClr val="tx1"/>
              </a:solidFill>
              <a:latin typeface="Helvetica" panose="020B0604020202020204" pitchFamily="34" charset="0"/>
            </a:rPr>
            <a:t>MEMBER EXPERIENCES OTHER CHANGES </a:t>
          </a:r>
        </a:p>
        <a:p>
          <a:pPr lvl="0" algn="ctr" defTabSz="533400">
            <a:lnSpc>
              <a:spcPct val="90000"/>
            </a:lnSpc>
            <a:spcBef>
              <a:spcPct val="0"/>
            </a:spcBef>
            <a:spcAft>
              <a:spcPct val="35000"/>
            </a:spcAft>
          </a:pPr>
          <a:r>
            <a:rPr lang="en-US" sz="1200" kern="0" baseline="0" dirty="0" smtClean="0">
              <a:solidFill>
                <a:schemeClr val="tx1"/>
              </a:solidFill>
              <a:latin typeface="Helvetica" panose="020B0604020202020204" pitchFamily="34" charset="0"/>
            </a:rPr>
            <a:t>A face to face re-assessment must be conducted within 15 calendar days of identifying one or more significant changes in the member’s condition, needs or circumstances (see right)</a:t>
          </a:r>
          <a:endParaRPr lang="en-US" sz="1200" kern="0" baseline="0" dirty="0">
            <a:solidFill>
              <a:schemeClr val="tx1"/>
            </a:solidFill>
            <a:latin typeface="Helvetica" panose="020B0604020202020204" pitchFamily="34" charset="0"/>
          </a:endParaRPr>
        </a:p>
      </dsp:txBody>
      <dsp:txXfrm>
        <a:off x="3337489" y="2259984"/>
        <a:ext cx="2757041" cy="150429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31FBA-EE95-4F7D-AA26-192E38D3DEEC}">
      <dsp:nvSpPr>
        <dsp:cNvPr id="0" name=""/>
        <dsp:cNvSpPr/>
      </dsp:nvSpPr>
      <dsp:spPr>
        <a:xfrm>
          <a:off x="695845" y="0"/>
          <a:ext cx="6995160" cy="4525962"/>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sp>
    <dsp:sp modelId="{077EA81F-98EA-4437-8D4A-A130B25D4BB0}">
      <dsp:nvSpPr>
        <dsp:cNvPr id="0" name=""/>
        <dsp:cNvSpPr/>
      </dsp:nvSpPr>
      <dsp:spPr>
        <a:xfrm>
          <a:off x="68825" y="1328297"/>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5720" tIns="45720" rIns="45720" bIns="45720" numCol="1" spcCol="1270" anchor="ctr" anchorCtr="0">
          <a:noAutofit/>
        </a:bodyPr>
        <a:lstStyle/>
        <a:p>
          <a:pPr lvl="0" algn="ctr" defTabSz="533400" rtl="0">
            <a:lnSpc>
              <a:spcPct val="90000"/>
            </a:lnSpc>
            <a:spcBef>
              <a:spcPct val="0"/>
            </a:spcBef>
            <a:spcAft>
              <a:spcPct val="35000"/>
            </a:spcAft>
          </a:pPr>
          <a:r>
            <a:rPr lang="en-US" sz="1200" kern="1200" dirty="0" smtClean="0">
              <a:solidFill>
                <a:schemeClr val="tx1"/>
              </a:solidFill>
            </a:rPr>
            <a:t>Neighborhood will assure that re-assessments are administered by a qualified clinician, in keeping with the policy and procedure for Comprehensive Functional Needs Assessment (CFNA).</a:t>
          </a:r>
          <a:endParaRPr lang="en-US" sz="1200" kern="1200" dirty="0">
            <a:solidFill>
              <a:schemeClr val="tx1"/>
            </a:solidFill>
          </a:endParaRPr>
        </a:p>
      </dsp:txBody>
      <dsp:txXfrm>
        <a:off x="157201" y="1416673"/>
        <a:ext cx="1804299" cy="1633632"/>
      </dsp:txXfrm>
    </dsp:sp>
    <dsp:sp modelId="{A66B413A-BD4B-4B2A-9B92-A8EEA6CD7C0A}">
      <dsp:nvSpPr>
        <dsp:cNvPr id="0" name=""/>
        <dsp:cNvSpPr/>
      </dsp:nvSpPr>
      <dsp:spPr>
        <a:xfrm>
          <a:off x="2084222"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Comprehensive re-assessment will have the same content as the initial CFNA. </a:t>
          </a:r>
          <a:endParaRPr lang="en-US" sz="1300" kern="1200"/>
        </a:p>
      </dsp:txBody>
      <dsp:txXfrm>
        <a:off x="2172598" y="1446164"/>
        <a:ext cx="1804299" cy="1633632"/>
      </dsp:txXfrm>
    </dsp:sp>
    <dsp:sp modelId="{DF0436AA-1B5D-43A9-8A3F-652677BC083D}">
      <dsp:nvSpPr>
        <dsp:cNvPr id="0" name=""/>
        <dsp:cNvSpPr/>
      </dsp:nvSpPr>
      <dsp:spPr>
        <a:xfrm>
          <a:off x="4164326"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smtClean="0"/>
            <a:t>Neighborhood will revise the member’s Interdisciplinary Care Plan (ICP) to incorporate the results of the comprehensive assessment.</a:t>
          </a:r>
          <a:endParaRPr lang="en-US" sz="1300" kern="1200"/>
        </a:p>
      </dsp:txBody>
      <dsp:txXfrm>
        <a:off x="4252702" y="1446164"/>
        <a:ext cx="1804299" cy="1633632"/>
      </dsp:txXfrm>
    </dsp:sp>
    <dsp:sp modelId="{BAFEEE54-79A3-4376-A0CF-246B2D888124}">
      <dsp:nvSpPr>
        <dsp:cNvPr id="0" name=""/>
        <dsp:cNvSpPr/>
      </dsp:nvSpPr>
      <dsp:spPr>
        <a:xfrm>
          <a:off x="6244430" y="1357788"/>
          <a:ext cx="1981051" cy="1810384"/>
        </a:xfrm>
        <a:prstGeom prst="roundRect">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9530" tIns="49530" rIns="49530" bIns="49530" numCol="1" spcCol="1270" anchor="ctr" anchorCtr="0">
          <a:noAutofit/>
        </a:bodyPr>
        <a:lstStyle/>
        <a:p>
          <a:pPr lvl="0" algn="ctr" defTabSz="577850" rtl="0">
            <a:lnSpc>
              <a:spcPct val="90000"/>
            </a:lnSpc>
            <a:spcBef>
              <a:spcPct val="0"/>
            </a:spcBef>
            <a:spcAft>
              <a:spcPct val="35000"/>
            </a:spcAft>
          </a:pPr>
          <a:r>
            <a:rPr lang="en-US" sz="1300" kern="1200" dirty="0" smtClean="0"/>
            <a:t>The revised ICP will be distributed to the appropriate Interdisciplinary Care Team (ICT) members, including, but not limited to, the member and his/her caregivers. </a:t>
          </a:r>
          <a:endParaRPr lang="en-US" sz="1300" kern="1200" dirty="0"/>
        </a:p>
      </dsp:txBody>
      <dsp:txXfrm>
        <a:off x="6332806" y="1446164"/>
        <a:ext cx="1804299" cy="163363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A409C-3052-4243-9C17-B21C078E415A}">
      <dsp:nvSpPr>
        <dsp:cNvPr id="0" name=""/>
        <dsp:cNvSpPr/>
      </dsp:nvSpPr>
      <dsp:spPr>
        <a:xfrm>
          <a:off x="2411"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Plan of Care completion rate</a:t>
          </a:r>
          <a:endParaRPr lang="en-US" sz="1500" kern="1200" dirty="0">
            <a:solidFill>
              <a:schemeClr val="tx1"/>
            </a:solidFill>
          </a:endParaRPr>
        </a:p>
      </dsp:txBody>
      <dsp:txXfrm>
        <a:off x="2411" y="350242"/>
        <a:ext cx="1912739" cy="1147643"/>
      </dsp:txXfrm>
    </dsp:sp>
    <dsp:sp modelId="{126D463E-CA32-419A-8B77-83B2B2AFF542}">
      <dsp:nvSpPr>
        <dsp:cNvPr id="0" name=""/>
        <dsp:cNvSpPr/>
      </dsp:nvSpPr>
      <dsp:spPr>
        <a:xfrm>
          <a:off x="2106423"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Member involvement in the development of their Plan of Care</a:t>
          </a:r>
          <a:endParaRPr lang="en-US" sz="1500" kern="1200" dirty="0">
            <a:solidFill>
              <a:schemeClr val="tx1"/>
            </a:solidFill>
          </a:endParaRPr>
        </a:p>
      </dsp:txBody>
      <dsp:txXfrm>
        <a:off x="2106423" y="350242"/>
        <a:ext cx="1912739" cy="1147643"/>
      </dsp:txXfrm>
    </dsp:sp>
    <dsp:sp modelId="{D72D2D32-14B7-4F3C-BA42-1C56F2CB18F3}">
      <dsp:nvSpPr>
        <dsp:cNvPr id="0" name=""/>
        <dsp:cNvSpPr/>
      </dsp:nvSpPr>
      <dsp:spPr>
        <a:xfrm>
          <a:off x="4210436"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Network adequacy:  access, time, and distance standards</a:t>
          </a:r>
          <a:endParaRPr lang="en-US" sz="1500" kern="1200" dirty="0">
            <a:solidFill>
              <a:schemeClr val="tx1"/>
            </a:solidFill>
          </a:endParaRPr>
        </a:p>
      </dsp:txBody>
      <dsp:txXfrm>
        <a:off x="4210436" y="350242"/>
        <a:ext cx="1912739" cy="1147643"/>
      </dsp:txXfrm>
    </dsp:sp>
    <dsp:sp modelId="{2D20C0EB-4B48-4DEC-A7BE-AD5714590098}">
      <dsp:nvSpPr>
        <dsp:cNvPr id="0" name=""/>
        <dsp:cNvSpPr/>
      </dsp:nvSpPr>
      <dsp:spPr>
        <a:xfrm>
          <a:off x="6314449" y="350242"/>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HEDIS Effectiveness and Access to Care measures</a:t>
          </a:r>
          <a:endParaRPr lang="en-US" sz="1500" kern="1200" dirty="0">
            <a:solidFill>
              <a:schemeClr val="tx1"/>
            </a:solidFill>
          </a:endParaRPr>
        </a:p>
      </dsp:txBody>
      <dsp:txXfrm>
        <a:off x="6314449" y="350242"/>
        <a:ext cx="1912739" cy="1147643"/>
      </dsp:txXfrm>
    </dsp:sp>
    <dsp:sp modelId="{29636A90-9512-4FE4-B56B-8716B2D2ABBD}">
      <dsp:nvSpPr>
        <dsp:cNvPr id="0" name=""/>
        <dsp:cNvSpPr/>
      </dsp:nvSpPr>
      <dsp:spPr>
        <a:xfrm>
          <a:off x="2411"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Ambulatory follow-up visit post discharge from an acute care facility</a:t>
          </a:r>
          <a:endParaRPr lang="en-US" sz="1500" kern="1200" dirty="0">
            <a:solidFill>
              <a:schemeClr val="tx1"/>
            </a:solidFill>
          </a:endParaRPr>
        </a:p>
      </dsp:txBody>
      <dsp:txXfrm>
        <a:off x="2411" y="1689159"/>
        <a:ext cx="1912739" cy="1147643"/>
      </dsp:txXfrm>
    </dsp:sp>
    <dsp:sp modelId="{9940978A-CA28-4A69-B2BD-752A60BA54E2}">
      <dsp:nvSpPr>
        <dsp:cNvPr id="0" name=""/>
        <dsp:cNvSpPr/>
      </dsp:nvSpPr>
      <dsp:spPr>
        <a:xfrm>
          <a:off x="2106423"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Ambulatory follow-up visit post discharge from a skilled nursing facility or group home</a:t>
          </a:r>
          <a:endParaRPr lang="en-US" sz="1500" kern="1200" dirty="0">
            <a:solidFill>
              <a:schemeClr val="tx1"/>
            </a:solidFill>
          </a:endParaRPr>
        </a:p>
      </dsp:txBody>
      <dsp:txXfrm>
        <a:off x="2106423" y="1689159"/>
        <a:ext cx="1912739" cy="1147643"/>
      </dsp:txXfrm>
    </dsp:sp>
    <dsp:sp modelId="{9541EBF5-D3AA-4F37-BEBB-7682CA42B4C9}">
      <dsp:nvSpPr>
        <dsp:cNvPr id="0" name=""/>
        <dsp:cNvSpPr/>
      </dsp:nvSpPr>
      <dsp:spPr>
        <a:xfrm>
          <a:off x="4210436"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Monitoring of complaints, grievances, and appeals</a:t>
          </a:r>
          <a:endParaRPr lang="en-US" sz="1500" kern="1200" dirty="0">
            <a:solidFill>
              <a:schemeClr val="tx1"/>
            </a:solidFill>
          </a:endParaRPr>
        </a:p>
      </dsp:txBody>
      <dsp:txXfrm>
        <a:off x="4210436" y="1689159"/>
        <a:ext cx="1912739" cy="1147643"/>
      </dsp:txXfrm>
    </dsp:sp>
    <dsp:sp modelId="{1DCD74AB-43BD-4BB9-901B-F5FE9F882053}">
      <dsp:nvSpPr>
        <dsp:cNvPr id="0" name=""/>
        <dsp:cNvSpPr/>
      </dsp:nvSpPr>
      <dsp:spPr>
        <a:xfrm>
          <a:off x="6314449" y="1689159"/>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CAHPS member experience measures</a:t>
          </a:r>
          <a:endParaRPr lang="en-US" sz="1500" kern="1200" dirty="0">
            <a:solidFill>
              <a:schemeClr val="tx1"/>
            </a:solidFill>
          </a:endParaRPr>
        </a:p>
      </dsp:txBody>
      <dsp:txXfrm>
        <a:off x="6314449" y="1689159"/>
        <a:ext cx="1912739" cy="1147643"/>
      </dsp:txXfrm>
    </dsp:sp>
    <dsp:sp modelId="{2A26BBFB-312B-4AD1-BA89-082E450A9126}">
      <dsp:nvSpPr>
        <dsp:cNvPr id="0" name=""/>
        <dsp:cNvSpPr/>
      </dsp:nvSpPr>
      <dsp:spPr>
        <a:xfrm>
          <a:off x="1054417"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Hospital admission rate per 1,000 members per year</a:t>
          </a:r>
          <a:endParaRPr lang="en-US" sz="1500" kern="1200" dirty="0">
            <a:solidFill>
              <a:schemeClr val="tx1"/>
            </a:solidFill>
          </a:endParaRPr>
        </a:p>
      </dsp:txBody>
      <dsp:txXfrm>
        <a:off x="1054417" y="3028077"/>
        <a:ext cx="1912739" cy="1147643"/>
      </dsp:txXfrm>
    </dsp:sp>
    <dsp:sp modelId="{F4A54D22-B7AE-4F6A-8FF9-EF2D701BD5A9}">
      <dsp:nvSpPr>
        <dsp:cNvPr id="0" name=""/>
        <dsp:cNvSpPr/>
      </dsp:nvSpPr>
      <dsp:spPr>
        <a:xfrm>
          <a:off x="3158430"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Hospital re-admissions rate per 100 discharges</a:t>
          </a:r>
          <a:endParaRPr lang="en-US" sz="1500" kern="1200" dirty="0">
            <a:solidFill>
              <a:schemeClr val="tx1"/>
            </a:solidFill>
          </a:endParaRPr>
        </a:p>
      </dsp:txBody>
      <dsp:txXfrm>
        <a:off x="3158430" y="3028077"/>
        <a:ext cx="1912739" cy="1147643"/>
      </dsp:txXfrm>
    </dsp:sp>
    <dsp:sp modelId="{49B2B105-299F-4102-91EA-9BF2054FD604}">
      <dsp:nvSpPr>
        <dsp:cNvPr id="0" name=""/>
        <dsp:cNvSpPr/>
      </dsp:nvSpPr>
      <dsp:spPr>
        <a:xfrm>
          <a:off x="5262443" y="3028077"/>
          <a:ext cx="1912739" cy="114764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solidFill>
                <a:schemeClr val="tx1"/>
              </a:solidFill>
            </a:rPr>
            <a:t>Rate of emergency department visits per 1,000 members per year</a:t>
          </a:r>
          <a:endParaRPr lang="en-US" sz="1500" kern="1200" dirty="0">
            <a:solidFill>
              <a:schemeClr val="tx1"/>
            </a:solidFill>
          </a:endParaRPr>
        </a:p>
      </dsp:txBody>
      <dsp:txXfrm>
        <a:off x="5262443" y="3028077"/>
        <a:ext cx="1912739" cy="114764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7E0A93-002A-4B99-8FDA-5AFBE5C18453}">
      <dsp:nvSpPr>
        <dsp:cNvPr id="0" name=""/>
        <dsp:cNvSpPr/>
      </dsp:nvSpPr>
      <dsp:spPr>
        <a:xfrm rot="5400000">
          <a:off x="269439" y="213451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13CDF-9743-4BA8-9AD7-199E7F178B6E}">
      <dsp:nvSpPr>
        <dsp:cNvPr id="0" name=""/>
        <dsp:cNvSpPr/>
      </dsp:nvSpPr>
      <dsp:spPr>
        <a:xfrm>
          <a:off x="1597686" y="2201379"/>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Helvetica" panose="020B0604020202020204" pitchFamily="34" charset="0"/>
              <a:cs typeface="Helvetica" panose="020B0604020202020204" pitchFamily="34" charset="0"/>
            </a:rPr>
            <a:t>Significant, </a:t>
          </a:r>
          <a:r>
            <a:rPr lang="en-US" sz="1600" b="1" kern="1200" dirty="0" smtClean="0">
              <a:latin typeface="Helvetica" panose="020B0604020202020204" pitchFamily="34" charset="0"/>
              <a:cs typeface="Helvetica" panose="020B0604020202020204" pitchFamily="34" charset="0"/>
            </a:rPr>
            <a:t>complex</a:t>
          </a:r>
          <a:r>
            <a:rPr lang="en-US" sz="1600" kern="1200" dirty="0" smtClean="0">
              <a:latin typeface="Helvetica" panose="020B0604020202020204" pitchFamily="34" charset="0"/>
              <a:cs typeface="Helvetica" panose="020B0604020202020204" pitchFamily="34" charset="0"/>
            </a:rPr>
            <a:t> disabilities.</a:t>
          </a:r>
        </a:p>
      </dsp:txBody>
      <dsp:txXfrm>
        <a:off x="1597686" y="2201379"/>
        <a:ext cx="1212508" cy="1062835"/>
      </dsp:txXfrm>
    </dsp:sp>
    <dsp:sp modelId="{525A7F45-1636-4BD1-8BCC-FB66596C393B}">
      <dsp:nvSpPr>
        <dsp:cNvPr id="0" name=""/>
        <dsp:cNvSpPr/>
      </dsp:nvSpPr>
      <dsp:spPr>
        <a:xfrm>
          <a:off x="1118443" y="203564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787341-5AE9-4966-ADFE-5AD7A040703B}">
      <dsp:nvSpPr>
        <dsp:cNvPr id="0" name=""/>
        <dsp:cNvSpPr/>
      </dsp:nvSpPr>
      <dsp:spPr>
        <a:xfrm rot="5400000">
          <a:off x="1753787" y="1767215"/>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F71A453-48F2-4177-AB22-020F8FD9AD7A}">
      <dsp:nvSpPr>
        <dsp:cNvPr id="0" name=""/>
        <dsp:cNvSpPr/>
      </dsp:nvSpPr>
      <dsp:spPr>
        <a:xfrm>
          <a:off x="3109473" y="1845671"/>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kern="1200" dirty="0" smtClean="0">
              <a:latin typeface="Helvetica" panose="020B0604020202020204" pitchFamily="34" charset="0"/>
              <a:cs typeface="Helvetica" panose="020B0604020202020204" pitchFamily="34" charset="0"/>
            </a:rPr>
            <a:t>50% </a:t>
          </a:r>
          <a:r>
            <a:rPr lang="en-US" sz="1600" b="0" kern="1200" dirty="0" smtClean="0">
              <a:latin typeface="Helvetica" panose="020B0604020202020204" pitchFamily="34" charset="0"/>
              <a:cs typeface="Helvetica" panose="020B0604020202020204" pitchFamily="34" charset="0"/>
            </a:rPr>
            <a:t>Behavioral health </a:t>
          </a:r>
          <a:r>
            <a:rPr lang="en-US" sz="1600" kern="1200" dirty="0" smtClean="0">
              <a:latin typeface="Helvetica" panose="020B0604020202020204" pitchFamily="34" charset="0"/>
              <a:cs typeface="Helvetica" panose="020B0604020202020204" pitchFamily="34" charset="0"/>
            </a:rPr>
            <a:t>diagnosis </a:t>
          </a:r>
          <a:endParaRPr lang="en-US" sz="1600" kern="1200" dirty="0">
            <a:latin typeface="Helvetica" panose="020B0604020202020204" pitchFamily="34" charset="0"/>
            <a:cs typeface="Helvetica" panose="020B0604020202020204" pitchFamily="34" charset="0"/>
          </a:endParaRPr>
        </a:p>
      </dsp:txBody>
      <dsp:txXfrm>
        <a:off x="3109473" y="1845671"/>
        <a:ext cx="1212508" cy="1062835"/>
      </dsp:txXfrm>
    </dsp:sp>
    <dsp:sp modelId="{4FF0FA8E-92C1-4858-A267-F2A54E141B84}">
      <dsp:nvSpPr>
        <dsp:cNvPr id="0" name=""/>
        <dsp:cNvSpPr/>
      </dsp:nvSpPr>
      <dsp:spPr>
        <a:xfrm>
          <a:off x="2602791" y="1668339"/>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BDBF6D-8AC0-45FF-93CE-29BF03F239B4}">
      <dsp:nvSpPr>
        <dsp:cNvPr id="0" name=""/>
        <dsp:cNvSpPr/>
      </dsp:nvSpPr>
      <dsp:spPr>
        <a:xfrm rot="5400000">
          <a:off x="3238135" y="1399912"/>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952EBED-BC94-479E-8A17-76542FEACDA7}">
      <dsp:nvSpPr>
        <dsp:cNvPr id="0" name=""/>
        <dsp:cNvSpPr/>
      </dsp:nvSpPr>
      <dsp:spPr>
        <a:xfrm>
          <a:off x="4572002" y="1375560"/>
          <a:ext cx="1432179"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1" kern="1200" dirty="0" smtClean="0">
              <a:latin typeface="Helvetica" panose="020B0604020202020204" pitchFamily="34" charset="0"/>
              <a:cs typeface="Helvetica" panose="020B0604020202020204" pitchFamily="34" charset="0"/>
            </a:rPr>
            <a:t>Top 3 conditions: </a:t>
          </a:r>
        </a:p>
        <a:p>
          <a:pPr lvl="0" algn="l" defTabSz="711200">
            <a:lnSpc>
              <a:spcPct val="90000"/>
            </a:lnSpc>
            <a:spcBef>
              <a:spcPct val="0"/>
            </a:spcBef>
            <a:spcAft>
              <a:spcPct val="35000"/>
            </a:spcAft>
          </a:pPr>
          <a:r>
            <a:rPr lang="en-US" sz="1600" b="0" kern="1200" dirty="0" smtClean="0">
              <a:latin typeface="Helvetica" panose="020B0604020202020204" pitchFamily="34" charset="0"/>
              <a:cs typeface="Helvetica" panose="020B0604020202020204" pitchFamily="34" charset="0"/>
            </a:rPr>
            <a:t>Diabetes, Psychiatric Disorders and Heart Disease.</a:t>
          </a:r>
        </a:p>
        <a:p>
          <a:pPr lvl="0" algn="l" defTabSz="711200">
            <a:lnSpc>
              <a:spcPct val="90000"/>
            </a:lnSpc>
            <a:spcBef>
              <a:spcPct val="0"/>
            </a:spcBef>
            <a:spcAft>
              <a:spcPct val="35000"/>
            </a:spcAft>
          </a:pPr>
          <a:endParaRPr lang="en-US" sz="1600" b="1" kern="1200" dirty="0" smtClean="0">
            <a:latin typeface="Helvetica" panose="020B0604020202020204" pitchFamily="34" charset="0"/>
            <a:cs typeface="Helvetica" panose="020B0604020202020204" pitchFamily="34" charset="0"/>
          </a:endParaRPr>
        </a:p>
      </dsp:txBody>
      <dsp:txXfrm>
        <a:off x="4572002" y="1375560"/>
        <a:ext cx="1432179" cy="1062835"/>
      </dsp:txXfrm>
    </dsp:sp>
    <dsp:sp modelId="{B924B948-38FB-46E5-BA1C-BBC4E871E13F}">
      <dsp:nvSpPr>
        <dsp:cNvPr id="0" name=""/>
        <dsp:cNvSpPr/>
      </dsp:nvSpPr>
      <dsp:spPr>
        <a:xfrm>
          <a:off x="4087138" y="1301035"/>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5823F0-6E18-441F-B485-3BCF542D36CF}">
      <dsp:nvSpPr>
        <dsp:cNvPr id="0" name=""/>
        <dsp:cNvSpPr/>
      </dsp:nvSpPr>
      <dsp:spPr>
        <a:xfrm rot="5400000">
          <a:off x="4722483" y="1032609"/>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7B0D3DE-83D8-434D-9DB9-14FF87314B83}">
      <dsp:nvSpPr>
        <dsp:cNvPr id="0" name=""/>
        <dsp:cNvSpPr/>
      </dsp:nvSpPr>
      <dsp:spPr>
        <a:xfrm>
          <a:off x="6248405" y="1110682"/>
          <a:ext cx="1212508" cy="1062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en-US" sz="1600" b="0" kern="1200" dirty="0" smtClean="0">
              <a:latin typeface="Helvetica" panose="020B0604020202020204" pitchFamily="34" charset="0"/>
              <a:cs typeface="Helvetica" panose="020B0604020202020204" pitchFamily="34" charset="0"/>
            </a:rPr>
            <a:t>Most need help with daily living activities</a:t>
          </a:r>
          <a:endParaRPr lang="en-US" sz="1600" b="0" kern="1200" dirty="0">
            <a:latin typeface="Helvetica" panose="020B0604020202020204" pitchFamily="34" charset="0"/>
            <a:cs typeface="Helvetica" panose="020B0604020202020204" pitchFamily="34" charset="0"/>
          </a:endParaRPr>
        </a:p>
      </dsp:txBody>
      <dsp:txXfrm>
        <a:off x="6248405" y="1110682"/>
        <a:ext cx="1212508" cy="1062835"/>
      </dsp:txXfrm>
    </dsp:sp>
    <dsp:sp modelId="{E95C663C-70A3-48CE-AB45-6BE442863D13}">
      <dsp:nvSpPr>
        <dsp:cNvPr id="0" name=""/>
        <dsp:cNvSpPr/>
      </dsp:nvSpPr>
      <dsp:spPr>
        <a:xfrm>
          <a:off x="5571486" y="933732"/>
          <a:ext cx="228775" cy="228775"/>
        </a:xfrm>
        <a:prstGeom prst="triangle">
          <a:avLst>
            <a:gd name="adj" fmla="val 10000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BB00DA-2E68-4F31-98CC-47CC8A21B7BF}">
      <dsp:nvSpPr>
        <dsp:cNvPr id="0" name=""/>
        <dsp:cNvSpPr/>
      </dsp:nvSpPr>
      <dsp:spPr>
        <a:xfrm rot="5400000">
          <a:off x="6345271" y="629206"/>
          <a:ext cx="807129" cy="1343045"/>
        </a:xfrm>
        <a:prstGeom prst="corner">
          <a:avLst>
            <a:gd name="adj1" fmla="val 16120"/>
            <a:gd name="adj2" fmla="val 16110"/>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59A672-70BE-4FE2-A6E6-5ABA173BEA7B}">
      <dsp:nvSpPr>
        <dsp:cNvPr id="0" name=""/>
        <dsp:cNvSpPr/>
      </dsp:nvSpPr>
      <dsp:spPr>
        <a:xfrm>
          <a:off x="113846" y="2515730"/>
          <a:ext cx="1755846" cy="1135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en-US" sz="1500" b="1" kern="1200" dirty="0" smtClean="0">
              <a:latin typeface="Helvetica" panose="020B0604020202020204" pitchFamily="34" charset="0"/>
              <a:cs typeface="Helvetica" panose="020B0604020202020204" pitchFamily="34" charset="0"/>
            </a:rPr>
            <a:t>DIVERSE: </a:t>
          </a:r>
          <a:r>
            <a:rPr lang="en-US" sz="1500" b="0" kern="1200" dirty="0" smtClean="0">
              <a:latin typeface="Helvetica" panose="020B0604020202020204" pitchFamily="34" charset="0"/>
              <a:cs typeface="Helvetica" panose="020B0604020202020204" pitchFamily="34" charset="0"/>
            </a:rPr>
            <a:t/>
          </a:r>
          <a:br>
            <a:rPr lang="en-US" sz="1500" b="0" kern="1200" dirty="0" smtClean="0">
              <a:latin typeface="Helvetica" panose="020B0604020202020204" pitchFamily="34" charset="0"/>
              <a:cs typeface="Helvetica" panose="020B0604020202020204" pitchFamily="34" charset="0"/>
            </a:rPr>
          </a:br>
          <a:r>
            <a:rPr lang="en-US" sz="1500" b="0" kern="1200" dirty="0" smtClean="0">
              <a:latin typeface="Helvetica" panose="020B0604020202020204" pitchFamily="34" charset="0"/>
              <a:cs typeface="Helvetica" panose="020B0604020202020204" pitchFamily="34" charset="0"/>
            </a:rPr>
            <a:t>A</a:t>
          </a:r>
          <a:r>
            <a:rPr lang="en-US" sz="1500" kern="1200" dirty="0" smtClean="0">
              <a:latin typeface="Helvetica" panose="020B0604020202020204" pitchFamily="34" charset="0"/>
              <a:cs typeface="Helvetica" panose="020B0604020202020204" pitchFamily="34" charset="0"/>
            </a:rPr>
            <a:t>ge, Race, Ethnicity, Language, Sexual Orientation, Religion and Disability. </a:t>
          </a:r>
          <a:endParaRPr lang="en-US" sz="1500" kern="1200" dirty="0">
            <a:latin typeface="Helvetica" panose="020B0604020202020204" pitchFamily="34" charset="0"/>
            <a:cs typeface="Helvetica" panose="020B0604020202020204" pitchFamily="34" charset="0"/>
          </a:endParaRPr>
        </a:p>
      </dsp:txBody>
      <dsp:txXfrm>
        <a:off x="113846" y="2515730"/>
        <a:ext cx="1755846" cy="1135033"/>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8E103-65B8-4611-B008-5032070F1FDD}">
      <dsp:nvSpPr>
        <dsp:cNvPr id="0" name=""/>
        <dsp:cNvSpPr/>
      </dsp:nvSpPr>
      <dsp:spPr>
        <a:xfrm>
          <a:off x="2477095" y="1956017"/>
          <a:ext cx="2284809" cy="2284809"/>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8415" tIns="18415" rIns="18415" bIns="18415" numCol="1" spcCol="1270" anchor="ctr" anchorCtr="0">
          <a:noAutofit/>
        </a:bodyPr>
        <a:lstStyle/>
        <a:p>
          <a:pPr lvl="0" algn="ctr" defTabSz="1289050">
            <a:lnSpc>
              <a:spcPct val="90000"/>
            </a:lnSpc>
            <a:spcBef>
              <a:spcPct val="0"/>
            </a:spcBef>
            <a:spcAft>
              <a:spcPct val="35000"/>
            </a:spcAft>
          </a:pPr>
          <a:r>
            <a:rPr lang="en-US" sz="2900" kern="1200" dirty="0" smtClean="0"/>
            <a:t>Racial &amp; Ethnic Minorities</a:t>
          </a:r>
          <a:endParaRPr lang="en-US" sz="2900" kern="1200" dirty="0"/>
        </a:p>
      </dsp:txBody>
      <dsp:txXfrm>
        <a:off x="2811698" y="2290620"/>
        <a:ext cx="1615603" cy="1615603"/>
      </dsp:txXfrm>
    </dsp:sp>
    <dsp:sp modelId="{28C5A147-6526-4AD0-9465-24D96A377C08}">
      <dsp:nvSpPr>
        <dsp:cNvPr id="0" name=""/>
        <dsp:cNvSpPr/>
      </dsp:nvSpPr>
      <dsp:spPr>
        <a:xfrm rot="12900000">
          <a:off x="92241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05C657-B795-4C93-91C5-979FC82744DE}">
      <dsp:nvSpPr>
        <dsp:cNvPr id="0" name=""/>
        <dsp:cNvSpPr/>
      </dsp:nvSpPr>
      <dsp:spPr>
        <a:xfrm>
          <a:off x="3507"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Rates of </a:t>
          </a:r>
          <a:r>
            <a:rPr lang="en-US" sz="1800" i="1" kern="1200" dirty="0" smtClean="0"/>
            <a:t>preventable</a:t>
          </a:r>
          <a:r>
            <a:rPr lang="en-US" sz="1800" i="0" kern="1200" dirty="0" smtClean="0"/>
            <a:t> hospitalizations almost double that of non-Hispanic whites.</a:t>
          </a:r>
          <a:endParaRPr lang="en-US" sz="1800" kern="1200" dirty="0"/>
        </a:p>
      </dsp:txBody>
      <dsp:txXfrm>
        <a:off x="54366" y="509032"/>
        <a:ext cx="2068850" cy="1634737"/>
      </dsp:txXfrm>
    </dsp:sp>
    <dsp:sp modelId="{40AA7F1D-0DC5-4238-8551-7FB677C988A1}">
      <dsp:nvSpPr>
        <dsp:cNvPr id="0" name=""/>
        <dsp:cNvSpPr/>
      </dsp:nvSpPr>
      <dsp:spPr>
        <a:xfrm rot="19500000">
          <a:off x="4476648" y="1528486"/>
          <a:ext cx="1839933" cy="651170"/>
        </a:xfrm>
        <a:prstGeom prst="leftArrow">
          <a:avLst>
            <a:gd name="adj1" fmla="val 60000"/>
            <a:gd name="adj2" fmla="val 50000"/>
          </a:avLst>
        </a:prstGeom>
        <a:solidFill>
          <a:schemeClr val="accent5">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4A0E08E-5119-49D6-A780-474F8A1943DB}">
      <dsp:nvSpPr>
        <dsp:cNvPr id="0" name=""/>
        <dsp:cNvSpPr/>
      </dsp:nvSpPr>
      <dsp:spPr>
        <a:xfrm>
          <a:off x="5064923" y="458173"/>
          <a:ext cx="2170568" cy="173645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800100">
            <a:lnSpc>
              <a:spcPct val="90000"/>
            </a:lnSpc>
            <a:spcBef>
              <a:spcPct val="0"/>
            </a:spcBef>
            <a:spcAft>
              <a:spcPct val="35000"/>
            </a:spcAft>
          </a:pPr>
          <a:r>
            <a:rPr lang="en-US" sz="1800" kern="1200" dirty="0" smtClean="0"/>
            <a:t>Higher hospitalization rates from Influenza among African Americans</a:t>
          </a:r>
          <a:endParaRPr lang="en-US" sz="1800" kern="1200" dirty="0"/>
        </a:p>
      </dsp:txBody>
      <dsp:txXfrm>
        <a:off x="5115782" y="509032"/>
        <a:ext cx="2068850" cy="1634737"/>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F1C30-357F-4F6D-8802-947AF19B8FD2}">
      <dsp:nvSpPr>
        <dsp:cNvPr id="0" name=""/>
        <dsp:cNvSpPr/>
      </dsp:nvSpPr>
      <dsp:spPr>
        <a:xfrm>
          <a:off x="0" y="126999"/>
          <a:ext cx="6096000" cy="3810000"/>
        </a:xfrm>
        <a:prstGeom prst="swooshArrow">
          <a:avLst>
            <a:gd name="adj1" fmla="val 25000"/>
            <a:gd name="adj2" fmla="val 25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16EDCCE9-5E37-4B5C-9A31-8BEBE56F49B0}">
      <dsp:nvSpPr>
        <dsp:cNvPr id="0" name=""/>
        <dsp:cNvSpPr/>
      </dsp:nvSpPr>
      <dsp:spPr>
        <a:xfrm>
          <a:off x="1417320" y="2203449"/>
          <a:ext cx="213360" cy="213360"/>
        </a:xfrm>
        <a:prstGeom prst="ellipse">
          <a:avLst/>
        </a:prstGeom>
        <a:gradFill rotWithShape="0">
          <a:gsLst>
            <a:gs pos="0">
              <a:schemeClr val="accent5">
                <a:shade val="80000"/>
                <a:hueOff val="0"/>
                <a:satOff val="0"/>
                <a:lumOff val="0"/>
                <a:alphaOff val="0"/>
                <a:satMod val="103000"/>
                <a:lumMod val="102000"/>
                <a:tint val="94000"/>
              </a:schemeClr>
            </a:gs>
            <a:gs pos="50000">
              <a:schemeClr val="accent5">
                <a:shade val="80000"/>
                <a:hueOff val="0"/>
                <a:satOff val="0"/>
                <a:lumOff val="0"/>
                <a:alphaOff val="0"/>
                <a:satMod val="110000"/>
                <a:lumMod val="100000"/>
                <a:shade val="100000"/>
              </a:schemeClr>
            </a:gs>
            <a:gs pos="100000">
              <a:schemeClr val="accent5">
                <a:shade val="8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18AF8B62-D45B-4D1F-BF4A-F728C2E16210}">
      <dsp:nvSpPr>
        <dsp:cNvPr id="0" name=""/>
        <dsp:cNvSpPr/>
      </dsp:nvSpPr>
      <dsp:spPr>
        <a:xfrm>
          <a:off x="1524000" y="2310129"/>
          <a:ext cx="1981200" cy="16268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055" tIns="0" rIns="0" bIns="0" numCol="1" spcCol="1270" anchor="t" anchorCtr="0">
          <a:noAutofit/>
        </a:bodyPr>
        <a:lstStyle/>
        <a:p>
          <a:pPr lvl="0" algn="l" defTabSz="1333500">
            <a:lnSpc>
              <a:spcPct val="90000"/>
            </a:lnSpc>
            <a:spcBef>
              <a:spcPct val="0"/>
            </a:spcBef>
            <a:spcAft>
              <a:spcPct val="35000"/>
            </a:spcAft>
          </a:pPr>
          <a:r>
            <a:rPr lang="en-US" sz="3000" kern="0" baseline="0" dirty="0" smtClean="0">
              <a:latin typeface="Helvetica" panose="020B0604020202020204" pitchFamily="34" charset="0"/>
            </a:rPr>
            <a:t>20% of Americans will be elderly.</a:t>
          </a:r>
          <a:endParaRPr lang="en-US" sz="3000" kern="0" baseline="0" dirty="0">
            <a:latin typeface="Helvetica" panose="020B0604020202020204" pitchFamily="34" charset="0"/>
          </a:endParaRPr>
        </a:p>
      </dsp:txBody>
      <dsp:txXfrm>
        <a:off x="1524000" y="2310129"/>
        <a:ext cx="1981200" cy="1626870"/>
      </dsp:txXfrm>
    </dsp:sp>
    <dsp:sp modelId="{320B2A9C-E4BE-4F32-BC54-C319BDD36A5B}">
      <dsp:nvSpPr>
        <dsp:cNvPr id="0" name=""/>
        <dsp:cNvSpPr/>
      </dsp:nvSpPr>
      <dsp:spPr>
        <a:xfrm>
          <a:off x="3383280" y="1231899"/>
          <a:ext cx="365760" cy="365760"/>
        </a:xfrm>
        <a:prstGeom prst="ellipse">
          <a:avLst/>
        </a:prstGeom>
        <a:gradFill rotWithShape="0">
          <a:gsLst>
            <a:gs pos="0">
              <a:schemeClr val="accent5">
                <a:shade val="80000"/>
                <a:hueOff val="271263"/>
                <a:satOff val="5175"/>
                <a:lumOff val="22855"/>
                <a:alphaOff val="0"/>
                <a:satMod val="103000"/>
                <a:lumMod val="102000"/>
                <a:tint val="94000"/>
              </a:schemeClr>
            </a:gs>
            <a:gs pos="50000">
              <a:schemeClr val="accent5">
                <a:shade val="80000"/>
                <a:hueOff val="271263"/>
                <a:satOff val="5175"/>
                <a:lumOff val="22855"/>
                <a:alphaOff val="0"/>
                <a:satMod val="110000"/>
                <a:lumMod val="100000"/>
                <a:shade val="100000"/>
              </a:schemeClr>
            </a:gs>
            <a:gs pos="100000">
              <a:schemeClr val="accent5">
                <a:shade val="80000"/>
                <a:hueOff val="271263"/>
                <a:satOff val="5175"/>
                <a:lumOff val="2285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554B4B5-73C8-49E0-9DFA-6C4BA8B268E2}">
      <dsp:nvSpPr>
        <dsp:cNvPr id="0" name=""/>
        <dsp:cNvSpPr/>
      </dsp:nvSpPr>
      <dsp:spPr>
        <a:xfrm>
          <a:off x="3566160" y="1414779"/>
          <a:ext cx="1981200" cy="2522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809" tIns="0" rIns="0" bIns="0" numCol="1" spcCol="1270" anchor="t" anchorCtr="0">
          <a:noAutofit/>
        </a:bodyPr>
        <a:lstStyle/>
        <a:p>
          <a:pPr lvl="0" algn="l" defTabSz="1333500">
            <a:lnSpc>
              <a:spcPct val="90000"/>
            </a:lnSpc>
            <a:spcBef>
              <a:spcPct val="0"/>
            </a:spcBef>
            <a:spcAft>
              <a:spcPct val="35000"/>
            </a:spcAft>
          </a:pPr>
          <a:r>
            <a:rPr lang="en-US" sz="3000" kern="0" baseline="0" dirty="0" smtClean="0">
              <a:latin typeface="Helvetica" panose="020B0604020202020204" pitchFamily="34" charset="0"/>
            </a:rPr>
            <a:t>35% over age 65 will be racial or ethnic minority.</a:t>
          </a:r>
          <a:endParaRPr lang="en-US" sz="3000" kern="0" baseline="0" dirty="0">
            <a:latin typeface="Helvetica" panose="020B0604020202020204" pitchFamily="34" charset="0"/>
          </a:endParaRPr>
        </a:p>
      </dsp:txBody>
      <dsp:txXfrm>
        <a:off x="3566160" y="1414779"/>
        <a:ext cx="1981200" cy="25222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328AA-54D3-43B7-85E9-976CA26E15FF}">
      <dsp:nvSpPr>
        <dsp:cNvPr id="0" name=""/>
        <dsp:cNvSpPr/>
      </dsp:nvSpPr>
      <dsp:spPr>
        <a:xfrm>
          <a:off x="0" y="44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C23B3AF3-4B1D-4DC4-91D4-C40D9E0A5460}">
      <dsp:nvSpPr>
        <dsp:cNvPr id="0" name=""/>
        <dsp:cNvSpPr/>
      </dsp:nvSpPr>
      <dsp:spPr>
        <a:xfrm>
          <a:off x="0" y="44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Structural racism</a:t>
          </a:r>
          <a:endParaRPr lang="en-US" sz="2400" kern="1200" dirty="0"/>
        </a:p>
      </dsp:txBody>
      <dsp:txXfrm>
        <a:off x="0" y="449"/>
        <a:ext cx="7897813" cy="526467"/>
      </dsp:txXfrm>
    </dsp:sp>
    <dsp:sp modelId="{1D2DB804-007B-4CB2-85BF-EA2F0C184FEA}">
      <dsp:nvSpPr>
        <dsp:cNvPr id="0" name=""/>
        <dsp:cNvSpPr/>
      </dsp:nvSpPr>
      <dsp:spPr>
        <a:xfrm>
          <a:off x="0" y="52691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BB6919BD-6E4A-49E7-9D68-CDBFDEB94DEA}">
      <dsp:nvSpPr>
        <dsp:cNvPr id="0" name=""/>
        <dsp:cNvSpPr/>
      </dsp:nvSpPr>
      <dsp:spPr>
        <a:xfrm>
          <a:off x="0" y="52691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Oppression</a:t>
          </a:r>
          <a:endParaRPr lang="en-US" sz="2400" kern="1200" dirty="0"/>
        </a:p>
      </dsp:txBody>
      <dsp:txXfrm>
        <a:off x="0" y="526917"/>
        <a:ext cx="7897813" cy="526467"/>
      </dsp:txXfrm>
    </dsp:sp>
    <dsp:sp modelId="{F784A6C2-BFD4-4F76-A813-B8077C71E860}">
      <dsp:nvSpPr>
        <dsp:cNvPr id="0" name=""/>
        <dsp:cNvSpPr/>
      </dsp:nvSpPr>
      <dsp:spPr>
        <a:xfrm>
          <a:off x="0" y="1053385"/>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FB8354E8-0A2F-42B1-93EF-B07B77B77376}">
      <dsp:nvSpPr>
        <dsp:cNvPr id="0" name=""/>
        <dsp:cNvSpPr/>
      </dsp:nvSpPr>
      <dsp:spPr>
        <a:xfrm>
          <a:off x="0" y="1053385"/>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Discrimination </a:t>
          </a:r>
          <a:endParaRPr lang="en-US" sz="2400" kern="1200" dirty="0"/>
        </a:p>
      </dsp:txBody>
      <dsp:txXfrm>
        <a:off x="0" y="1053385"/>
        <a:ext cx="7897813" cy="526467"/>
      </dsp:txXfrm>
    </dsp:sp>
    <dsp:sp modelId="{7C44330F-12A8-4257-8F08-C75DC038E293}">
      <dsp:nvSpPr>
        <dsp:cNvPr id="0" name=""/>
        <dsp:cNvSpPr/>
      </dsp:nvSpPr>
      <dsp:spPr>
        <a:xfrm>
          <a:off x="0" y="1579853"/>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88305877-5FE9-4430-A2F8-0AE7BBCE144B}">
      <dsp:nvSpPr>
        <dsp:cNvPr id="0" name=""/>
        <dsp:cNvSpPr/>
      </dsp:nvSpPr>
      <dsp:spPr>
        <a:xfrm>
          <a:off x="0" y="1579853"/>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Language – Lack of interpreters</a:t>
          </a:r>
          <a:endParaRPr lang="en-US" sz="2400" kern="1200" dirty="0"/>
        </a:p>
      </dsp:txBody>
      <dsp:txXfrm>
        <a:off x="0" y="1579853"/>
        <a:ext cx="7897813" cy="526467"/>
      </dsp:txXfrm>
    </dsp:sp>
    <dsp:sp modelId="{0D311125-9A09-4E10-8476-BCCC5FC67B2F}">
      <dsp:nvSpPr>
        <dsp:cNvPr id="0" name=""/>
        <dsp:cNvSpPr/>
      </dsp:nvSpPr>
      <dsp:spPr>
        <a:xfrm>
          <a:off x="0" y="2106321"/>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129085B4-BEDB-4345-B3AE-BC67805B7A49}">
      <dsp:nvSpPr>
        <dsp:cNvPr id="0" name=""/>
        <dsp:cNvSpPr/>
      </dsp:nvSpPr>
      <dsp:spPr>
        <a:xfrm>
          <a:off x="0" y="2106321"/>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Attitudes</a:t>
          </a:r>
          <a:endParaRPr lang="en-US" sz="2400" kern="1200" dirty="0"/>
        </a:p>
      </dsp:txBody>
      <dsp:txXfrm>
        <a:off x="0" y="2106321"/>
        <a:ext cx="7897813" cy="526467"/>
      </dsp:txXfrm>
    </dsp:sp>
    <dsp:sp modelId="{0BCEA4AC-B0ED-404C-81E9-AC5639923D44}">
      <dsp:nvSpPr>
        <dsp:cNvPr id="0" name=""/>
        <dsp:cNvSpPr/>
      </dsp:nvSpPr>
      <dsp:spPr>
        <a:xfrm>
          <a:off x="0" y="2632789"/>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7534604A-8CCB-4B1A-A58B-DDE26756D5AA}">
      <dsp:nvSpPr>
        <dsp:cNvPr id="0" name=""/>
        <dsp:cNvSpPr/>
      </dsp:nvSpPr>
      <dsp:spPr>
        <a:xfrm>
          <a:off x="0" y="2632789"/>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Communication:  Interpreters for the Deaf</a:t>
          </a:r>
          <a:endParaRPr lang="en-US" sz="2400" kern="1200" dirty="0"/>
        </a:p>
      </dsp:txBody>
      <dsp:txXfrm>
        <a:off x="0" y="2632789"/>
        <a:ext cx="7897813" cy="526467"/>
      </dsp:txXfrm>
    </dsp:sp>
    <dsp:sp modelId="{403CB870-1C95-4401-AC4B-6E52999B5C2F}">
      <dsp:nvSpPr>
        <dsp:cNvPr id="0" name=""/>
        <dsp:cNvSpPr/>
      </dsp:nvSpPr>
      <dsp:spPr>
        <a:xfrm>
          <a:off x="0" y="3159257"/>
          <a:ext cx="7897813" cy="0"/>
        </a:xfrm>
        <a:prstGeom prst="line">
          <a:avLst/>
        </a:prstGeom>
        <a:gradFill rotWithShape="0">
          <a:gsLst>
            <a:gs pos="0">
              <a:schemeClr val="dk2">
                <a:hueOff val="0"/>
                <a:satOff val="0"/>
                <a:lumOff val="0"/>
                <a:alphaOff val="0"/>
                <a:lumMod val="110000"/>
                <a:satMod val="105000"/>
                <a:tint val="67000"/>
              </a:schemeClr>
            </a:gs>
            <a:gs pos="50000">
              <a:schemeClr val="dk2">
                <a:hueOff val="0"/>
                <a:satOff val="0"/>
                <a:lumOff val="0"/>
                <a:alphaOff val="0"/>
                <a:lumMod val="105000"/>
                <a:satMod val="103000"/>
                <a:tint val="73000"/>
              </a:schemeClr>
            </a:gs>
            <a:gs pos="100000">
              <a:schemeClr val="dk2">
                <a:hueOff val="0"/>
                <a:satOff val="0"/>
                <a:lumOff val="0"/>
                <a:alphaOff val="0"/>
                <a:lumMod val="105000"/>
                <a:satMod val="109000"/>
                <a:tint val="81000"/>
              </a:schemeClr>
            </a:gs>
          </a:gsLst>
          <a:lin ang="5400000" scaled="0"/>
        </a:gradFill>
        <a:ln w="6350" cap="flat" cmpd="sng" algn="ctr">
          <a:solidFill>
            <a:schemeClr val="dk2">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sp>
    <dsp:sp modelId="{345E9FA0-8E77-40DB-84B2-52DFE96B669C}">
      <dsp:nvSpPr>
        <dsp:cNvPr id="0" name=""/>
        <dsp:cNvSpPr/>
      </dsp:nvSpPr>
      <dsp:spPr>
        <a:xfrm>
          <a:off x="0" y="3159257"/>
          <a:ext cx="7897813" cy="526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rtl="0">
            <a:lnSpc>
              <a:spcPct val="90000"/>
            </a:lnSpc>
            <a:spcBef>
              <a:spcPct val="0"/>
            </a:spcBef>
            <a:spcAft>
              <a:spcPct val="35000"/>
            </a:spcAft>
          </a:pPr>
          <a:r>
            <a:rPr lang="en-US" sz="2400" kern="1200" dirty="0" smtClean="0"/>
            <a:t>Physical space and equipment – Lack of ADA compliance </a:t>
          </a:r>
          <a:endParaRPr lang="en-US" sz="2400" kern="1200" dirty="0"/>
        </a:p>
      </dsp:txBody>
      <dsp:txXfrm>
        <a:off x="0" y="3159257"/>
        <a:ext cx="7897813" cy="5264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484DD7-1BA2-4EA8-A3A9-46FC8D13C95E}">
      <dsp:nvSpPr>
        <dsp:cNvPr id="0" name=""/>
        <dsp:cNvSpPr/>
      </dsp:nvSpPr>
      <dsp:spPr>
        <a:xfrm>
          <a:off x="0" y="49689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INTEGRITY provides “one-stop shopping” to serve the Whole Person</a:t>
          </a:r>
          <a:endParaRPr lang="en-US" sz="1500" kern="1200" dirty="0">
            <a:latin typeface="Helvetica" panose="020B0604020202020204" pitchFamily="34" charset="0"/>
            <a:cs typeface="Helvetica" panose="020B0604020202020204" pitchFamily="34" charset="0"/>
          </a:endParaRPr>
        </a:p>
      </dsp:txBody>
      <dsp:txXfrm>
        <a:off x="17134" y="514032"/>
        <a:ext cx="8500132" cy="316732"/>
      </dsp:txXfrm>
    </dsp:sp>
    <dsp:sp modelId="{B467911D-6C1C-473D-98F9-49B8AFDDD808}">
      <dsp:nvSpPr>
        <dsp:cNvPr id="0" name=""/>
        <dsp:cNvSpPr/>
      </dsp:nvSpPr>
      <dsp:spPr>
        <a:xfrm>
          <a:off x="0" y="91012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Provides all acute and long term services for enrollees</a:t>
          </a:r>
          <a:endParaRPr lang="en-US" sz="1500" kern="1200" dirty="0">
            <a:latin typeface="Helvetica" panose="020B0604020202020204" pitchFamily="34" charset="0"/>
            <a:cs typeface="Helvetica" panose="020B0604020202020204" pitchFamily="34" charset="0"/>
          </a:endParaRPr>
        </a:p>
      </dsp:txBody>
      <dsp:txXfrm>
        <a:off x="17134" y="927257"/>
        <a:ext cx="8500132" cy="316732"/>
      </dsp:txXfrm>
    </dsp:sp>
    <dsp:sp modelId="{A906AEF2-F16B-4290-9FDB-D5D581EB00CB}">
      <dsp:nvSpPr>
        <dsp:cNvPr id="0" name=""/>
        <dsp:cNvSpPr/>
      </dsp:nvSpPr>
      <dsp:spPr>
        <a:xfrm>
          <a:off x="0" y="1321802"/>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Seniors and adults with disabilities with both Medicare and Medicaid coverage  </a:t>
          </a:r>
          <a:endParaRPr lang="en-US" sz="1500" kern="1200" dirty="0">
            <a:latin typeface="Helvetica" panose="020B0604020202020204" pitchFamily="34" charset="0"/>
            <a:cs typeface="Helvetica" panose="020B0604020202020204" pitchFamily="34" charset="0"/>
          </a:endParaRPr>
        </a:p>
      </dsp:txBody>
      <dsp:txXfrm>
        <a:off x="17134" y="1338936"/>
        <a:ext cx="8500132" cy="316732"/>
      </dsp:txXfrm>
    </dsp:sp>
    <dsp:sp modelId="{6D5022B8-BE88-4780-B3FC-032C080D4AF6}">
      <dsp:nvSpPr>
        <dsp:cNvPr id="0" name=""/>
        <dsp:cNvSpPr/>
      </dsp:nvSpPr>
      <dsp:spPr>
        <a:xfrm>
          <a:off x="0" y="1709390"/>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Individuals eligible for INTEGRITY are considered “dual eligible” or “duals”</a:t>
          </a:r>
          <a:endParaRPr lang="en-US" sz="1500" kern="1200" dirty="0">
            <a:latin typeface="Helvetica" panose="020B0604020202020204" pitchFamily="34" charset="0"/>
            <a:cs typeface="Helvetica" panose="020B0604020202020204" pitchFamily="34" charset="0"/>
          </a:endParaRPr>
        </a:p>
      </dsp:txBody>
      <dsp:txXfrm>
        <a:off x="17134" y="1726524"/>
        <a:ext cx="8500132" cy="316732"/>
      </dsp:txXfrm>
    </dsp:sp>
    <dsp:sp modelId="{6CD1BEDF-E9DC-454C-A8C4-1804BF38BEA5}">
      <dsp:nvSpPr>
        <dsp:cNvPr id="0" name=""/>
        <dsp:cNvSpPr/>
      </dsp:nvSpPr>
      <dsp:spPr>
        <a:xfrm>
          <a:off x="0" y="2168568"/>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Provides members with a better care experience with better coordination of benefits and services</a:t>
          </a:r>
          <a:endParaRPr lang="en-US" sz="1500" kern="1200" dirty="0">
            <a:latin typeface="Helvetica" panose="020B0604020202020204" pitchFamily="34" charset="0"/>
            <a:cs typeface="Helvetica" panose="020B0604020202020204" pitchFamily="34" charset="0"/>
          </a:endParaRPr>
        </a:p>
      </dsp:txBody>
      <dsp:txXfrm>
        <a:off x="17134" y="2185702"/>
        <a:ext cx="8500132" cy="316732"/>
      </dsp:txXfrm>
    </dsp:sp>
    <dsp:sp modelId="{71D26BD5-C37C-45D8-8867-1BFE0B3CF92F}">
      <dsp:nvSpPr>
        <dsp:cNvPr id="0" name=""/>
        <dsp:cNvSpPr/>
      </dsp:nvSpPr>
      <dsp:spPr>
        <a:xfrm>
          <a:off x="0" y="2588073"/>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Individual care plans provide customized service delivery</a:t>
          </a:r>
          <a:endParaRPr lang="en-US" sz="1500" kern="1200" dirty="0">
            <a:latin typeface="Helvetica" panose="020B0604020202020204" pitchFamily="34" charset="0"/>
            <a:cs typeface="Helvetica" panose="020B0604020202020204" pitchFamily="34" charset="0"/>
          </a:endParaRPr>
        </a:p>
      </dsp:txBody>
      <dsp:txXfrm>
        <a:off x="17134" y="2605207"/>
        <a:ext cx="8500132" cy="316732"/>
      </dsp:txXfrm>
    </dsp:sp>
    <dsp:sp modelId="{C4409661-870E-4AFA-94DA-8712372B74F3}">
      <dsp:nvSpPr>
        <dsp:cNvPr id="0" name=""/>
        <dsp:cNvSpPr/>
      </dsp:nvSpPr>
      <dsp:spPr>
        <a:xfrm>
          <a:off x="0" y="3007299"/>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Person-centered care</a:t>
          </a:r>
          <a:endParaRPr lang="en-US" sz="1500" kern="1200" dirty="0">
            <a:latin typeface="Helvetica" panose="020B0604020202020204" pitchFamily="34" charset="0"/>
            <a:cs typeface="Helvetica" panose="020B0604020202020204" pitchFamily="34" charset="0"/>
          </a:endParaRPr>
        </a:p>
      </dsp:txBody>
      <dsp:txXfrm>
        <a:off x="17134" y="3024433"/>
        <a:ext cx="8500132" cy="316732"/>
      </dsp:txXfrm>
    </dsp:sp>
    <dsp:sp modelId="{E20E5205-D8FD-43C0-B7FE-616A7DF6271A}">
      <dsp:nvSpPr>
        <dsp:cNvPr id="0" name=""/>
        <dsp:cNvSpPr/>
      </dsp:nvSpPr>
      <dsp:spPr>
        <a:xfrm>
          <a:off x="0" y="3426522"/>
          <a:ext cx="8534400" cy="35100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n-US" sz="1500" kern="1200" dirty="0" smtClean="0">
              <a:latin typeface="Helvetica" panose="020B0604020202020204" pitchFamily="34" charset="0"/>
              <a:cs typeface="Helvetica" panose="020B0604020202020204" pitchFamily="34" charset="0"/>
            </a:rPr>
            <a:t>Single health plan meeting unique needs of each member as a Whole</a:t>
          </a:r>
          <a:endParaRPr lang="en-US" sz="1500" kern="1200" dirty="0">
            <a:latin typeface="Helvetica" panose="020B0604020202020204" pitchFamily="34" charset="0"/>
            <a:cs typeface="Helvetica" panose="020B0604020202020204" pitchFamily="34" charset="0"/>
          </a:endParaRPr>
        </a:p>
      </dsp:txBody>
      <dsp:txXfrm>
        <a:off x="17134" y="3443656"/>
        <a:ext cx="8500132" cy="3167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5D3E65-CE3D-4407-8EF7-462E8BEA671E}">
      <dsp:nvSpPr>
        <dsp:cNvPr id="0" name=""/>
        <dsp:cNvSpPr/>
      </dsp:nvSpPr>
      <dsp:spPr>
        <a:xfrm>
          <a:off x="3286766" y="65"/>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Medical</a:t>
          </a:r>
          <a:endParaRPr lang="en-US" sz="1500" b="1" kern="1200" dirty="0"/>
        </a:p>
      </dsp:txBody>
      <dsp:txXfrm>
        <a:off x="3479075" y="192374"/>
        <a:ext cx="928548" cy="928548"/>
      </dsp:txXfrm>
    </dsp:sp>
    <dsp:sp modelId="{AC41F297-35E5-48BE-BAB5-32FAA0663438}">
      <dsp:nvSpPr>
        <dsp:cNvPr id="0" name=""/>
        <dsp:cNvSpPr/>
      </dsp:nvSpPr>
      <dsp:spPr>
        <a:xfrm rot="2160000">
          <a:off x="4558739" y="1009437"/>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4568776" y="1067185"/>
        <a:ext cx="245257" cy="265915"/>
      </dsp:txXfrm>
    </dsp:sp>
    <dsp:sp modelId="{8AE5E7BE-939A-47A0-B2F8-C6EB582F298A}">
      <dsp:nvSpPr>
        <dsp:cNvPr id="0" name=""/>
        <dsp:cNvSpPr/>
      </dsp:nvSpPr>
      <dsp:spPr>
        <a:xfrm>
          <a:off x="4883958"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Behavioral Health</a:t>
          </a:r>
          <a:endParaRPr lang="en-US" sz="1500" b="1" kern="1200" dirty="0"/>
        </a:p>
      </dsp:txBody>
      <dsp:txXfrm>
        <a:off x="5076267" y="1352802"/>
        <a:ext cx="928548" cy="928548"/>
      </dsp:txXfrm>
    </dsp:sp>
    <dsp:sp modelId="{0CF4726B-5A7F-427C-AC28-D0B72EB42AC2}">
      <dsp:nvSpPr>
        <dsp:cNvPr id="0" name=""/>
        <dsp:cNvSpPr/>
      </dsp:nvSpPr>
      <dsp:spPr>
        <a:xfrm rot="6480000">
          <a:off x="5063385" y="2524854"/>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5132180" y="2563510"/>
        <a:ext cx="245257" cy="265915"/>
      </dsp:txXfrm>
    </dsp:sp>
    <dsp:sp modelId="{B5000346-F9E7-4733-B933-6B55DA92E2AE}">
      <dsp:nvSpPr>
        <dsp:cNvPr id="0" name=""/>
        <dsp:cNvSpPr/>
      </dsp:nvSpPr>
      <dsp:spPr>
        <a:xfrm>
          <a:off x="4273885" y="3038104"/>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ts val="0"/>
            </a:spcAft>
          </a:pPr>
          <a:r>
            <a:rPr lang="en-US" sz="1500" b="1" kern="1200" dirty="0" smtClean="0"/>
            <a:t>LTSS</a:t>
          </a:r>
        </a:p>
        <a:p>
          <a:pPr lvl="0" algn="ctr" defTabSz="666750">
            <a:lnSpc>
              <a:spcPct val="90000"/>
            </a:lnSpc>
            <a:spcBef>
              <a:spcPct val="0"/>
            </a:spcBef>
            <a:spcAft>
              <a:spcPct val="35000"/>
            </a:spcAft>
          </a:pPr>
          <a:r>
            <a:rPr lang="en-US" sz="1400" kern="1200" dirty="0" smtClean="0"/>
            <a:t> </a:t>
          </a:r>
          <a:r>
            <a:rPr lang="en-US" sz="1200" kern="1200" dirty="0" smtClean="0"/>
            <a:t>(Long Term Services &amp; Supports)</a:t>
          </a:r>
          <a:endParaRPr lang="en-US" sz="1200" kern="1200" dirty="0"/>
        </a:p>
      </dsp:txBody>
      <dsp:txXfrm>
        <a:off x="4466194" y="3230413"/>
        <a:ext cx="928548" cy="928548"/>
      </dsp:txXfrm>
    </dsp:sp>
    <dsp:sp modelId="{8311FF9C-F7D2-472D-8BAD-965DA77BE0EE}">
      <dsp:nvSpPr>
        <dsp:cNvPr id="0" name=""/>
        <dsp:cNvSpPr/>
      </dsp:nvSpPr>
      <dsp:spPr>
        <a:xfrm rot="10800000">
          <a:off x="3778082" y="3473091"/>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3883192" y="3561730"/>
        <a:ext cx="245257" cy="265915"/>
      </dsp:txXfrm>
    </dsp:sp>
    <dsp:sp modelId="{F3FF58FC-A93E-4E56-9EA9-E609DD4ED0C2}">
      <dsp:nvSpPr>
        <dsp:cNvPr id="0" name=""/>
        <dsp:cNvSpPr/>
      </dsp:nvSpPr>
      <dsp:spPr>
        <a:xfrm>
          <a:off x="2299648" y="3038104"/>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en-US" sz="1500" b="1" kern="1200" dirty="0" smtClean="0"/>
            <a:t>Preventive Services</a:t>
          </a:r>
          <a:endParaRPr lang="en-US" sz="1500" b="1" kern="1200" dirty="0"/>
        </a:p>
      </dsp:txBody>
      <dsp:txXfrm>
        <a:off x="2491957" y="3230413"/>
        <a:ext cx="928548" cy="928548"/>
      </dsp:txXfrm>
    </dsp:sp>
    <dsp:sp modelId="{3340089C-872C-4312-A19F-68268ABCCD0B}">
      <dsp:nvSpPr>
        <dsp:cNvPr id="0" name=""/>
        <dsp:cNvSpPr/>
      </dsp:nvSpPr>
      <dsp:spPr>
        <a:xfrm rot="15120000">
          <a:off x="2479075" y="2543716"/>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10800000">
        <a:off x="2547870" y="2682338"/>
        <a:ext cx="245257" cy="265915"/>
      </dsp:txXfrm>
    </dsp:sp>
    <dsp:sp modelId="{E6B748AB-4DF9-4E47-9E9E-9B439B81F51A}">
      <dsp:nvSpPr>
        <dsp:cNvPr id="0" name=""/>
        <dsp:cNvSpPr/>
      </dsp:nvSpPr>
      <dsp:spPr>
        <a:xfrm>
          <a:off x="1689575" y="1160493"/>
          <a:ext cx="1313166" cy="1313166"/>
        </a:xfrm>
        <a:prstGeom prst="ellipse">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b="1" kern="1200" dirty="0" smtClean="0"/>
            <a:t>Drug Coverage &amp; Pharmacy options</a:t>
          </a:r>
          <a:endParaRPr lang="en-US" sz="1500" b="1" kern="1200" dirty="0"/>
        </a:p>
      </dsp:txBody>
      <dsp:txXfrm>
        <a:off x="1881884" y="1352802"/>
        <a:ext cx="928548" cy="928548"/>
      </dsp:txXfrm>
    </dsp:sp>
    <dsp:sp modelId="{5D3BFED5-0B76-47F8-A716-211C0527C3D3}">
      <dsp:nvSpPr>
        <dsp:cNvPr id="0" name=""/>
        <dsp:cNvSpPr/>
      </dsp:nvSpPr>
      <dsp:spPr>
        <a:xfrm rot="19440000">
          <a:off x="2961547" y="1021094"/>
          <a:ext cx="350367" cy="44319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2971584" y="1140624"/>
        <a:ext cx="245257" cy="26591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786AC-DDFD-433F-9A46-5F7AD42251A1}">
      <dsp:nvSpPr>
        <dsp:cNvPr id="0" name=""/>
        <dsp:cNvSpPr/>
      </dsp:nvSpPr>
      <dsp:spPr>
        <a:xfrm>
          <a:off x="0" y="0"/>
          <a:ext cx="7886700" cy="9504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Medical Benefits*</a:t>
          </a:r>
          <a:endParaRPr lang="en-US" sz="3200" b="1" kern="1200" dirty="0">
            <a:latin typeface="Garamond" panose="02020404030301010803" pitchFamily="18" charset="0"/>
          </a:endParaRPr>
        </a:p>
      </dsp:txBody>
      <dsp:txXfrm>
        <a:off x="0" y="0"/>
        <a:ext cx="7886700" cy="950400"/>
      </dsp:txXfrm>
    </dsp:sp>
    <dsp:sp modelId="{E7573E86-6F57-4313-8F10-04349D1FFA79}">
      <dsp:nvSpPr>
        <dsp:cNvPr id="0" name=""/>
        <dsp:cNvSpPr/>
      </dsp:nvSpPr>
      <dsp:spPr>
        <a:xfrm>
          <a:off x="0" y="957340"/>
          <a:ext cx="7886700" cy="380457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Inpatient Hospitalization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Skilled Nursing Facility - 3 day stay not required</a:t>
          </a:r>
          <a:endParaRPr lang="en-US" sz="2400" kern="1200" dirty="0"/>
        </a:p>
        <a:p>
          <a:pPr marL="228600" lvl="1" indent="-228600" algn="l" defTabSz="1066800">
            <a:lnSpc>
              <a:spcPct val="90000"/>
            </a:lnSpc>
            <a:spcBef>
              <a:spcPct val="0"/>
            </a:spcBef>
            <a:spcAft>
              <a:spcPct val="15000"/>
            </a:spcAft>
            <a:buChar char="••"/>
          </a:pPr>
          <a:r>
            <a:rPr lang="en-US" sz="2400" kern="1200" dirty="0" smtClean="0"/>
            <a:t>PCP &amp; specialty care</a:t>
          </a:r>
          <a:endParaRPr lang="en-US" sz="2400" kern="1200" dirty="0"/>
        </a:p>
        <a:p>
          <a:pPr marL="228600" lvl="1" indent="-228600" algn="l" defTabSz="1066800">
            <a:lnSpc>
              <a:spcPct val="90000"/>
            </a:lnSpc>
            <a:spcBef>
              <a:spcPct val="0"/>
            </a:spcBef>
            <a:spcAft>
              <a:spcPct val="15000"/>
            </a:spcAft>
            <a:buChar char="••"/>
          </a:pPr>
          <a:r>
            <a:rPr lang="en-US" sz="2400" kern="1200" dirty="0" smtClean="0"/>
            <a:t>Emergent &amp; urgent care</a:t>
          </a:r>
          <a:endParaRPr lang="en-US" sz="2400" kern="1200" dirty="0"/>
        </a:p>
        <a:p>
          <a:pPr marL="228600" lvl="1" indent="-228600" algn="l" defTabSz="1066800">
            <a:lnSpc>
              <a:spcPct val="90000"/>
            </a:lnSpc>
            <a:spcBef>
              <a:spcPct val="0"/>
            </a:spcBef>
            <a:spcAft>
              <a:spcPct val="15000"/>
            </a:spcAft>
            <a:buChar char="••"/>
          </a:pPr>
          <a:r>
            <a:rPr lang="en-US" sz="2400" kern="1200" dirty="0" smtClean="0"/>
            <a:t>MRI, CT Scans, Labs</a:t>
          </a:r>
          <a:endParaRPr lang="en-US" sz="2400" kern="1200" dirty="0"/>
        </a:p>
        <a:p>
          <a:pPr marL="228600" lvl="1" indent="-228600" algn="l" defTabSz="1066800">
            <a:lnSpc>
              <a:spcPct val="90000"/>
            </a:lnSpc>
            <a:spcBef>
              <a:spcPct val="0"/>
            </a:spcBef>
            <a:spcAft>
              <a:spcPct val="15000"/>
            </a:spcAft>
            <a:buChar char="••"/>
          </a:pPr>
          <a:r>
            <a:rPr lang="en-US" sz="2400" kern="1200" dirty="0" smtClean="0"/>
            <a:t>Durable Medical Equipment (DME)</a:t>
          </a:r>
          <a:endParaRPr lang="en-US" sz="2400" kern="1200" dirty="0"/>
        </a:p>
        <a:p>
          <a:pPr marL="228600" lvl="1" indent="-228600" algn="l" defTabSz="1066800">
            <a:lnSpc>
              <a:spcPct val="90000"/>
            </a:lnSpc>
            <a:spcBef>
              <a:spcPct val="0"/>
            </a:spcBef>
            <a:spcAft>
              <a:spcPct val="15000"/>
            </a:spcAft>
            <a:buChar char="••"/>
          </a:pPr>
          <a:r>
            <a:rPr lang="en-US" sz="2400" kern="1200" dirty="0" smtClean="0"/>
            <a:t>Hearing aids</a:t>
          </a:r>
          <a:endParaRPr lang="en-US" sz="2400" kern="1200" dirty="0"/>
        </a:p>
        <a:p>
          <a:pPr marL="228600" lvl="1" indent="-228600" algn="l" defTabSz="1066800">
            <a:lnSpc>
              <a:spcPct val="90000"/>
            </a:lnSpc>
            <a:spcBef>
              <a:spcPct val="0"/>
            </a:spcBef>
            <a:spcAft>
              <a:spcPct val="15000"/>
            </a:spcAft>
            <a:buChar char="••"/>
          </a:pPr>
          <a:r>
            <a:rPr lang="en-US" sz="2400" kern="1200" dirty="0" smtClean="0"/>
            <a:t>Eyeglasses</a:t>
          </a:r>
          <a:endParaRPr lang="en-US" sz="2400" kern="1200" dirty="0"/>
        </a:p>
        <a:p>
          <a:pPr marL="228600" lvl="1" indent="-228600" algn="l" defTabSz="1066800">
            <a:lnSpc>
              <a:spcPct val="90000"/>
            </a:lnSpc>
            <a:spcBef>
              <a:spcPct val="0"/>
            </a:spcBef>
            <a:spcAft>
              <a:spcPct val="15000"/>
            </a:spcAft>
            <a:buChar char="••"/>
          </a:pPr>
          <a:r>
            <a:rPr lang="en-US" sz="2400" kern="1200" dirty="0" smtClean="0"/>
            <a:t>Routine podiatry</a:t>
          </a:r>
          <a:endParaRPr lang="en-US" sz="2400" kern="1200" dirty="0"/>
        </a:p>
      </dsp:txBody>
      <dsp:txXfrm>
        <a:off x="0" y="957340"/>
        <a:ext cx="7886700" cy="38045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A786AC-DDFD-433F-9A46-5F7AD42251A1}">
      <dsp:nvSpPr>
        <dsp:cNvPr id="0" name=""/>
        <dsp:cNvSpPr/>
      </dsp:nvSpPr>
      <dsp:spPr>
        <a:xfrm>
          <a:off x="0" y="5"/>
          <a:ext cx="7886700" cy="1728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Preventive Services</a:t>
          </a:r>
          <a:endParaRPr lang="en-US" sz="3200" b="1" kern="1200" dirty="0">
            <a:latin typeface="Garamond" panose="02020404030301010803" pitchFamily="18" charset="0"/>
          </a:endParaRPr>
        </a:p>
      </dsp:txBody>
      <dsp:txXfrm>
        <a:off x="0" y="5"/>
        <a:ext cx="7886700" cy="1728000"/>
      </dsp:txXfrm>
    </dsp:sp>
    <dsp:sp modelId="{E7573E86-6F57-4313-8F10-04349D1FFA79}">
      <dsp:nvSpPr>
        <dsp:cNvPr id="0" name=""/>
        <dsp:cNvSpPr/>
      </dsp:nvSpPr>
      <dsp:spPr>
        <a:xfrm>
          <a:off x="0" y="1766124"/>
          <a:ext cx="7886700" cy="2964600"/>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Annual Wellness Visit</a:t>
          </a:r>
          <a:endParaRPr lang="en-US" sz="2400" kern="1200" dirty="0"/>
        </a:p>
        <a:p>
          <a:pPr marL="228600" lvl="1" indent="-228600" algn="l" defTabSz="1066800">
            <a:lnSpc>
              <a:spcPct val="90000"/>
            </a:lnSpc>
            <a:spcBef>
              <a:spcPct val="0"/>
            </a:spcBef>
            <a:spcAft>
              <a:spcPct val="15000"/>
            </a:spcAft>
            <a:buChar char="••"/>
          </a:pPr>
          <a:r>
            <a:rPr lang="en-US" sz="2400" kern="1200" dirty="0" smtClean="0"/>
            <a:t>Flu Shot &amp; Pneumococcal Vaccine </a:t>
          </a:r>
          <a:endParaRPr lang="en-US" sz="2400" kern="1200" dirty="0"/>
        </a:p>
        <a:p>
          <a:pPr marL="228600" lvl="1" indent="-228600" algn="l" defTabSz="1066800">
            <a:lnSpc>
              <a:spcPct val="90000"/>
            </a:lnSpc>
            <a:spcBef>
              <a:spcPct val="0"/>
            </a:spcBef>
            <a:spcAft>
              <a:spcPct val="15000"/>
            </a:spcAft>
            <a:buChar char="••"/>
          </a:pPr>
          <a:r>
            <a:rPr lang="en-US" sz="2400" kern="1200" dirty="0" smtClean="0"/>
            <a:t>Bone Mass Measurements </a:t>
          </a:r>
          <a:endParaRPr lang="en-US" sz="2400" kern="1200" dirty="0"/>
        </a:p>
        <a:p>
          <a:pPr marL="228600" lvl="1" indent="-228600" algn="l" defTabSz="1066800">
            <a:lnSpc>
              <a:spcPct val="90000"/>
            </a:lnSpc>
            <a:spcBef>
              <a:spcPct val="0"/>
            </a:spcBef>
            <a:spcAft>
              <a:spcPct val="15000"/>
            </a:spcAft>
            <a:buChar char="••"/>
          </a:pPr>
          <a:r>
            <a:rPr lang="en-US" sz="2400" kern="1200" dirty="0" smtClean="0"/>
            <a:t>Medicare Diabetes Prevention Program </a:t>
          </a:r>
          <a:endParaRPr lang="en-US" sz="2400" kern="1200" dirty="0"/>
        </a:p>
        <a:p>
          <a:pPr marL="228600" lvl="1" indent="-228600" algn="l" defTabSz="1066800">
            <a:lnSpc>
              <a:spcPct val="90000"/>
            </a:lnSpc>
            <a:spcBef>
              <a:spcPct val="0"/>
            </a:spcBef>
            <a:spcAft>
              <a:spcPct val="15000"/>
            </a:spcAft>
            <a:buChar char="••"/>
          </a:pPr>
          <a:r>
            <a:rPr lang="en-US" sz="2400" kern="1200" dirty="0" smtClean="0"/>
            <a:t>Counseling to prevent tobacco use </a:t>
          </a:r>
          <a:endParaRPr lang="en-US" sz="2400" kern="1200" dirty="0"/>
        </a:p>
        <a:p>
          <a:pPr marL="228600" lvl="1" indent="-228600" algn="l" defTabSz="1066800">
            <a:lnSpc>
              <a:spcPct val="90000"/>
            </a:lnSpc>
            <a:spcBef>
              <a:spcPct val="0"/>
            </a:spcBef>
            <a:spcAft>
              <a:spcPct val="15000"/>
            </a:spcAft>
            <a:buChar char="••"/>
          </a:pPr>
          <a:r>
            <a:rPr lang="en-US" sz="2400" kern="1200" dirty="0" smtClean="0"/>
            <a:t>Screenings e.g. diabetes, depression, glaucoma, mammography, prostate cancer, Hepatitis B</a:t>
          </a:r>
          <a:endParaRPr lang="en-US" sz="2400" kern="1200" dirty="0"/>
        </a:p>
      </dsp:txBody>
      <dsp:txXfrm>
        <a:off x="0" y="1766124"/>
        <a:ext cx="7886700" cy="29646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C25BBD-C36E-4B2E-932A-D3726602E4E4}">
      <dsp:nvSpPr>
        <dsp:cNvPr id="0" name=""/>
        <dsp:cNvSpPr/>
      </dsp:nvSpPr>
      <dsp:spPr>
        <a:xfrm>
          <a:off x="0" y="0"/>
          <a:ext cx="7886700" cy="16704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Behavioral Health &amp; Substance Use Treatment Services*</a:t>
          </a:r>
          <a:endParaRPr lang="en-US" sz="3200" b="1" kern="1200" dirty="0">
            <a:latin typeface="Garamond" panose="02020404030301010803" pitchFamily="18" charset="0"/>
          </a:endParaRPr>
        </a:p>
      </dsp:txBody>
      <dsp:txXfrm>
        <a:off x="0" y="0"/>
        <a:ext cx="7886700" cy="1670400"/>
      </dsp:txXfrm>
    </dsp:sp>
    <dsp:sp modelId="{9F66A455-DAAA-4E8C-9B15-0249A53A4AA0}">
      <dsp:nvSpPr>
        <dsp:cNvPr id="0" name=""/>
        <dsp:cNvSpPr/>
      </dsp:nvSpPr>
      <dsp:spPr>
        <a:xfrm>
          <a:off x="0" y="1706816"/>
          <a:ext cx="7886700" cy="2626965"/>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Inpatient &amp; Partial Hospitalization</a:t>
          </a:r>
          <a:endParaRPr lang="en-US" sz="2400" kern="1200" dirty="0"/>
        </a:p>
        <a:p>
          <a:pPr marL="228600" lvl="1" indent="-228600" algn="l" defTabSz="1066800">
            <a:lnSpc>
              <a:spcPct val="90000"/>
            </a:lnSpc>
            <a:spcBef>
              <a:spcPct val="0"/>
            </a:spcBef>
            <a:spcAft>
              <a:spcPct val="15000"/>
            </a:spcAft>
            <a:buChar char="••"/>
          </a:pPr>
          <a:r>
            <a:rPr lang="en-US" sz="2400" kern="1200" dirty="0" smtClean="0"/>
            <a:t>Intensive outpatient services</a:t>
          </a:r>
          <a:endParaRPr lang="en-US" sz="2400" kern="1200" dirty="0"/>
        </a:p>
        <a:p>
          <a:pPr marL="228600" lvl="1" indent="-228600" algn="l" defTabSz="1066800">
            <a:lnSpc>
              <a:spcPct val="90000"/>
            </a:lnSpc>
            <a:spcBef>
              <a:spcPct val="0"/>
            </a:spcBef>
            <a:spcAft>
              <a:spcPct val="15000"/>
            </a:spcAft>
            <a:buChar char="••"/>
          </a:pPr>
          <a:r>
            <a:rPr lang="en-US" sz="2400" kern="1200" dirty="0" smtClean="0"/>
            <a:t>Substance abuse residential treatment</a:t>
          </a:r>
          <a:endParaRPr lang="en-US" sz="2400" kern="1200" dirty="0"/>
        </a:p>
        <a:p>
          <a:pPr marL="228600" lvl="1" indent="-228600" algn="l" defTabSz="1066800">
            <a:lnSpc>
              <a:spcPct val="90000"/>
            </a:lnSpc>
            <a:spcBef>
              <a:spcPct val="0"/>
            </a:spcBef>
            <a:spcAft>
              <a:spcPct val="15000"/>
            </a:spcAft>
            <a:buChar char="••"/>
          </a:pPr>
          <a:r>
            <a:rPr lang="en-US" sz="2400" kern="1200" dirty="0" smtClean="0"/>
            <a:t>Integrated health homes (IHH)</a:t>
          </a:r>
          <a:endParaRPr lang="en-US" sz="2400" kern="1200" dirty="0"/>
        </a:p>
        <a:p>
          <a:pPr marL="228600" lvl="1" indent="-228600" algn="l" defTabSz="1066800">
            <a:lnSpc>
              <a:spcPct val="90000"/>
            </a:lnSpc>
            <a:spcBef>
              <a:spcPct val="0"/>
            </a:spcBef>
            <a:spcAft>
              <a:spcPct val="15000"/>
            </a:spcAft>
            <a:buChar char="••"/>
          </a:pPr>
          <a:r>
            <a:rPr lang="en-US" sz="2400" kern="1200" dirty="0" smtClean="0"/>
            <a:t>Assertive community treatment (ACT)</a:t>
          </a:r>
          <a:endParaRPr lang="en-US" sz="2400" kern="1200" dirty="0"/>
        </a:p>
        <a:p>
          <a:pPr marL="228600" lvl="1" indent="-228600" algn="l" defTabSz="1066800">
            <a:lnSpc>
              <a:spcPct val="90000"/>
            </a:lnSpc>
            <a:spcBef>
              <a:spcPct val="0"/>
            </a:spcBef>
            <a:spcAft>
              <a:spcPct val="15000"/>
            </a:spcAft>
            <a:buChar char="••"/>
          </a:pPr>
          <a:r>
            <a:rPr lang="en-US" sz="2400" kern="1200" dirty="0" smtClean="0"/>
            <a:t>Opioid Treatment Program (OTP)</a:t>
          </a:r>
          <a:endParaRPr lang="en-US" sz="2400" kern="1200" dirty="0"/>
        </a:p>
      </dsp:txBody>
      <dsp:txXfrm>
        <a:off x="0" y="1706816"/>
        <a:ext cx="7886700" cy="262696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381FFF-10D3-4A12-ACE1-26C25B7DA66D}">
      <dsp:nvSpPr>
        <dsp:cNvPr id="0" name=""/>
        <dsp:cNvSpPr/>
      </dsp:nvSpPr>
      <dsp:spPr>
        <a:xfrm>
          <a:off x="0" y="15680"/>
          <a:ext cx="7886700" cy="1296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90000"/>
            </a:lnSpc>
            <a:spcBef>
              <a:spcPct val="0"/>
            </a:spcBef>
            <a:spcAft>
              <a:spcPct val="35000"/>
            </a:spcAft>
          </a:pPr>
          <a:r>
            <a:rPr lang="en-US" sz="3200" b="1" kern="1200" dirty="0" smtClean="0">
              <a:latin typeface="Garamond" panose="02020404030301010803" pitchFamily="18" charset="0"/>
            </a:rPr>
            <a:t>LTSS (Long Term Services &amp; Supports</a:t>
          </a:r>
          <a:r>
            <a:rPr lang="en-US" sz="3200" kern="1200" dirty="0" smtClean="0">
              <a:latin typeface="Garamond" panose="02020404030301010803" pitchFamily="18" charset="0"/>
            </a:rPr>
            <a:t>)*</a:t>
          </a:r>
        </a:p>
      </dsp:txBody>
      <dsp:txXfrm>
        <a:off x="0" y="15680"/>
        <a:ext cx="7886700" cy="1296000"/>
      </dsp:txXfrm>
    </dsp:sp>
    <dsp:sp modelId="{BC3B628F-6FEC-473E-96C6-EA1106F4A316}">
      <dsp:nvSpPr>
        <dsp:cNvPr id="0" name=""/>
        <dsp:cNvSpPr/>
      </dsp:nvSpPr>
      <dsp:spPr>
        <a:xfrm>
          <a:off x="0" y="1318625"/>
          <a:ext cx="7886700" cy="3026362"/>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Homemaker</a:t>
          </a:r>
          <a:endParaRPr lang="en-US" sz="2400" kern="1200" dirty="0"/>
        </a:p>
        <a:p>
          <a:pPr marL="228600" lvl="1" indent="-228600" algn="l" defTabSz="1066800">
            <a:lnSpc>
              <a:spcPct val="90000"/>
            </a:lnSpc>
            <a:spcBef>
              <a:spcPct val="0"/>
            </a:spcBef>
            <a:spcAft>
              <a:spcPct val="15000"/>
            </a:spcAft>
            <a:buChar char="••"/>
          </a:pPr>
          <a:r>
            <a:rPr lang="en-US" sz="2400" kern="1200" dirty="0" smtClean="0"/>
            <a:t>Meals on Wheels (home delivered meals)</a:t>
          </a:r>
          <a:endParaRPr lang="en-US" sz="2400" kern="1200" dirty="0"/>
        </a:p>
        <a:p>
          <a:pPr marL="228600" lvl="1" indent="-228600" algn="l" defTabSz="1066800">
            <a:lnSpc>
              <a:spcPct val="90000"/>
            </a:lnSpc>
            <a:spcBef>
              <a:spcPct val="0"/>
            </a:spcBef>
            <a:spcAft>
              <a:spcPct val="15000"/>
            </a:spcAft>
            <a:buChar char="••"/>
          </a:pPr>
          <a:r>
            <a:rPr lang="en-US" sz="2400" kern="1200" dirty="0" smtClean="0"/>
            <a:t>Skilled nursing services</a:t>
          </a:r>
          <a:endParaRPr lang="en-US" sz="2400" kern="1200" dirty="0"/>
        </a:p>
        <a:p>
          <a:pPr marL="228600" lvl="1" indent="-228600" algn="l" defTabSz="1066800">
            <a:lnSpc>
              <a:spcPct val="90000"/>
            </a:lnSpc>
            <a:spcBef>
              <a:spcPct val="0"/>
            </a:spcBef>
            <a:spcAft>
              <a:spcPct val="15000"/>
            </a:spcAft>
            <a:buChar char="••"/>
          </a:pPr>
          <a:r>
            <a:rPr lang="en-US" sz="2400" kern="1200" dirty="0" smtClean="0"/>
            <a:t>Assisted Living Facility</a:t>
          </a:r>
          <a:endParaRPr lang="en-US" sz="2400" kern="1200" dirty="0"/>
        </a:p>
        <a:p>
          <a:pPr marL="228600" lvl="1" indent="-228600" algn="l" defTabSz="1066800">
            <a:lnSpc>
              <a:spcPct val="90000"/>
            </a:lnSpc>
            <a:spcBef>
              <a:spcPct val="0"/>
            </a:spcBef>
            <a:spcAft>
              <a:spcPct val="15000"/>
            </a:spcAft>
            <a:buChar char="••"/>
          </a:pPr>
          <a:r>
            <a:rPr lang="en-US" sz="2400" kern="1200" dirty="0" smtClean="0"/>
            <a:t>RIte@Home shared living</a:t>
          </a:r>
          <a:endParaRPr lang="en-US" sz="2400" kern="1200" dirty="0"/>
        </a:p>
        <a:p>
          <a:pPr marL="228600" lvl="1" indent="-228600" algn="l" defTabSz="1066800">
            <a:lnSpc>
              <a:spcPct val="90000"/>
            </a:lnSpc>
            <a:spcBef>
              <a:spcPct val="0"/>
            </a:spcBef>
            <a:spcAft>
              <a:spcPct val="15000"/>
            </a:spcAft>
            <a:buChar char="••"/>
          </a:pPr>
          <a:r>
            <a:rPr lang="en-US" sz="2400" kern="1200" dirty="0" smtClean="0"/>
            <a:t>Nursing Home Care</a:t>
          </a:r>
          <a:endParaRPr lang="en-US" sz="2400" kern="1200" dirty="0"/>
        </a:p>
        <a:p>
          <a:pPr marL="228600" lvl="1" indent="-228600" algn="l" defTabSz="1066800">
            <a:lnSpc>
              <a:spcPct val="90000"/>
            </a:lnSpc>
            <a:spcBef>
              <a:spcPct val="0"/>
            </a:spcBef>
            <a:spcAft>
              <a:spcPct val="15000"/>
            </a:spcAft>
            <a:buChar char="••"/>
          </a:pPr>
          <a:r>
            <a:rPr lang="en-US" sz="2400" kern="1200" dirty="0" smtClean="0"/>
            <a:t>Personal Choice Program (self directed care)</a:t>
          </a:r>
          <a:endParaRPr lang="en-US" sz="2400" kern="1200" dirty="0"/>
        </a:p>
      </dsp:txBody>
      <dsp:txXfrm>
        <a:off x="0" y="1318625"/>
        <a:ext cx="7886700" cy="30263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2B9D9D-DD0D-4F17-ABD2-BB31D1D112F7}">
      <dsp:nvSpPr>
        <dsp:cNvPr id="0" name=""/>
        <dsp:cNvSpPr/>
      </dsp:nvSpPr>
      <dsp:spPr>
        <a:xfrm>
          <a:off x="0" y="19679"/>
          <a:ext cx="7886700" cy="1872000"/>
        </a:xfrm>
        <a:prstGeom prst="rec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227584" tIns="130048" rIns="227584" bIns="130048" numCol="1" spcCol="1270" anchor="ctr" anchorCtr="0">
          <a:noAutofit/>
        </a:bodyPr>
        <a:lstStyle/>
        <a:p>
          <a:pPr lvl="0" algn="l" defTabSz="1422400">
            <a:lnSpc>
              <a:spcPct val="100000"/>
            </a:lnSpc>
            <a:spcBef>
              <a:spcPct val="0"/>
            </a:spcBef>
            <a:spcAft>
              <a:spcPts val="600"/>
            </a:spcAft>
          </a:pPr>
          <a:r>
            <a:rPr lang="en-US" sz="3200" b="1" kern="1200" dirty="0" smtClean="0">
              <a:latin typeface="Garamond" panose="02020404030301010803" pitchFamily="18" charset="0"/>
            </a:rPr>
            <a:t>Drug Coverage &amp; Pharmacy Options</a:t>
          </a:r>
        </a:p>
      </dsp:txBody>
      <dsp:txXfrm>
        <a:off x="0" y="19679"/>
        <a:ext cx="7886700" cy="1872000"/>
      </dsp:txXfrm>
    </dsp:sp>
    <dsp:sp modelId="{6EFEFE77-8684-4D55-9360-6C448918DDC0}">
      <dsp:nvSpPr>
        <dsp:cNvPr id="0" name=""/>
        <dsp:cNvSpPr/>
      </dsp:nvSpPr>
      <dsp:spPr>
        <a:xfrm>
          <a:off x="0" y="2013248"/>
          <a:ext cx="7886700" cy="2899791"/>
        </a:xfrm>
        <a:prstGeom prst="rect">
          <a:avLst/>
        </a:prstGeom>
        <a:solidFill>
          <a:schemeClr val="accent6">
            <a:alpha val="90000"/>
            <a:tint val="40000"/>
            <a:hueOff val="0"/>
            <a:satOff val="0"/>
            <a:lumOff val="0"/>
            <a:alphaOff val="0"/>
          </a:schemeClr>
        </a:solidFill>
        <a:ln w="6350" cap="flat" cmpd="sng" algn="ctr">
          <a:solidFill>
            <a:schemeClr val="accent6">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endParaRPr lang="en-US" sz="2400" kern="1200" dirty="0"/>
        </a:p>
      </dsp:txBody>
      <dsp:txXfrm>
        <a:off x="0" y="2013248"/>
        <a:ext cx="7886700" cy="2899791"/>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arrow3">
  <dgm:title val=""/>
  <dgm:desc val=""/>
  <dgm:catLst>
    <dgm:cat type="relationship" pri="5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none"/>
      <dgm:param type="vertAlign" val="none"/>
    </dgm:alg>
    <dgm:shape xmlns:r="http://schemas.openxmlformats.org/officeDocument/2006/relationships" r:blip="">
      <dgm:adjLst/>
    </dgm:shape>
    <dgm:presOf/>
    <dgm:choose name="Name0">
      <dgm:if name="Name1" func="var" arg="dir" op="equ" val="norm">
        <dgm:choose name="Name2">
          <dgm:if name="Name3"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l" for="ch" forName="downArrow" refType="w" fact="0.1"/>
              <dgm:constr type="t" for="ch" forName="downArrow" refType="h" fact="0.05"/>
              <dgm:constr type="lOff" for="ch" forName="downArrow" refType="w" fact="0.02"/>
              <dgm:constr type="w" for="ch" forName="downArrowText" refType="w" fact="0.32"/>
              <dgm:constr type="h" for="ch" forName="downArrowText" refType="h" fact="0.42"/>
              <dgm:constr type="t" for="ch" forName="downArrowText"/>
              <dgm:constr type="r" for="ch" forName="downArrowText" refType="w" fact="0.85"/>
              <dgm:constr type="w" for="ch" forName="upArrow" refType="w" fact="0.3"/>
              <dgm:constr type="h" for="ch" forName="upArrow" refType="h" fact="0.4"/>
              <dgm:constr type="b" for="ch" forName="upArrow" refType="h" fact="0.95"/>
              <dgm:constr type="r" for="ch" forName="upArrow" refType="w" fact="0.9"/>
              <dgm:constr type="rOff" for="ch" forName="upArrow" refType="w" fact="-0.02"/>
              <dgm:constr type="w" for="ch" forName="upArrowText" refType="w" fact="0.32"/>
              <dgm:constr type="h" for="ch" forName="upArrowText" refType="h" fact="0.42"/>
              <dgm:constr type="b" for="ch" forName="upArrowText" refType="h"/>
              <dgm:constr type="l" for="ch" forName="upArrowText" refType="w" fact="0.15"/>
              <dgm:constr type="primFontSz" for="ch" ptType="node" op="equ" val="65"/>
            </dgm:constrLst>
          </dgm:if>
          <dgm:else name="Name4">
            <dgm:constrLst>
              <dgm:constr type="w" for="ch" forName="downArrow" refType="w" fact="0.4"/>
              <dgm:constr type="h" for="ch" forName="downArrow" refType="h" fact="0.8"/>
              <dgm:constr type="l" for="ch" forName="downArrow" refType="w" fact="0.02"/>
              <dgm:constr type="t" for="ch" forName="downArrow" refType="h" fact="0.05"/>
              <dgm:constr type="lOff" for="ch" forName="downArrow" refType="w" fact="0.02"/>
              <dgm:constr type="w" for="ch" forName="downArrowText" refType="w" fact="0.5"/>
              <dgm:constr type="h" for="ch" forName="downArrowText" refType="h"/>
              <dgm:constr type="t" for="ch" forName="downArrowText"/>
              <dgm:constr type="r" for="ch" forName="downArrowText" refType="w"/>
              <dgm:constr type="primFontSz" for="ch" ptType="node" op="equ" val="65"/>
            </dgm:constrLst>
          </dgm:else>
        </dgm:choose>
      </dgm:if>
      <dgm:else name="Name5">
        <dgm:choose name="Name6">
          <dgm:if name="Name7" axis="ch" ptType="node" func="cnt" op="gte" val="2">
            <dgm:constrLst>
              <dgm:constr type="w" for="ch" forName="divider" refType="w"/>
              <dgm:constr type="h" for="ch" forName="divider" refType="w" fact="0.2"/>
              <dgm:constr type="h" for="ch" forName="divider" refType="h" op="gte" fact="0.2"/>
              <dgm:constr type="h" for="ch" forName="divider" refType="h" op="lte" fact="0.4"/>
              <dgm:constr type="ctrX" for="ch" forName="divider" refType="w" fact="0.5"/>
              <dgm:constr type="ctrY" for="ch" forName="divider" refType="h" fact="0.5"/>
              <dgm:constr type="w" for="ch" forName="downArrow" refType="w" fact="0.3"/>
              <dgm:constr type="h" for="ch" forName="downArrow" refType="h" fact="0.4"/>
              <dgm:constr type="r" for="ch" forName="downArrow" refType="w" fact="0.9"/>
              <dgm:constr type="t" for="ch" forName="downArrow" refType="h" fact="0.05"/>
              <dgm:constr type="rOff" for="ch" forName="downArrow" refType="w" fact="-0.02"/>
              <dgm:constr type="w" for="ch" forName="downArrowText" refType="w" fact="0.32"/>
              <dgm:constr type="h" for="ch" forName="downArrowText" refType="h" fact="0.42"/>
              <dgm:constr type="t" for="ch" forName="downArrowText"/>
              <dgm:constr type="l" for="ch" forName="downArrowText" refType="w" fact="0.15"/>
              <dgm:constr type="w" for="ch" forName="upArrow" refType="w" fact="0.3"/>
              <dgm:constr type="h" for="ch" forName="upArrow" refType="h" fact="0.4"/>
              <dgm:constr type="b" for="ch" forName="upArrow" refType="h" fact="0.95"/>
              <dgm:constr type="l" for="ch" forName="upArrow" refType="w" fact="0.1"/>
              <dgm:constr type="lOff" for="ch" forName="upArrow" refType="w" fact="0.02"/>
              <dgm:constr type="w" for="ch" forName="upArrowText" refType="w" fact="0.32"/>
              <dgm:constr type="h" for="ch" forName="upArrowText" refType="h" fact="0.42"/>
              <dgm:constr type="b" for="ch" forName="upArrowText" refType="h"/>
              <dgm:constr type="r" for="ch" forName="upArrowText" refType="w" fact="0.85"/>
              <dgm:constr type="primFontSz" for="ch" ptType="node" op="equ" val="65"/>
            </dgm:constrLst>
          </dgm:if>
          <dgm:else name="Name8">
            <dgm:constrLst>
              <dgm:constr type="w" for="ch" forName="downArrow" refType="w" fact="0.4"/>
              <dgm:constr type="h" for="ch" forName="downArrow" refType="h" fact="0.8"/>
              <dgm:constr type="r" for="ch" forName="downArrow" refType="w" fact="0.98"/>
              <dgm:constr type="t" for="ch" forName="downArrow" refType="h" fact="0.05"/>
              <dgm:constr type="rOff" for="ch" forName="downArrow" refType="w" fact="-0.02"/>
              <dgm:constr type="w" for="ch" forName="downArrowText" refType="w" fact="0.5"/>
              <dgm:constr type="h" for="ch" forName="downArrowText" refType="h"/>
              <dgm:constr type="t" for="ch" forName="downArrowText"/>
              <dgm:constr type="l" for="ch" forName="downArrowText"/>
              <dgm:constr type="primFontSz" for="ch" ptType="node" op="equ" val="65"/>
            </dgm:constrLst>
          </dgm:else>
        </dgm:choose>
      </dgm:else>
    </dgm:choose>
    <dgm:ruleLst/>
    <dgm:choose name="Name9">
      <dgm:if name="Name10" axis="ch" ptType="node" func="cnt" op="gte" val="2">
        <dgm:layoutNode name="divider" styleLbl="fgShp">
          <dgm:alg type="sp"/>
          <dgm:choose name="Name11">
            <dgm:if name="Name12" func="var" arg="dir" op="equ" val="norm">
              <dgm:shape xmlns:r="http://schemas.openxmlformats.org/officeDocument/2006/relationships" rot="-5" type="mathMinus" r:blip="">
                <dgm:adjLst/>
              </dgm:shape>
            </dgm:if>
            <dgm:else name="Name13">
              <dgm:shape xmlns:r="http://schemas.openxmlformats.org/officeDocument/2006/relationships" rot="5" type="mathMinus" r:blip="">
                <dgm:adjLst/>
              </dgm:shape>
            </dgm:else>
          </dgm:choose>
          <dgm:presOf/>
          <dgm:constrLst/>
          <dgm:ruleLst/>
        </dgm:layoutNode>
      </dgm:if>
      <dgm:else name="Name14"/>
    </dgm:choose>
    <dgm:forEach name="Name15" axis="ch" ptType="node"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forEach name="Name16" axis="ch" ptType="node" st="2" cnt="1">
      <dgm:layoutNode name="upArrow" styleLbl="node1">
        <dgm:alg type="sp"/>
        <dgm:shape xmlns:r="http://schemas.openxmlformats.org/officeDocument/2006/relationships" type="upArrow" r:blip="">
          <dgm:adjLst/>
        </dgm:shape>
        <dgm:presOf/>
        <dgm:constrLst/>
        <dgm:ruleLst/>
      </dgm:layoutNode>
      <dgm:layoutNode name="upArrowText" styleLbl="revTx">
        <dgm:varLst>
          <dgm:bulletEnabled val="1"/>
        </dgm:varLst>
        <dgm:alg type="tx">
          <dgm:param type="txAnchorVertCh" val="mid"/>
        </dgm:alg>
        <dgm:shape xmlns:r="http://schemas.openxmlformats.org/officeDocument/2006/relationships" type="rect" r:blip="">
          <dgm:adjLst/>
        </dgm:shape>
        <dgm:presOf axis="desOrSelf" ptType="node"/>
        <dgm:constrLst/>
        <dgm:ruleLst>
          <dgm:rule type="primFontSz" val="5" fact="NaN" max="NaN"/>
        </dgm:ruleLst>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7C65CA7-42D8-9546-B746-99F2D9464862}" type="datetimeFigureOut">
              <a:rPr lang="en-US" smtClean="0"/>
              <a:t>6/18/2021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B28335-2C6D-4749-B8EA-C356CE40223B}" type="slidenum">
              <a:rPr lang="en-US" smtClean="0"/>
              <a:t>‹#›</a:t>
            </a:fld>
            <a:endParaRPr lang="en-US"/>
          </a:p>
        </p:txBody>
      </p:sp>
    </p:spTree>
    <p:extLst>
      <p:ext uri="{BB962C8B-B14F-4D97-AF65-F5344CB8AC3E}">
        <p14:creationId xmlns:p14="http://schemas.microsoft.com/office/powerpoint/2010/main" val="34183486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43C706D8-62E4-0F4E-B7FF-BF6D39EEEA3A}" type="datetimeFigureOut">
              <a:rPr lang="en-US"/>
              <a:pPr>
                <a:defRPr/>
              </a:pPr>
              <a:t>6/18/2021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FC9C830-3C57-0248-AEEB-8298D0DCDFD4}" type="slidenum">
              <a:rPr lang="en-US"/>
              <a:pPr>
                <a:defRPr/>
              </a:pPr>
              <a:t>‹#›</a:t>
            </a:fld>
            <a:endParaRPr lang="en-US"/>
          </a:p>
        </p:txBody>
      </p:sp>
    </p:spTree>
    <p:extLst>
      <p:ext uri="{BB962C8B-B14F-4D97-AF65-F5344CB8AC3E}">
        <p14:creationId xmlns:p14="http://schemas.microsoft.com/office/powerpoint/2010/main" val="1899038369"/>
      </p:ext>
    </p:extLst>
  </p:cSld>
  <p:clrMap bg1="lt1" tx1="dk1" bg2="lt2" tx2="dk2" accent1="accent1" accent2="accent2" accent3="accent3" accent4="accent4" accent5="accent5" accent6="accent6" hlink="hlink" folHlink="folHlink"/>
  <p:hf sldNum="0"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justice.gov/cgi-bin/outside.cgi?http://www.law.cornell.edu/supct/html/98-536.ZS.html"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897193" rtl="0" eaLnBrk="0" fontAlgn="base" latinLnBrk="0" hangingPunct="0">
              <a:lnSpc>
                <a:spcPct val="100000"/>
              </a:lnSpc>
              <a:spcBef>
                <a:spcPct val="30000"/>
              </a:spcBef>
              <a:spcAft>
                <a:spcPct val="0"/>
              </a:spcAft>
              <a:buClrTx/>
              <a:buSzTx/>
              <a:buFontTx/>
              <a:buNone/>
              <a:tabLst/>
              <a:defRPr/>
            </a:pPr>
            <a:r>
              <a:rPr lang="en-US" b="1" dirty="0" smtClean="0"/>
              <a:t>Slide 1: Welcome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897193" rtl="0" eaLnBrk="0" fontAlgn="base" latinLnBrk="0" hangingPunct="0">
              <a:lnSpc>
                <a:spcPct val="100000"/>
              </a:lnSpc>
              <a:spcBef>
                <a:spcPct val="30000"/>
              </a:spcBef>
              <a:spcAft>
                <a:spcPct val="0"/>
              </a:spcAft>
              <a:buClrTx/>
              <a:buSzTx/>
              <a:buFontTx/>
              <a:buNone/>
              <a:tabLst/>
              <a:defRPr/>
            </a:pPr>
            <a:r>
              <a:rPr lang="en-US" dirty="0" smtClean="0"/>
              <a:t>Welcome to the first in</a:t>
            </a:r>
            <a:r>
              <a:rPr lang="en-US" baseline="0" dirty="0" smtClean="0"/>
              <a:t> a series of </a:t>
            </a:r>
            <a:r>
              <a:rPr lang="en-US" dirty="0" smtClean="0"/>
              <a:t>training courses focused on Neighborhood Health Plan of Rhode Island’s Medicare-Medicaid Plan, called INTEGRITY.</a:t>
            </a:r>
            <a:r>
              <a:rPr lang="en-US" baseline="0" dirty="0" smtClean="0"/>
              <a:t>  Let’s take a quick look at what we will cover in this course. </a:t>
            </a:r>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897193" rtl="0" eaLnBrk="0" fontAlgn="base" latinLnBrk="0" hangingPunct="0">
              <a:lnSpc>
                <a:spcPct val="100000"/>
              </a:lnSpc>
              <a:spcBef>
                <a:spcPct val="30000"/>
              </a:spcBef>
              <a:spcAft>
                <a:spcPct val="0"/>
              </a:spcAft>
              <a:buClrTx/>
              <a:buSzTx/>
              <a:buFontTx/>
              <a:buNone/>
              <a:tabLst/>
              <a:defRPr/>
            </a:pPr>
            <a:endParaRPr lang="en-US" baseline="0" dirty="0" smtClean="0"/>
          </a:p>
          <a:p>
            <a:pPr defTabSz="897193">
              <a:defRPr/>
            </a:pPr>
            <a:endParaRPr lang="en-US" dirty="0"/>
          </a:p>
        </p:txBody>
      </p:sp>
      <p:sp>
        <p:nvSpPr>
          <p:cNvPr id="4" name="Slide Number Placeholder 3"/>
          <p:cNvSpPr>
            <a:spLocks noGrp="1"/>
          </p:cNvSpPr>
          <p:nvPr>
            <p:ph type="sldNum" sz="quarter" idx="10"/>
          </p:nvPr>
        </p:nvSpPr>
        <p:spPr/>
        <p:txBody>
          <a:bodyPr/>
          <a:lstStyle/>
          <a:p>
            <a:fld id="{E8E9698F-0E34-45CE-84E1-E59D561404F8}" type="slidenum">
              <a:rPr lang="en-US" altLang="en-US" smtClean="0">
                <a:solidFill>
                  <a:prstClr val="black"/>
                </a:solidFill>
              </a:rPr>
              <a:pPr/>
              <a:t>1</a:t>
            </a:fld>
            <a:endParaRPr lang="en-US" altLang="en-US">
              <a:solidFill>
                <a:prstClr val="black"/>
              </a:solidFill>
            </a:endParaRPr>
          </a:p>
        </p:txBody>
      </p:sp>
    </p:spTree>
    <p:extLst>
      <p:ext uri="{BB962C8B-B14F-4D97-AF65-F5344CB8AC3E}">
        <p14:creationId xmlns:p14="http://schemas.microsoft.com/office/powerpoint/2010/main" val="2102359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28</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7339615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29</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000052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30</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628326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31</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243831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10:  </a:t>
            </a:r>
            <a:r>
              <a:rPr lang="en-US" b="1" dirty="0"/>
              <a:t>Cultural Competency</a:t>
            </a:r>
            <a:endParaRPr lang="en-US" dirty="0"/>
          </a:p>
          <a:p>
            <a:pPr eaLnBrk="0" fontAlgn="base" hangingPunct="0"/>
            <a:r>
              <a:rPr lang="en-US" dirty="0" smtClean="0"/>
              <a:t>We </a:t>
            </a:r>
            <a:r>
              <a:rPr lang="en-US" dirty="0"/>
              <a:t>hear the phrase “cultural competence” so often these days that its real meaning can get lost.  Let’s look at what the two words – that is, </a:t>
            </a:r>
            <a:r>
              <a:rPr lang="en-US" dirty="0" smtClean="0"/>
              <a:t>**culture </a:t>
            </a:r>
            <a:r>
              <a:rPr lang="en-US" dirty="0"/>
              <a:t>and </a:t>
            </a:r>
            <a:r>
              <a:rPr lang="en-US" dirty="0" smtClean="0"/>
              <a:t>**competence </a:t>
            </a:r>
            <a:r>
              <a:rPr lang="en-US" dirty="0"/>
              <a:t>– really mean. </a:t>
            </a:r>
          </a:p>
          <a:p>
            <a:pPr eaLnBrk="0" fontAlgn="base" hangingPunct="0"/>
            <a:r>
              <a:rPr lang="en-US" dirty="0" smtClean="0"/>
              <a:t>“</a:t>
            </a:r>
            <a:r>
              <a:rPr lang="en-US" dirty="0"/>
              <a:t>C</a:t>
            </a:r>
            <a:r>
              <a:rPr lang="en-US" dirty="0" smtClean="0"/>
              <a:t>ulture</a:t>
            </a:r>
            <a:r>
              <a:rPr lang="en-US" dirty="0"/>
              <a:t>” means a range of </a:t>
            </a:r>
            <a:r>
              <a:rPr lang="en-US" dirty="0" smtClean="0"/>
              <a:t>things,</a:t>
            </a:r>
            <a:r>
              <a:rPr lang="en-US" baseline="0" dirty="0" smtClean="0"/>
              <a:t> best summarized as </a:t>
            </a:r>
            <a:r>
              <a:rPr lang="en-US" dirty="0" smtClean="0"/>
              <a:t>**“the customary beliefs, social forms, and material traits</a:t>
            </a:r>
            <a:r>
              <a:rPr lang="en-US" baseline="0" dirty="0" smtClean="0"/>
              <a:t> of a racial, religious, or social group.</a:t>
            </a:r>
            <a:r>
              <a:rPr lang="en-US" dirty="0" smtClean="0"/>
              <a:t>”</a:t>
            </a:r>
            <a:endParaRPr lang="en-US" dirty="0"/>
          </a:p>
          <a:p>
            <a:pPr eaLnBrk="0" fontAlgn="base" hangingPunct="0"/>
            <a:r>
              <a:rPr lang="en-US" dirty="0" smtClean="0"/>
              <a:t>**Competence </a:t>
            </a:r>
            <a:r>
              <a:rPr lang="en-US" dirty="0"/>
              <a:t>is an easier term to define. </a:t>
            </a:r>
            <a:r>
              <a:rPr lang="en-US" dirty="0" smtClean="0"/>
              <a:t>It means the</a:t>
            </a:r>
            <a:r>
              <a:rPr lang="en-US" baseline="0" dirty="0" smtClean="0"/>
              <a:t> ability to do something successfully or efficiently.</a:t>
            </a:r>
            <a:endParaRPr lang="en-US" dirty="0"/>
          </a:p>
          <a:p>
            <a:pPr eaLnBrk="0" fontAlgn="base" hangingPunct="0"/>
            <a:endParaRPr lang="en-US" dirty="0"/>
          </a:p>
          <a:p>
            <a:r>
              <a:rPr lang="en-US" dirty="0" smtClean="0"/>
              <a:t>The National Technical Assistance Center for State Mental Health Planning</a:t>
            </a:r>
            <a:r>
              <a:rPr lang="en-US" baseline="0" dirty="0" smtClean="0"/>
              <a:t> has defined cultural competency as the integration and transformation of knowledge about individuals and groups of people into specific standards, policies, practices, and attitudes used in appropriate cultural settings to increase the quality of services; thereby producing better outcomes.</a:t>
            </a: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6A07608-278A-4237-A3FB-5A9A20F1F17C}" type="slidenum">
              <a:rPr lang="en-US" altLang="en-US" sz="1200"/>
              <a:pPr/>
              <a:t>32</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7973429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35: </a:t>
            </a:r>
            <a:r>
              <a:rPr lang="en-US" b="1" dirty="0"/>
              <a:t>CLAS Standards </a:t>
            </a:r>
            <a:endParaRPr lang="en-US" dirty="0"/>
          </a:p>
          <a:p>
            <a:pPr defTabSz="897252">
              <a:defRPr/>
            </a:pPr>
            <a:r>
              <a:rPr lang="en-US" dirty="0" smtClean="0"/>
              <a:t>CLAS</a:t>
            </a:r>
            <a:r>
              <a:rPr lang="en-US" baseline="0" dirty="0" smtClean="0"/>
              <a:t> </a:t>
            </a:r>
            <a:r>
              <a:rPr lang="en-US" dirty="0" smtClean="0"/>
              <a:t>stands </a:t>
            </a:r>
            <a:r>
              <a:rPr lang="en-US" dirty="0"/>
              <a:t>for Culturally and Linguistically Appropriate Services </a:t>
            </a:r>
            <a:r>
              <a:rPr lang="en-US" dirty="0" smtClean="0"/>
              <a:t>and is </a:t>
            </a:r>
            <a:r>
              <a:rPr lang="en-US" dirty="0"/>
              <a:t>a set of national standards </a:t>
            </a:r>
            <a:r>
              <a:rPr lang="en-US" dirty="0" smtClean="0"/>
              <a:t>that aim to improve cultural and linguistic competency in the health care system.</a:t>
            </a:r>
            <a:r>
              <a:rPr lang="en-US" baseline="0" dirty="0" smtClean="0"/>
              <a:t>  Ultimately, the goal of CLAS is </a:t>
            </a:r>
            <a:r>
              <a:rPr lang="en-US" dirty="0" smtClean="0"/>
              <a:t>to reduce racial and ethnic health care disparities. </a:t>
            </a:r>
          </a:p>
          <a:p>
            <a:pPr eaLnBrk="0" fontAlgn="base" hangingPunct="0"/>
            <a:r>
              <a:rPr lang="en-US" dirty="0" smtClean="0"/>
              <a:t>CLAS was first introduced in 2000 by the Office of Minority Health, Department of Health and Human Services.  </a:t>
            </a:r>
          </a:p>
          <a:p>
            <a:pPr eaLnBrk="0" fontAlgn="base" hangingPunct="0"/>
            <a:r>
              <a:rPr lang="en-US" dirty="0" smtClean="0"/>
              <a:t>In </a:t>
            </a:r>
            <a:r>
              <a:rPr lang="en-US" dirty="0"/>
              <a:t>2013, a set of enhanced standards were established expanding </a:t>
            </a:r>
            <a:r>
              <a:rPr lang="en-US" dirty="0" smtClean="0"/>
              <a:t>the </a:t>
            </a:r>
            <a:r>
              <a:rPr lang="en-US" dirty="0"/>
              <a:t>scope of the goals set forth in 2000. The enhanced standards broaden the concepts of “culture” and “health” and encourage health care organizations to consider not just race and ethnic background, but also beliefs, values, institutions, language, and geographical and sociological characteristics. </a:t>
            </a:r>
          </a:p>
          <a:p>
            <a:pPr eaLnBrk="0" fontAlgn="base" hangingPunct="0"/>
            <a:r>
              <a:rPr lang="en-US" dirty="0"/>
              <a:t>There are 15 CLAS </a:t>
            </a:r>
            <a:r>
              <a:rPr lang="en-US" dirty="0" smtClean="0"/>
              <a:t>standards</a:t>
            </a:r>
            <a:r>
              <a:rPr lang="en-US" baseline="0" dirty="0" smtClean="0"/>
              <a:t> and we have provided a link to these standards on the resources slide at the end of this presentation.</a:t>
            </a:r>
            <a:endParaRPr lang="en-US" dirty="0"/>
          </a:p>
          <a:p>
            <a:pPr eaLnBrk="0" fontAlgn="base" hangingPunct="0"/>
            <a:r>
              <a:rPr lang="en-US" dirty="0"/>
              <a:t>The new standards also advocate for a broader view of health that encompasses physical, mental, social, and spiritual well-being. </a:t>
            </a:r>
          </a:p>
          <a:p>
            <a:pPr eaLnBrk="0" fontAlgn="base" hangingPunct="0"/>
            <a:r>
              <a:rPr lang="en-US" dirty="0"/>
              <a:t>In this way, the enhanced CLAS standards aim to improve overall quality of care, eliminate health care disparities, and achieve health equity. </a:t>
            </a:r>
          </a:p>
          <a:p>
            <a:pPr eaLnBrk="0" fontAlgn="base" hangingPunct="0"/>
            <a:r>
              <a:rPr lang="en-US" dirty="0"/>
              <a:t>CLAS standards also provide specific recommendations for addressing inequities at every point of patient contact with the healthcare system – with the goal to ensure “effective, equitable, understandable, and respectful quality care and services that are responsive to diverse needs. </a:t>
            </a:r>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3F86975-4DBA-4CA5-92A7-92ED129FAB7B}" type="slidenum">
              <a:rPr lang="en-US" altLang="en-US" sz="1200"/>
              <a:pPr/>
              <a:t>33</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977747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36:  </a:t>
            </a:r>
            <a:r>
              <a:rPr lang="en-US" b="1" dirty="0"/>
              <a:t>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34</a:t>
            </a:fld>
            <a:endParaRPr lang="en-US" altLang="en-US" sz="120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306403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xfrm>
            <a:off x="685800" y="4114488"/>
            <a:ext cx="5486400" cy="50279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36:  </a:t>
            </a:r>
            <a:r>
              <a:rPr lang="en-US" b="1" dirty="0"/>
              <a:t>Teaching Frameworks </a:t>
            </a:r>
            <a:endParaRPr lang="en-US" dirty="0"/>
          </a:p>
          <a:p>
            <a:pPr eaLnBrk="0" fontAlgn="base" hangingPunct="0"/>
            <a:r>
              <a:rPr lang="en-US" sz="1100" dirty="0"/>
              <a:t>The issue of cultural competency has long been studied and effective communication between member and provider is one of its most critical aspects.  There are many teaching frameworks that can be helpful to improve communication and RESPECT and LEARN are two such examples. RESPECT is a teaching framework that was developed in 1998 by Welch. </a:t>
            </a:r>
          </a:p>
          <a:p>
            <a:pPr eaLnBrk="0" fontAlgn="base" hangingPunct="0"/>
            <a:r>
              <a:rPr lang="en-US" sz="1100" dirty="0"/>
              <a:t>As you can see here, RESPECT is an acronym standing for Rapport, Empathy, Support, Partnership, Explanations, Cultural Competency, and Trust.  Rapport refers to connecting on a social level, seeing the patient’s point of view, suspending judgment, and avoiding making assumptions.  Empathy means remembering that the patient has come to you seeking help and acknowledging and legitimizing the patient’s feelings.  Support means asking about the barriers to care and helping the patient overcome those barriers, and reassuring the patient that you are there to help.  Partnership means that it might be necessary to stress that you are working together to address health concerns.  Explanations reminds us to check often for understanding and clarify whenever necessary.  Cultural competence refers to everything we’ve just been learning about in this module, respecting the patient’s cultural beliefs, being aware of cultural or ethnic stereotypes and your own biases and preconceptions.  Finally, trust reminds us that we need to consciously work to establish trust and realize that the process may be difficult for some patients.</a:t>
            </a:r>
          </a:p>
          <a:p>
            <a:pPr eaLnBrk="0" fontAlgn="base" hangingPunct="0"/>
            <a:r>
              <a:rPr lang="en-US" sz="1100" dirty="0"/>
              <a:t>We are going to take a few minutes now to shift gears to talk about communication. </a:t>
            </a:r>
          </a:p>
          <a:p>
            <a:pPr eaLnBrk="0" fontAlgn="base" hangingPunct="0"/>
            <a:r>
              <a:rPr lang="en-US" sz="1100" dirty="0"/>
              <a:t>LEARN is a teaching framework that was developed in 1983 by Berlin and </a:t>
            </a:r>
            <a:r>
              <a:rPr lang="en-US" sz="1100" dirty="0" err="1"/>
              <a:t>Fowkes</a:t>
            </a:r>
            <a:r>
              <a:rPr lang="en-US" sz="1100" dirty="0"/>
              <a:t>.  </a:t>
            </a:r>
          </a:p>
          <a:p>
            <a:pPr eaLnBrk="0" fontAlgn="base" hangingPunct="0"/>
            <a:r>
              <a:rPr lang="en-US" sz="1100" dirty="0"/>
              <a:t>LEARN stands for - Listen, Explain, Acknowledge, Recommend, Negotiate.  It’s important to listen to understand a patient’s perception of the problem, then explain your perception of the problem.  Acknowledge the differences and similarities between the two perceptions, recommend treatment, and then negotiate treatment.  This model was developed with cross-cultural interactions in mind, but it can really be applied to any patient/provider relationship.</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8C14E431-4818-4E16-84BB-434DB57259A5}" type="slidenum">
              <a:rPr lang="en-US" altLang="en-US" sz="1200"/>
              <a:pPr/>
              <a:t>35</a:t>
            </a:fld>
            <a:endParaRPr lang="en-US" altLang="en-US" sz="120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1295667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35: </a:t>
            </a:r>
            <a:r>
              <a:rPr lang="en-US" b="1" dirty="0"/>
              <a:t>CLAS Standards </a:t>
            </a:r>
            <a:endParaRPr lang="en-US" dirty="0"/>
          </a:p>
          <a:p>
            <a:pPr defTabSz="897252">
              <a:defRPr/>
            </a:pPr>
            <a:r>
              <a:rPr lang="en-US" dirty="0" smtClean="0"/>
              <a:t>CLAS</a:t>
            </a:r>
            <a:r>
              <a:rPr lang="en-US" baseline="0" dirty="0" smtClean="0"/>
              <a:t> </a:t>
            </a:r>
            <a:r>
              <a:rPr lang="en-US" dirty="0" smtClean="0"/>
              <a:t>stands </a:t>
            </a:r>
            <a:r>
              <a:rPr lang="en-US" dirty="0"/>
              <a:t>for Culturally and Linguistically Appropriate Services </a:t>
            </a:r>
            <a:r>
              <a:rPr lang="en-US" dirty="0" smtClean="0"/>
              <a:t>and is </a:t>
            </a:r>
            <a:r>
              <a:rPr lang="en-US" dirty="0"/>
              <a:t>a set of national standards </a:t>
            </a:r>
            <a:r>
              <a:rPr lang="en-US" dirty="0" smtClean="0"/>
              <a:t>that aim to improve cultural and linguistic competency in the health care system.</a:t>
            </a:r>
            <a:r>
              <a:rPr lang="en-US" baseline="0" dirty="0" smtClean="0"/>
              <a:t>  Ultimately, the goal of CLAS is </a:t>
            </a:r>
            <a:r>
              <a:rPr lang="en-US" dirty="0" smtClean="0"/>
              <a:t>to reduce racial and ethnic health care disparities. </a:t>
            </a:r>
          </a:p>
          <a:p>
            <a:pPr eaLnBrk="0" fontAlgn="base" hangingPunct="0"/>
            <a:r>
              <a:rPr lang="en-US" dirty="0" smtClean="0"/>
              <a:t>CLAS was first introduced in 2000 by the Office of Minority Health, Department of Health and Human Services.  </a:t>
            </a:r>
          </a:p>
          <a:p>
            <a:pPr eaLnBrk="0" fontAlgn="base" hangingPunct="0"/>
            <a:r>
              <a:rPr lang="en-US" dirty="0" smtClean="0"/>
              <a:t>In </a:t>
            </a:r>
            <a:r>
              <a:rPr lang="en-US" dirty="0"/>
              <a:t>2013, a set of enhanced standards were established expanding </a:t>
            </a:r>
            <a:r>
              <a:rPr lang="en-US" dirty="0" smtClean="0"/>
              <a:t>the </a:t>
            </a:r>
            <a:r>
              <a:rPr lang="en-US" dirty="0"/>
              <a:t>scope of the goals set forth in 2000. The enhanced standards broaden the concepts of “culture” and “health” and encourage health care organizations to consider not just race and ethnic background, but also beliefs, values, institutions, language, and geographical and sociological characteristics. </a:t>
            </a:r>
          </a:p>
          <a:p>
            <a:pPr eaLnBrk="0" fontAlgn="base" hangingPunct="0"/>
            <a:r>
              <a:rPr lang="en-US" dirty="0"/>
              <a:t>There are 15 CLAS </a:t>
            </a:r>
            <a:r>
              <a:rPr lang="en-US" dirty="0" smtClean="0"/>
              <a:t>standards</a:t>
            </a:r>
            <a:r>
              <a:rPr lang="en-US" baseline="0" dirty="0" smtClean="0"/>
              <a:t> and we have provided a link to these standards on the resources slide at the end of this presentation.</a:t>
            </a:r>
            <a:endParaRPr lang="en-US" dirty="0"/>
          </a:p>
          <a:p>
            <a:pPr eaLnBrk="0" fontAlgn="base" hangingPunct="0"/>
            <a:r>
              <a:rPr lang="en-US" dirty="0"/>
              <a:t>The new standards also advocate for a broader view of health that encompasses physical, mental, social, and spiritual well-being. </a:t>
            </a:r>
          </a:p>
          <a:p>
            <a:pPr eaLnBrk="0" fontAlgn="base" hangingPunct="0"/>
            <a:r>
              <a:rPr lang="en-US" dirty="0"/>
              <a:t>In this way, the enhanced CLAS standards aim to improve overall quality of care, eliminate health care disparities, and achieve health equity. </a:t>
            </a:r>
          </a:p>
          <a:p>
            <a:pPr eaLnBrk="0" fontAlgn="base" hangingPunct="0"/>
            <a:r>
              <a:rPr lang="en-US" dirty="0"/>
              <a:t>CLAS standards also provide specific recommendations for addressing inequities at every point of patient contact with the healthcare system – with the goal to ensure “effective, equitable, understandable, and respectful quality care and services that are responsive to diverse needs. </a:t>
            </a:r>
          </a:p>
          <a:p>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63F86975-4DBA-4CA5-92A7-92ED129FAB7B}" type="slidenum">
              <a:rPr lang="en-US" altLang="en-US" sz="1200"/>
              <a:pPr/>
              <a:t>36</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848929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17: </a:t>
            </a:r>
            <a:r>
              <a:rPr lang="en-US" b="1" dirty="0"/>
              <a:t>Cultural Competency and Quality</a:t>
            </a:r>
            <a:endParaRPr lang="en-US" dirty="0"/>
          </a:p>
          <a:p>
            <a:pPr eaLnBrk="0" fontAlgn="base" hangingPunct="0"/>
            <a:r>
              <a:rPr lang="en-US" dirty="0" smtClean="0"/>
              <a:t>**According </a:t>
            </a:r>
            <a:r>
              <a:rPr lang="en-US" dirty="0"/>
              <a:t>to the United States Department of Health and Human Services, cultural and linguistic competency </a:t>
            </a:r>
            <a:r>
              <a:rPr lang="en-US" dirty="0" smtClean="0"/>
              <a:t>directly affects the </a:t>
            </a:r>
            <a:r>
              <a:rPr lang="en-US" dirty="0"/>
              <a:t>quality of health care services that people receive. </a:t>
            </a:r>
          </a:p>
          <a:p>
            <a:pPr eaLnBrk="0" fontAlgn="base" hangingPunct="0"/>
            <a:r>
              <a:rPr lang="en-US" dirty="0"/>
              <a:t>In fact, care that is delivered in a culturally competent manner translates into higher quality care for the individual. </a:t>
            </a:r>
          </a:p>
          <a:p>
            <a:pPr eaLnBrk="0" fontAlgn="base" hangingPunct="0"/>
            <a:r>
              <a:rPr lang="en-US" dirty="0" smtClean="0"/>
              <a:t>When </a:t>
            </a:r>
            <a:r>
              <a:rPr lang="en-US" dirty="0"/>
              <a:t>care is delivered in a </a:t>
            </a:r>
            <a:r>
              <a:rPr lang="en-US" dirty="0" smtClean="0"/>
              <a:t>culturally </a:t>
            </a:r>
            <a:r>
              <a:rPr lang="en-US" dirty="0"/>
              <a:t>and linguistically competent </a:t>
            </a:r>
            <a:r>
              <a:rPr lang="en-US" dirty="0" smtClean="0"/>
              <a:t>manner, health </a:t>
            </a:r>
            <a:r>
              <a:rPr lang="en-US" dirty="0"/>
              <a:t>and well-being goes up, and health disparities go down. </a:t>
            </a:r>
          </a:p>
          <a:p>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C0C4BF93-79C3-455F-9072-CC7D136DE400}" type="slidenum">
              <a:rPr lang="en-US" altLang="en-US" sz="1200"/>
              <a:pPr/>
              <a:t>37</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724376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467889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xfrm>
            <a:off x="686099" y="4401156"/>
            <a:ext cx="5485805" cy="4068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8: What is INTEGRITY?</a:t>
            </a:r>
            <a:endParaRPr lang="en-US" dirty="0"/>
          </a:p>
          <a:p>
            <a:r>
              <a:rPr lang="en-US" dirty="0"/>
              <a:t>**At Neighborhood, we like to think of INTEGRITY as the state of being whole. </a:t>
            </a:r>
          </a:p>
          <a:p>
            <a:r>
              <a:rPr lang="en-US" dirty="0"/>
              <a:t>INTEGRITY is a comprehensive plan that provides for a comprehensive set of services and supports across all of a member’s needs to address the needs of the whole person. </a:t>
            </a:r>
          </a:p>
          <a:p>
            <a:r>
              <a:rPr lang="en-US" dirty="0"/>
              <a:t>Seniors and adults with disabilities with both Medicare and Medicaid coverage will be able to receive all of their services and supports through this one plan. </a:t>
            </a:r>
          </a:p>
          <a:p>
            <a:r>
              <a:rPr lang="en-US" dirty="0"/>
              <a:t>Persons with both Medicare and Medicaid coverage are also called “dual </a:t>
            </a:r>
            <a:r>
              <a:rPr lang="en-US" dirty="0" err="1" smtClean="0"/>
              <a:t>eligibles</a:t>
            </a:r>
            <a:r>
              <a:rPr lang="en-US" dirty="0" smtClean="0"/>
              <a:t>” </a:t>
            </a:r>
            <a:r>
              <a:rPr lang="en-US" dirty="0"/>
              <a:t>or “duals.” </a:t>
            </a:r>
          </a:p>
          <a:p>
            <a:r>
              <a:rPr lang="en-US" dirty="0"/>
              <a:t>INTEGRITY is a person-centered </a:t>
            </a:r>
            <a:r>
              <a:rPr lang="en-US" dirty="0" smtClean="0"/>
              <a:t>plan. </a:t>
            </a:r>
            <a:endParaRPr lang="en-US" dirty="0"/>
          </a:p>
          <a:p>
            <a:r>
              <a:rPr lang="en-US" dirty="0"/>
              <a:t>“Person-centered” means that care is provided and delivered in accordance with the needs, preferences and goals of the person, or the member.  </a:t>
            </a:r>
          </a:p>
          <a:p>
            <a:r>
              <a:rPr lang="en-US" dirty="0"/>
              <a:t>INTEGRITY will meet the needs of the whole person through one plan, ending the difficulty that many seniors and adults with disabilities face today in trying to access their Medicare and Medicaid  services on their own. </a:t>
            </a:r>
          </a:p>
          <a:p>
            <a:r>
              <a:rPr lang="en-US" dirty="0"/>
              <a:t>INTEGRITY ensures that services are coordinated across all of the member’s needs, be </a:t>
            </a:r>
            <a:r>
              <a:rPr lang="en-US" dirty="0" smtClean="0"/>
              <a:t>it </a:t>
            </a:r>
            <a:r>
              <a:rPr lang="en-US" dirty="0"/>
              <a:t>medical needs, behavioral health needs, or the need for long-term services and supports.  Let’s move on to the services that are covered under INTEGRITY. </a:t>
            </a:r>
          </a:p>
          <a:p>
            <a:endParaRPr lang="en-US" altLang="en-US" dirty="0" smtClean="0"/>
          </a:p>
        </p:txBody>
      </p:sp>
    </p:spTree>
    <p:extLst>
      <p:ext uri="{BB962C8B-B14F-4D97-AF65-F5344CB8AC3E}">
        <p14:creationId xmlns:p14="http://schemas.microsoft.com/office/powerpoint/2010/main" val="31818581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11</a:t>
            </a:r>
            <a:endParaRPr lang="en-US" b="1" dirty="0"/>
          </a:p>
          <a:p>
            <a:r>
              <a:rPr lang="en-US" dirty="0" smtClean="0"/>
              <a:t>As </a:t>
            </a:r>
            <a:r>
              <a:rPr lang="en-US" dirty="0"/>
              <a:t>a dual eligible, INTEGRITY members receive all the benefits that Medicare and Medicaid offer.  </a:t>
            </a:r>
          </a:p>
          <a:p>
            <a:r>
              <a:rPr lang="en-US" dirty="0" smtClean="0"/>
              <a:t>INTEGRITY members coverage includes:</a:t>
            </a:r>
          </a:p>
          <a:p>
            <a:pPr marL="171450" indent="-171450">
              <a:buFontTx/>
              <a:buChar char="-"/>
            </a:pPr>
            <a:r>
              <a:rPr lang="en-US" dirty="0" smtClean="0"/>
              <a:t>Medical</a:t>
            </a:r>
          </a:p>
          <a:p>
            <a:pPr marL="171450" indent="-171450">
              <a:buFontTx/>
              <a:buChar char="-"/>
            </a:pPr>
            <a:r>
              <a:rPr lang="en-US" dirty="0" smtClean="0"/>
              <a:t>Behavioral Health</a:t>
            </a:r>
          </a:p>
          <a:p>
            <a:pPr marL="171450" indent="-171450">
              <a:buFontTx/>
              <a:buChar char="-"/>
            </a:pPr>
            <a:r>
              <a:rPr lang="en-US" dirty="0" smtClean="0"/>
              <a:t>Long Term Services &amp; Supports</a:t>
            </a:r>
          </a:p>
          <a:p>
            <a:pPr marL="171450" indent="-171450">
              <a:buFontTx/>
              <a:buChar char="-"/>
            </a:pPr>
            <a:r>
              <a:rPr lang="en-US" dirty="0" smtClean="0"/>
              <a:t>Preventive Services </a:t>
            </a:r>
          </a:p>
          <a:p>
            <a:pPr marL="171450" indent="-171450">
              <a:buFontTx/>
              <a:buChar char="-"/>
            </a:pPr>
            <a:r>
              <a:rPr lang="en-US" dirty="0" smtClean="0"/>
              <a:t>Medicare Part B, Part D and Medicaid-covered drugs – i.e. State approved Over The Counter prescription drug coverage.  Pharmacy options make drug coverage accessible to where and when members need them.</a:t>
            </a:r>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8168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12</a:t>
            </a:r>
            <a:endParaRPr lang="en-US" b="1" dirty="0"/>
          </a:p>
          <a:p>
            <a:r>
              <a:rPr lang="en-US" baseline="0" dirty="0" smtClean="0"/>
              <a:t>This slide provides a snapshot</a:t>
            </a:r>
            <a:r>
              <a:rPr lang="en-US" dirty="0" smtClean="0"/>
              <a:t> of INTEGRITY m</a:t>
            </a:r>
            <a:r>
              <a:rPr lang="en-US" baseline="0" dirty="0" smtClean="0"/>
              <a:t>embers’ medical</a:t>
            </a:r>
            <a:r>
              <a:rPr lang="en-US" dirty="0" smtClean="0"/>
              <a:t> coverage.  Inclusive are:</a:t>
            </a:r>
            <a:endParaRPr lang="en-US" baseline="0" dirty="0" smtClean="0"/>
          </a:p>
          <a:p>
            <a:pPr marL="171450" indent="-171450">
              <a:buFontTx/>
              <a:buChar char="-"/>
            </a:pPr>
            <a:r>
              <a:rPr lang="en-US" dirty="0" smtClean="0"/>
              <a:t>Inpatient hospitalization</a:t>
            </a:r>
          </a:p>
          <a:p>
            <a:pPr marL="171450" indent="-171450">
              <a:buFontTx/>
              <a:buChar char="-"/>
            </a:pPr>
            <a:r>
              <a:rPr lang="en-US" baseline="0" dirty="0" smtClean="0"/>
              <a:t>Skilled nursing facility coverage.  </a:t>
            </a:r>
            <a:r>
              <a:rPr lang="en-US" i="1" baseline="0" dirty="0" smtClean="0"/>
              <a:t>Neighborhood</a:t>
            </a:r>
            <a:r>
              <a:rPr lang="en-US" i="1" dirty="0" smtClean="0"/>
              <a:t> does not require 3 day inpatient stay to be covered.</a:t>
            </a:r>
          </a:p>
          <a:p>
            <a:pPr marL="171450" indent="-171450">
              <a:buFontTx/>
              <a:buChar char="-"/>
            </a:pPr>
            <a:r>
              <a:rPr lang="en-US" dirty="0" smtClean="0"/>
              <a:t>Primary and specialty care</a:t>
            </a:r>
          </a:p>
          <a:p>
            <a:pPr marL="171450" indent="-171450">
              <a:buFontTx/>
              <a:buChar char="-"/>
            </a:pPr>
            <a:r>
              <a:rPr lang="en-US" dirty="0" smtClean="0"/>
              <a:t>Labs and DME</a:t>
            </a:r>
          </a:p>
          <a:p>
            <a:pPr marL="171450" indent="-171450">
              <a:buFontTx/>
              <a:buChar char="-"/>
            </a:pPr>
            <a:r>
              <a:rPr lang="en-US" dirty="0" smtClean="0"/>
              <a:t>Routine podiatry</a:t>
            </a:r>
          </a:p>
          <a:p>
            <a:pPr marL="171450" indent="-171450">
              <a:buFontTx/>
              <a:buChar char="-"/>
            </a:pPr>
            <a:r>
              <a:rPr lang="en-US" dirty="0" smtClean="0"/>
              <a:t>Hearing Aids and eyeglasses are covered.  Please review Member Handbook for limitations.</a:t>
            </a:r>
          </a:p>
          <a:p>
            <a:endParaRPr lang="en-US" dirty="0"/>
          </a:p>
          <a:p>
            <a:r>
              <a:rPr lang="en-US" b="1" baseline="0" dirty="0" smtClean="0"/>
              <a:t>Keep</a:t>
            </a:r>
            <a:r>
              <a:rPr lang="en-US" b="1" dirty="0" smtClean="0"/>
              <a:t> in mind that authorization rules may apply.</a:t>
            </a:r>
            <a:endParaRPr lang="en-US" b="1"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43</a:t>
            </a:fld>
            <a:endParaRPr lang="en-US"/>
          </a:p>
        </p:txBody>
      </p:sp>
    </p:spTree>
    <p:extLst>
      <p:ext uri="{BB962C8B-B14F-4D97-AF65-F5344CB8AC3E}">
        <p14:creationId xmlns:p14="http://schemas.microsoft.com/office/powerpoint/2010/main" val="14941790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13</a:t>
            </a:r>
          </a:p>
          <a:p>
            <a:endParaRPr lang="en-US" dirty="0"/>
          </a:p>
          <a:p>
            <a:r>
              <a:rPr lang="en-US" dirty="0" smtClean="0"/>
              <a:t>Members </a:t>
            </a:r>
            <a:r>
              <a:rPr lang="en-US" dirty="0"/>
              <a:t>should be encouraged to take advantage of preventive services from annual wellness visit, flu shots &amp; vaccines.  Prior authorization is not required for preventive services.  </a:t>
            </a:r>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44</a:t>
            </a:fld>
            <a:endParaRPr lang="en-US"/>
          </a:p>
        </p:txBody>
      </p:sp>
    </p:spTree>
    <p:extLst>
      <p:ext uri="{BB962C8B-B14F-4D97-AF65-F5344CB8AC3E}">
        <p14:creationId xmlns:p14="http://schemas.microsoft.com/office/powerpoint/2010/main" val="15527404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14</a:t>
            </a:r>
            <a:endParaRPr lang="en-US" b="1" dirty="0"/>
          </a:p>
          <a:p>
            <a:r>
              <a:rPr lang="en-US" dirty="0" err="1" smtClean="0"/>
              <a:t>Optum</a:t>
            </a:r>
            <a:r>
              <a:rPr lang="en-US" dirty="0" smtClean="0"/>
              <a:t>, Neighborhood’s delegated entity for behavioral health, provides INTEGRITY members with access to behavioral health and substance use treatment services.  This includes inpatient and outpatient services as well as substance abuse residential treatment, Integrated Health Homes and Opioid Treatment Program.</a:t>
            </a:r>
          </a:p>
          <a:p>
            <a:endParaRPr lang="en-US" dirty="0" smtClean="0"/>
          </a:p>
          <a:p>
            <a:r>
              <a:rPr lang="en-US" dirty="0" smtClean="0"/>
              <a:t>Members have access to comprehensive care from: clinic services; individual, group and family treatment; emergency services; diagnostic evaluation; to psychological testing.  Members can receive care at a community mental health center, by a psychiatrist, clinical psychologist, clinical social worker or qualified mental health care professional.</a:t>
            </a:r>
          </a:p>
          <a:p>
            <a:endParaRPr lang="en-US" dirty="0"/>
          </a:p>
          <a:p>
            <a:r>
              <a:rPr lang="en-US" b="1" dirty="0" smtClean="0"/>
              <a:t>Prior authorization rules may apply to services</a:t>
            </a:r>
            <a:r>
              <a:rPr lang="en-US" dirty="0" smtClean="0"/>
              <a:t>.</a:t>
            </a:r>
          </a:p>
          <a:p>
            <a:r>
              <a:rPr lang="en-US" baseline="0" dirty="0" smtClean="0"/>
              <a:t> </a:t>
            </a:r>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45</a:t>
            </a:fld>
            <a:endParaRPr lang="en-US"/>
          </a:p>
        </p:txBody>
      </p:sp>
    </p:spTree>
    <p:extLst>
      <p:ext uri="{BB962C8B-B14F-4D97-AF65-F5344CB8AC3E}">
        <p14:creationId xmlns:p14="http://schemas.microsoft.com/office/powerpoint/2010/main" val="14986501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15</a:t>
            </a:r>
            <a:endParaRPr lang="en-US" b="1" dirty="0"/>
          </a:p>
          <a:p>
            <a:r>
              <a:rPr lang="en-US" dirty="0" smtClean="0"/>
              <a:t>Additional services are available to INTEGRITY members that are determined to be eligible for Long Term Services &amp; Supports by the State.  Some examples include extended hours for homemaker services, Meals on Wheels, skilled nursing, nursing home care and/or  the Personal Choice program.  </a:t>
            </a:r>
            <a:endParaRPr lang="en-US" baseline="0" dirty="0" smtClean="0"/>
          </a:p>
          <a:p>
            <a:r>
              <a:rPr lang="en-US" dirty="0" smtClean="0"/>
              <a:t>As mentioned earlier in the training, if </a:t>
            </a:r>
            <a:r>
              <a:rPr lang="en-US" dirty="0"/>
              <a:t>members are eligible for </a:t>
            </a:r>
            <a:r>
              <a:rPr lang="en-US" dirty="0" smtClean="0"/>
              <a:t>LTSS, </a:t>
            </a:r>
            <a:r>
              <a:rPr lang="en-US" dirty="0"/>
              <a:t>they may have to pay part of the cost of the services (i.e. Patient Share). The amount is determined by Rhode Island Medicaid</a:t>
            </a:r>
            <a:r>
              <a:rPr lang="en-US" dirty="0" smtClean="0"/>
              <a:t>.</a:t>
            </a:r>
          </a:p>
          <a:p>
            <a:endParaRPr lang="en-US" dirty="0"/>
          </a:p>
          <a:p>
            <a:r>
              <a:rPr lang="en-US" b="1" dirty="0" smtClean="0"/>
              <a:t>Prior authorization may apply for LTSS services.</a:t>
            </a:r>
            <a:endParaRPr lang="en-US" b="1" dirty="0"/>
          </a:p>
          <a:p>
            <a:endParaRPr lang="en-US" baseline="0" dirty="0" smtClean="0"/>
          </a:p>
          <a:p>
            <a:r>
              <a:rPr lang="en-US" baseline="0" dirty="0" smtClean="0"/>
              <a:t>Members with intellectual and/or developmental disabilities may receive additional services through</a:t>
            </a:r>
            <a:r>
              <a:rPr lang="en-US" dirty="0" smtClean="0"/>
              <a:t> RI BHDDH (Department of Behavioral Healthcare, Developmental Disabilities and Hospitals).</a:t>
            </a:r>
            <a:endParaRPr lang="en-US" baseline="0" dirty="0" smtClean="0"/>
          </a:p>
          <a:p>
            <a:endParaRPr lang="en-US" baseline="0" dirty="0" smtClean="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46</a:t>
            </a:fld>
            <a:endParaRPr lang="en-US"/>
          </a:p>
        </p:txBody>
      </p:sp>
    </p:spTree>
    <p:extLst>
      <p:ext uri="{BB962C8B-B14F-4D97-AF65-F5344CB8AC3E}">
        <p14:creationId xmlns:p14="http://schemas.microsoft.com/office/powerpoint/2010/main" val="2296237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064466"/>
          </a:xfrm>
        </p:spPr>
        <p:txBody>
          <a:bodyPr/>
          <a:lstStyle/>
          <a:p>
            <a:r>
              <a:rPr lang="en-US" b="1" dirty="0"/>
              <a:t>Slide </a:t>
            </a:r>
            <a:r>
              <a:rPr lang="en-US" b="1" dirty="0" smtClean="0"/>
              <a:t>16</a:t>
            </a:r>
            <a:endParaRPr lang="en-US" b="1" dirty="0"/>
          </a:p>
          <a:p>
            <a:r>
              <a:rPr lang="en-US" dirty="0" smtClean="0"/>
              <a:t>Through our partnership with CVS, our delegated PBM (Pharmacy Benefit Manager), INTEGRITY members have comprehensive drug coverage along with options.</a:t>
            </a:r>
          </a:p>
          <a:p>
            <a:endParaRPr lang="en-US" dirty="0"/>
          </a:p>
          <a:p>
            <a:r>
              <a:rPr lang="en-US" dirty="0" smtClean="0"/>
              <a:t>For </a:t>
            </a:r>
            <a:r>
              <a:rPr lang="en-US" b="1" dirty="0" smtClean="0"/>
              <a:t>Drug coverage</a:t>
            </a:r>
            <a:r>
              <a:rPr lang="en-US" dirty="0" smtClean="0"/>
              <a:t>, INTEGRITY members have access to a comprehensive formulary that includes</a:t>
            </a:r>
          </a:p>
          <a:p>
            <a:pPr marL="171450" indent="-171450">
              <a:buFontTx/>
              <a:buChar char="-"/>
            </a:pPr>
            <a:endParaRPr lang="en-US" dirty="0" smtClean="0"/>
          </a:p>
          <a:p>
            <a:pPr marL="171450" indent="-171450">
              <a:buFontTx/>
              <a:buChar char="-"/>
            </a:pPr>
            <a:r>
              <a:rPr lang="en-US" dirty="0" smtClean="0"/>
              <a:t>Generic drugs in Tier 1</a:t>
            </a:r>
          </a:p>
          <a:p>
            <a:pPr marL="171450" indent="-171450">
              <a:buFontTx/>
              <a:buChar char="-"/>
            </a:pPr>
            <a:r>
              <a:rPr lang="en-US" dirty="0"/>
              <a:t>Brand name drugs in Tier </a:t>
            </a:r>
            <a:r>
              <a:rPr lang="en-US" dirty="0" smtClean="0"/>
              <a:t>2; and </a:t>
            </a:r>
          </a:p>
          <a:p>
            <a:pPr marL="171450" indent="-171450">
              <a:buFontTx/>
              <a:buChar char="-"/>
            </a:pPr>
            <a:r>
              <a:rPr lang="en-US" dirty="0" smtClean="0"/>
              <a:t>Medicaid-covered drugs – i.e.  the State-approved list that includes Over the Counter (OTC) drugs – in Tier 3.</a:t>
            </a:r>
          </a:p>
          <a:p>
            <a:r>
              <a:rPr lang="en-US" dirty="0" smtClean="0"/>
              <a:t>In addition, Medicare </a:t>
            </a:r>
            <a:r>
              <a:rPr lang="en-US" dirty="0"/>
              <a:t>Part B drugs – such as nebulizer drugs, injectable and infused drugs - are covered as well.</a:t>
            </a:r>
          </a:p>
          <a:p>
            <a:endParaRPr lang="en-US" dirty="0" smtClean="0"/>
          </a:p>
          <a:p>
            <a:r>
              <a:rPr lang="en-US" b="1" dirty="0" smtClean="0"/>
              <a:t>Authorization </a:t>
            </a:r>
            <a:r>
              <a:rPr lang="en-US" b="1" dirty="0"/>
              <a:t>rules, quantity limits and step therapy may apply</a:t>
            </a:r>
          </a:p>
          <a:p>
            <a:endParaRPr lang="en-US" dirty="0" smtClean="0"/>
          </a:p>
          <a:p>
            <a:r>
              <a:rPr lang="en-US" b="1" dirty="0" smtClean="0"/>
              <a:t>Pharmacy options </a:t>
            </a:r>
            <a:r>
              <a:rPr lang="en-US" dirty="0" smtClean="0"/>
              <a:t>include a network of retail pharmacies, mail-order option and coverage at physician offices.  Extended day supplies are available.</a:t>
            </a:r>
          </a:p>
          <a:p>
            <a:endParaRPr lang="en-US" dirty="0"/>
          </a:p>
          <a:p>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a:p>
        </p:txBody>
      </p:sp>
      <p:sp>
        <p:nvSpPr>
          <p:cNvPr id="5" name="Slide Number Placeholder 4"/>
          <p:cNvSpPr>
            <a:spLocks noGrp="1"/>
          </p:cNvSpPr>
          <p:nvPr>
            <p:ph type="sldNum" sz="quarter" idx="11"/>
          </p:nvPr>
        </p:nvSpPr>
        <p:spPr/>
        <p:txBody>
          <a:bodyPr/>
          <a:lstStyle/>
          <a:p>
            <a:pPr>
              <a:defRPr/>
            </a:pPr>
            <a:fld id="{AFC9C830-3C57-0248-AEEB-8298D0DCDFD4}" type="slidenum">
              <a:rPr lang="en-US" smtClean="0"/>
              <a:pPr>
                <a:defRPr/>
              </a:pPr>
              <a:t>48</a:t>
            </a:fld>
            <a:endParaRPr lang="en-US"/>
          </a:p>
        </p:txBody>
      </p:sp>
    </p:spTree>
    <p:extLst>
      <p:ext uri="{BB962C8B-B14F-4D97-AF65-F5344CB8AC3E}">
        <p14:creationId xmlns:p14="http://schemas.microsoft.com/office/powerpoint/2010/main" val="26943596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a:t>
            </a:r>
            <a:r>
              <a:rPr lang="en-US" b="1" dirty="0" smtClean="0"/>
              <a:t>17</a:t>
            </a:r>
            <a:endParaRPr lang="en-US" b="1" dirty="0"/>
          </a:p>
          <a:p>
            <a:r>
              <a:rPr lang="en-US" dirty="0" smtClean="0"/>
              <a:t>The following services are not covered by Neighborhood INTEGRITY but are available through Medicare or Rhode Island Medicaid.   </a:t>
            </a:r>
          </a:p>
          <a:p>
            <a:endParaRPr lang="en-US" dirty="0" smtClean="0"/>
          </a:p>
          <a:p>
            <a:r>
              <a:rPr lang="en-US" dirty="0" smtClean="0"/>
              <a:t>Under MEDICARE is: </a:t>
            </a:r>
            <a:endParaRPr lang="en-US" dirty="0"/>
          </a:p>
          <a:p>
            <a:pPr marL="171450" indent="-171450">
              <a:buFontTx/>
              <a:buChar char="-"/>
            </a:pPr>
            <a:r>
              <a:rPr lang="en-US" b="1" dirty="0" smtClean="0"/>
              <a:t>Hospice care</a:t>
            </a:r>
            <a:r>
              <a:rPr lang="en-US" dirty="0" smtClean="0"/>
              <a:t>.  Do know that if a member needs non-hospice care that is not related to their terminal prognosis, their Care Manager will arrange the services under INTEGRITY. </a:t>
            </a:r>
          </a:p>
          <a:p>
            <a:endParaRPr lang="en-US" dirty="0" smtClean="0"/>
          </a:p>
          <a:p>
            <a:r>
              <a:rPr lang="en-US" dirty="0" smtClean="0"/>
              <a:t>Under MEDICAID are:</a:t>
            </a:r>
            <a:endParaRPr lang="en-US" dirty="0"/>
          </a:p>
          <a:p>
            <a:pPr marL="171450" indent="-171450">
              <a:buFontTx/>
              <a:buChar char="-"/>
            </a:pPr>
            <a:r>
              <a:rPr lang="en-US" b="1" dirty="0"/>
              <a:t>Non emergency transportation </a:t>
            </a:r>
            <a:r>
              <a:rPr lang="en-US" dirty="0"/>
              <a:t>is covered by the State’s Transportation broker, MTM.  In addition, members may  be eligible for reduced-fare RIPTA bus passes</a:t>
            </a:r>
            <a:r>
              <a:rPr lang="en-US" dirty="0" smtClean="0"/>
              <a:t>.</a:t>
            </a:r>
          </a:p>
          <a:p>
            <a:pPr marL="171450" indent="-171450">
              <a:buFontTx/>
              <a:buChar char="-"/>
            </a:pPr>
            <a:r>
              <a:rPr lang="en-US" b="1" dirty="0" smtClean="0"/>
              <a:t>Routine Dental</a:t>
            </a:r>
            <a:r>
              <a:rPr lang="en-US" dirty="0" smtClean="0"/>
              <a:t>.</a:t>
            </a:r>
          </a:p>
          <a:p>
            <a:pPr marL="171450" indent="-171450">
              <a:buFontTx/>
              <a:buChar char="-"/>
            </a:pPr>
            <a:r>
              <a:rPr lang="en-US" b="1" dirty="0" smtClean="0"/>
              <a:t>Residential Services for enrollees with Intellectual &amp; Developmental Disabilities</a:t>
            </a:r>
            <a:r>
              <a:rPr lang="en-US" dirty="0" smtClean="0"/>
              <a:t>.</a:t>
            </a:r>
          </a:p>
          <a:p>
            <a:pPr marL="171450" indent="-171450">
              <a:buFontTx/>
              <a:buChar char="-"/>
            </a:pPr>
            <a:r>
              <a:rPr lang="en-US" b="1" dirty="0" smtClean="0"/>
              <a:t>Home Stabilization Services</a:t>
            </a:r>
            <a:r>
              <a:rPr lang="en-US" dirty="0" smtClean="0"/>
              <a:t>.</a:t>
            </a:r>
          </a:p>
          <a:p>
            <a:pPr marL="171450" indent="-171450">
              <a:buFontTx/>
              <a:buChar char="-"/>
            </a:pPr>
            <a:endParaRPr lang="en-US" dirty="0"/>
          </a:p>
          <a:p>
            <a:pPr marL="171450" indent="-171450">
              <a:buFontTx/>
              <a:buChar char="-"/>
            </a:pPr>
            <a:endParaRPr lang="en-US" dirty="0"/>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537371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73892"/>
            <a:ext cx="5608320" cy="4117658"/>
          </a:xfrm>
        </p:spPr>
        <p:txBody>
          <a:bodyPr/>
          <a:lstStyle/>
          <a:p>
            <a:r>
              <a:rPr lang="en-US" b="1" dirty="0"/>
              <a:t>Slide </a:t>
            </a:r>
            <a:r>
              <a:rPr lang="en-US" b="1" dirty="0" smtClean="0"/>
              <a:t>18</a:t>
            </a:r>
            <a:endParaRPr lang="en-US" b="1" dirty="0"/>
          </a:p>
          <a:p>
            <a:r>
              <a:rPr lang="en-US" dirty="0" smtClean="0"/>
              <a:t>In addition to the services listed on this slide, benefits not covered by Neighborhood INTEGRITY, Medicare or Rhode Island Medicaid extend to:</a:t>
            </a:r>
          </a:p>
          <a:p>
            <a:pPr>
              <a:spcBef>
                <a:spcPts val="100"/>
              </a:spcBef>
            </a:pPr>
            <a:endParaRPr lang="en-US" dirty="0"/>
          </a:p>
          <a:p>
            <a:pPr marL="171450" indent="-171450">
              <a:buFontTx/>
              <a:buChar char="-"/>
            </a:pPr>
            <a:r>
              <a:rPr lang="en-US" b="1" dirty="0" smtClean="0"/>
              <a:t>Surgical treatment for morbid obesity</a:t>
            </a:r>
            <a:r>
              <a:rPr lang="en-US" dirty="0" smtClean="0"/>
              <a:t>, except when it is medically necessary and Medicare or Rhode Island Medicaid pays for it.</a:t>
            </a:r>
          </a:p>
          <a:p>
            <a:pPr>
              <a:spcBef>
                <a:spcPts val="200"/>
              </a:spcBef>
            </a:pPr>
            <a:endParaRPr lang="en-US" dirty="0" smtClean="0"/>
          </a:p>
          <a:p>
            <a:pPr marL="171450" indent="-171450">
              <a:buFontTx/>
              <a:buChar char="-"/>
            </a:pPr>
            <a:r>
              <a:rPr lang="en-US" dirty="0" smtClean="0"/>
              <a:t>Gym memberships</a:t>
            </a:r>
          </a:p>
          <a:p>
            <a:pPr>
              <a:spcBef>
                <a:spcPts val="200"/>
              </a:spcBef>
            </a:pPr>
            <a:endParaRPr lang="en-US" dirty="0" smtClean="0"/>
          </a:p>
          <a:p>
            <a:pPr marL="171450" indent="-171450">
              <a:buFontTx/>
              <a:buChar char="-"/>
            </a:pPr>
            <a:r>
              <a:rPr lang="en-US" b="1" dirty="0" smtClean="0"/>
              <a:t>Orthopedic shoes</a:t>
            </a:r>
            <a:r>
              <a:rPr lang="en-US" dirty="0" smtClean="0"/>
              <a:t>, unless the shoes are part of a leg brace &amp; are included in the cost of the brace, or the shoes are for a person with diabetic foot disease</a:t>
            </a:r>
          </a:p>
          <a:p>
            <a:pPr>
              <a:spcBef>
                <a:spcPts val="200"/>
              </a:spcBef>
            </a:pPr>
            <a:endParaRPr lang="en-US" dirty="0" smtClean="0"/>
          </a:p>
          <a:p>
            <a:pPr marL="171450" indent="-171450">
              <a:buFontTx/>
              <a:buChar char="-"/>
            </a:pPr>
            <a:r>
              <a:rPr lang="en-US" dirty="0" smtClean="0"/>
              <a:t>Radial keratotomy, LASIK surgery and low vision aids</a:t>
            </a:r>
          </a:p>
          <a:p>
            <a:pPr>
              <a:spcBef>
                <a:spcPts val="200"/>
              </a:spcBef>
            </a:pPr>
            <a:endParaRPr lang="en-US" dirty="0" smtClean="0"/>
          </a:p>
          <a:p>
            <a:pPr marL="171450" indent="-171450">
              <a:buFontTx/>
              <a:buChar char="-"/>
            </a:pPr>
            <a:r>
              <a:rPr lang="en-US" dirty="0" smtClean="0"/>
              <a:t>Naturopath services; and </a:t>
            </a:r>
          </a:p>
          <a:p>
            <a:pPr>
              <a:spcBef>
                <a:spcPts val="200"/>
              </a:spcBef>
            </a:pPr>
            <a:endParaRPr lang="en-US" dirty="0" smtClean="0"/>
          </a:p>
          <a:p>
            <a:pPr marL="171450" indent="-171450">
              <a:buFontTx/>
              <a:buChar char="-"/>
            </a:pPr>
            <a:r>
              <a:rPr lang="en-US" b="1" dirty="0" smtClean="0"/>
              <a:t>Services provided to veterans in Veterans Affairs (VA) facilities</a:t>
            </a:r>
            <a:r>
              <a:rPr lang="en-US" dirty="0" smtClean="0"/>
              <a:t>.  However, when a veteran gets emergency services at a VA hospital and there is VA cost sharing, Neighborhood will reimburse the veteran for the amount he or she paid.</a:t>
            </a:r>
          </a:p>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971734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0902044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5992710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58</a:t>
            </a:r>
          </a:p>
          <a:p>
            <a:pPr eaLnBrk="0" fontAlgn="base" hangingPunct="0"/>
            <a:r>
              <a:rPr lang="en-US" b="1" dirty="0" smtClean="0"/>
              <a:t>Continuity </a:t>
            </a:r>
            <a:r>
              <a:rPr lang="en-US" b="1" dirty="0"/>
              <a:t>of Care Policies – Member Transition </a:t>
            </a:r>
            <a:endParaRPr lang="en-US" dirty="0"/>
          </a:p>
          <a:p>
            <a:pPr eaLnBrk="0" fontAlgn="base" hangingPunct="0"/>
            <a:r>
              <a:rPr lang="en-US" dirty="0"/>
              <a:t>Neighborhood has established many policies to protect members from losing their providers and services during this transition period. </a:t>
            </a:r>
          </a:p>
          <a:p>
            <a:pPr eaLnBrk="0" fontAlgn="base" hangingPunct="0"/>
            <a:r>
              <a:rPr lang="en-US" dirty="0"/>
              <a:t>Enrollees are allowed to maintain their current providers and service levels at the time of enrollment until the later of: </a:t>
            </a:r>
            <a:endParaRPr lang="en-US" dirty="0" smtClean="0"/>
          </a:p>
          <a:p>
            <a:pPr eaLnBrk="0" fontAlgn="base" hangingPunct="0"/>
            <a:endParaRPr lang="en-US" dirty="0" smtClean="0"/>
          </a:p>
          <a:p>
            <a:pPr eaLnBrk="0" fontAlgn="base" hangingPunct="0"/>
            <a:r>
              <a:rPr lang="en-US" dirty="0" smtClean="0"/>
              <a:t>six </a:t>
            </a:r>
            <a:r>
              <a:rPr lang="en-US" dirty="0"/>
              <a:t>months after enrollment; </a:t>
            </a:r>
            <a:endParaRPr lang="en-US" dirty="0" smtClean="0"/>
          </a:p>
          <a:p>
            <a:pPr eaLnBrk="0" fontAlgn="base" hangingPunct="0"/>
            <a:r>
              <a:rPr lang="en-US" dirty="0" smtClean="0"/>
              <a:t>or </a:t>
            </a:r>
            <a:r>
              <a:rPr lang="en-US" dirty="0"/>
              <a:t>For enrollees determined to be low or moderate risk, when an Initial Health Screen (IHS) has been completed by the MMP; </a:t>
            </a:r>
            <a:endParaRPr lang="en-US" dirty="0" smtClean="0"/>
          </a:p>
          <a:p>
            <a:pPr eaLnBrk="0" fontAlgn="base" hangingPunct="0"/>
            <a:r>
              <a:rPr lang="en-US" dirty="0" smtClean="0"/>
              <a:t>or </a:t>
            </a:r>
            <a:r>
              <a:rPr lang="en-US" dirty="0"/>
              <a:t>For enrollees determined to be high risk, when a Comprehensive Functional Needs Assessment (CFNA) and an ICP have been completed by the MMP. </a:t>
            </a:r>
            <a:endParaRPr lang="en-US" dirty="0" smtClean="0"/>
          </a:p>
          <a:p>
            <a:pPr eaLnBrk="0" fontAlgn="base" hangingPunct="0"/>
            <a:r>
              <a:rPr lang="en-US" dirty="0" smtClean="0"/>
              <a:t>Members </a:t>
            </a:r>
            <a:r>
              <a:rPr lang="en-US" dirty="0"/>
              <a:t>residing in a nursing home during the enrollment period may remain there as long as EOHHS criteria is met.</a:t>
            </a:r>
            <a:r>
              <a:rPr lang="en-US" u="sng" dirty="0"/>
              <a:t> </a:t>
            </a:r>
            <a:endParaRPr lang="en-US" dirty="0"/>
          </a:p>
          <a:p>
            <a:pPr eaLnBrk="0" fontAlgn="base" hangingPunct="0"/>
            <a:endParaRPr lang="en-US" u="sng" dirty="0" smtClean="0"/>
          </a:p>
          <a:p>
            <a:pPr eaLnBrk="0" fontAlgn="base" hangingPunct="0"/>
            <a:r>
              <a:rPr lang="en-US" u="sng" dirty="0" smtClean="0"/>
              <a:t>In </a:t>
            </a:r>
            <a:r>
              <a:rPr lang="en-US" u="sng" dirty="0"/>
              <a:t>terms of changing providers, d</a:t>
            </a:r>
            <a:r>
              <a:rPr lang="en-US" dirty="0"/>
              <a:t>uring the transition period, Neighborhood may change a member’s provider when: Member requests a change in provider, or The Initial Health Screen and the Comprehensive Functional Needs Assessment are complete and the member agrees to a change in provider, or The provider discontinues treating the member, or there are Identified performance issues with the provider that affect a member’s health and well-being.</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52</a:t>
            </a:fld>
            <a:endParaRPr lang="en-US" altLang="en-US"/>
          </a:p>
        </p:txBody>
      </p:sp>
    </p:spTree>
    <p:extLst>
      <p:ext uri="{BB962C8B-B14F-4D97-AF65-F5344CB8AC3E}">
        <p14:creationId xmlns:p14="http://schemas.microsoft.com/office/powerpoint/2010/main" val="12203214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25: </a:t>
            </a:r>
            <a:r>
              <a:rPr lang="en-US" b="1" dirty="0"/>
              <a:t>The Enrollment Process for </a:t>
            </a:r>
            <a:r>
              <a:rPr lang="en-US" b="1" dirty="0" smtClean="0"/>
              <a:t>INTEGRITY</a:t>
            </a:r>
            <a:endParaRPr lang="en-US" dirty="0"/>
          </a:p>
          <a:p>
            <a:r>
              <a:rPr lang="en-US" dirty="0"/>
              <a:t>Neighborhood Health Plan of Rhode Island is the only plan in Rhode Island that offers Medicare and Medicaid members a way to meet all of their needs through a single plan.</a:t>
            </a:r>
          </a:p>
          <a:p>
            <a:endParaRPr lang="en-US" dirty="0" smtClean="0"/>
          </a:p>
          <a:p>
            <a:r>
              <a:rPr lang="en-US" dirty="0" smtClean="0"/>
              <a:t>INTEGRITY enrollment</a:t>
            </a:r>
            <a:r>
              <a:rPr lang="en-US" baseline="0" dirty="0" smtClean="0"/>
              <a:t> </a:t>
            </a:r>
            <a:r>
              <a:rPr lang="en-US" dirty="0" smtClean="0"/>
              <a:t>is voluntary</a:t>
            </a:r>
            <a:r>
              <a:rPr lang="en-US" baseline="0" dirty="0" smtClean="0"/>
              <a:t> and is managed by the State.  </a:t>
            </a:r>
          </a:p>
          <a:p>
            <a:endParaRPr lang="en-US" baseline="0" dirty="0" smtClean="0"/>
          </a:p>
          <a:p>
            <a:r>
              <a:rPr lang="en-US" baseline="0" dirty="0" smtClean="0"/>
              <a:t>To enroll and </a:t>
            </a:r>
            <a:r>
              <a:rPr lang="en-US" baseline="0" dirty="0" err="1" smtClean="0"/>
              <a:t>disenroll</a:t>
            </a:r>
            <a:r>
              <a:rPr lang="en-US" baseline="0" dirty="0" smtClean="0"/>
              <a:t>, beneficiaries can </a:t>
            </a:r>
            <a:r>
              <a:rPr lang="en-US" dirty="0" smtClean="0"/>
              <a:t>call the State’s Medicare-Medicaid Enrollment Line at 1-844-602-3469 (TTY 711). In addition, they can schedule an in-person appointment with a Medicare-Medicaid Counselor through The</a:t>
            </a:r>
            <a:r>
              <a:rPr lang="en-US" baseline="0" dirty="0" smtClean="0"/>
              <a:t> Point.</a:t>
            </a:r>
            <a:endParaRPr lang="en-US" dirty="0" smtClean="0"/>
          </a:p>
          <a:p>
            <a:endParaRPr lang="en-US" b="1" dirty="0" smtClean="0">
              <a:effectLst/>
            </a:endParaRPr>
          </a:p>
          <a:p>
            <a:r>
              <a:rPr lang="en-US" dirty="0" smtClean="0"/>
              <a:t>Neighborhood Member Services is available</a:t>
            </a:r>
            <a:r>
              <a:rPr lang="en-US" baseline="0" dirty="0" smtClean="0"/>
              <a:t> to answer questions during the enrollment process.  In addition, Neighborhood has trained staff who can assist with the enrollment form.</a:t>
            </a:r>
            <a:endParaRPr lang="en-US" b="1" dirty="0" smtClean="0"/>
          </a:p>
          <a:p>
            <a:pPr defTabSz="864931">
              <a:defRPr/>
            </a:pPr>
            <a:endParaRPr lang="en-US" baseline="0" dirty="0" smtClean="0"/>
          </a:p>
          <a:p>
            <a:pPr defTabSz="864931">
              <a:defRPr/>
            </a:pPr>
            <a:r>
              <a:rPr lang="en-US" dirty="0" smtClean="0"/>
              <a:t>Most members can opt out at any time.  As</a:t>
            </a:r>
            <a:r>
              <a:rPr lang="en-US" baseline="0" dirty="0" smtClean="0"/>
              <a:t> of January 1, 2019, l</a:t>
            </a:r>
            <a:r>
              <a:rPr lang="en-US" dirty="0" smtClean="0"/>
              <a:t>imitations apply to members who are ‘potentially at risk or ‘at risk’ of misusing or abusing frequently abused drugs.  They will be limited</a:t>
            </a:r>
            <a:r>
              <a:rPr lang="en-US" baseline="0" dirty="0" smtClean="0"/>
              <a:t> to enrolling or </a:t>
            </a:r>
            <a:r>
              <a:rPr lang="en-US" baseline="0" dirty="0" err="1" smtClean="0"/>
              <a:t>disenrolling</a:t>
            </a:r>
            <a:r>
              <a:rPr lang="en-US" baseline="0" dirty="0" smtClean="0"/>
              <a:t> once per calendar quarter during the first nine months of the year.  </a:t>
            </a:r>
            <a:endParaRPr lang="en-US" dirty="0" smtClean="0"/>
          </a:p>
        </p:txBody>
      </p:sp>
    </p:spTree>
    <p:extLst>
      <p:ext uri="{BB962C8B-B14F-4D97-AF65-F5344CB8AC3E}">
        <p14:creationId xmlns:p14="http://schemas.microsoft.com/office/powerpoint/2010/main" val="2388067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In addition to the rights and protections provided by federal and state laws, **INTEGRITY plan members also have the right to make choices throughout enrollment, assessment and care plan processing.  </a:t>
            </a:r>
          </a:p>
          <a:p>
            <a:pPr eaLnBrk="1" hangingPunct="1">
              <a:spcBef>
                <a:spcPct val="0"/>
              </a:spcBef>
            </a:pPr>
            <a:endParaRPr lang="en-US" altLang="en-US" dirty="0" smtClean="0"/>
          </a:p>
          <a:p>
            <a:pPr eaLnBrk="1" hangingPunct="1">
              <a:spcBef>
                <a:spcPct val="0"/>
              </a:spcBef>
            </a:pPr>
            <a:r>
              <a:rPr lang="en-US" altLang="en-US" dirty="0" smtClean="0"/>
              <a:t>**Because INTEGRITY is a person-centered plan, members have the right to participate in any and all decisions regarding their care.  </a:t>
            </a:r>
          </a:p>
          <a:p>
            <a:pPr eaLnBrk="1" hangingPunct="1">
              <a:spcBef>
                <a:spcPct val="0"/>
              </a:spcBef>
            </a:pPr>
            <a:endParaRPr lang="en-US" altLang="en-US" dirty="0" smtClean="0"/>
          </a:p>
          <a:p>
            <a:pPr eaLnBrk="1" hangingPunct="1">
              <a:spcBef>
                <a:spcPct val="0"/>
              </a:spcBef>
            </a:pPr>
            <a:r>
              <a:rPr lang="en-US" altLang="en-US" dirty="0" smtClean="0"/>
              <a:t>**Members have the right to access services and information associated with their care and program benefits in a manner that complies with the Americans with Disabilities Act, or ADA.  </a:t>
            </a:r>
          </a:p>
          <a:p>
            <a:pPr eaLnBrk="1" hangingPunct="1">
              <a:spcBef>
                <a:spcPct val="0"/>
              </a:spcBef>
            </a:pPr>
            <a:endParaRPr lang="en-US" altLang="en-US" dirty="0" smtClean="0"/>
          </a:p>
          <a:p>
            <a:pPr eaLnBrk="1" hangingPunct="1">
              <a:spcBef>
                <a:spcPct val="0"/>
              </a:spcBef>
            </a:pPr>
            <a:r>
              <a:rPr lang="en-US" altLang="en-US" dirty="0" smtClean="0"/>
              <a:t>**And finally,  members have the right to question decisions made regarding their care and the quality or amount of services provided through grievance and appeal provisions.</a:t>
            </a:r>
          </a:p>
          <a:p>
            <a:endParaRPr lang="en-US" altLang="en-US" dirty="0" smtClean="0"/>
          </a:p>
        </p:txBody>
      </p:sp>
    </p:spTree>
    <p:extLst>
      <p:ext uri="{BB962C8B-B14F-4D97-AF65-F5344CB8AC3E}">
        <p14:creationId xmlns:p14="http://schemas.microsoft.com/office/powerpoint/2010/main" val="40123240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dirty="0" smtClean="0"/>
              <a:t>**</a:t>
            </a:r>
            <a:r>
              <a:rPr lang="en-US" altLang="en-US" dirty="0" smtClean="0"/>
              <a:t>A member has a right to be provided information concerning his or her health or functional status from the ICT.  **The member also has the right to  ask for and obtain his/her medical record information and that information must be made available upon request.   **The member also may request that corrections or amendments be made to their medical records.  </a:t>
            </a:r>
          </a:p>
          <a:p>
            <a:pPr eaLnBrk="1" hangingPunct="1">
              <a:spcBef>
                <a:spcPct val="0"/>
              </a:spcBef>
            </a:pPr>
            <a:endParaRPr lang="en-US" altLang="en-US" dirty="0" smtClean="0"/>
          </a:p>
          <a:p>
            <a:pPr eaLnBrk="1" hangingPunct="1">
              <a:spcBef>
                <a:spcPct val="0"/>
              </a:spcBef>
            </a:pPr>
            <a:r>
              <a:rPr lang="en-US" altLang="en-US" dirty="0" smtClean="0"/>
              <a:t>**In addition, a member  has the right to have access to information on available treatment options and alternatives in a manner appropriate to the member’s physical or mental health condition, functional status, and language needs.  **This includes the right to a full explanation of plan options, rules, and benefits through the use of an interpreter, if needed, and this also includes the right to receive timely information about INTEGRITY plan changes. </a:t>
            </a:r>
          </a:p>
          <a:p>
            <a:endParaRPr lang="en-US" altLang="en-US" dirty="0" smtClean="0"/>
          </a:p>
          <a:p>
            <a:endParaRPr lang="en-US" altLang="en-US" dirty="0" smtClean="0"/>
          </a:p>
        </p:txBody>
      </p:sp>
    </p:spTree>
    <p:extLst>
      <p:ext uri="{BB962C8B-B14F-4D97-AF65-F5344CB8AC3E}">
        <p14:creationId xmlns:p14="http://schemas.microsoft.com/office/powerpoint/2010/main" val="428278488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Upon enrollment, each member participates in an initial health screen assessment of their treatment needs.  An INTEGRITY plan member has certain rights during the initial health screen (IHS) assessment process – specifically, **the member has a right to request an in-person assessment in a location that meets their needs.  For example, the assessment might take place in a member’s home or within his or her community.  </a:t>
            </a:r>
          </a:p>
          <a:p>
            <a:pPr eaLnBrk="1" hangingPunct="1">
              <a:spcBef>
                <a:spcPct val="0"/>
              </a:spcBef>
            </a:pPr>
            <a:endParaRPr lang="en-US" altLang="en-US" dirty="0" smtClean="0"/>
          </a:p>
          <a:p>
            <a:pPr eaLnBrk="1" hangingPunct="1">
              <a:spcBef>
                <a:spcPct val="0"/>
              </a:spcBef>
            </a:pPr>
            <a:r>
              <a:rPr lang="en-US" altLang="en-US" dirty="0" smtClean="0"/>
              <a:t>The member has a right to **be involved in this assessment.  The member also has a right to **continue with any existing services until the assessment process has been completed – so members can **keep their current providers, and INTEGRITY will honor existing prior authorizations.</a:t>
            </a:r>
          </a:p>
          <a:p>
            <a:pPr eaLnBrk="1" hangingPunct="1">
              <a:spcBef>
                <a:spcPct val="0"/>
              </a:spcBef>
            </a:pPr>
            <a:endParaRPr lang="en-US" altLang="en-US" dirty="0" smtClean="0"/>
          </a:p>
          <a:p>
            <a:pPr defTabSz="897193">
              <a:spcBef>
                <a:spcPct val="0"/>
              </a:spcBef>
              <a:defRPr/>
            </a:pPr>
            <a:r>
              <a:rPr lang="en-US" altLang="en-US" dirty="0" smtClean="0"/>
              <a:t>After the IHS assessment has been completed, **a</a:t>
            </a:r>
            <a:r>
              <a:rPr lang="en-US" altLang="en-US" baseline="0" dirty="0" smtClean="0"/>
              <a:t> Care Plan and **care coordination are agreed upon.  **Periodic reassessments will occur when there is a change in the member’s status.  Finally, </a:t>
            </a:r>
            <a:r>
              <a:rPr lang="en-US" altLang="en-US" dirty="0" smtClean="0"/>
              <a:t>a member has a right to request a reassessment and to be fully involved in that reassessment. </a:t>
            </a:r>
            <a:r>
              <a:rPr lang="en-US" dirty="0"/>
              <a:t>After any assessment has been completed, the member has a right to **file an internal appeal if they disagree with the results of the completed assessment and plan of care.</a:t>
            </a:r>
          </a:p>
          <a:p>
            <a:pPr eaLnBrk="1" hangingPunct="1">
              <a:spcBef>
                <a:spcPct val="0"/>
              </a:spcBef>
            </a:pPr>
            <a:endParaRPr lang="en-US" altLang="en-US" dirty="0" smtClean="0"/>
          </a:p>
        </p:txBody>
      </p:sp>
    </p:spTree>
    <p:extLst>
      <p:ext uri="{BB962C8B-B14F-4D97-AF65-F5344CB8AC3E}">
        <p14:creationId xmlns:p14="http://schemas.microsoft.com/office/powerpoint/2010/main" val="37833666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Neighborhood has a </a:t>
            </a:r>
            <a:r>
              <a:rPr lang="en-US" altLang="en-US" b="1" dirty="0" smtClean="0"/>
              <a:t>no balance billing policy</a:t>
            </a:r>
            <a:r>
              <a:rPr lang="en-US" altLang="en-US" dirty="0" smtClean="0"/>
              <a:t> – Neighborhood providers agree to accept reimbursement as payment in full for services.  </a:t>
            </a:r>
          </a:p>
          <a:p>
            <a:pPr eaLnBrk="1" hangingPunct="1">
              <a:spcBef>
                <a:spcPct val="0"/>
              </a:spcBef>
            </a:pPr>
            <a:endParaRPr lang="en-US" altLang="en-US" dirty="0" smtClean="0"/>
          </a:p>
          <a:p>
            <a:pPr eaLnBrk="1" hangingPunct="1">
              <a:spcBef>
                <a:spcPct val="0"/>
              </a:spcBef>
            </a:pPr>
            <a:r>
              <a:rPr lang="en-US" altLang="en-US" dirty="0" smtClean="0"/>
              <a:t>For example, if the provider’s charge is $100 and the plan’s allowed amount is $70, the provider may not bill a member for the remaining $30.  </a:t>
            </a:r>
          </a:p>
          <a:p>
            <a:pPr eaLnBrk="1" hangingPunct="1">
              <a:spcBef>
                <a:spcPct val="0"/>
              </a:spcBef>
            </a:pPr>
            <a:endParaRPr lang="en-US" altLang="en-US" dirty="0" smtClean="0"/>
          </a:p>
          <a:p>
            <a:pPr eaLnBrk="1" hangingPunct="1">
              <a:spcBef>
                <a:spcPct val="0"/>
              </a:spcBef>
            </a:pPr>
            <a:r>
              <a:rPr lang="en-US" altLang="en-US" dirty="0" smtClean="0"/>
              <a:t>It is important to note here that there are no member co-pays</a:t>
            </a:r>
            <a:r>
              <a:rPr lang="en-US" altLang="en-US" baseline="0" dirty="0" smtClean="0"/>
              <a:t> for prescription drugs.</a:t>
            </a:r>
          </a:p>
          <a:p>
            <a:pPr eaLnBrk="1" hangingPunct="1">
              <a:spcBef>
                <a:spcPct val="0"/>
              </a:spcBef>
            </a:pPr>
            <a:endParaRPr lang="en-US" altLang="en-US" baseline="0" dirty="0" smtClean="0"/>
          </a:p>
          <a:p>
            <a:pPr eaLnBrk="1" hangingPunct="1">
              <a:spcBef>
                <a:spcPct val="0"/>
              </a:spcBef>
            </a:pPr>
            <a:r>
              <a:rPr lang="en-US" altLang="en-US" dirty="0" smtClean="0"/>
              <a:t>It’s also important to clarify</a:t>
            </a:r>
            <a:r>
              <a:rPr lang="en-US" altLang="en-US" baseline="0" dirty="0" smtClean="0"/>
              <a:t> that having no out-of-pocket expenses for medical care and pharmacy should not be confused with a member paying part of the cost of their long term care services in order “spend down” to continue to meet financial eligibility criteria for Medicaid.  This is called “Patient Share”.</a:t>
            </a:r>
            <a:endParaRPr lang="en-US" altLang="en-US" dirty="0" smtClean="0"/>
          </a:p>
          <a:p>
            <a:pPr eaLnBrk="1" hangingPunct="1">
              <a:spcBef>
                <a:spcPct val="0"/>
              </a:spcBef>
            </a:pPr>
            <a:endParaRPr lang="en-US" altLang="en-US" b="1" dirty="0" smtClean="0">
              <a:solidFill>
                <a:srgbClr val="FF0000"/>
              </a:solidFill>
            </a:endParaRPr>
          </a:p>
          <a:p>
            <a:endParaRPr lang="en-US" altLang="en-US" dirty="0" smtClean="0"/>
          </a:p>
        </p:txBody>
      </p:sp>
    </p:spTree>
    <p:extLst>
      <p:ext uri="{BB962C8B-B14F-4D97-AF65-F5344CB8AC3E}">
        <p14:creationId xmlns:p14="http://schemas.microsoft.com/office/powerpoint/2010/main" val="182045436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329436118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7304377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2432652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endParaRPr lang="en-US"/>
          </a:p>
        </p:txBody>
      </p:sp>
    </p:spTree>
    <p:extLst>
      <p:ext uri="{BB962C8B-B14F-4D97-AF65-F5344CB8AC3E}">
        <p14:creationId xmlns:p14="http://schemas.microsoft.com/office/powerpoint/2010/main" val="161514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59</a:t>
            </a:r>
          </a:p>
          <a:p>
            <a:pPr eaLnBrk="0" fontAlgn="base" hangingPunct="0"/>
            <a:r>
              <a:rPr lang="en-US" b="1" dirty="0" smtClean="0"/>
              <a:t>Member </a:t>
            </a:r>
            <a:r>
              <a:rPr lang="en-US" b="1" dirty="0"/>
              <a:t>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9</a:t>
            </a:fld>
            <a:endParaRPr lang="en-US" altLang="en-US"/>
          </a:p>
        </p:txBody>
      </p:sp>
    </p:spTree>
    <p:extLst>
      <p:ext uri="{BB962C8B-B14F-4D97-AF65-F5344CB8AC3E}">
        <p14:creationId xmlns:p14="http://schemas.microsoft.com/office/powerpoint/2010/main" val="2332725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Slide 10</a:t>
            </a:r>
          </a:p>
          <a:p>
            <a:r>
              <a:rPr lang="en-US" b="1" dirty="0" smtClean="0"/>
              <a:t>Interdisciplinary </a:t>
            </a:r>
            <a:r>
              <a:rPr lang="en-US" b="1" dirty="0"/>
              <a:t>Care Team Works Together</a:t>
            </a:r>
            <a:endParaRPr lang="en-US" dirty="0"/>
          </a:p>
          <a:p>
            <a:pPr eaLnBrk="0" fontAlgn="base" hangingPunct="0"/>
            <a:r>
              <a:rPr lang="en-US" dirty="0"/>
              <a:t>As a reminder of what we covered in the earlier Integrity training modules, this slide provides another visual opportunity to see how the team will work together around the needs of the member. </a:t>
            </a:r>
          </a:p>
          <a:p>
            <a:pPr eaLnBrk="0" fontAlgn="base" hangingPunct="0"/>
            <a:r>
              <a:rPr lang="en-US" dirty="0"/>
              <a:t>The core team members are naturally the member and his or her family or caregiver, primary care physician, and Lead Care Manager. </a:t>
            </a:r>
          </a:p>
          <a:p>
            <a:pPr eaLnBrk="0" fontAlgn="base" hangingPunct="0"/>
            <a:r>
              <a:rPr lang="en-US" dirty="0"/>
              <a:t>An expanded team might easily include specialists, behavioral health providers, and professionals from social services and long-term services and supports.  </a:t>
            </a:r>
          </a:p>
          <a:p>
            <a:pPr eaLnBrk="0" fontAlgn="base" hangingPunct="0"/>
            <a:r>
              <a:rPr lang="en-US" dirty="0"/>
              <a:t>All of these members will meet around the needs of the member as the member’s needs dictate. </a:t>
            </a:r>
          </a:p>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4916" indent="-290353">
              <a:defRPr sz="2400">
                <a:solidFill>
                  <a:schemeClr val="tx1"/>
                </a:solidFill>
                <a:latin typeface="Arial" pitchFamily="34" charset="0"/>
                <a:ea typeface="ＭＳ Ｐゴシック" pitchFamily="34" charset="-128"/>
              </a:defRPr>
            </a:lvl2pPr>
            <a:lvl3pPr marL="1162980" indent="-230713">
              <a:defRPr sz="2400">
                <a:solidFill>
                  <a:schemeClr val="tx1"/>
                </a:solidFill>
                <a:latin typeface="Arial" pitchFamily="34" charset="0"/>
                <a:ea typeface="ＭＳ Ｐゴシック" pitchFamily="34" charset="-128"/>
              </a:defRPr>
            </a:lvl3pPr>
            <a:lvl4pPr marL="1627543" indent="-230713">
              <a:defRPr sz="2400">
                <a:solidFill>
                  <a:schemeClr val="tx1"/>
                </a:solidFill>
                <a:latin typeface="Arial" pitchFamily="34" charset="0"/>
                <a:ea typeface="ＭＳ Ｐゴシック" pitchFamily="34" charset="-128"/>
              </a:defRPr>
            </a:lvl4pPr>
            <a:lvl5pPr marL="2092107" indent="-230713">
              <a:defRPr sz="2400">
                <a:solidFill>
                  <a:schemeClr val="tx1"/>
                </a:solidFill>
                <a:latin typeface="Arial" pitchFamily="34" charset="0"/>
                <a:ea typeface="ＭＳ Ｐゴシック" pitchFamily="34" charset="-128"/>
              </a:defRPr>
            </a:lvl5pPr>
            <a:lvl6pPr marL="2544115"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96122"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48130"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00138" indent="-230713"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405CDB-7CA3-4374-B27F-448097093750}" type="slidenum">
              <a:rPr lang="en-US" altLang="en-US" sz="1100"/>
              <a:pPr/>
              <a:t>71</a:t>
            </a:fld>
            <a:endParaRPr lang="en-US" altLang="en-US" sz="1100"/>
          </a:p>
        </p:txBody>
      </p:sp>
    </p:spTree>
    <p:extLst>
      <p:ext uri="{BB962C8B-B14F-4D97-AF65-F5344CB8AC3E}">
        <p14:creationId xmlns:p14="http://schemas.microsoft.com/office/powerpoint/2010/main" val="21532331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31</a:t>
            </a:r>
          </a:p>
          <a:p>
            <a:r>
              <a:rPr lang="en-US" b="1" dirty="0" smtClean="0"/>
              <a:t>Initial </a:t>
            </a:r>
            <a:r>
              <a:rPr lang="en-US" b="1" dirty="0"/>
              <a:t>Health Screen</a:t>
            </a:r>
            <a:endParaRPr lang="en-US" dirty="0"/>
          </a:p>
          <a:p>
            <a:r>
              <a:rPr lang="en-US" dirty="0"/>
              <a:t>This is the first of four tables that we have included in this course that describes the assessment type in a more systematic way. The table shows – who receives the assessment, the goal of the assessment, the tool, the timeline, and whether or not the assessment is conducted telephonically or in person.</a:t>
            </a:r>
          </a:p>
          <a:p>
            <a:r>
              <a:rPr lang="en-US" dirty="0"/>
              <a:t>Again, briefly, the initial health screen is for community non LTSS members – who are newly eligible for INTEGRITY. This screen will be used to determine if a member is high, moderate or low risk.</a:t>
            </a:r>
          </a:p>
          <a:p>
            <a:r>
              <a:rPr lang="en-US" dirty="0"/>
              <a:t>The Initial Health Screen is a standardized tool that identifies a member’s need for case management. </a:t>
            </a:r>
          </a:p>
          <a:p>
            <a:r>
              <a:rPr lang="en-US" dirty="0"/>
              <a:t>The screen must be done within a certain period of time </a:t>
            </a:r>
            <a:r>
              <a:rPr lang="en-US" dirty="0" smtClean="0"/>
              <a:t>within </a:t>
            </a:r>
            <a:r>
              <a:rPr lang="en-US" dirty="0"/>
              <a:t>45 days of enrollment.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72</a:t>
            </a:fld>
            <a:endParaRPr lang="en-US" altLang="en-US"/>
          </a:p>
        </p:txBody>
      </p:sp>
    </p:spTree>
    <p:extLst>
      <p:ext uri="{BB962C8B-B14F-4D97-AF65-F5344CB8AC3E}">
        <p14:creationId xmlns:p14="http://schemas.microsoft.com/office/powerpoint/2010/main" val="320119540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32</a:t>
            </a:r>
          </a:p>
          <a:p>
            <a:pPr eaLnBrk="0" fontAlgn="base" hangingPunct="0"/>
            <a:r>
              <a:rPr lang="en-US" b="1" dirty="0" smtClean="0"/>
              <a:t>Risk </a:t>
            </a:r>
            <a:r>
              <a:rPr lang="en-US" b="1" dirty="0"/>
              <a:t>Stratification Based on IHS Results – Groups and Definitions </a:t>
            </a:r>
            <a:endParaRPr lang="en-US" dirty="0"/>
          </a:p>
          <a:p>
            <a:pPr eaLnBrk="0" fontAlgn="base" hangingPunct="0"/>
            <a:r>
              <a:rPr lang="en-US" dirty="0"/>
              <a:t>The Initial Health Screen is a very important tool because it helps to categorize members by their level of risk. This is particularly important for INTEGRITY members whose needs are complex. </a:t>
            </a:r>
          </a:p>
          <a:p>
            <a:pPr eaLnBrk="0" fontAlgn="base" hangingPunct="0"/>
            <a:r>
              <a:rPr lang="en-US" dirty="0"/>
              <a:t>As this chart shows, the members are identified as high risk, moderate risk, and low risk, depending upon the results of the Initial Health Screen. </a:t>
            </a:r>
          </a:p>
          <a:p>
            <a:pPr eaLnBrk="0" fontAlgn="base" hangingPunct="0"/>
            <a:r>
              <a:rPr lang="en-US" dirty="0"/>
              <a:t>Members are identified as high risk based on a number of factors including </a:t>
            </a:r>
            <a:r>
              <a:rPr lang="en-US" smtClean="0"/>
              <a:t>evidence of hospitalizations </a:t>
            </a:r>
            <a:r>
              <a:rPr lang="en-US" dirty="0" smtClean="0"/>
              <a:t>and readmissions, </a:t>
            </a:r>
            <a:r>
              <a:rPr lang="en-US" dirty="0"/>
              <a:t>multiple emergency room visits, and other impairments. </a:t>
            </a:r>
          </a:p>
          <a:p>
            <a:pPr eaLnBrk="0" fontAlgn="base" hangingPunct="0"/>
            <a:r>
              <a:rPr lang="en-US" dirty="0"/>
              <a:t>Members are identified as moderate risk based on evidence of needs related to housing, communication, cognitive and/or functional status or access to health care. </a:t>
            </a:r>
          </a:p>
          <a:p>
            <a:pPr eaLnBrk="0" fontAlgn="base" hangingPunct="0"/>
            <a:r>
              <a:rPr lang="en-US" dirty="0"/>
              <a:t>Members are identified as low risk are also based on the responses to the Initial Health Screen, and do not have the level of need of members that are considered to be high or moderate risk.</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73</a:t>
            </a:fld>
            <a:endParaRPr lang="en-US" altLang="en-US"/>
          </a:p>
        </p:txBody>
      </p:sp>
    </p:spTree>
    <p:extLst>
      <p:ext uri="{BB962C8B-B14F-4D97-AF65-F5344CB8AC3E}">
        <p14:creationId xmlns:p14="http://schemas.microsoft.com/office/powerpoint/2010/main" val="16586457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35</a:t>
            </a:r>
          </a:p>
          <a:p>
            <a:pPr eaLnBrk="0" fontAlgn="base" hangingPunct="0"/>
            <a:r>
              <a:rPr lang="en-US" b="1" dirty="0" smtClean="0"/>
              <a:t>What </a:t>
            </a:r>
            <a:r>
              <a:rPr lang="en-US" b="1" dirty="0"/>
              <a:t>Does the IHS Tool Assess?</a:t>
            </a:r>
            <a:endParaRPr lang="en-US" dirty="0"/>
          </a:p>
          <a:p>
            <a:pPr eaLnBrk="0" fontAlgn="base" hangingPunct="0"/>
            <a:r>
              <a:rPr lang="en-US" dirty="0"/>
              <a:t>One more thing about the Initial Health Screen that everyone should have a feel for is what the tool assesses. </a:t>
            </a:r>
          </a:p>
          <a:p>
            <a:pPr eaLnBrk="0" fontAlgn="base" hangingPunct="0"/>
            <a:r>
              <a:rPr lang="en-US" dirty="0"/>
              <a:t>The diagram before you gives you a good idea about what the tool assesses – the examples are not exhaustive but includes everything from self-reported health status to the ability to perform activities of daily living.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74</a:t>
            </a:fld>
            <a:endParaRPr lang="en-US" altLang="en-US"/>
          </a:p>
        </p:txBody>
      </p:sp>
    </p:spTree>
    <p:extLst>
      <p:ext uri="{BB962C8B-B14F-4D97-AF65-F5344CB8AC3E}">
        <p14:creationId xmlns:p14="http://schemas.microsoft.com/office/powerpoint/2010/main" val="37823850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36</a:t>
            </a:r>
          </a:p>
          <a:p>
            <a:pPr eaLnBrk="0" fontAlgn="base" hangingPunct="0"/>
            <a:r>
              <a:rPr lang="en-US" b="1" dirty="0" smtClean="0"/>
              <a:t>Comprehensive </a:t>
            </a:r>
            <a:r>
              <a:rPr lang="en-US" b="1" dirty="0"/>
              <a:t>Functional Needs Assessment (CFNA) </a:t>
            </a:r>
            <a:endParaRPr lang="en-US" dirty="0"/>
          </a:p>
          <a:p>
            <a:r>
              <a:rPr lang="en-US" dirty="0"/>
              <a:t>This is the second of the four tables that we have included in this course that describes the assessment type in a more systematic way. </a:t>
            </a:r>
          </a:p>
          <a:p>
            <a:r>
              <a:rPr lang="en-US" dirty="0"/>
              <a:t>This table shows that the CFNA is for community non LTSS high risk members and for community LTSS members. </a:t>
            </a:r>
          </a:p>
          <a:p>
            <a:r>
              <a:rPr lang="en-US" dirty="0"/>
              <a:t>The CFNA is used to identify the multi-disciplinary conditions and needs of the member.</a:t>
            </a:r>
          </a:p>
          <a:p>
            <a:r>
              <a:rPr lang="en-US" dirty="0"/>
              <a:t>It is a user-friendly </a:t>
            </a:r>
            <a:r>
              <a:rPr lang="en-US" dirty="0" smtClean="0"/>
              <a:t>tool. </a:t>
            </a:r>
            <a:endParaRPr lang="en-US" dirty="0"/>
          </a:p>
          <a:p>
            <a:r>
              <a:rPr lang="en-US" dirty="0"/>
              <a:t>The comprehensive functional needs assessment must be done within a certain period of time.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75</a:t>
            </a:fld>
            <a:endParaRPr lang="en-US" altLang="en-US"/>
          </a:p>
        </p:txBody>
      </p:sp>
    </p:spTree>
    <p:extLst>
      <p:ext uri="{BB962C8B-B14F-4D97-AF65-F5344CB8AC3E}">
        <p14:creationId xmlns:p14="http://schemas.microsoft.com/office/powerpoint/2010/main" val="26136309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37</a:t>
            </a:r>
          </a:p>
          <a:p>
            <a:pPr eaLnBrk="0" fontAlgn="base" hangingPunct="0"/>
            <a:r>
              <a:rPr lang="en-US" b="1" dirty="0" smtClean="0"/>
              <a:t>What </a:t>
            </a:r>
            <a:r>
              <a:rPr lang="en-US" b="1" dirty="0"/>
              <a:t>Does the CFNA Tool Assess? Key Information: Member Preferences and Strengths</a:t>
            </a:r>
            <a:endParaRPr lang="en-US" dirty="0"/>
          </a:p>
          <a:p>
            <a:pPr eaLnBrk="0" fontAlgn="base" hangingPunct="0"/>
            <a:r>
              <a:rPr lang="en-US" dirty="0"/>
              <a:t>Just a bit ago, we gave you a feel for what the Initial Health Screen assesses. </a:t>
            </a:r>
          </a:p>
          <a:p>
            <a:pPr eaLnBrk="0" fontAlgn="base" hangingPunct="0"/>
            <a:r>
              <a:rPr lang="en-US" dirty="0"/>
              <a:t>The diagram before you gives you a good idea about what the CFNA assesses. </a:t>
            </a:r>
          </a:p>
          <a:p>
            <a:pPr eaLnBrk="0" fontAlgn="base" hangingPunct="0"/>
            <a:r>
              <a:rPr lang="en-US" dirty="0"/>
              <a:t>Again, the examples are not exhaustive. </a:t>
            </a:r>
          </a:p>
          <a:p>
            <a:pPr eaLnBrk="0" fontAlgn="base" hangingPunct="0"/>
            <a:r>
              <a:rPr lang="en-US" dirty="0"/>
              <a:t>Of special importance are the member’s strengths and preferences, as member strengths and preferences will most certainly shape the services that the member receives.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76</a:t>
            </a:fld>
            <a:endParaRPr lang="en-US" altLang="en-US"/>
          </a:p>
        </p:txBody>
      </p:sp>
    </p:spTree>
    <p:extLst>
      <p:ext uri="{BB962C8B-B14F-4D97-AF65-F5344CB8AC3E}">
        <p14:creationId xmlns:p14="http://schemas.microsoft.com/office/powerpoint/2010/main" val="141442639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38</a:t>
            </a:r>
          </a:p>
          <a:p>
            <a:pPr eaLnBrk="0" fontAlgn="base" hangingPunct="0"/>
            <a:r>
              <a:rPr lang="en-US" b="1" dirty="0" smtClean="0"/>
              <a:t>Wellness </a:t>
            </a:r>
            <a:r>
              <a:rPr lang="en-US" b="1" dirty="0"/>
              <a:t>Assessment (Plan)</a:t>
            </a:r>
            <a:endParaRPr lang="en-US" dirty="0"/>
          </a:p>
          <a:p>
            <a:r>
              <a:rPr lang="en-US" dirty="0"/>
              <a:t>This is the third of the four tables that we have included in this course that describes the assessment type in a more systematic way.  The Wellness Assessment is for Community non LTSS members who are low risk and Nursing facility members who do not desire to return to the community.  The Wellness Assessment is no different from the Initial Health Screen for these two member groups.  The Initial Health Screen, which is used as a screening tool, collects a substantial amount of information which is used to create a Wellness Plan.</a:t>
            </a:r>
          </a:p>
          <a:p>
            <a:r>
              <a:rPr lang="en-US" dirty="0"/>
              <a:t>The Wellness Plan must be done within 120 days of enrollment and will be done telephonically.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77</a:t>
            </a:fld>
            <a:endParaRPr lang="en-US" altLang="en-US"/>
          </a:p>
        </p:txBody>
      </p:sp>
    </p:spTree>
    <p:extLst>
      <p:ext uri="{BB962C8B-B14F-4D97-AF65-F5344CB8AC3E}">
        <p14:creationId xmlns:p14="http://schemas.microsoft.com/office/powerpoint/2010/main" val="1037666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39</a:t>
            </a:r>
          </a:p>
          <a:p>
            <a:pPr eaLnBrk="0" fontAlgn="base" hangingPunct="0"/>
            <a:r>
              <a:rPr lang="en-US" b="1" dirty="0" smtClean="0"/>
              <a:t>What </a:t>
            </a:r>
            <a:r>
              <a:rPr lang="en-US" b="1" dirty="0"/>
              <a:t>Does the Wellness Tool Assess? </a:t>
            </a:r>
            <a:endParaRPr lang="en-US" dirty="0"/>
          </a:p>
          <a:p>
            <a:pPr eaLnBrk="0" fontAlgn="base" hangingPunct="0"/>
            <a:r>
              <a:rPr lang="en-US" dirty="0"/>
              <a:t>The Wellness Tool assesses exactly what the Initial Health Screen assesses. </a:t>
            </a:r>
          </a:p>
          <a:p>
            <a:pPr eaLnBrk="0" fontAlgn="base" hangingPunct="0"/>
            <a:r>
              <a:rPr lang="en-US" dirty="0"/>
              <a:t>Again, the examples of the issues are not exhaustive of everything that is picked up during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78</a:t>
            </a:fld>
            <a:endParaRPr lang="en-US" altLang="en-US"/>
          </a:p>
        </p:txBody>
      </p:sp>
    </p:spTree>
    <p:extLst>
      <p:ext uri="{BB962C8B-B14F-4D97-AF65-F5344CB8AC3E}">
        <p14:creationId xmlns:p14="http://schemas.microsoft.com/office/powerpoint/2010/main" val="16581008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41</a:t>
            </a:r>
          </a:p>
          <a:p>
            <a:pPr eaLnBrk="0" fontAlgn="base" hangingPunct="0"/>
            <a:r>
              <a:rPr lang="en-US" b="1" dirty="0" smtClean="0"/>
              <a:t>The </a:t>
            </a:r>
            <a:r>
              <a:rPr lang="en-US" b="1" dirty="0"/>
              <a:t>Reassessment Process – What happens when circumstances changes for Community Members? The process is faster.  </a:t>
            </a:r>
            <a:endParaRPr lang="en-US" dirty="0"/>
          </a:p>
          <a:p>
            <a:pPr eaLnBrk="0" fontAlgn="base" hangingPunct="0"/>
            <a:r>
              <a:rPr lang="en-US" dirty="0"/>
              <a:t>If, however, community members experience a change in circumstances, then the re-assessment process takes place very quickly. </a:t>
            </a:r>
          </a:p>
          <a:p>
            <a:pPr eaLnBrk="0" fontAlgn="base" hangingPunct="0"/>
            <a:r>
              <a:rPr lang="en-US" dirty="0"/>
              <a:t>For members who are hospitalized – the process must be conducted within </a:t>
            </a:r>
            <a:r>
              <a:rPr lang="en-US" dirty="0" smtClean="0"/>
              <a:t>5 </a:t>
            </a:r>
            <a:r>
              <a:rPr lang="en-US" dirty="0"/>
              <a:t>days of discharge from the hospital. </a:t>
            </a:r>
          </a:p>
          <a:p>
            <a:pPr eaLnBrk="0" fontAlgn="base" hangingPunct="0"/>
            <a:r>
              <a:rPr lang="en-US" dirty="0"/>
              <a:t>For members experiencing other types of changes such as a significant change in medication, then the re-assessment would take place within 15 days of identifying the change.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79</a:t>
            </a:fld>
            <a:endParaRPr lang="en-US" altLang="en-US"/>
          </a:p>
        </p:txBody>
      </p:sp>
    </p:spTree>
    <p:extLst>
      <p:ext uri="{BB962C8B-B14F-4D97-AF65-F5344CB8AC3E}">
        <p14:creationId xmlns:p14="http://schemas.microsoft.com/office/powerpoint/2010/main" val="14393627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42</a:t>
            </a:r>
          </a:p>
          <a:p>
            <a:pPr eaLnBrk="0" fontAlgn="base" hangingPunct="0"/>
            <a:r>
              <a:rPr lang="en-US" b="1" dirty="0" smtClean="0"/>
              <a:t>Reassessments </a:t>
            </a:r>
            <a:r>
              <a:rPr lang="en-US" b="1" dirty="0"/>
              <a:t>and Their Effects on the Interdisciplinary Care Plan</a:t>
            </a:r>
            <a:endParaRPr lang="en-US" dirty="0"/>
          </a:p>
          <a:p>
            <a:pPr eaLnBrk="0" fontAlgn="base" hangingPunct="0"/>
            <a:r>
              <a:rPr lang="en-US" dirty="0"/>
              <a:t>What’s important to know about the re-assessment process for Community LTSS members and Community non LTSS members who are high risk is that this process will mirror the policy and procedure for the Comprehensive Functional Needs Assessment.  </a:t>
            </a:r>
          </a:p>
          <a:p>
            <a:pPr eaLnBrk="0" fontAlgn="base" hangingPunct="0"/>
            <a:r>
              <a:rPr lang="en-US" dirty="0"/>
              <a:t>The results of the comprehensive assessment will be used to revise the member’s Interdisciplinary Care Plan, and the revised ICP will be distributed to the appropriate Interdisciplinary Care Team.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80</a:t>
            </a:fld>
            <a:endParaRPr lang="en-US" altLang="en-US"/>
          </a:p>
        </p:txBody>
      </p:sp>
    </p:spTree>
    <p:extLst>
      <p:ext uri="{BB962C8B-B14F-4D97-AF65-F5344CB8AC3E}">
        <p14:creationId xmlns:p14="http://schemas.microsoft.com/office/powerpoint/2010/main" val="471680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59</a:t>
            </a:r>
          </a:p>
          <a:p>
            <a:pPr eaLnBrk="0" fontAlgn="base" hangingPunct="0"/>
            <a:r>
              <a:rPr lang="en-US" b="1" dirty="0" smtClean="0"/>
              <a:t>Member </a:t>
            </a:r>
            <a:r>
              <a:rPr lang="en-US" b="1" dirty="0"/>
              <a:t>Rights </a:t>
            </a:r>
            <a:endParaRPr lang="en-US" dirty="0"/>
          </a:p>
          <a:p>
            <a:pPr eaLnBrk="0" fontAlgn="base" hangingPunct="0"/>
            <a:r>
              <a:rPr lang="en-US" dirty="0"/>
              <a:t>It is also important to know about Neighborhood’s policy to prevent service disruption for our members. If Neighborhood reduces, suspends, denies or terminates a service, the member </a:t>
            </a:r>
            <a:r>
              <a:rPr lang="en-US" u="sng" dirty="0"/>
              <a:t>must</a:t>
            </a:r>
            <a:r>
              <a:rPr lang="en-US" dirty="0"/>
              <a:t> be notified of: </a:t>
            </a:r>
          </a:p>
          <a:p>
            <a:pPr lvl="0" eaLnBrk="0" fontAlgn="base" hangingPunct="0"/>
            <a:r>
              <a:rPr lang="en-US" dirty="0"/>
              <a:t>**The decision</a:t>
            </a:r>
          </a:p>
          <a:p>
            <a:pPr lvl="0" eaLnBrk="0" fontAlgn="base" hangingPunct="0"/>
            <a:r>
              <a:rPr lang="en-US" dirty="0"/>
              <a:t>**The right to appeal</a:t>
            </a:r>
          </a:p>
          <a:p>
            <a:pPr lvl="0" eaLnBrk="0" fontAlgn="base" hangingPunct="0"/>
            <a:r>
              <a:rPr lang="en-US" dirty="0"/>
              <a:t>**The right to have an authorized service continue pending the appeal</a:t>
            </a:r>
          </a:p>
          <a:p>
            <a:pPr lvl="0" eaLnBrk="0" fontAlgn="base" hangingPunct="0"/>
            <a:r>
              <a:rPr lang="en-US" dirty="0"/>
              <a:t>**The right to a fair hearing if Neighborhood renders an adverse determination</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10</a:t>
            </a:fld>
            <a:endParaRPr lang="en-US" altLang="en-US"/>
          </a:p>
        </p:txBody>
      </p:sp>
    </p:spTree>
    <p:extLst>
      <p:ext uri="{BB962C8B-B14F-4D97-AF65-F5344CB8AC3E}">
        <p14:creationId xmlns:p14="http://schemas.microsoft.com/office/powerpoint/2010/main" val="9329772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smtClean="0"/>
              <a:t>Slide 43 </a:t>
            </a:r>
          </a:p>
          <a:p>
            <a:pPr eaLnBrk="0" fontAlgn="base" hangingPunct="0"/>
            <a:r>
              <a:rPr lang="en-US" b="1" dirty="0" smtClean="0"/>
              <a:t>The </a:t>
            </a:r>
            <a:r>
              <a:rPr lang="en-US" b="1" dirty="0"/>
              <a:t>Discharge Opportunity Assessment </a:t>
            </a:r>
            <a:endParaRPr lang="en-US" dirty="0"/>
          </a:p>
          <a:p>
            <a:r>
              <a:rPr lang="en-US" dirty="0"/>
              <a:t>Finally, here we have the fourth and final table about another type of assessment. </a:t>
            </a:r>
          </a:p>
          <a:p>
            <a:r>
              <a:rPr lang="en-US" dirty="0"/>
              <a:t>The Discharge Opportunity Assessment is exactly what it sounds like.</a:t>
            </a:r>
          </a:p>
          <a:p>
            <a:r>
              <a:rPr lang="en-US" dirty="0"/>
              <a:t>It is for Nursing Facility residents and used to identify member who have a desire or opportunity to return to the community. </a:t>
            </a:r>
          </a:p>
          <a:p>
            <a:r>
              <a:rPr lang="en-US" dirty="0"/>
              <a:t>The timeline for the assessment is within 30 days of the member being identified or referred for an assessment. </a:t>
            </a:r>
          </a:p>
          <a:p>
            <a:endParaRPr lang="en-US" dirty="0"/>
          </a:p>
        </p:txBody>
      </p:sp>
      <p:sp>
        <p:nvSpPr>
          <p:cNvPr id="4" name="Slide Number Placeholder 3"/>
          <p:cNvSpPr>
            <a:spLocks noGrp="1"/>
          </p:cNvSpPr>
          <p:nvPr>
            <p:ph type="sldNum" sz="quarter" idx="10"/>
          </p:nvPr>
        </p:nvSpPr>
        <p:spPr/>
        <p:txBody>
          <a:bodyPr/>
          <a:lstStyle/>
          <a:p>
            <a:pPr>
              <a:defRPr/>
            </a:pPr>
            <a:fld id="{41B590EA-1A62-4A2A-859D-780935EA5D85}" type="slidenum">
              <a:rPr lang="en-US" altLang="en-US" smtClean="0"/>
              <a:pPr>
                <a:defRPr/>
              </a:pPr>
              <a:t>81</a:t>
            </a:fld>
            <a:endParaRPr lang="en-US" altLang="en-US"/>
          </a:p>
        </p:txBody>
      </p:sp>
    </p:spTree>
    <p:extLst>
      <p:ext uri="{BB962C8B-B14F-4D97-AF65-F5344CB8AC3E}">
        <p14:creationId xmlns:p14="http://schemas.microsoft.com/office/powerpoint/2010/main" val="806915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588"/>
            <a:r>
              <a:rPr lang="en-US" b="1" dirty="0" smtClean="0"/>
              <a:t>Slide 16</a:t>
            </a:r>
          </a:p>
          <a:p>
            <a:pPr defTabSz="931588"/>
            <a:r>
              <a:rPr lang="en-US" dirty="0" smtClean="0"/>
              <a:t>Neighborhood’s </a:t>
            </a:r>
            <a:r>
              <a:rPr lang="en-US" dirty="0"/>
              <a:t>Board of Directors has </a:t>
            </a:r>
            <a:r>
              <a:rPr lang="en-US" dirty="0" smtClean="0"/>
              <a:t>**final </a:t>
            </a:r>
            <a:r>
              <a:rPr lang="en-US" dirty="0"/>
              <a:t>authority and responsibility for the care and service delivered to Neighborhood’s members. </a:t>
            </a:r>
            <a:r>
              <a:rPr lang="en-US" dirty="0" smtClean="0"/>
              <a:t>**The </a:t>
            </a:r>
            <a:r>
              <a:rPr lang="en-US" dirty="0"/>
              <a:t>Board of Directors delegates oversight of the Quality Improvement Program to the Clinical Affairs Committee. The Board exercises its oversight of the Program by </a:t>
            </a:r>
            <a:r>
              <a:rPr lang="en-US" dirty="0" smtClean="0"/>
              <a:t>**annually </a:t>
            </a:r>
            <a:r>
              <a:rPr lang="en-US" dirty="0"/>
              <a:t>approving the Quality Improvement Program Description and Quality Improvement Work Plan, and by annual review of the Quality Improvement Program Evaluation. </a:t>
            </a:r>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83</a:t>
            </a:fld>
            <a:endParaRPr lang="en-US">
              <a:solidFill>
                <a:prstClr val="black"/>
              </a:solidFill>
            </a:endParaRPr>
          </a:p>
        </p:txBody>
      </p:sp>
    </p:spTree>
    <p:extLst>
      <p:ext uri="{BB962C8B-B14F-4D97-AF65-F5344CB8AC3E}">
        <p14:creationId xmlns:p14="http://schemas.microsoft.com/office/powerpoint/2010/main" val="3647740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14</a:t>
            </a:r>
          </a:p>
          <a:p>
            <a:r>
              <a:rPr lang="en-US" dirty="0" smtClean="0"/>
              <a:t>Integrity has specific  performance and health outcome measurements, as well as evaluation</a:t>
            </a:r>
            <a:r>
              <a:rPr lang="en-US" baseline="0" dirty="0" smtClean="0"/>
              <a:t> and improvement processes in place. </a:t>
            </a:r>
            <a:r>
              <a:rPr lang="en-US" dirty="0" smtClean="0"/>
              <a:t>During the next slides,</a:t>
            </a:r>
            <a:r>
              <a:rPr lang="en-US" baseline="0" dirty="0" smtClean="0"/>
              <a:t> we will review the performance and health outcome measurements that Neighborhood has in place, as well as discuss Neighborhood's quality management structure and composition.  This list shows some of the performance and health outcome measures that Neighborhood assesses:</a:t>
            </a:r>
          </a:p>
          <a:p>
            <a:pPr marL="174673" indent="-174673">
              <a:buFont typeface="Arial" panose="020B0604020202020204" pitchFamily="34" charset="0"/>
              <a:buChar char="•"/>
            </a:pPr>
            <a:r>
              <a:rPr lang="en-US" dirty="0"/>
              <a:t>Plan of Care completion rate</a:t>
            </a:r>
          </a:p>
          <a:p>
            <a:pPr marL="174673" indent="-174673">
              <a:buFont typeface="Arial" panose="020B0604020202020204" pitchFamily="34" charset="0"/>
              <a:buChar char="•"/>
            </a:pPr>
            <a:r>
              <a:rPr lang="en-US" dirty="0"/>
              <a:t>Member involvement in the development of their Plan of Care</a:t>
            </a:r>
          </a:p>
          <a:p>
            <a:pPr marL="174673" indent="-174673">
              <a:buFont typeface="Arial" panose="020B0604020202020204" pitchFamily="34" charset="0"/>
              <a:buChar char="•"/>
            </a:pPr>
            <a:r>
              <a:rPr lang="en-US" dirty="0"/>
              <a:t>Network adequacy: access, time and distance standards</a:t>
            </a:r>
          </a:p>
          <a:p>
            <a:pPr marL="174673" indent="-174673">
              <a:buFont typeface="Arial" panose="020B0604020202020204" pitchFamily="34" charset="0"/>
              <a:buChar char="•"/>
            </a:pPr>
            <a:r>
              <a:rPr lang="en-US" dirty="0"/>
              <a:t>HEDIS Effectiveness and Access to Care measures</a:t>
            </a:r>
          </a:p>
          <a:p>
            <a:pPr marL="174673" indent="-174673">
              <a:buFont typeface="Arial" panose="020B0604020202020204" pitchFamily="34" charset="0"/>
              <a:buChar char="•"/>
            </a:pPr>
            <a:r>
              <a:rPr lang="en-US" dirty="0"/>
              <a:t>Ambulatory follow-up visit post discharge from an acute care facility</a:t>
            </a:r>
          </a:p>
          <a:p>
            <a:pPr marL="174673" indent="-174673">
              <a:buFont typeface="Arial" panose="020B0604020202020204" pitchFamily="34" charset="0"/>
              <a:buChar char="•"/>
            </a:pPr>
            <a:r>
              <a:rPr lang="en-US" dirty="0"/>
              <a:t>Ambulatory follow-up visit post discharge from a skilled nursing facility or group home</a:t>
            </a:r>
          </a:p>
          <a:p>
            <a:pPr marL="174673" indent="-174673">
              <a:buFont typeface="Arial" panose="020B0604020202020204" pitchFamily="34" charset="0"/>
              <a:buChar char="•"/>
            </a:pPr>
            <a:r>
              <a:rPr lang="en-US" dirty="0"/>
              <a:t>Monitoring of complaints/grievances and appeals</a:t>
            </a:r>
          </a:p>
          <a:p>
            <a:pPr marL="174673" indent="-174673">
              <a:buFont typeface="Arial" panose="020B0604020202020204" pitchFamily="34" charset="0"/>
              <a:buChar char="•"/>
            </a:pPr>
            <a:r>
              <a:rPr lang="en-US" dirty="0"/>
              <a:t>CAHPS member experience measures</a:t>
            </a:r>
          </a:p>
          <a:p>
            <a:pPr marL="174673" indent="-174673">
              <a:buFont typeface="Arial" panose="020B0604020202020204" pitchFamily="34" charset="0"/>
              <a:buChar char="•"/>
            </a:pPr>
            <a:r>
              <a:rPr lang="en-US" dirty="0"/>
              <a:t>Hospital admission rate/1,000 member year</a:t>
            </a:r>
          </a:p>
          <a:p>
            <a:pPr marL="174673" indent="-174673">
              <a:buFont typeface="Arial" panose="020B0604020202020204" pitchFamily="34" charset="0"/>
              <a:buChar char="•"/>
            </a:pPr>
            <a:r>
              <a:rPr lang="en-US" dirty="0"/>
              <a:t>Hospital re-admissions rate per hundred discharges</a:t>
            </a:r>
          </a:p>
          <a:p>
            <a:pPr marL="174673" indent="-174673">
              <a:buFont typeface="Arial" panose="020B0604020202020204" pitchFamily="34" charset="0"/>
              <a:buChar char="•"/>
            </a:pPr>
            <a:r>
              <a:rPr lang="en-US" dirty="0"/>
              <a:t>Emergency department visits rate/1,000 member per year</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84</a:t>
            </a:fld>
            <a:endParaRPr lang="en-US">
              <a:solidFill>
                <a:prstClr val="black"/>
              </a:solidFill>
            </a:endParaRPr>
          </a:p>
        </p:txBody>
      </p:sp>
    </p:spTree>
    <p:extLst>
      <p:ext uri="{BB962C8B-B14F-4D97-AF65-F5344CB8AC3E}">
        <p14:creationId xmlns:p14="http://schemas.microsoft.com/office/powerpoint/2010/main" val="33016170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Slide 17</a:t>
            </a:r>
          </a:p>
          <a:p>
            <a:r>
              <a:rPr lang="en-US" dirty="0" smtClean="0"/>
              <a:t>The </a:t>
            </a:r>
            <a:r>
              <a:rPr lang="en-US" dirty="0"/>
              <a:t>Clinical Affairs Committee </a:t>
            </a:r>
            <a:r>
              <a:rPr lang="en-US" dirty="0" smtClean="0"/>
              <a:t>(referred</a:t>
            </a:r>
            <a:r>
              <a:rPr lang="en-US" baseline="0" dirty="0" smtClean="0"/>
              <a:t> to as </a:t>
            </a:r>
            <a:r>
              <a:rPr lang="en-US" dirty="0" smtClean="0"/>
              <a:t>CAC</a:t>
            </a:r>
            <a:r>
              <a:rPr lang="en-US" dirty="0"/>
              <a:t>) is Neighborhood’s Quality Improvement Committee. The CAC provides direction to the Quality Improvement Program and Neighborhood staff for all activities described in the Quality Improvement Program Description, Annual Evaluation and Work Plan, including those quality improvement activities that have been delegated to the health plan’s behavioral health vendor and other subcontracts. The CAC recommends approval of Neighborhood’s Quality Improvement Program Description and Work Plan to the Board of Directors after review and </a:t>
            </a:r>
            <a:r>
              <a:rPr lang="en-US" dirty="0" smtClean="0"/>
              <a:t>recommendations. </a:t>
            </a:r>
            <a:endParaRPr lang="en-US" dirty="0"/>
          </a:p>
        </p:txBody>
      </p:sp>
      <p:sp>
        <p:nvSpPr>
          <p:cNvPr id="4" name="Slide Number Placeholder 3"/>
          <p:cNvSpPr>
            <a:spLocks noGrp="1"/>
          </p:cNvSpPr>
          <p:nvPr>
            <p:ph type="sldNum" sz="quarter" idx="10"/>
          </p:nvPr>
        </p:nvSpPr>
        <p:spPr/>
        <p:txBody>
          <a:bodyPr/>
          <a:lstStyle/>
          <a:p>
            <a:fld id="{4D5C40A7-BEEA-4DB0-BC49-C72221118D41}" type="slidenum">
              <a:rPr lang="en-US" smtClean="0">
                <a:solidFill>
                  <a:prstClr val="black"/>
                </a:solidFill>
              </a:rPr>
              <a:pPr/>
              <a:t>85</a:t>
            </a:fld>
            <a:endParaRPr lang="en-US">
              <a:solidFill>
                <a:prstClr val="black"/>
              </a:solidFill>
            </a:endParaRPr>
          </a:p>
        </p:txBody>
      </p:sp>
    </p:spTree>
    <p:extLst>
      <p:ext uri="{BB962C8B-B14F-4D97-AF65-F5344CB8AC3E}">
        <p14:creationId xmlns:p14="http://schemas.microsoft.com/office/powerpoint/2010/main" val="41079086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xfrm>
            <a:off x="1363663" y="1127125"/>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21: </a:t>
            </a:r>
            <a:r>
              <a:rPr lang="en-US" b="1" dirty="0"/>
              <a:t>Dual </a:t>
            </a:r>
            <a:r>
              <a:rPr lang="en-US" b="1" dirty="0" smtClean="0"/>
              <a:t>Eligible Individuals</a:t>
            </a:r>
            <a:endParaRPr lang="en-US" dirty="0"/>
          </a:p>
          <a:p>
            <a:r>
              <a:rPr lang="en-US" dirty="0"/>
              <a:t>Here are a few facts about </a:t>
            </a:r>
            <a:r>
              <a:rPr lang="en-US" dirty="0" smtClean="0"/>
              <a:t>individuals who are dual </a:t>
            </a:r>
            <a:r>
              <a:rPr lang="en-US" dirty="0" err="1"/>
              <a:t>eligibles</a:t>
            </a:r>
            <a:r>
              <a:rPr lang="en-US" dirty="0"/>
              <a:t>.  </a:t>
            </a:r>
          </a:p>
          <a:p>
            <a:r>
              <a:rPr lang="en-US" dirty="0"/>
              <a:t>The duals are quite diverse.</a:t>
            </a:r>
          </a:p>
          <a:p>
            <a:r>
              <a:rPr lang="en-US" dirty="0"/>
              <a:t>**The dual eligible population is comprised of seniors 65 years of age and older, and **adults with disabilities between the ages of 21 and 64. </a:t>
            </a:r>
          </a:p>
          <a:p>
            <a:r>
              <a:rPr lang="en-US" dirty="0"/>
              <a:t>**Duals have high health care needs and costs.</a:t>
            </a:r>
          </a:p>
          <a:p>
            <a:r>
              <a:rPr lang="en-US" dirty="0"/>
              <a:t>**Duals are diverse in terms of their conditions and disabilities. </a:t>
            </a:r>
          </a:p>
          <a:p>
            <a:r>
              <a:rPr lang="en-US" dirty="0"/>
              <a:t>**Many have significant behavioral health conditions such as major depression and schizophrenia.</a:t>
            </a:r>
          </a:p>
          <a:p>
            <a:r>
              <a:rPr lang="en-US" dirty="0"/>
              <a:t>Many have physical disabilities such as cerebral palsy, multiple sclerosis, paraplegia, and severe arthritis.</a:t>
            </a:r>
          </a:p>
          <a:p>
            <a:r>
              <a:rPr lang="en-US" dirty="0"/>
              <a:t>Many have functional and cognitive limitations. </a:t>
            </a:r>
          </a:p>
          <a:p>
            <a:r>
              <a:rPr lang="en-US" dirty="0"/>
              <a:t>**And, many have diagnoses of more than one condition, also referred to as comorbidities</a:t>
            </a:r>
          </a:p>
          <a:p>
            <a:r>
              <a:rPr lang="en-US" dirty="0"/>
              <a:t>**And finally, duals are among this nation’s poorest individuals. </a:t>
            </a:r>
          </a:p>
          <a:p>
            <a:endParaRPr lang="en-US" altLang="en-US" dirty="0" smtClean="0"/>
          </a:p>
          <a:p>
            <a:endParaRPr lang="en-US" altLang="en-US" dirty="0" smtClean="0"/>
          </a:p>
          <a:p>
            <a:endParaRPr lang="en-US" altLang="en-US" dirty="0" smtClean="0"/>
          </a:p>
        </p:txBody>
      </p:sp>
    </p:spTree>
    <p:extLst>
      <p:ext uri="{BB962C8B-B14F-4D97-AF65-F5344CB8AC3E}">
        <p14:creationId xmlns:p14="http://schemas.microsoft.com/office/powerpoint/2010/main" val="24372088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22: </a:t>
            </a:r>
            <a:r>
              <a:rPr lang="en-US" dirty="0"/>
              <a:t>Rhode Island’s </a:t>
            </a:r>
            <a:r>
              <a:rPr lang="en-US" dirty="0" smtClean="0"/>
              <a:t>35,000 </a:t>
            </a:r>
            <a:r>
              <a:rPr lang="en-US" dirty="0"/>
              <a:t>Full Benefit Duals: Where do duals live? </a:t>
            </a:r>
          </a:p>
          <a:p>
            <a:r>
              <a:rPr lang="en-US" dirty="0"/>
              <a:t>In Rhode Island, there are </a:t>
            </a:r>
            <a:r>
              <a:rPr lang="en-US" dirty="0" smtClean="0"/>
              <a:t>estimated 28,000 </a:t>
            </a:r>
            <a:r>
              <a:rPr lang="en-US" dirty="0"/>
              <a:t>duals receiving “full benefits” from Medicaid and Medicare, which means that they are eligible for all parts of Medicare including Parts A, B, and D. One important question to ask yourself is: Where do duals live? Knowing where they live is important to understanding their needs including needs for long-term services and supports. </a:t>
            </a:r>
          </a:p>
          <a:p>
            <a:r>
              <a:rPr lang="en-US" dirty="0"/>
              <a:t>We will first talk about where adults live and then talk about where seniors live. </a:t>
            </a:r>
          </a:p>
          <a:p>
            <a:r>
              <a:rPr lang="en-US" dirty="0"/>
              <a:t>**Adults are defined as persons 21-64 years of age. Adults with disabilities can either live in the community or in an institutional setting such as a nursing home, based on needs and preferences. But 95 percent live in the community. </a:t>
            </a:r>
          </a:p>
          <a:p>
            <a:r>
              <a:rPr lang="en-US" dirty="0"/>
              <a:t>About 30 percent receive home- and community-based services and supports. </a:t>
            </a:r>
          </a:p>
          <a:p>
            <a:r>
              <a:rPr lang="en-US" dirty="0"/>
              <a:t>**Seniors includes persons who are 65 years of age and older. </a:t>
            </a:r>
          </a:p>
          <a:p>
            <a:r>
              <a:rPr lang="en-US" dirty="0"/>
              <a:t>65 percent live in the community and about 6 percent of those living in the community receive home- and community-based services and supports. </a:t>
            </a:r>
          </a:p>
          <a:p>
            <a:r>
              <a:rPr lang="en-US" dirty="0"/>
              <a:t>And 35 percent live in long-term care institutions. </a:t>
            </a:r>
          </a:p>
          <a:p>
            <a:endParaRPr lang="en-US" altLang="en-US" dirty="0" smtClean="0"/>
          </a:p>
        </p:txBody>
      </p:sp>
    </p:spTree>
    <p:extLst>
      <p:ext uri="{BB962C8B-B14F-4D97-AF65-F5344CB8AC3E}">
        <p14:creationId xmlns:p14="http://schemas.microsoft.com/office/powerpoint/2010/main" val="36538297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a:t>Slide </a:t>
            </a:r>
            <a:r>
              <a:rPr lang="en-US" b="1" dirty="0" smtClean="0"/>
              <a:t>24: </a:t>
            </a:r>
            <a:r>
              <a:rPr lang="en-US" b="1" dirty="0"/>
              <a:t>A Sketch of the Population </a:t>
            </a:r>
            <a:endParaRPr lang="en-US" dirty="0"/>
          </a:p>
          <a:p>
            <a:r>
              <a:rPr lang="en-US" dirty="0"/>
              <a:t>**</a:t>
            </a:r>
            <a:r>
              <a:rPr lang="en-US" dirty="0" smtClean="0"/>
              <a:t>Dual eligible individuals </a:t>
            </a:r>
            <a:r>
              <a:rPr lang="en-US" dirty="0"/>
              <a:t>are diverse, and represent a cross-section of society in every way: age, race, ethnicity, language, sexual orientation, religion, and disability. </a:t>
            </a:r>
          </a:p>
          <a:p>
            <a:r>
              <a:rPr lang="en-US" dirty="0"/>
              <a:t>**Their disabilities are complex and nearly **50% of this population has a behavioral health diagnosis. </a:t>
            </a:r>
          </a:p>
          <a:p>
            <a:r>
              <a:rPr lang="en-US" dirty="0"/>
              <a:t>**Their top three health conditions include: diabetes, psychiatric disorders, and heart disease. </a:t>
            </a:r>
          </a:p>
          <a:p>
            <a:endParaRPr lang="en-US" dirty="0"/>
          </a:p>
          <a:p>
            <a:r>
              <a:rPr lang="en-US" dirty="0"/>
              <a:t>**Most duals need help with one or more activities of daily living such as eating or bathing.</a:t>
            </a:r>
          </a:p>
          <a:p>
            <a:endParaRPr lang="en-US" dirty="0"/>
          </a:p>
          <a:p>
            <a:r>
              <a:rPr lang="en-US" dirty="0"/>
              <a:t>In Rhode Island, 44% are under the age of 65, and 66% are female.</a:t>
            </a:r>
          </a:p>
          <a:p>
            <a:endParaRPr lang="en-US" dirty="0"/>
          </a:p>
          <a:p>
            <a:r>
              <a:rPr lang="en-US" dirty="0"/>
              <a:t>Geographically, many duals live in and around the area of Providence, Rhode Island. </a:t>
            </a:r>
          </a:p>
          <a:p>
            <a:endParaRPr lang="en-US" dirty="0"/>
          </a:p>
          <a:p>
            <a:r>
              <a:rPr lang="en-US" dirty="0"/>
              <a:t>Now that we have an understanding of this group’s demographics, we are now ready to look at how Neighborhood will respond to the diversity and complexity of the dual population. </a:t>
            </a:r>
          </a:p>
        </p:txBody>
      </p:sp>
    </p:spTree>
    <p:extLst>
      <p:ext uri="{BB962C8B-B14F-4D97-AF65-F5344CB8AC3E}">
        <p14:creationId xmlns:p14="http://schemas.microsoft.com/office/powerpoint/2010/main" val="7944544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xfrm>
            <a:off x="1365250" y="1127125"/>
            <a:ext cx="4111625" cy="30845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a:p>
            <a:r>
              <a:rPr lang="en-US" altLang="en-US" b="1" dirty="0" smtClean="0"/>
              <a:t>Slide 8:   Who Does INTEGRITY Serve?</a:t>
            </a:r>
          </a:p>
          <a:p>
            <a:r>
              <a:rPr lang="en-US" altLang="en-US" dirty="0" smtClean="0"/>
              <a:t>You may recognize this information from the</a:t>
            </a:r>
            <a:r>
              <a:rPr lang="en-US" altLang="en-US" baseline="0" dirty="0" smtClean="0"/>
              <a:t> first module in this training series, and it bears repeating here as it is important to keep in mind the diversity of the dual eligible population.</a:t>
            </a:r>
          </a:p>
          <a:p>
            <a:endParaRPr lang="en-US" altLang="en-US" baseline="0" dirty="0" smtClean="0"/>
          </a:p>
          <a:p>
            <a:r>
              <a:rPr lang="en-US" altLang="en-US" baseline="0" dirty="0" smtClean="0"/>
              <a:t>Dual beneficiaries are seniors aged 65 and older or adults with disabilities between the ages of 21 to 64.  They have high health care needs and costs.  Their conditions and disabilities are complex, and include significant behavioral health conditions, physical disabilities, functional and cognitive limitations, and more.  Many duals have more than one condition, also referred as comorbidities.  They are among the nation’s poorest with significant disabilities.</a:t>
            </a:r>
          </a:p>
          <a:p>
            <a:endParaRPr lang="en-US" altLang="en-US" baseline="0" dirty="0" smtClean="0"/>
          </a:p>
          <a:p>
            <a:endParaRPr lang="en-US" altLang="en-US" dirty="0" smtClean="0"/>
          </a:p>
          <a:p>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MS PGothic" pitchFamily="34" charset="-128"/>
              </a:defRPr>
            </a:lvl1pPr>
            <a:lvl2pPr marL="742868" indent="-284131">
              <a:defRPr sz="2400">
                <a:solidFill>
                  <a:schemeClr val="tx1"/>
                </a:solidFill>
                <a:latin typeface="Arial" charset="0"/>
                <a:ea typeface="MS PGothic" pitchFamily="34" charset="-128"/>
              </a:defRPr>
            </a:lvl2pPr>
            <a:lvl3pPr marL="1142874" indent="-225400">
              <a:defRPr sz="2400">
                <a:solidFill>
                  <a:schemeClr val="tx1"/>
                </a:solidFill>
                <a:latin typeface="Arial" charset="0"/>
                <a:ea typeface="MS PGothic" pitchFamily="34" charset="-128"/>
              </a:defRPr>
            </a:lvl3pPr>
            <a:lvl4pPr marL="1601610" indent="-225400">
              <a:defRPr sz="2400">
                <a:solidFill>
                  <a:schemeClr val="tx1"/>
                </a:solidFill>
                <a:latin typeface="Arial" charset="0"/>
                <a:ea typeface="MS PGothic" pitchFamily="34" charset="-128"/>
              </a:defRPr>
            </a:lvl4pPr>
            <a:lvl5pPr marL="2057173" indent="-225400">
              <a:defRPr sz="2400">
                <a:solidFill>
                  <a:schemeClr val="tx1"/>
                </a:solidFill>
                <a:latin typeface="Arial" charset="0"/>
                <a:ea typeface="MS PGothic" pitchFamily="34" charset="-128"/>
              </a:defRPr>
            </a:lvl5pPr>
            <a:lvl6pPr marL="2514322" indent="-225400" defTabSz="457149" eaLnBrk="0" fontAlgn="base" hangingPunct="0">
              <a:spcBef>
                <a:spcPct val="0"/>
              </a:spcBef>
              <a:spcAft>
                <a:spcPct val="0"/>
              </a:spcAft>
              <a:defRPr sz="2400">
                <a:solidFill>
                  <a:schemeClr val="tx1"/>
                </a:solidFill>
                <a:latin typeface="Arial" charset="0"/>
                <a:ea typeface="MS PGothic" pitchFamily="34" charset="-128"/>
              </a:defRPr>
            </a:lvl6pPr>
            <a:lvl7pPr marL="2971471" indent="-225400" defTabSz="457149" eaLnBrk="0" fontAlgn="base" hangingPunct="0">
              <a:spcBef>
                <a:spcPct val="0"/>
              </a:spcBef>
              <a:spcAft>
                <a:spcPct val="0"/>
              </a:spcAft>
              <a:defRPr sz="2400">
                <a:solidFill>
                  <a:schemeClr val="tx1"/>
                </a:solidFill>
                <a:latin typeface="Arial" charset="0"/>
                <a:ea typeface="MS PGothic" pitchFamily="34" charset="-128"/>
              </a:defRPr>
            </a:lvl7pPr>
            <a:lvl8pPr marL="3428620" indent="-225400" defTabSz="457149" eaLnBrk="0" fontAlgn="base" hangingPunct="0">
              <a:spcBef>
                <a:spcPct val="0"/>
              </a:spcBef>
              <a:spcAft>
                <a:spcPct val="0"/>
              </a:spcAft>
              <a:defRPr sz="2400">
                <a:solidFill>
                  <a:schemeClr val="tx1"/>
                </a:solidFill>
                <a:latin typeface="Arial" charset="0"/>
                <a:ea typeface="MS PGothic" pitchFamily="34" charset="-128"/>
              </a:defRPr>
            </a:lvl8pPr>
            <a:lvl9pPr marL="3885770" indent="-225400" defTabSz="457149" eaLnBrk="0" fontAlgn="base" hangingPunct="0">
              <a:spcBef>
                <a:spcPct val="0"/>
              </a:spcBef>
              <a:spcAft>
                <a:spcPct val="0"/>
              </a:spcAft>
              <a:defRPr sz="2400">
                <a:solidFill>
                  <a:schemeClr val="tx1"/>
                </a:solidFill>
                <a:latin typeface="Arial" charset="0"/>
                <a:ea typeface="MS PGothic" pitchFamily="34" charset="-128"/>
              </a:defRPr>
            </a:lvl9pPr>
          </a:lstStyle>
          <a:p>
            <a:fld id="{BBC7F87F-0B13-4A07-9AD8-717E08C1609F}" type="slidenum">
              <a:rPr lang="en-US" altLang="en-US" sz="1100">
                <a:solidFill>
                  <a:prstClr val="black"/>
                </a:solidFill>
              </a:rPr>
              <a:pPr/>
              <a:t>89</a:t>
            </a:fld>
            <a:endParaRPr lang="en-US" altLang="en-US" sz="1100">
              <a:solidFill>
                <a:prstClr val="black"/>
              </a:solidFill>
            </a:endParaRPr>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77123621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xfrm>
            <a:off x="1363663" y="1143000"/>
            <a:ext cx="4113212"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18:  </a:t>
            </a:r>
            <a:r>
              <a:rPr lang="en-US" b="1" dirty="0"/>
              <a:t>What are Health Disparities</a:t>
            </a:r>
            <a:r>
              <a:rPr lang="en-US" dirty="0"/>
              <a:t>?</a:t>
            </a:r>
          </a:p>
          <a:p>
            <a:pPr eaLnBrk="0" fontAlgn="base" hangingPunct="0"/>
            <a:r>
              <a:rPr lang="en-US" dirty="0"/>
              <a:t> According to Healthy People 2020, an initiative of the federal government: </a:t>
            </a:r>
          </a:p>
          <a:p>
            <a:pPr eaLnBrk="0" fontAlgn="base" hangingPunct="0"/>
            <a:r>
              <a:rPr lang="en-US" dirty="0"/>
              <a:t>“A health disparity is a particular type of health difference that is closely linked with social, economic, and/or environmental disadvantage.” </a:t>
            </a: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BB696CF3-1522-4EB8-8D7D-70F54A1CF5FD}" type="slidenum">
              <a:rPr lang="en-US" altLang="en-US" sz="1200"/>
              <a:pPr/>
              <a:t>90</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52476755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22:  </a:t>
            </a:r>
            <a:r>
              <a:rPr lang="en-US" b="1" dirty="0"/>
              <a:t>Racial, Ethnic, Linguistic Minorities</a:t>
            </a:r>
            <a:endParaRPr lang="en-US" dirty="0"/>
          </a:p>
          <a:p>
            <a:pPr eaLnBrk="0" fontAlgn="base" hangingPunct="0"/>
            <a:r>
              <a:rPr lang="en-US" dirty="0" smtClean="0"/>
              <a:t>The National Health </a:t>
            </a:r>
            <a:r>
              <a:rPr lang="en-US" dirty="0"/>
              <a:t>Disparities </a:t>
            </a:r>
            <a:r>
              <a:rPr lang="en-US" dirty="0" smtClean="0"/>
              <a:t>Report (NHDR) published </a:t>
            </a:r>
            <a:r>
              <a:rPr lang="en-US" dirty="0"/>
              <a:t>by the Agency for Healthcare Research and Quality </a:t>
            </a:r>
            <a:r>
              <a:rPr lang="en-US" baseline="0" dirty="0" smtClean="0"/>
              <a:t> </a:t>
            </a:r>
            <a:r>
              <a:rPr lang="en-US" dirty="0" smtClean="0"/>
              <a:t>documents the quality and access of </a:t>
            </a:r>
            <a:r>
              <a:rPr lang="en-US" dirty="0"/>
              <a:t>healthcare </a:t>
            </a:r>
            <a:r>
              <a:rPr lang="en-US" dirty="0" smtClean="0"/>
              <a:t>among racial</a:t>
            </a:r>
            <a:r>
              <a:rPr lang="en-US" dirty="0"/>
              <a:t>, ethnic and socio-economic groups in the United </a:t>
            </a:r>
            <a:r>
              <a:rPr lang="en-US" dirty="0" smtClean="0"/>
              <a:t>States. NHDR </a:t>
            </a:r>
            <a:r>
              <a:rPr lang="en-US" dirty="0"/>
              <a:t>documented that racial and ethnic minorities often receive poorer quality of care and face more barriers in seeking care including preventive care, acute treatment, or chronic disease management, than do non-Hispanic White </a:t>
            </a:r>
            <a:r>
              <a:rPr lang="en-US" dirty="0" smtClean="0"/>
              <a:t>patients. Minority </a:t>
            </a:r>
            <a:r>
              <a:rPr lang="en-US" dirty="0"/>
              <a:t>groups experience rates of preventable hospitalizations that are, in some cases, almost double that of non-Hispanic </a:t>
            </a:r>
            <a:r>
              <a:rPr lang="en-US" dirty="0" smtClean="0"/>
              <a:t>Whites,</a:t>
            </a:r>
            <a:r>
              <a:rPr lang="en-US" baseline="0" dirty="0" smtClean="0"/>
              <a:t> and </a:t>
            </a:r>
            <a:r>
              <a:rPr lang="en-US" dirty="0" smtClean="0"/>
              <a:t>African </a:t>
            </a:r>
            <a:r>
              <a:rPr lang="en-US" dirty="0"/>
              <a:t>Americans have higher hospitalization rates from influenza than other populations</a:t>
            </a:r>
            <a:r>
              <a:rPr lang="en-US" dirty="0" smtClean="0"/>
              <a:t>.</a:t>
            </a:r>
          </a:p>
          <a:p>
            <a:pPr eaLnBrk="0" fontAlgn="base" hangingPunct="0"/>
            <a:endParaRPr 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EC915A69-92FB-42A6-8792-036989F8A3FE}" type="slidenum">
              <a:rPr lang="en-US" altLang="en-US" sz="1200"/>
              <a:pPr/>
              <a:t>91</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3025830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000" dirty="0"/>
              <a:t>A grievance is an</a:t>
            </a:r>
            <a:r>
              <a:rPr lang="en-US" altLang="en-US" sz="1000" b="1" dirty="0"/>
              <a:t> </a:t>
            </a:r>
            <a:r>
              <a:rPr lang="en-US" altLang="en-US" sz="1000" dirty="0"/>
              <a:t>oral or written expression of dissatisfaction with any  staff or provider behavior or operation.   **Grievances can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of health care.</a:t>
            </a:r>
          </a:p>
          <a:p>
            <a:r>
              <a:rPr lang="en-US" altLang="en-US" sz="1000" dirty="0"/>
              <a:t>Members have the right to file a grievance if they feel that they’d been treated disrespectfully by a provider; perhaps they had been made to wait an exceptionally long time in the doctor’s waiting room.</a:t>
            </a:r>
          </a:p>
          <a:p>
            <a:r>
              <a:rPr lang="en-US" altLang="en-US" sz="1000" dirty="0"/>
              <a:t>Another example might be when a member who uses a wheelchair  arrives at his new provider’s office  for a routine physical .  The provider’s office has an elevator, but on this particular day, the elevator is out of service.  If he chose to do so, the member has a right to file a grievance about his experience.</a:t>
            </a:r>
          </a:p>
          <a:p>
            <a:endParaRPr lang="en-US" altLang="en-US" sz="1000" dirty="0"/>
          </a:p>
          <a:p>
            <a:endParaRPr lang="en-US" altLang="en-US" dirty="0" smtClean="0"/>
          </a:p>
          <a:p>
            <a:endParaRPr lang="en-US" altLang="en-US" dirty="0" smtClean="0"/>
          </a:p>
        </p:txBody>
      </p:sp>
    </p:spTree>
    <p:extLst>
      <p:ext uri="{BB962C8B-B14F-4D97-AF65-F5344CB8AC3E}">
        <p14:creationId xmlns:p14="http://schemas.microsoft.com/office/powerpoint/2010/main" val="1283630857"/>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685800" y="4211871"/>
            <a:ext cx="5486400" cy="479319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23:  </a:t>
            </a:r>
            <a:r>
              <a:rPr lang="en-US" b="1" dirty="0"/>
              <a:t>LGBT Individuals</a:t>
            </a:r>
            <a:endParaRPr lang="en-US" dirty="0"/>
          </a:p>
          <a:p>
            <a:pPr eaLnBrk="0" fontAlgn="base" hangingPunct="0"/>
            <a:r>
              <a:rPr lang="en-US" dirty="0" smtClean="0"/>
              <a:t>The Lesbian </a:t>
            </a:r>
            <a:r>
              <a:rPr lang="en-US" dirty="0"/>
              <a:t>Gay Bisexual Transgender population experiences many barriers to accessing culturally competent care. </a:t>
            </a:r>
          </a:p>
          <a:p>
            <a:pPr eaLnBrk="0" fontAlgn="base" hangingPunct="0"/>
            <a:r>
              <a:rPr lang="en-US" dirty="0"/>
              <a:t>Members from the LGBT community experience disparities resulting from </a:t>
            </a:r>
            <a:r>
              <a:rPr lang="en-US" dirty="0" smtClean="0"/>
              <a:t>**structural </a:t>
            </a:r>
            <a:r>
              <a:rPr lang="en-US" dirty="0"/>
              <a:t>and legal factors, </a:t>
            </a:r>
            <a:r>
              <a:rPr lang="en-US" dirty="0" smtClean="0"/>
              <a:t>**social </a:t>
            </a:r>
            <a:r>
              <a:rPr lang="en-US" dirty="0"/>
              <a:t>discrimination, and a </a:t>
            </a:r>
            <a:r>
              <a:rPr lang="en-US" dirty="0" smtClean="0"/>
              <a:t>**lack </a:t>
            </a:r>
            <a:r>
              <a:rPr lang="en-US" dirty="0"/>
              <a:t>of culturally- competent health care.</a:t>
            </a:r>
          </a:p>
          <a:p>
            <a:pPr eaLnBrk="0" fontAlgn="base" hangingPunct="0"/>
            <a:r>
              <a:rPr lang="en-US" dirty="0"/>
              <a:t>The LGBT Education Center at the Fenway Institute in Boston, Massachusetts is an excellent resource for understanding the health disparities that LGBT individuals experience. </a:t>
            </a:r>
            <a:r>
              <a:rPr lang="en-US" dirty="0" smtClean="0"/>
              <a:t>  In </a:t>
            </a:r>
            <a:r>
              <a:rPr lang="en-US" dirty="0"/>
              <a:t>fact, an analysis from the Fenway Institute </a:t>
            </a:r>
            <a:r>
              <a:rPr lang="en-US" dirty="0" smtClean="0"/>
              <a:t>found </a:t>
            </a:r>
            <a:r>
              <a:rPr lang="en-US" dirty="0"/>
              <a:t>that lesbians and bisexual women are up to 10 times less likely to receive regular cervical cancer screening than heterosexual women, due to a misconception that sexual minority women are not at risk for cervical </a:t>
            </a:r>
            <a:r>
              <a:rPr lang="en-US" dirty="0" smtClean="0"/>
              <a:t>cancer.</a:t>
            </a:r>
            <a:r>
              <a:rPr lang="en-US" baseline="0" dirty="0" smtClean="0"/>
              <a:t>  </a:t>
            </a:r>
            <a:r>
              <a:rPr lang="en-US" dirty="0" smtClean="0"/>
              <a:t>The </a:t>
            </a:r>
            <a:r>
              <a:rPr lang="en-US" dirty="0"/>
              <a:t>report goes on to recommend that providers be trained in broader LGBT health issues, so that they are equipped to provide clinically competent care to lesbian and bisexual women and transgender men in ways that are sensitive and culturally competent. </a:t>
            </a:r>
            <a:endParaRPr lang="en-US" dirty="0" smtClean="0"/>
          </a:p>
          <a:p>
            <a:pPr defTabSz="897252">
              <a:defRPr/>
            </a:pPr>
            <a:r>
              <a:rPr lang="en-US" dirty="0" smtClean="0"/>
              <a:t>A</a:t>
            </a:r>
            <a:r>
              <a:rPr lang="en-US" baseline="0" dirty="0" smtClean="0"/>
              <a:t> </a:t>
            </a:r>
            <a:r>
              <a:rPr lang="en-US" dirty="0" smtClean="0"/>
              <a:t>Kaiser Family Foundation report </a:t>
            </a:r>
            <a:r>
              <a:rPr lang="en-US" dirty="0"/>
              <a:t>reveals </a:t>
            </a:r>
            <a:r>
              <a:rPr lang="en-US" dirty="0" smtClean="0"/>
              <a:t>that the impact of the HIV epidemic on the LGBT community is concerning, **with gay and bisexual men accounting for two-thirds of new HIV infections, and studies reporting that more than one in four transgender women are HIV positive.”  **The report also</a:t>
            </a:r>
            <a:r>
              <a:rPr lang="en-US" baseline="0" dirty="0" smtClean="0"/>
              <a:t> reveals that </a:t>
            </a:r>
            <a:r>
              <a:rPr lang="en-US" dirty="0" smtClean="0"/>
              <a:t>members of the LGBT population experience higher prevalence of HIV, mental illness, substance abuse, smoking and other health care conditions; and, further, that “lesbian, gay, bisexual, and transgender (LGBT) individuals often face challenges and barriers to accessing needed health services and, as a result, can experience worse health outcomes.“ </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5A767AB5-5AAE-439B-AF9E-E249A22D31C5}" type="slidenum">
              <a:rPr lang="en-US" altLang="en-US" sz="1200"/>
              <a:pPr/>
              <a:t>92</a:t>
            </a:fld>
            <a:endParaRPr lang="en-US" altLang="en-US" sz="1200" dirty="0"/>
          </a:p>
        </p:txBody>
      </p:sp>
      <p:sp>
        <p:nvSpPr>
          <p:cNvPr id="2" name="Footer Placeholder 1"/>
          <p:cNvSpPr>
            <a:spLocks noGrp="1"/>
          </p:cNvSpPr>
          <p:nvPr>
            <p:ph type="ftr" sz="quarter" idx="10"/>
          </p:nvPr>
        </p:nvSpPr>
        <p:spPr/>
        <p:txBody>
          <a:bodyPr/>
          <a:lstStyle/>
          <a:p>
            <a:r>
              <a:rPr lang="en-US" b="1" dirty="0"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6173983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fontAlgn="base" hangingPunct="0"/>
            <a:r>
              <a:rPr lang="en-US" b="1" dirty="0"/>
              <a:t>Slide </a:t>
            </a:r>
            <a:r>
              <a:rPr lang="en-US" b="1" dirty="0" smtClean="0"/>
              <a:t>21:  </a:t>
            </a:r>
            <a:r>
              <a:rPr lang="en-US" b="1" dirty="0"/>
              <a:t>Elderly</a:t>
            </a:r>
            <a:endParaRPr lang="en-US" dirty="0"/>
          </a:p>
          <a:p>
            <a:pPr eaLnBrk="0" fontAlgn="base" hangingPunct="0"/>
            <a:r>
              <a:rPr lang="en-US" dirty="0"/>
              <a:t>The needs of older adults must also be addressed in culturally competent and sensitive ways to  ensure that they do not suffer unintended health outcomes.</a:t>
            </a:r>
          </a:p>
          <a:p>
            <a:pPr eaLnBrk="0" fontAlgn="base" hangingPunct="0"/>
            <a:r>
              <a:rPr lang="en-US" dirty="0"/>
              <a:t>Older adults are increasingly diverse – diverse in race and ethnicity, gender, sexual identity, language, acculturation, socioeconomic levels, and education. </a:t>
            </a:r>
          </a:p>
          <a:p>
            <a:pPr eaLnBrk="0" fontAlgn="base" hangingPunct="0"/>
            <a:endParaRPr lang="en-US" dirty="0"/>
          </a:p>
          <a:p>
            <a:pPr eaLnBrk="0" fontAlgn="base" hangingPunct="0"/>
            <a:r>
              <a:rPr lang="en-US" dirty="0"/>
              <a:t>According to Georgetown University’s Health Policy Institute, “the likelihood that a person will experience any activity limitation due to a chronic condition increases with age” and by 2050, it is expected that one in five Americans (20%) will be elderly, and racial and ethnic minorities will comprise 35% of the over-65 population.  So, the population that is at risk of chronic conditions will become increasingly diverse and it is important that attention be paid to breaking down cultural and linguistic barriers to care.</a:t>
            </a:r>
          </a:p>
          <a:p>
            <a:pPr eaLnBrk="0" fontAlgn="base" hangingPunct="0"/>
            <a:endParaRPr lang="en-US" dirty="0"/>
          </a:p>
          <a:p>
            <a:pPr eaLnBrk="0" fontAlgn="base" hangingPunct="0"/>
            <a:endParaRPr lang="en-US" dirty="0"/>
          </a:p>
          <a:p>
            <a:endParaRPr lang="en-US" dirty="0"/>
          </a:p>
        </p:txBody>
      </p:sp>
      <p:sp>
        <p:nvSpPr>
          <p:cNvPr id="4" name="Slide Number Placeholder 3"/>
          <p:cNvSpPr>
            <a:spLocks noGrp="1"/>
          </p:cNvSpPr>
          <p:nvPr>
            <p:ph type="sldNum" sz="quarter" idx="10"/>
          </p:nvPr>
        </p:nvSpPr>
        <p:spPr/>
        <p:txBody>
          <a:bodyPr/>
          <a:lstStyle/>
          <a:p>
            <a:pPr>
              <a:defRPr/>
            </a:pPr>
            <a:fld id="{713CFDBF-557A-4519-9B8D-2C686E4ADB1E}" type="slidenum">
              <a:rPr lang="en-US" altLang="en-US" smtClean="0"/>
              <a:pPr>
                <a:defRPr/>
              </a:pPr>
              <a:t>93</a:t>
            </a:fld>
            <a:endParaRPr lang="en-US" altLang="en-US"/>
          </a:p>
        </p:txBody>
      </p:sp>
      <p:sp>
        <p:nvSpPr>
          <p:cNvPr id="5" name="Footer Placeholder 4"/>
          <p:cNvSpPr>
            <a:spLocks noGrp="1"/>
          </p:cNvSpPr>
          <p:nvPr>
            <p:ph type="ftr" sz="quarter" idx="11"/>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07142684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28:  </a:t>
            </a:r>
            <a:r>
              <a:rPr lang="en-US" b="1" dirty="0"/>
              <a:t>What are some of the barriers?</a:t>
            </a:r>
            <a:endParaRPr lang="en-US" dirty="0"/>
          </a:p>
          <a:p>
            <a:pPr eaLnBrk="0" fontAlgn="base" hangingPunct="0"/>
            <a:r>
              <a:rPr lang="en-US" dirty="0" smtClean="0"/>
              <a:t>There are,</a:t>
            </a:r>
            <a:r>
              <a:rPr lang="en-US" baseline="0" dirty="0" smtClean="0"/>
              <a:t> in fact, several barriers to receiving quality health care for duals.</a:t>
            </a:r>
            <a:endParaRPr lang="en-US" dirty="0"/>
          </a:p>
          <a:p>
            <a:pPr eaLnBrk="0" fontAlgn="base" hangingPunct="0"/>
            <a:r>
              <a:rPr lang="en-US" dirty="0"/>
              <a:t>We have come up with a short list for you here, starting with some root causes such as </a:t>
            </a:r>
            <a:r>
              <a:rPr lang="en-US" dirty="0" smtClean="0"/>
              <a:t>**structural </a:t>
            </a:r>
            <a:r>
              <a:rPr lang="en-US" dirty="0"/>
              <a:t>racism, </a:t>
            </a:r>
            <a:r>
              <a:rPr lang="en-US" dirty="0" smtClean="0"/>
              <a:t>**oppression</a:t>
            </a:r>
            <a:r>
              <a:rPr lang="en-US" dirty="0"/>
              <a:t>, </a:t>
            </a:r>
            <a:r>
              <a:rPr lang="en-US" dirty="0" smtClean="0"/>
              <a:t>**discrimination</a:t>
            </a:r>
            <a:r>
              <a:rPr lang="en-US" dirty="0"/>
              <a:t>. </a:t>
            </a:r>
            <a:r>
              <a:rPr lang="en-US" dirty="0" smtClean="0"/>
              <a:t>  These are often invisible barriers that exist but aren’t always apparent or obvious.</a:t>
            </a:r>
            <a:endParaRPr lang="en-US" dirty="0"/>
          </a:p>
          <a:p>
            <a:pPr eaLnBrk="0" fontAlgn="base" hangingPunct="0"/>
            <a:r>
              <a:rPr lang="en-US" dirty="0"/>
              <a:t>But there are many other </a:t>
            </a:r>
            <a:r>
              <a:rPr lang="en-US" dirty="0" smtClean="0"/>
              <a:t>barriers that are more</a:t>
            </a:r>
            <a:r>
              <a:rPr lang="en-US" baseline="0" dirty="0" smtClean="0"/>
              <a:t> visible:</a:t>
            </a:r>
            <a:r>
              <a:rPr lang="en-US" dirty="0" smtClean="0"/>
              <a:t> **Language:</a:t>
            </a:r>
            <a:r>
              <a:rPr lang="en-US" baseline="0" dirty="0" smtClean="0"/>
              <a:t>  a lack of foreign language interpreters creates a language barrier where providers and patients often struggle to communicate.  And, the language we use when talking to or about individuals can often create barriers.  We’ll discuss this more shortly.  </a:t>
            </a:r>
            <a:r>
              <a:rPr lang="en-US" dirty="0" smtClean="0"/>
              <a:t>**Attitudes</a:t>
            </a:r>
            <a:r>
              <a:rPr lang="en-US" baseline="0" dirty="0" smtClean="0"/>
              <a:t>:  These are often unintentional or even unconscious, but attitudes or assumptions about a particular type of person or group of people can create a health disparity.</a:t>
            </a:r>
            <a:r>
              <a:rPr lang="en-US" dirty="0" smtClean="0"/>
              <a:t> **Communication:  Similar</a:t>
            </a:r>
            <a:r>
              <a:rPr lang="en-US" baseline="0" dirty="0" smtClean="0"/>
              <a:t> </a:t>
            </a:r>
            <a:r>
              <a:rPr lang="en-US" dirty="0" smtClean="0"/>
              <a:t>to the language barrier we just spoke of, if there are no interpreters for the deaf or hard of hearing, a communication</a:t>
            </a:r>
            <a:r>
              <a:rPr lang="en-US" baseline="0" dirty="0" smtClean="0"/>
              <a:t> barrier is created.  </a:t>
            </a:r>
            <a:r>
              <a:rPr lang="en-US" dirty="0" smtClean="0"/>
              <a:t>**Physical </a:t>
            </a:r>
            <a:r>
              <a:rPr lang="en-US" dirty="0"/>
              <a:t>space and </a:t>
            </a:r>
            <a:r>
              <a:rPr lang="en-US" dirty="0" smtClean="0"/>
              <a:t>equipment:</a:t>
            </a:r>
            <a:r>
              <a:rPr lang="en-US" baseline="0" dirty="0" smtClean="0"/>
              <a:t>  We’ve discussed ADA compliance in this module and in the Enrollee Rights module.  Individuals often encounter physical barriers to healthcare, if they are unable to access a building due to mobility issues, for example, or if medical equipment access is not available because of a person’s disability.</a:t>
            </a:r>
            <a:endParaRPr lang="en-US" dirty="0"/>
          </a:p>
          <a:p>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20B06A7-580C-40CE-8B5A-CA206BB247BF}" type="slidenum">
              <a:rPr lang="en-US" altLang="en-US" sz="1200"/>
              <a:pPr/>
              <a:t>94</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51561151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14:  Population Background: </a:t>
            </a:r>
            <a:r>
              <a:rPr lang="en-US" b="1" dirty="0"/>
              <a:t>Categories Are Not Mutually Exclusive</a:t>
            </a:r>
            <a:endParaRPr lang="en-US" dirty="0"/>
          </a:p>
          <a:p>
            <a:pPr eaLnBrk="0" fontAlgn="base" hangingPunct="0"/>
            <a:r>
              <a:rPr lang="en-US" dirty="0"/>
              <a:t>The wheel that you see now shows the many cultures and communities </a:t>
            </a:r>
            <a:r>
              <a:rPr lang="en-US" dirty="0" smtClean="0"/>
              <a:t>that we just discussed. We have changed the graphic here, though, to demonstrate that people </a:t>
            </a:r>
            <a:r>
              <a:rPr lang="en-US" dirty="0"/>
              <a:t>can belong to </a:t>
            </a:r>
            <a:r>
              <a:rPr lang="en-US" dirty="0" smtClean="0"/>
              <a:t>multiple</a:t>
            </a:r>
            <a:r>
              <a:rPr lang="en-US" baseline="0" dirty="0" smtClean="0"/>
              <a:t> </a:t>
            </a:r>
            <a:r>
              <a:rPr lang="en-US" dirty="0" smtClean="0"/>
              <a:t>cultures </a:t>
            </a:r>
            <a:r>
              <a:rPr lang="en-US" dirty="0"/>
              <a:t>and communities. </a:t>
            </a:r>
            <a:r>
              <a:rPr lang="en-US" dirty="0" smtClean="0"/>
              <a:t>I</a:t>
            </a:r>
            <a:r>
              <a:rPr lang="en-US" baseline="0" dirty="0" smtClean="0"/>
              <a:t>t is important to recognize that each individual member has different needs based on their diverse backgrounds.  In order to provide care that is culturally and linguistically competent, we need to understand the unique needs of each member and to avoid categorizing them based on certain cultural characteristics.  For example, the care plan for a 75 year old deaf female with diabetes may differ greatly from that of a 20 year old deaf male whose religion plays a strong role in his healthcare preferences.  Both members happen to be deaf, but their lifestyles and needs are likely very different.</a:t>
            </a:r>
          </a:p>
          <a:p>
            <a:pPr eaLnBrk="0" fontAlgn="base" hangingPunct="0"/>
            <a:endParaRPr lang="en-US" dirty="0"/>
          </a:p>
          <a:p>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00585146-F83D-41AD-9D4D-BAE3CED2FF9F}" type="slidenum">
              <a:rPr lang="en-US" altLang="en-US" sz="1200"/>
              <a:pPr/>
              <a:t>95</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1771996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If you suspect any abuse, talk to your immediate supervisor who will then take the appropriate steps to alert the authorities who will investigate the matter</a:t>
            </a:r>
            <a:r>
              <a:rPr lang="en-US" altLang="en-US" baseline="0" dirty="0" smtClean="0"/>
              <a:t> and take appropriate action.</a:t>
            </a:r>
          </a:p>
          <a:p>
            <a:endParaRPr lang="en-US" altLang="en-US" dirty="0" smtClean="0"/>
          </a:p>
          <a:p>
            <a:r>
              <a:rPr lang="en-US" altLang="en-US" dirty="0" smtClean="0"/>
              <a:t>**Rhode Island law requires any person who has reasonable cause to believe that an elderly person has been abused to report it to the </a:t>
            </a:r>
            <a:r>
              <a:rPr lang="en-US" altLang="en-US" b="1" dirty="0" smtClean="0"/>
              <a:t>Division of Elderly Affairs</a:t>
            </a:r>
            <a:r>
              <a:rPr lang="en-US" altLang="en-US" dirty="0" smtClean="0"/>
              <a:t>. **Failure to report abuse of a person 60 or older can result in a fine of up to $1,000. </a:t>
            </a:r>
          </a:p>
          <a:p>
            <a:endParaRPr lang="en-US" altLang="en-US" dirty="0" smtClean="0"/>
          </a:p>
          <a:p>
            <a:r>
              <a:rPr lang="en-US" altLang="en-US" dirty="0" smtClean="0"/>
              <a:t>Additionally, any person who suspects that a</a:t>
            </a:r>
            <a:r>
              <a:rPr lang="en-US" altLang="en-US" baseline="0" dirty="0" smtClean="0"/>
              <a:t> person with a developmental disability has been abused must report it to the RI Department of Behavioral Healthcare, Developmental Disabilities, and Hospitals.</a:t>
            </a:r>
            <a:r>
              <a:rPr lang="en-US" altLang="en-US" dirty="0" smtClean="0"/>
              <a:t/>
            </a:r>
            <a:br>
              <a:rPr lang="en-US" altLang="en-US" dirty="0" smtClean="0"/>
            </a:br>
            <a:endParaRPr lang="en-US" altLang="en-US" dirty="0" smtClean="0"/>
          </a:p>
          <a:p>
            <a:pPr eaLnBrk="1" hangingPunct="1">
              <a:spcBef>
                <a:spcPct val="0"/>
              </a:spcBef>
            </a:pPr>
            <a:r>
              <a:rPr lang="en-US" altLang="en-US" dirty="0" smtClean="0"/>
              <a:t>If you are an employee of Neighborhood, **</a:t>
            </a:r>
            <a:r>
              <a:rPr lang="en-US" altLang="en-US" baseline="0" dirty="0" smtClean="0"/>
              <a:t>please be sure to review the corporate policy on reporting abuse, which is attached to this training module.  </a:t>
            </a:r>
            <a:endParaRPr lang="en-US" altLang="en-US" dirty="0" smtClean="0"/>
          </a:p>
          <a:p>
            <a:pPr eaLnBrk="1" hangingPunct="1">
              <a:spcBef>
                <a:spcPct val="0"/>
              </a:spcBef>
            </a:pPr>
            <a:endParaRPr lang="en-US" altLang="en-US" dirty="0" smtClean="0"/>
          </a:p>
          <a:p>
            <a:pPr eaLnBrk="1" hangingPunct="1">
              <a:spcBef>
                <a:spcPct val="0"/>
              </a:spcBef>
            </a:pPr>
            <a:r>
              <a:rPr lang="en-US" altLang="en-US" dirty="0" smtClean="0"/>
              <a:t>Remember,</a:t>
            </a:r>
            <a:r>
              <a:rPr lang="en-US" altLang="en-US" baseline="0" dirty="0" smtClean="0"/>
              <a:t> y</a:t>
            </a:r>
            <a:r>
              <a:rPr lang="en-US" altLang="en-US" dirty="0" smtClean="0"/>
              <a:t>ou must report your suspicions - not only because it’s the law, but because doing so is the most responsible thing that you can do for INTEGRITY members.</a:t>
            </a:r>
          </a:p>
        </p:txBody>
      </p:sp>
    </p:spTree>
    <p:extLst>
      <p:ext uri="{BB962C8B-B14F-4D97-AF65-F5344CB8AC3E}">
        <p14:creationId xmlns:p14="http://schemas.microsoft.com/office/powerpoint/2010/main" val="1247149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smtClean="0"/>
              <a:t>Slide 50</a:t>
            </a:r>
          </a:p>
          <a:p>
            <a:pPr eaLnBrk="0" fontAlgn="base" hangingPunct="0"/>
            <a:r>
              <a:rPr lang="en-US" b="1" dirty="0" smtClean="0"/>
              <a:t>Department </a:t>
            </a:r>
            <a:r>
              <a:rPr lang="en-US" b="1" dirty="0"/>
              <a:t>of Justice – Civil Rights Division – Understanding the Olmstead Act</a:t>
            </a:r>
            <a:endParaRPr lang="en-US" dirty="0"/>
          </a:p>
          <a:p>
            <a:pPr eaLnBrk="0" fontAlgn="base" hangingPunct="0"/>
            <a:r>
              <a:rPr lang="en-US" dirty="0"/>
              <a:t>Before we leave the concept of person-centered care, it is important to consider the role that the Olmstead Act has played in advancing the rights of persons with disabilities to receive care in the most integrated setting possible.</a:t>
            </a:r>
          </a:p>
          <a:p>
            <a:pPr eaLnBrk="0" fontAlgn="base" hangingPunct="0"/>
            <a:r>
              <a:rPr lang="en-US" dirty="0"/>
              <a:t>In 2009, the Civil Rights Division launched an aggressive effort to enforce the Supreme Court's decision in </a:t>
            </a:r>
            <a:r>
              <a:rPr lang="en-US" i="1" u="sng" dirty="0">
                <a:hlinkClick r:id="rId3"/>
              </a:rPr>
              <a:t>Olmstead v. L.C.</a:t>
            </a:r>
            <a:r>
              <a:rPr lang="en-US" dirty="0"/>
              <a:t>, a ruling that requires states </a:t>
            </a:r>
            <a:r>
              <a:rPr lang="en-US" u="sng" dirty="0"/>
              <a:t>to eliminate unnecessary segregation of persons with disabilities and to ensure that persons with disabilities receive services in the most integrated setting appropriate to their needs. </a:t>
            </a:r>
            <a:endParaRPr lang="en-US" dirty="0"/>
          </a:p>
          <a:p>
            <a:endParaRPr lang="en-US" altLang="en-US" dirty="0"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34513" indent="-282506">
              <a:defRPr sz="2400">
                <a:solidFill>
                  <a:schemeClr val="tx1"/>
                </a:solidFill>
                <a:latin typeface="Arial" pitchFamily="34" charset="0"/>
                <a:ea typeface="ＭＳ Ｐゴシック" pitchFamily="34" charset="-128"/>
              </a:defRPr>
            </a:lvl2pPr>
            <a:lvl3pPr marL="1130020" indent="-226004">
              <a:defRPr sz="2400">
                <a:solidFill>
                  <a:schemeClr val="tx1"/>
                </a:solidFill>
                <a:latin typeface="Arial" pitchFamily="34" charset="0"/>
                <a:ea typeface="ＭＳ Ｐゴシック" pitchFamily="34" charset="-128"/>
              </a:defRPr>
            </a:lvl3pPr>
            <a:lvl4pPr marL="1582027" indent="-226004">
              <a:defRPr sz="2400">
                <a:solidFill>
                  <a:schemeClr val="tx1"/>
                </a:solidFill>
                <a:latin typeface="Arial" pitchFamily="34" charset="0"/>
                <a:ea typeface="ＭＳ Ｐゴシック" pitchFamily="34" charset="-128"/>
              </a:defRPr>
            </a:lvl4pPr>
            <a:lvl5pPr marL="2034035" indent="-226004">
              <a:defRPr sz="2400">
                <a:solidFill>
                  <a:schemeClr val="tx1"/>
                </a:solidFill>
                <a:latin typeface="Arial" pitchFamily="34" charset="0"/>
                <a:ea typeface="ＭＳ Ｐゴシック" pitchFamily="34" charset="-128"/>
              </a:defRPr>
            </a:lvl5pPr>
            <a:lvl6pPr marL="2486043"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38051"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390059"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42066" indent="-226004" defTabSz="452008"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15F95EA-CDEA-4118-A6F8-32132F23E44B}" type="slidenum">
              <a:rPr lang="en-US" altLang="en-US" sz="1100"/>
              <a:pPr/>
              <a:t>26</a:t>
            </a:fld>
            <a:endParaRPr lang="en-US" altLang="en-US" sz="1100"/>
          </a:p>
        </p:txBody>
      </p:sp>
    </p:spTree>
    <p:extLst>
      <p:ext uri="{BB962C8B-B14F-4D97-AF65-F5344CB8AC3E}">
        <p14:creationId xmlns:p14="http://schemas.microsoft.com/office/powerpoint/2010/main" val="1467942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xfrm>
            <a:off x="1393825" y="1143000"/>
            <a:ext cx="41148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fontAlgn="base" hangingPunct="0"/>
            <a:r>
              <a:rPr lang="en-US" b="1" dirty="0"/>
              <a:t>Slide </a:t>
            </a:r>
            <a:r>
              <a:rPr lang="en-US" b="1" dirty="0" smtClean="0"/>
              <a:t>20:  </a:t>
            </a:r>
            <a:r>
              <a:rPr lang="en-US" b="1" dirty="0"/>
              <a:t>Persons with Disabilities</a:t>
            </a:r>
            <a:endParaRPr lang="en-US" dirty="0"/>
          </a:p>
          <a:p>
            <a:pPr eaLnBrk="0" fontAlgn="base" hangingPunct="0"/>
            <a:r>
              <a:rPr lang="en-US" dirty="0"/>
              <a:t>Persons with disabilities face a number of obstacles in receiving high quality health care. </a:t>
            </a:r>
            <a:r>
              <a:rPr lang="en-US" dirty="0" smtClean="0"/>
              <a:t>For example:  **Women </a:t>
            </a:r>
            <a:r>
              <a:rPr lang="en-US" dirty="0"/>
              <a:t>with disabilities have fewer Pap smears and mammograms than women without disabilities. </a:t>
            </a:r>
            <a:r>
              <a:rPr lang="en-US" baseline="0" dirty="0" smtClean="0"/>
              <a:t>  **</a:t>
            </a:r>
            <a:r>
              <a:rPr lang="en-US" dirty="0" smtClean="0"/>
              <a:t>Adults </a:t>
            </a:r>
            <a:r>
              <a:rPr lang="en-US" dirty="0"/>
              <a:t>with disabilities who are deaf are three times more likely to report poor health than adults who are not deaf. </a:t>
            </a:r>
            <a:r>
              <a:rPr lang="en-US" baseline="0" dirty="0" smtClean="0"/>
              <a:t> **</a:t>
            </a:r>
            <a:r>
              <a:rPr lang="en-US" dirty="0" smtClean="0"/>
              <a:t>And</a:t>
            </a:r>
            <a:r>
              <a:rPr lang="en-US" baseline="0" dirty="0" smtClean="0"/>
              <a:t> people with severe mental illness are less likely to receive routine cancer screening than people who do not have a mental illness.  </a:t>
            </a:r>
          </a:p>
          <a:p>
            <a:pPr eaLnBrk="0" fontAlgn="base" hangingPunct="0"/>
            <a:endParaRPr lang="en-US" baseline="0" dirty="0" smtClean="0"/>
          </a:p>
          <a:p>
            <a:pPr eaLnBrk="0" fontAlgn="base" hangingPunct="0"/>
            <a:r>
              <a:rPr lang="en-US" baseline="0" dirty="0" smtClean="0"/>
              <a:t>For all of these examples just mentioned, the disparities become even greater when the person with a disability is also a minority.</a:t>
            </a:r>
          </a:p>
          <a:p>
            <a:pPr eaLnBrk="0" fontAlgn="base" hangingPunct="0"/>
            <a:endParaRPr lang="en-US" dirty="0"/>
          </a:p>
          <a:p>
            <a:pPr eaLnBrk="0" fontAlgn="base" hangingPunct="0"/>
            <a:r>
              <a:rPr lang="en-US" dirty="0"/>
              <a:t>According to the Department of Health and Human Services Advisory Committee on Minority Health (ACMH), </a:t>
            </a:r>
            <a:r>
              <a:rPr lang="en-US" dirty="0" smtClean="0"/>
              <a:t>“</a:t>
            </a:r>
            <a:r>
              <a:rPr lang="en-US" dirty="0"/>
              <a:t>By every measure, persons with disabilities disproportionately and inequitably experience morbidity and mortality associated with unmet health care needs in every sphere. Minorities with disabilities are doubly burdened by their minority status.”</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868" indent="-285718">
              <a:defRPr sz="2400">
                <a:solidFill>
                  <a:schemeClr val="tx1"/>
                </a:solidFill>
                <a:latin typeface="Arial" charset="0"/>
                <a:ea typeface="ＭＳ Ｐゴシック" pitchFamily="34" charset="-128"/>
              </a:defRPr>
            </a:lvl2pPr>
            <a:lvl3pPr marL="1142874" indent="-228574">
              <a:defRPr sz="2400">
                <a:solidFill>
                  <a:schemeClr val="tx1"/>
                </a:solidFill>
                <a:latin typeface="Arial" charset="0"/>
                <a:ea typeface="ＭＳ Ｐゴシック" pitchFamily="34" charset="-128"/>
              </a:defRPr>
            </a:lvl3pPr>
            <a:lvl4pPr marL="1600023" indent="-228574">
              <a:defRPr sz="2400">
                <a:solidFill>
                  <a:schemeClr val="tx1"/>
                </a:solidFill>
                <a:latin typeface="Arial" charset="0"/>
                <a:ea typeface="ＭＳ Ｐゴシック" pitchFamily="34" charset="-128"/>
              </a:defRPr>
            </a:lvl4pPr>
            <a:lvl5pPr marL="2057173" indent="-228574">
              <a:defRPr sz="2400">
                <a:solidFill>
                  <a:schemeClr val="tx1"/>
                </a:solidFill>
                <a:latin typeface="Arial" charset="0"/>
                <a:ea typeface="ＭＳ Ｐゴシック" pitchFamily="34" charset="-128"/>
              </a:defRPr>
            </a:lvl5pPr>
            <a:lvl6pPr marL="2514322"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6pPr>
            <a:lvl7pPr marL="2971471"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7pPr>
            <a:lvl8pPr marL="342862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8pPr>
            <a:lvl9pPr marL="3885770" indent="-228574" defTabSz="457149" eaLnBrk="0" fontAlgn="base" hangingPunct="0">
              <a:spcBef>
                <a:spcPct val="0"/>
              </a:spcBef>
              <a:spcAft>
                <a:spcPct val="0"/>
              </a:spcAft>
              <a:defRPr sz="2400">
                <a:solidFill>
                  <a:schemeClr val="tx1"/>
                </a:solidFill>
                <a:latin typeface="Arial" charset="0"/>
                <a:ea typeface="ＭＳ Ｐゴシック" pitchFamily="34" charset="-128"/>
              </a:defRPr>
            </a:lvl9pPr>
          </a:lstStyle>
          <a:p>
            <a:fld id="{A6DC0BB6-5279-417C-9AA0-2BF4C64FD1D9}" type="slidenum">
              <a:rPr lang="en-US" altLang="en-US" sz="1200"/>
              <a:pPr/>
              <a:t>27</a:t>
            </a:fld>
            <a:endParaRPr lang="en-US" altLang="en-US" sz="1200"/>
          </a:p>
        </p:txBody>
      </p:sp>
      <p:sp>
        <p:nvSpPr>
          <p:cNvPr id="2" name="Footer Placeholder 1"/>
          <p:cNvSpPr>
            <a:spLocks noGrp="1"/>
          </p:cNvSpPr>
          <p:nvPr>
            <p:ph type="ftr" sz="quarter" idx="10"/>
          </p:nvPr>
        </p:nvSpPr>
        <p:spPr/>
        <p:txBody>
          <a:bodyPr/>
          <a:lstStyle/>
          <a:p>
            <a:r>
              <a:rPr lang="en-US" b="1" smtClean="0"/>
              <a:t>Neighborhood Health Plan of Rhode Island © 2018 Proprietary &amp; Confidential - Not for Distribution </a:t>
            </a:r>
            <a:endParaRPr lang="en-US" dirty="0"/>
          </a:p>
        </p:txBody>
      </p:sp>
    </p:spTree>
    <p:extLst>
      <p:ext uri="{BB962C8B-B14F-4D97-AF65-F5344CB8AC3E}">
        <p14:creationId xmlns:p14="http://schemas.microsoft.com/office/powerpoint/2010/main" val="2549221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738880"/>
            <a:ext cx="7886700" cy="983766"/>
          </a:xfrm>
          <a:prstGeom prst="rect">
            <a:avLst/>
          </a:prstGeo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p:txBody>
      </p:sp>
    </p:spTree>
    <p:extLst>
      <p:ext uri="{BB962C8B-B14F-4D97-AF65-F5344CB8AC3E}">
        <p14:creationId xmlns:p14="http://schemas.microsoft.com/office/powerpoint/2010/main" val="1540946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02648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9920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905760"/>
            <a:ext cx="7886700" cy="2011680"/>
          </a:xfrm>
          <a:prstGeom prst="rect">
            <a:avLst/>
          </a:prstGeo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917440"/>
            <a:ext cx="7886700" cy="89408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16308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61031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703249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61213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688610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735049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505422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91942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1706245"/>
            <a:ext cx="7886700" cy="986155"/>
          </a:xfrm>
        </p:spPr>
        <p:txBody>
          <a:bodyPr/>
          <a:lstStyle/>
          <a:p>
            <a:r>
              <a:rPr lang="en-US" dirty="0"/>
              <a:t>Click to edit Master title style</a:t>
            </a:r>
          </a:p>
        </p:txBody>
      </p:sp>
      <p:sp>
        <p:nvSpPr>
          <p:cNvPr id="3" name="Content Placeholder 2"/>
          <p:cNvSpPr>
            <a:spLocks noGrp="1"/>
          </p:cNvSpPr>
          <p:nvPr>
            <p:ph idx="1"/>
          </p:nvPr>
        </p:nvSpPr>
        <p:spPr>
          <a:xfrm>
            <a:off x="628650" y="2780665"/>
            <a:ext cx="7886700" cy="278701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4977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5306819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967417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397083"/>
            <a:ext cx="78867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718797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1134176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Neighborhood Health Plan of Rhode Island © 2018 • Proprietary &amp; Confidential</a:t>
            </a:r>
            <a:endParaRPr lang="en-US" dirty="0" smtClean="0"/>
          </a:p>
        </p:txBody>
      </p:sp>
    </p:spTree>
    <p:extLst>
      <p:ext uri="{BB962C8B-B14F-4D97-AF65-F5344CB8AC3E}">
        <p14:creationId xmlns:p14="http://schemas.microsoft.com/office/powerpoint/2010/main" val="227214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2740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3893A-3E9B-DC4A-A117-52B8A3F9A65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3798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solidFill>
                  <a:schemeClr val="tx1"/>
                </a:solidFill>
                <a:latin typeface="Garamond" charset="0"/>
                <a:ea typeface="Garamond" charset="0"/>
                <a:cs typeface="Garamond"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Tree>
    <p:extLst>
      <p:ext uri="{BB962C8B-B14F-4D97-AF65-F5344CB8AC3E}">
        <p14:creationId xmlns:p14="http://schemas.microsoft.com/office/powerpoint/2010/main" val="359307967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TextBox 6">
            <a:extLst>
              <a:ext uri="{FF2B5EF4-FFF2-40B4-BE49-F238E27FC236}">
                <a16:creationId xmlns:a16="http://schemas.microsoft.com/office/drawing/2014/main" id="{47FCA6E8-4246-9447-8747-6EBB676DBD52}"/>
              </a:ext>
            </a:extLst>
          </p:cNvPr>
          <p:cNvSpPr txBox="1"/>
          <p:nvPr userDrawn="1"/>
        </p:nvSpPr>
        <p:spPr>
          <a:xfrm>
            <a:off x="7620000" y="6444476"/>
            <a:ext cx="890588" cy="276999"/>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200" smtClean="0">
                <a:solidFill>
                  <a:srgbClr val="208F44"/>
                </a:solidFill>
                <a:latin typeface="Cabin" charset="0"/>
                <a:ea typeface="Cabin" charset="0"/>
                <a:cs typeface="Cabin" charset="0"/>
              </a:rPr>
              <a:t>‹#›</a:t>
            </a:fld>
            <a:endParaRPr lang="en-US" sz="1200" dirty="0">
              <a:solidFill>
                <a:srgbClr val="208F44"/>
              </a:solidFill>
              <a:latin typeface="Cabin" charset="0"/>
              <a:ea typeface="Cabin" charset="0"/>
              <a:cs typeface="Cabin"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2.jp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3.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t="-2000" b="-2000"/>
          </a:stretch>
        </a:blipFill>
        <a:effectLst/>
      </p:bgPr>
    </p:bg>
    <p:spTree>
      <p:nvGrpSpPr>
        <p:cNvPr id="1" name=""/>
        <p:cNvGrpSpPr/>
        <p:nvPr/>
      </p:nvGrpSpPr>
      <p:grpSpPr>
        <a:xfrm>
          <a:off x="0" y="0"/>
          <a:ext cx="0" cy="0"/>
          <a:chOff x="0" y="0"/>
          <a:chExt cx="0" cy="0"/>
        </a:xfrm>
      </p:grpSpPr>
      <p:sp>
        <p:nvSpPr>
          <p:cNvPr id="18435" name="Text Placeholder 2"/>
          <p:cNvSpPr>
            <a:spLocks noGrp="1"/>
          </p:cNvSpPr>
          <p:nvPr>
            <p:ph type="body" idx="1"/>
          </p:nvPr>
        </p:nvSpPr>
        <p:spPr bwMode="auto">
          <a:xfrm>
            <a:off x="628650" y="4735629"/>
            <a:ext cx="7886700" cy="55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p:txBody>
      </p:sp>
      <p:sp>
        <p:nvSpPr>
          <p:cNvPr id="2" name="Title Placeholder 1"/>
          <p:cNvSpPr>
            <a:spLocks noGrp="1"/>
          </p:cNvSpPr>
          <p:nvPr>
            <p:ph type="title"/>
          </p:nvPr>
        </p:nvSpPr>
        <p:spPr>
          <a:xfrm>
            <a:off x="628650" y="3657148"/>
            <a:ext cx="7886700" cy="1078481"/>
          </a:xfrm>
          <a:prstGeom prst="rect">
            <a:avLst/>
          </a:prstGeom>
        </p:spPr>
        <p:txBody>
          <a:bodyPr vert="horz" lIns="91440" tIns="45720" rIns="91440" bIns="45720" rtlCol="0" anchor="ctr">
            <a:normAutofit/>
          </a:bodyPr>
          <a:lstStyle/>
          <a:p>
            <a:r>
              <a:rPr lang="en-US" dirty="0"/>
              <a:t>Click to edit Master title style</a:t>
            </a:r>
          </a:p>
        </p:txBody>
      </p:sp>
      <p:sp>
        <p:nvSpPr>
          <p:cNvPr id="6" name="TextBox 5">
            <a:extLst>
              <a:ext uri="{FF2B5EF4-FFF2-40B4-BE49-F238E27FC236}">
                <a16:creationId xmlns:a16="http://schemas.microsoft.com/office/drawing/2014/main" id="{0DC51A95-A0E8-D240-9884-F5F49317492D}"/>
              </a:ext>
            </a:extLst>
          </p:cNvPr>
          <p:cNvSpPr txBox="1"/>
          <p:nvPr userDrawn="1"/>
        </p:nvSpPr>
        <p:spPr>
          <a:xfrm>
            <a:off x="2472359" y="6372375"/>
            <a:ext cx="6042991" cy="415498"/>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Neighborhood Health Plan of Rhode Island © 2021                                                                                      Proprietary and Confidential- Not for Distribution </a:t>
            </a:r>
            <a:endParaRPr lang="en-US" sz="1050" dirty="0">
              <a:solidFill>
                <a:srgbClr val="208F44"/>
              </a:solidFill>
              <a:latin typeface="Cabin" charset="0"/>
              <a:ea typeface="Cabin" charset="0"/>
              <a:cs typeface="Cabin" charset="0"/>
            </a:endParaRPr>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60" r:id="rId3"/>
    <p:sldLayoutId id="2147483761" r:id="rId4"/>
    <p:sldLayoutId id="2147483762" r:id="rId5"/>
    <p:sldLayoutId id="2147483874" r:id="rId6"/>
  </p:sldLayoutIdLst>
  <p:hf hdr="0" ftr="0" dt="0"/>
  <p:txStyles>
    <p:titleStyle>
      <a:lvl1pPr algn="r" rtl="0" eaLnBrk="0" fontAlgn="base" hangingPunct="0">
        <a:lnSpc>
          <a:spcPct val="90000"/>
        </a:lnSpc>
        <a:spcBef>
          <a:spcPct val="0"/>
        </a:spcBef>
        <a:spcAft>
          <a:spcPct val="0"/>
        </a:spcAft>
        <a:defRPr sz="4400" b="1" i="0" kern="1200">
          <a:solidFill>
            <a:srgbClr val="00742F"/>
          </a:solidFill>
          <a:latin typeface="Cabin" charset="0"/>
          <a:ea typeface="Cabin" charset="0"/>
          <a:cs typeface="Cabin" charset="0"/>
        </a:defRPr>
      </a:lvl1pPr>
      <a:lvl2pPr algn="l" rtl="0" eaLnBrk="0" fontAlgn="base" hangingPunct="0">
        <a:lnSpc>
          <a:spcPct val="90000"/>
        </a:lnSpc>
        <a:spcBef>
          <a:spcPct val="0"/>
        </a:spcBef>
        <a:spcAft>
          <a:spcPct val="0"/>
        </a:spcAft>
        <a:defRPr sz="4400">
          <a:solidFill>
            <a:schemeClr val="tx1"/>
          </a:solidFill>
          <a:latin typeface="Calibri Light" charset="0"/>
        </a:defRPr>
      </a:lvl2pPr>
      <a:lvl3pPr algn="l" rtl="0" eaLnBrk="0" fontAlgn="base" hangingPunct="0">
        <a:lnSpc>
          <a:spcPct val="90000"/>
        </a:lnSpc>
        <a:spcBef>
          <a:spcPct val="0"/>
        </a:spcBef>
        <a:spcAft>
          <a:spcPct val="0"/>
        </a:spcAft>
        <a:defRPr sz="4400">
          <a:solidFill>
            <a:schemeClr val="tx1"/>
          </a:solidFill>
          <a:latin typeface="Calibri Light" charset="0"/>
        </a:defRPr>
      </a:lvl3pPr>
      <a:lvl4pPr algn="l" rtl="0" eaLnBrk="0" fontAlgn="base" hangingPunct="0">
        <a:lnSpc>
          <a:spcPct val="90000"/>
        </a:lnSpc>
        <a:spcBef>
          <a:spcPct val="0"/>
        </a:spcBef>
        <a:spcAft>
          <a:spcPct val="0"/>
        </a:spcAft>
        <a:defRPr sz="4400">
          <a:solidFill>
            <a:schemeClr val="tx1"/>
          </a:solidFill>
          <a:latin typeface="Calibri Light" charset="0"/>
        </a:defRPr>
      </a:lvl4pPr>
      <a:lvl5pPr algn="l" rtl="0" eaLnBrk="0" fontAlgn="base" hangingPunct="0">
        <a:lnSpc>
          <a:spcPct val="90000"/>
        </a:lnSpc>
        <a:spcBef>
          <a:spcPct val="0"/>
        </a:spcBef>
        <a:spcAft>
          <a:spcPct val="0"/>
        </a:spcAft>
        <a:defRPr sz="4400">
          <a:solidFill>
            <a:schemeClr val="tx1"/>
          </a:solidFill>
          <a:latin typeface="Calibri Light" charset="0"/>
        </a:defRPr>
      </a:lvl5pPr>
      <a:lvl6pPr marL="457200" algn="l" rtl="0" fontAlgn="base">
        <a:lnSpc>
          <a:spcPct val="90000"/>
        </a:lnSpc>
        <a:spcBef>
          <a:spcPct val="0"/>
        </a:spcBef>
        <a:spcAft>
          <a:spcPct val="0"/>
        </a:spcAft>
        <a:defRPr sz="4400">
          <a:solidFill>
            <a:schemeClr val="tx1"/>
          </a:solidFill>
          <a:latin typeface="Calibri Light" charset="0"/>
        </a:defRPr>
      </a:lvl6pPr>
      <a:lvl7pPr marL="914400" algn="l" rtl="0" fontAlgn="base">
        <a:lnSpc>
          <a:spcPct val="90000"/>
        </a:lnSpc>
        <a:spcBef>
          <a:spcPct val="0"/>
        </a:spcBef>
        <a:spcAft>
          <a:spcPct val="0"/>
        </a:spcAft>
        <a:defRPr sz="4400">
          <a:solidFill>
            <a:schemeClr val="tx1"/>
          </a:solidFill>
          <a:latin typeface="Calibri Light" charset="0"/>
        </a:defRPr>
      </a:lvl7pPr>
      <a:lvl8pPr marL="1371600" algn="l" rtl="0" fontAlgn="base">
        <a:lnSpc>
          <a:spcPct val="90000"/>
        </a:lnSpc>
        <a:spcBef>
          <a:spcPct val="0"/>
        </a:spcBef>
        <a:spcAft>
          <a:spcPct val="0"/>
        </a:spcAft>
        <a:defRPr sz="4400">
          <a:solidFill>
            <a:schemeClr val="tx1"/>
          </a:solidFill>
          <a:latin typeface="Calibri Light" charset="0"/>
        </a:defRPr>
      </a:lvl8pPr>
      <a:lvl9pPr marL="1828800" algn="l" rtl="0" fontAlgn="base">
        <a:lnSpc>
          <a:spcPct val="90000"/>
        </a:lnSpc>
        <a:spcBef>
          <a:spcPct val="0"/>
        </a:spcBef>
        <a:spcAft>
          <a:spcPct val="0"/>
        </a:spcAft>
        <a:defRPr sz="4400">
          <a:solidFill>
            <a:schemeClr val="tx1"/>
          </a:solidFill>
          <a:latin typeface="Calibri Light" charset="0"/>
        </a:defRPr>
      </a:lvl9pPr>
    </p:titleStyle>
    <p:bodyStyle>
      <a:lvl1pPr marL="0" indent="0" algn="r" rtl="0" eaLnBrk="0" fontAlgn="base" hangingPunct="0">
        <a:lnSpc>
          <a:spcPct val="90000"/>
        </a:lnSpc>
        <a:spcBef>
          <a:spcPts val="1000"/>
        </a:spcBef>
        <a:spcAft>
          <a:spcPct val="0"/>
        </a:spcAft>
        <a:buFontTx/>
        <a:buNone/>
        <a:defRPr sz="3200" kern="1200">
          <a:solidFill>
            <a:srgbClr val="208F44"/>
          </a:solidFill>
          <a:latin typeface="Garamond" charset="0"/>
          <a:ea typeface="Garamond" charset="0"/>
          <a:cs typeface="Garamond" charset="0"/>
        </a:defRPr>
      </a:lvl1pPr>
      <a:lvl2pPr marL="457200" indent="0" algn="r" rtl="0" eaLnBrk="0" fontAlgn="base" hangingPunct="0">
        <a:lnSpc>
          <a:spcPct val="90000"/>
        </a:lnSpc>
        <a:spcBef>
          <a:spcPts val="500"/>
        </a:spcBef>
        <a:spcAft>
          <a:spcPct val="0"/>
        </a:spcAft>
        <a:buFontTx/>
        <a:buNone/>
        <a:defRPr sz="2400" kern="1200">
          <a:solidFill>
            <a:schemeClr val="tx1"/>
          </a:solidFill>
          <a:latin typeface="Garamond" charset="0"/>
          <a:ea typeface="Garamond" charset="0"/>
          <a:cs typeface="Garamond" charset="0"/>
        </a:defRPr>
      </a:lvl2pPr>
      <a:lvl3pPr marL="914400" indent="0" algn="r" rtl="0" eaLnBrk="0" fontAlgn="base" hangingPunct="0">
        <a:lnSpc>
          <a:spcPct val="90000"/>
        </a:lnSpc>
        <a:spcBef>
          <a:spcPts val="500"/>
        </a:spcBef>
        <a:spcAft>
          <a:spcPct val="0"/>
        </a:spcAft>
        <a:buFontTx/>
        <a:buNone/>
        <a:defRPr sz="2000" kern="1200">
          <a:solidFill>
            <a:schemeClr val="tx1"/>
          </a:solidFill>
          <a:latin typeface="Garamond" charset="0"/>
          <a:ea typeface="Garamond" charset="0"/>
          <a:cs typeface="Garamond" charset="0"/>
        </a:defRPr>
      </a:lvl3pPr>
      <a:lvl4pPr marL="13716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4pPr>
      <a:lvl5pPr marL="1828800" indent="0" algn="r" rtl="0" eaLnBrk="0" fontAlgn="base" hangingPunct="0">
        <a:lnSpc>
          <a:spcPct val="90000"/>
        </a:lnSpc>
        <a:spcBef>
          <a:spcPts val="500"/>
        </a:spcBef>
        <a:spcAft>
          <a:spcPct val="0"/>
        </a:spcAft>
        <a:buFontTx/>
        <a:buNone/>
        <a:defRPr kern="1200">
          <a:solidFill>
            <a:schemeClr val="tx1"/>
          </a:solidFill>
          <a:latin typeface="Garamond" charset="0"/>
          <a:ea typeface="Garamond" charset="0"/>
          <a:cs typeface="Garamond"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705236CD-C49A-174B-B64A-4E6CC3AEED0B}"/>
              </a:ext>
            </a:extLst>
          </p:cNvPr>
          <p:cNvSpPr txBox="1"/>
          <p:nvPr userDrawn="1"/>
        </p:nvSpPr>
        <p:spPr>
          <a:xfrm>
            <a:off x="2286463"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2021</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990106435"/>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hf hdr="0" ftr="0" dt="0"/>
  <p:txStyles>
    <p:titleStyle>
      <a:lvl1pPr algn="l" defTabSz="914400" rtl="0" eaLnBrk="1" latinLnBrk="0" hangingPunct="1">
        <a:lnSpc>
          <a:spcPct val="90000"/>
        </a:lnSpc>
        <a:spcBef>
          <a:spcPct val="0"/>
        </a:spcBef>
        <a:buNone/>
        <a:defRPr sz="44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Box 6">
            <a:extLst>
              <a:ext uri="{FF2B5EF4-FFF2-40B4-BE49-F238E27FC236}">
                <a16:creationId xmlns:a16="http://schemas.microsoft.com/office/drawing/2014/main" id="{6D8B271C-480E-1142-AE18-F7596D382F7A}"/>
              </a:ext>
            </a:extLst>
          </p:cNvPr>
          <p:cNvSpPr txBox="1"/>
          <p:nvPr userDrawn="1"/>
        </p:nvSpPr>
        <p:spPr>
          <a:xfrm>
            <a:off x="8117840" y="6444476"/>
            <a:ext cx="423228"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fld id="{8B7325B1-4615-BD49-93E6-F0B4EC7858FC}" type="slidenum">
              <a:rPr lang="en-US" sz="1050" smtClean="0">
                <a:solidFill>
                  <a:srgbClr val="208F44"/>
                </a:solidFill>
                <a:latin typeface="Cabin" charset="0"/>
                <a:ea typeface="Cabin" charset="0"/>
                <a:cs typeface="Cabin" charset="0"/>
              </a:rPr>
              <a:t>‹#›</a:t>
            </a:fld>
            <a:endParaRPr lang="en-US" sz="1050" dirty="0">
              <a:solidFill>
                <a:srgbClr val="208F44"/>
              </a:solidFill>
              <a:latin typeface="Cabin" charset="0"/>
              <a:ea typeface="Cabin" charset="0"/>
              <a:cs typeface="Cabin" charset="0"/>
            </a:endParaRPr>
          </a:p>
        </p:txBody>
      </p:sp>
      <p:sp>
        <p:nvSpPr>
          <p:cNvPr id="8" name="TextBox 7">
            <a:extLst>
              <a:ext uri="{FF2B5EF4-FFF2-40B4-BE49-F238E27FC236}">
                <a16:creationId xmlns:a16="http://schemas.microsoft.com/office/drawing/2014/main" id="{482C2B9B-AEEA-1141-8BFF-03D6ED96CC06}"/>
              </a:ext>
            </a:extLst>
          </p:cNvPr>
          <p:cNvSpPr txBox="1"/>
          <p:nvPr userDrawn="1"/>
        </p:nvSpPr>
        <p:spPr>
          <a:xfrm>
            <a:off x="2292626" y="6444476"/>
            <a:ext cx="6042991" cy="253916"/>
          </a:xfrm>
          <a:prstGeom prst="rect">
            <a:avLst/>
          </a:prstGeom>
          <a:noFill/>
        </p:spPr>
        <p:txBody>
          <a:bodyPr wrap="square" rtlCol="0">
            <a:spAutoFit/>
          </a:bodyPr>
          <a:lstStyle/>
          <a:p>
            <a:pPr marL="0" marR="0" indent="0" algn="r" defTabSz="457200" rtl="0" eaLnBrk="0" fontAlgn="base" latinLnBrk="0" hangingPunct="0">
              <a:lnSpc>
                <a:spcPct val="100000"/>
              </a:lnSpc>
              <a:spcBef>
                <a:spcPct val="0"/>
              </a:spcBef>
              <a:spcAft>
                <a:spcPct val="0"/>
              </a:spcAft>
              <a:buClrTx/>
              <a:buSzTx/>
              <a:buFontTx/>
              <a:buNone/>
              <a:tabLst/>
              <a:defRPr/>
            </a:pPr>
            <a:r>
              <a:rPr lang="en-US" sz="1050" kern="1200" dirty="0">
                <a:solidFill>
                  <a:srgbClr val="208F44"/>
                </a:solidFill>
                <a:effectLst/>
                <a:latin typeface="Cabin" charset="0"/>
                <a:ea typeface="Cabin" charset="0"/>
                <a:cs typeface="Cabin" charset="0"/>
              </a:rPr>
              <a:t>Proprietary and Confidential- Not for Distribution- Neighborhood Health Plan of Rhode Island © 2021</a:t>
            </a:r>
            <a:endParaRPr lang="en-US" sz="1050" dirty="0">
              <a:solidFill>
                <a:srgbClr val="208F44"/>
              </a:solidFill>
              <a:latin typeface="Cabin" charset="0"/>
              <a:ea typeface="Cabin" charset="0"/>
              <a:cs typeface="Cabin" charset="0"/>
            </a:endParaRPr>
          </a:p>
        </p:txBody>
      </p:sp>
    </p:spTree>
    <p:extLst>
      <p:ext uri="{BB962C8B-B14F-4D97-AF65-F5344CB8AC3E}">
        <p14:creationId xmlns:p14="http://schemas.microsoft.com/office/powerpoint/2010/main" val="2281476282"/>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72" r:id="rId11"/>
    <p:sldLayoutId id="2147483875" r:id="rId12"/>
    <p:sldLayoutId id="2147483876" r:id="rId13"/>
    <p:sldLayoutId id="2147483877" r:id="rId14"/>
  </p:sldLayoutIdLst>
  <p:hf hdr="0" ftr="0" dt="0"/>
  <p:txStyles>
    <p:titleStyle>
      <a:lvl1pPr algn="l" defTabSz="914400" rtl="0" eaLnBrk="1" latinLnBrk="0" hangingPunct="1">
        <a:lnSpc>
          <a:spcPct val="90000"/>
        </a:lnSpc>
        <a:spcBef>
          <a:spcPct val="0"/>
        </a:spcBef>
        <a:buNone/>
        <a:defRPr sz="4000" b="1" i="0" kern="1200">
          <a:solidFill>
            <a:srgbClr val="208F44"/>
          </a:solidFill>
          <a:latin typeface="Cabin" charset="0"/>
          <a:ea typeface="Cabin" charset="0"/>
          <a:cs typeface="Cabin" charset="0"/>
        </a:defRPr>
      </a:lvl1pPr>
    </p:titleStyle>
    <p:bodyStyle>
      <a:lvl1pPr marL="228600" indent="-228600" algn="l" defTabSz="914400" rtl="0" eaLnBrk="1" latinLnBrk="0" hangingPunct="1">
        <a:lnSpc>
          <a:spcPct val="90000"/>
        </a:lnSpc>
        <a:spcBef>
          <a:spcPts val="1000"/>
        </a:spcBef>
        <a:buFont typeface="Arial"/>
        <a:buChar char="•"/>
        <a:defRPr sz="36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1pPr>
      <a:lvl2pPr marL="685800" indent="-228600" algn="l" defTabSz="914400" rtl="0" eaLnBrk="1" latinLnBrk="0" hangingPunct="1">
        <a:lnSpc>
          <a:spcPct val="90000"/>
        </a:lnSpc>
        <a:spcBef>
          <a:spcPts val="500"/>
        </a:spcBef>
        <a:buFont typeface="Arial"/>
        <a:buChar char="•"/>
        <a:defRPr sz="32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2pPr>
      <a:lvl3pPr marL="1143000" indent="-228600" algn="l" defTabSz="914400" rtl="0" eaLnBrk="1" latinLnBrk="0" hangingPunct="1">
        <a:lnSpc>
          <a:spcPct val="90000"/>
        </a:lnSpc>
        <a:spcBef>
          <a:spcPts val="500"/>
        </a:spcBef>
        <a:buFont typeface="Arial"/>
        <a:buChar char="•"/>
        <a:defRPr sz="28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3pPr>
      <a:lvl4pPr marL="16002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4pPr>
      <a:lvl5pPr marL="2057400" indent="-228600" algn="l" defTabSz="914400" rtl="0" eaLnBrk="1" latinLnBrk="0" hangingPunct="1">
        <a:lnSpc>
          <a:spcPct val="90000"/>
        </a:lnSpc>
        <a:spcBef>
          <a:spcPts val="500"/>
        </a:spcBef>
        <a:buFont typeface="Arial"/>
        <a:buChar char="•"/>
        <a:defRPr sz="2400" kern="1200">
          <a:solidFill>
            <a:schemeClr val="tx1"/>
          </a:solidFill>
          <a:latin typeface="Garamond" panose="02020404030301010803" pitchFamily="18" charset="0"/>
          <a:ea typeface="Garamond" panose="02020404030301010803" pitchFamily="18" charset="0"/>
          <a:cs typeface="Garamond" panose="02020404030301010803" pitchFamily="18"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s://www.rainn.org/about-national-sexual-assault-telephone-hotline"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s://health.ri.gov/" TargetMode="Externa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xml.rels><?xml version="1.0" encoding="UTF-8" standalone="yes"?>
<Relationships xmlns="http://schemas.openxmlformats.org/package/2006/relationships"><Relationship Id="rId2" Type="http://schemas.openxmlformats.org/officeDocument/2006/relationships/hyperlink" Target="https://healthsourceri.com/" TargetMode="Externa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46.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47.xml.rels><?xml version="1.0" encoding="UTF-8" standalone="yes"?>
<Relationships xmlns="http://schemas.openxmlformats.org/package/2006/relationships"><Relationship Id="rId2" Type="http://schemas.openxmlformats.org/officeDocument/2006/relationships/hyperlink" Target="http://www.nhpri.org/" TargetMode="Externa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49.xml.rels><?xml version="1.0" encoding="UTF-8" standalone="yes"?>
<Relationships xmlns="http://schemas.openxmlformats.org/package/2006/relationships"><Relationship Id="rId8" Type="http://schemas.openxmlformats.org/officeDocument/2006/relationships/diagramData" Target="../diagrams/data12.xml"/><Relationship Id="rId13" Type="http://schemas.openxmlformats.org/officeDocument/2006/relationships/diagramData" Target="../diagrams/data13.xml"/><Relationship Id="rId3" Type="http://schemas.openxmlformats.org/officeDocument/2006/relationships/diagramData" Target="../diagrams/data11.xml"/><Relationship Id="rId7" Type="http://schemas.microsoft.com/office/2007/relationships/diagramDrawing" Target="../diagrams/drawing11.xml"/><Relationship Id="rId12" Type="http://schemas.microsoft.com/office/2007/relationships/diagramDrawing" Target="../diagrams/drawing12.xml"/><Relationship Id="rId17" Type="http://schemas.microsoft.com/office/2007/relationships/diagramDrawing" Target="../diagrams/drawing13.xml"/><Relationship Id="rId2" Type="http://schemas.openxmlformats.org/officeDocument/2006/relationships/notesSlide" Target="../notesSlides/notesSlide27.xml"/><Relationship Id="rId16" Type="http://schemas.openxmlformats.org/officeDocument/2006/relationships/diagramColors" Target="../diagrams/colors13.xml"/><Relationship Id="rId1" Type="http://schemas.openxmlformats.org/officeDocument/2006/relationships/slideLayout" Target="../slideLayouts/slideLayout13.xml"/><Relationship Id="rId6" Type="http://schemas.openxmlformats.org/officeDocument/2006/relationships/diagramColors" Target="../diagrams/colors11.xml"/><Relationship Id="rId11" Type="http://schemas.openxmlformats.org/officeDocument/2006/relationships/diagramColors" Target="../diagrams/colors12.xml"/><Relationship Id="rId5" Type="http://schemas.openxmlformats.org/officeDocument/2006/relationships/diagramQuickStyle" Target="../diagrams/quickStyle11.xml"/><Relationship Id="rId15" Type="http://schemas.openxmlformats.org/officeDocument/2006/relationships/diagramQuickStyle" Target="../diagrams/quickStyle13.xml"/><Relationship Id="rId10" Type="http://schemas.openxmlformats.org/officeDocument/2006/relationships/diagramQuickStyle" Target="../diagrams/quickStyle12.xml"/><Relationship Id="rId4" Type="http://schemas.openxmlformats.org/officeDocument/2006/relationships/diagramLayout" Target="../diagrams/layout11.xml"/><Relationship Id="rId9" Type="http://schemas.openxmlformats.org/officeDocument/2006/relationships/diagramLayout" Target="../diagrams/layout12.xml"/><Relationship Id="rId14" Type="http://schemas.openxmlformats.org/officeDocument/2006/relationships/diagramLayout" Target="../diagrams/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28.xml"/><Relationship Id="rId1" Type="http://schemas.openxmlformats.org/officeDocument/2006/relationships/slideLayout" Target="../slideLayouts/slideLayout1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34.xml"/><Relationship Id="rId1" Type="http://schemas.openxmlformats.org/officeDocument/2006/relationships/slideLayout" Target="../slideLayouts/slideLayout1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35.xml"/><Relationship Id="rId1" Type="http://schemas.openxmlformats.org/officeDocument/2006/relationships/slideLayout" Target="../slideLayouts/slideLayout13.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hyperlink" Target="http://www.keproqio.com/" TargetMode="Externa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mailto:HealthcareAdvocate@ripin.org" TargetMode="External"/><Relationship Id="rId2" Type="http://schemas.openxmlformats.org/officeDocument/2006/relationships/hyperlink" Target="http://ripin.org/healthcareadvocate/)" TargetMode="Externa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hyperlink" Target="https://www.nhpri.org/wp-content/uploads/2020/08/Out-of-Network-Prior-Authorization.pdf" TargetMode="External"/><Relationship Id="rId2" Type="http://schemas.openxmlformats.org/officeDocument/2006/relationships/notesSlide" Target="../notesSlides/notesSlide39.xml"/><Relationship Id="rId1" Type="http://schemas.openxmlformats.org/officeDocument/2006/relationships/slideLayout" Target="../slideLayouts/slideLayout13.xml"/><Relationship Id="rId6" Type="http://schemas.openxmlformats.org/officeDocument/2006/relationships/hyperlink" Target="https://www.nhpri.org/Providers/ResourcesFAQs/PriorAuthorizationReferenceGuide.aspx" TargetMode="External"/><Relationship Id="rId5" Type="http://schemas.openxmlformats.org/officeDocument/2006/relationships/hyperlink" Target="http://www.nhpri.org/" TargetMode="External"/><Relationship Id="rId4" Type="http://schemas.openxmlformats.org/officeDocument/2006/relationships/hyperlink" Target="https://www.nhpri.org/out-of-network-form/"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www.nhpri.org/providers/providerresources/" TargetMode="External"/><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s://navinet.navimedix.com/sign-in?ReturnUrl=/" TargetMode="External"/><Relationship Id="rId4" Type="http://schemas.openxmlformats.org/officeDocument/2006/relationships/hyperlink" Target="https://www.nhpri.org/wp-content/uploads/2021/05/QRG-Final-rev-5.05.2021-v2.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40.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43.xml"/><Relationship Id="rId1" Type="http://schemas.openxmlformats.org/officeDocument/2006/relationships/slideLayout" Target="../slideLayouts/slideLayout1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45.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47.xml"/><Relationship Id="rId1" Type="http://schemas.openxmlformats.org/officeDocument/2006/relationships/slideLayout" Target="../slideLayouts/slideLayout13.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79.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49.xml"/><Relationship Id="rId1" Type="http://schemas.openxmlformats.org/officeDocument/2006/relationships/slideLayout" Target="../slideLayouts/slideLayout1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24.xml"/><Relationship Id="rId7" Type="http://schemas.microsoft.com/office/2007/relationships/diagramDrawing" Target="../diagrams/drawing24.xm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diagramColors" Target="../diagrams/colors24.xml"/><Relationship Id="rId5" Type="http://schemas.openxmlformats.org/officeDocument/2006/relationships/diagramQuickStyle" Target="../diagrams/quickStyle24.xml"/><Relationship Id="rId4" Type="http://schemas.openxmlformats.org/officeDocument/2006/relationships/diagramLayout" Target="../diagrams/layout2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61.xml"/><Relationship Id="rId1" Type="http://schemas.openxmlformats.org/officeDocument/2006/relationships/slideLayout" Target="../slideLayouts/slideLayout13.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94.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62.xml"/><Relationship Id="rId1" Type="http://schemas.openxmlformats.org/officeDocument/2006/relationships/slideLayout" Target="../slideLayouts/slideLayout13.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hyperlink" Target="https://www.resourcesforintegratedcare.com/sites/default/files/CC_Direct_Care_Workforce_Brief_Training_Culturally_Competent_Direct_Care_Workers.pdf" TargetMode="External"/><Relationship Id="rId2" Type="http://schemas.openxmlformats.org/officeDocument/2006/relationships/hyperlink" Target="https://eohhs.ri.gov/initiatives/integrated-care-initiative" TargetMode="External"/><Relationship Id="rId1" Type="http://schemas.openxmlformats.org/officeDocument/2006/relationships/slideLayout" Target="../slideLayouts/slideLayout13.xml"/><Relationship Id="rId5" Type="http://schemas.openxmlformats.org/officeDocument/2006/relationships/hyperlink" Target="mailto:ProviderTraining@nhpri.org" TargetMode="External"/><Relationship Id="rId4" Type="http://schemas.openxmlformats.org/officeDocument/2006/relationships/hyperlink" Target="https://www.hrsa.gov/about/organization/bureaus/ohe/health-literacy/index.html" TargetMode="External"/></Relationships>
</file>

<file path=ppt/slides/_rels/slide97.xml.rels><?xml version="1.0" encoding="UTF-8" standalone="yes"?>
<Relationships xmlns="http://schemas.openxmlformats.org/package/2006/relationships"><Relationship Id="rId3" Type="http://schemas.openxmlformats.org/officeDocument/2006/relationships/hyperlink" Target="mailto:providertraining@nhpri.org" TargetMode="External"/><Relationship Id="rId2" Type="http://schemas.openxmlformats.org/officeDocument/2006/relationships/hyperlink" Target="https://www.nhpri.org/providers/providerresources/provider-training/"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71947" y="3789876"/>
            <a:ext cx="8504493" cy="970939"/>
          </a:xfrm>
          <a:prstGeom prst="rect">
            <a:avLst/>
          </a:prstGeom>
        </p:spPr>
        <p:txBody>
          <a:bodyPr vert="horz" lIns="91440" tIns="45720" rIns="91440" bIns="45720" rtlCol="0" anchor="ctr">
            <a:noAutofit/>
          </a:bodyPr>
          <a:lstStyle>
            <a:lvl1pPr algn="r" defTabSz="457200" rtl="0" eaLnBrk="1" latinLnBrk="0" hangingPunct="1">
              <a:spcBef>
                <a:spcPct val="0"/>
              </a:spcBef>
              <a:buNone/>
              <a:defRPr sz="4000" b="0" i="0" kern="1200" baseline="0">
                <a:solidFill>
                  <a:schemeClr val="bg1"/>
                </a:solidFill>
                <a:latin typeface="Gotham-Bold"/>
                <a:ea typeface="+mj-ea"/>
                <a:cs typeface="Gotham-Bold"/>
              </a:defRPr>
            </a:lvl1pPr>
          </a:lstStyle>
          <a:p>
            <a:pPr fontAlgn="auto">
              <a:spcAft>
                <a:spcPts val="0"/>
              </a:spcAft>
            </a:pPr>
            <a:r>
              <a:rPr lang="en-US" sz="4400" dirty="0" smtClean="0">
                <a:solidFill>
                  <a:srgbClr val="208F44"/>
                </a:solidFill>
                <a:latin typeface="Cabin" panose="020B0803050202020004" pitchFamily="34" charset="0"/>
              </a:rPr>
              <a:t>Neighborhood Provider Training </a:t>
            </a:r>
            <a:endParaRPr lang="en-US" sz="4400" dirty="0">
              <a:solidFill>
                <a:srgbClr val="208F44"/>
              </a:solidFill>
              <a:latin typeface="Cabin" panose="020B0803050202020004" pitchFamily="34" charset="0"/>
            </a:endParaRPr>
          </a:p>
        </p:txBody>
      </p:sp>
      <p:sp>
        <p:nvSpPr>
          <p:cNvPr id="3" name="Rectangle 2"/>
          <p:cNvSpPr/>
          <p:nvPr/>
        </p:nvSpPr>
        <p:spPr>
          <a:xfrm>
            <a:off x="4483100" y="6524978"/>
            <a:ext cx="4572000" cy="2257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prstClr val="white"/>
                </a:solidFill>
              </a:ln>
              <a:solidFill>
                <a:prstClr val="white"/>
              </a:solidFill>
            </a:endParaRPr>
          </a:p>
        </p:txBody>
      </p:sp>
      <p:sp>
        <p:nvSpPr>
          <p:cNvPr id="5" name="TextBox 4"/>
          <p:cNvSpPr txBox="1"/>
          <p:nvPr/>
        </p:nvSpPr>
        <p:spPr>
          <a:xfrm>
            <a:off x="3510844" y="6360868"/>
            <a:ext cx="5282637" cy="553998"/>
          </a:xfrm>
          <a:prstGeom prst="rect">
            <a:avLst/>
          </a:prstGeom>
          <a:noFill/>
        </p:spPr>
        <p:txBody>
          <a:bodyPr wrap="square" rtlCol="0">
            <a:spAutoFit/>
          </a:bodyPr>
          <a:lstStyle/>
          <a:p>
            <a:r>
              <a:rPr lang="en-US" sz="1200" dirty="0">
                <a:solidFill>
                  <a:srgbClr val="208F44"/>
                </a:solidFill>
                <a:latin typeface="Cabin" panose="020B0803050202020004" pitchFamily="34" charset="0"/>
                <a:ea typeface="Cabin" charset="0"/>
                <a:cs typeface="Cabin" charset="0"/>
              </a:rPr>
              <a:t>Neighborhood Health Plan of Rhode Island © 2018 • Proprietary &amp; Confidential</a:t>
            </a:r>
          </a:p>
          <a:p>
            <a:endParaRPr lang="en-US" dirty="0">
              <a:solidFill>
                <a:prstClr val="black"/>
              </a:solidFill>
            </a:endParaRPr>
          </a:p>
        </p:txBody>
      </p:sp>
      <p:sp>
        <p:nvSpPr>
          <p:cNvPr id="2" name="TextBox 1"/>
          <p:cNvSpPr txBox="1"/>
          <p:nvPr/>
        </p:nvSpPr>
        <p:spPr>
          <a:xfrm>
            <a:off x="6863326" y="4924925"/>
            <a:ext cx="2280674" cy="369332"/>
          </a:xfrm>
          <a:prstGeom prst="rect">
            <a:avLst/>
          </a:prstGeom>
          <a:noFill/>
        </p:spPr>
        <p:txBody>
          <a:bodyPr wrap="square" rtlCol="0">
            <a:spAutoFit/>
          </a:bodyPr>
          <a:lstStyle/>
          <a:p>
            <a:r>
              <a:rPr lang="en-US" dirty="0" smtClean="0">
                <a:latin typeface="Cabin" panose="00000500000000000000" pitchFamily="2" charset="0"/>
              </a:rPr>
              <a:t>Revised June 2021 </a:t>
            </a:r>
            <a:endParaRPr lang="en-US" dirty="0">
              <a:latin typeface="Cabin" panose="00000500000000000000" pitchFamily="2" charset="0"/>
            </a:endParaRPr>
          </a:p>
        </p:txBody>
      </p:sp>
    </p:spTree>
    <p:extLst>
      <p:ext uri="{BB962C8B-B14F-4D97-AF65-F5344CB8AC3E}">
        <p14:creationId xmlns:p14="http://schemas.microsoft.com/office/powerpoint/2010/main" val="23331284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462526" y="254000"/>
            <a:ext cx="7886700" cy="1325563"/>
          </a:xfrm>
        </p:spPr>
        <p:txBody>
          <a:bodyPr>
            <a:normAutofit/>
          </a:bodyPr>
          <a:lstStyle/>
          <a:p>
            <a:r>
              <a:rPr lang="en-US" sz="3200" b="0" dirty="0"/>
              <a:t>Member Complaints &amp; Grievances – </a:t>
            </a:r>
            <a:r>
              <a:rPr lang="en-US" sz="2800" b="0" dirty="0" smtClean="0"/>
              <a:t/>
            </a:r>
            <a:br>
              <a:rPr lang="en-US" sz="2800" b="0" dirty="0" smtClean="0"/>
            </a:br>
            <a:r>
              <a:rPr lang="en-US" sz="2400" b="0" dirty="0" smtClean="0"/>
              <a:t>All </a:t>
            </a:r>
            <a:r>
              <a:rPr lang="en-US" sz="2400" b="0" dirty="0"/>
              <a:t>Lines of Business</a:t>
            </a:r>
            <a:endParaRPr lang="en-US" altLang="en-US" sz="1800" b="0" dirty="0" smtClean="0">
              <a:latin typeface="Helvetica" charset="0"/>
              <a:cs typeface="Helvetica" charset="0"/>
            </a:endParaRPr>
          </a:p>
        </p:txBody>
      </p:sp>
      <p:sp>
        <p:nvSpPr>
          <p:cNvPr id="4" name="Content Placeholder 3"/>
          <p:cNvSpPr>
            <a:spLocks noGrp="1"/>
          </p:cNvSpPr>
          <p:nvPr>
            <p:ph sz="half" idx="4294967295"/>
          </p:nvPr>
        </p:nvSpPr>
        <p:spPr>
          <a:xfrm>
            <a:off x="462526" y="1579563"/>
            <a:ext cx="8140700" cy="3365500"/>
          </a:xfrm>
        </p:spPr>
        <p:txBody>
          <a:bodyPr>
            <a:normAutofit/>
          </a:bodyPr>
          <a:lstStyle/>
          <a:p>
            <a:pPr marL="0" indent="0">
              <a:buNone/>
            </a:pPr>
            <a:r>
              <a:rPr lang="en-US" sz="2000" dirty="0">
                <a:latin typeface="Calibri" panose="020F0502020204030204" pitchFamily="34" charset="0"/>
                <a:cs typeface="Calibri" panose="020F0502020204030204" pitchFamily="34" charset="0"/>
              </a:rPr>
              <a:t>When a member is dissatisfied, they may file a complaint or a grievance verbally or in writing directly with Neighborhood or through an authorized representative, such as their provider, family member, or friend, as long as this person has been appointed in writing to speak for the member</a:t>
            </a:r>
            <a:r>
              <a:rPr lang="en-US" sz="2000" dirty="0" smtClean="0">
                <a:latin typeface="Calibri" panose="020F0502020204030204" pitchFamily="34" charset="0"/>
                <a:cs typeface="Calibri" panose="020F0502020204030204" pitchFamily="34" charset="0"/>
              </a:rPr>
              <a:t>.</a:t>
            </a:r>
          </a:p>
          <a:p>
            <a:r>
              <a:rPr lang="en-US" sz="2000" dirty="0" smtClean="0">
                <a:latin typeface="Calibri" panose="020F0502020204030204" pitchFamily="34" charset="0"/>
                <a:cs typeface="Calibri" panose="020F0502020204030204" pitchFamily="34" charset="0"/>
              </a:rPr>
              <a:t>A </a:t>
            </a:r>
            <a:r>
              <a:rPr lang="en-US" sz="2000" dirty="0">
                <a:latin typeface="Calibri" panose="020F0502020204030204" pitchFamily="34" charset="0"/>
                <a:cs typeface="Calibri" panose="020F0502020204030204" pitchFamily="34" charset="0"/>
              </a:rPr>
              <a:t>complaint or grievance is an oral or written expression of dissatisfaction from a member or his/her authorized representative. Neighborhood will review an actual or alleged circumstance that gives the member cause for protest, causes a disruption of care, creates a level of anxiety, or leads to dissatisfaction with the plan or treatment received from a contracted plan provider.</a:t>
            </a:r>
          </a:p>
          <a:p>
            <a:endParaRPr lang="en-US" dirty="0"/>
          </a:p>
        </p:txBody>
      </p:sp>
    </p:spTree>
    <p:extLst>
      <p:ext uri="{BB962C8B-B14F-4D97-AF65-F5344CB8AC3E}">
        <p14:creationId xmlns:p14="http://schemas.microsoft.com/office/powerpoint/2010/main" val="3420086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365125"/>
            <a:ext cx="7886700" cy="677863"/>
          </a:xfrm>
        </p:spPr>
        <p:txBody>
          <a:bodyPr>
            <a:noAutofit/>
          </a:bodyPr>
          <a:lstStyle/>
          <a:p>
            <a:r>
              <a:rPr lang="en-US" sz="3200" b="0" dirty="0" smtClean="0"/>
              <a:t>INTEGRITY Member Grievances</a:t>
            </a:r>
            <a:endParaRPr lang="en-US" sz="3200" b="0" dirty="0"/>
          </a:p>
        </p:txBody>
      </p:sp>
      <p:sp>
        <p:nvSpPr>
          <p:cNvPr id="4" name="TextBox 3"/>
          <p:cNvSpPr txBox="1"/>
          <p:nvPr/>
        </p:nvSpPr>
        <p:spPr>
          <a:xfrm>
            <a:off x="435935" y="1137684"/>
            <a:ext cx="8346558" cy="4247317"/>
          </a:xfrm>
          <a:prstGeom prst="rect">
            <a:avLst/>
          </a:prstGeom>
          <a:noFill/>
        </p:spPr>
        <p:txBody>
          <a:bodyPr wrap="square" rtlCol="0">
            <a:spAutoFit/>
          </a:bodyPr>
          <a:lstStyle/>
          <a:p>
            <a:r>
              <a:rPr lang="en-US" u="sng" dirty="0"/>
              <a:t>Additional information pertaining to Members covered under Neighborhood INTEGRITY MMP</a:t>
            </a:r>
            <a:r>
              <a:rPr lang="en-US" dirty="0"/>
              <a:t>:</a:t>
            </a:r>
          </a:p>
          <a:p>
            <a:pPr marL="285750" indent="-285750">
              <a:buFont typeface="Arial" panose="020B0604020202020204" pitchFamily="34" charset="0"/>
              <a:buChar char="•"/>
            </a:pPr>
            <a:r>
              <a:rPr lang="en-US" dirty="0"/>
              <a:t>For members enrolled in the </a:t>
            </a:r>
            <a:r>
              <a:rPr lang="en-US" dirty="0" smtClean="0"/>
              <a:t>INTEGRITY </a:t>
            </a:r>
            <a:r>
              <a:rPr lang="en-US" dirty="0"/>
              <a:t>(Medicare-Medicaid Plan), any expression of dissatisfaction with the manner in which health care services have been provided, regardless of whether remedial action can be taken by the plan, is considered a Grievance. Grievances could include complaints regarding the timeliness, appropriateness, access to, and/or setting of a provided health service, procedure, or item. Grievances may also include complaints that a covered health care service procedure or item during the course of treatment did not meet accepted standards for delivery or health care. Grievances submitted by someone other than a member without written consent will be dismissed by Neighborhood until written consent is received from the member or his/her Legal Representative.</a:t>
            </a:r>
          </a:p>
          <a:p>
            <a:pPr marL="285750" lvl="0" indent="-285750">
              <a:buFont typeface="Arial" panose="020B0604020202020204" pitchFamily="34" charset="0"/>
              <a:buChar char="•"/>
            </a:pPr>
            <a:endParaRPr lang="en-US" dirty="0"/>
          </a:p>
          <a:p>
            <a:endParaRPr lang="en-US" dirty="0"/>
          </a:p>
          <a:p>
            <a:endParaRPr lang="en-US" dirty="0"/>
          </a:p>
        </p:txBody>
      </p:sp>
    </p:spTree>
    <p:extLst>
      <p:ext uri="{BB962C8B-B14F-4D97-AF65-F5344CB8AC3E}">
        <p14:creationId xmlns:p14="http://schemas.microsoft.com/office/powerpoint/2010/main" val="14924669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359764" y="276020"/>
            <a:ext cx="8229600" cy="1143000"/>
          </a:xfrm>
        </p:spPr>
        <p:txBody>
          <a:bodyPr>
            <a:normAutofit/>
          </a:bodyPr>
          <a:lstStyle/>
          <a:p>
            <a:r>
              <a:rPr lang="en-US" altLang="en-US" sz="3200" b="0" dirty="0" smtClean="0">
                <a:latin typeface="Cabin" panose="00000500000000000000" pitchFamily="2" charset="0"/>
                <a:cs typeface="Helvetica" charset="0"/>
              </a:rPr>
              <a:t>The Provider Role with Member Grievances</a:t>
            </a:r>
          </a:p>
        </p:txBody>
      </p:sp>
      <p:sp>
        <p:nvSpPr>
          <p:cNvPr id="32771" name="Content Placeholder 17"/>
          <p:cNvSpPr txBox="1">
            <a:spLocks/>
          </p:cNvSpPr>
          <p:nvPr/>
        </p:nvSpPr>
        <p:spPr bwMode="auto">
          <a:xfrm>
            <a:off x="550929" y="2978054"/>
            <a:ext cx="8229600" cy="208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MS PGothic"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MS PGothic"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MS PGothic"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MS PGothic"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MS PGothic" pitchFamily="34" charset="-128"/>
                <a:cs typeface="Garamond" pitchFamily="18" charset="0"/>
              </a:defRPr>
            </a:lvl9pPr>
          </a:lstStyle>
          <a:p>
            <a:pPr lvl="1"/>
            <a:endParaRPr lang="en-US" altLang="en-US" sz="1200" kern="0" dirty="0">
              <a:latin typeface="Helvetica" panose="020B0604020202020204" pitchFamily="34" charset="0"/>
              <a:cs typeface="Helvetica" panose="020B0604020202020204" pitchFamily="34" charset="0"/>
            </a:endParaRPr>
          </a:p>
          <a:p>
            <a:r>
              <a:rPr lang="en-US" sz="1800" dirty="0">
                <a:latin typeface="Calibri" panose="020F0502020204030204" pitchFamily="34" charset="0"/>
                <a:cs typeface="Calibri" panose="020F0502020204030204" pitchFamily="34" charset="0"/>
              </a:rPr>
              <a:t>If a provider receives an inquiry from Neighborhood requesting information to aid in the investigation and resolution of a member complaint or grievance, the provider is required to comply with Neighborhood’s request as soon as possible and within fourteen (14) calendar days.</a:t>
            </a:r>
          </a:p>
          <a:p>
            <a:endParaRPr lang="en-US" altLang="en-US" sz="2400" kern="0" dirty="0">
              <a:latin typeface="Helvetica" panose="020B0604020202020204" pitchFamily="34" charset="0"/>
              <a:cs typeface="Helvetica" panose="020B0604020202020204" pitchFamily="34" charset="0"/>
            </a:endParaRPr>
          </a:p>
          <a:p>
            <a:endParaRPr lang="en-US" altLang="en-US" sz="2400" kern="0" dirty="0">
              <a:latin typeface="Helvetica" panose="020B0604020202020204" pitchFamily="34" charset="0"/>
              <a:cs typeface="Helvetica" panose="020B0604020202020204" pitchFamily="34" charset="0"/>
            </a:endParaRPr>
          </a:p>
          <a:p>
            <a:endParaRPr lang="en-US" altLang="en-US" sz="2400" dirty="0">
              <a:latin typeface="Helvetica" panose="020B0604020202020204" pitchFamily="34" charset="0"/>
              <a:cs typeface="Helvetica" panose="020B0604020202020204" pitchFamily="34" charset="0"/>
            </a:endParaRPr>
          </a:p>
        </p:txBody>
      </p:sp>
      <p:sp>
        <p:nvSpPr>
          <p:cNvPr id="2" name="Rectangle 1"/>
          <p:cNvSpPr/>
          <p:nvPr/>
        </p:nvSpPr>
        <p:spPr>
          <a:xfrm>
            <a:off x="452606" y="1223728"/>
            <a:ext cx="8136757" cy="1754326"/>
          </a:xfrm>
          <a:prstGeom prst="rect">
            <a:avLst/>
          </a:prstGeom>
        </p:spPr>
        <p:txBody>
          <a:bodyPr wrap="square">
            <a:spAutoFit/>
          </a:bodyPr>
          <a:lstStyle/>
          <a:p>
            <a:r>
              <a:rPr lang="en-US" dirty="0"/>
              <a:t>When Neighborhood receives a complaint from a member against a contracted plan provider, the Grievance and Appeals Unit or Quality Assurance Committee will outreach to the office in question to allow the provider the opportunity to review the member’s concerns and provide a response. Neighborhood appreciates your full cooperation in responding to these requests, as they are a beneficial way to provide additional member education and support.</a:t>
            </a:r>
          </a:p>
        </p:txBody>
      </p:sp>
    </p:spTree>
    <p:extLst>
      <p:ext uri="{BB962C8B-B14F-4D97-AF65-F5344CB8AC3E}">
        <p14:creationId xmlns:p14="http://schemas.microsoft.com/office/powerpoint/2010/main" val="272052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Effect transition="in" filter="fade">
                                      <p:cBhvr>
                                        <p:cTn id="7" dur="1000"/>
                                        <p:tgtEl>
                                          <p:spTgt spid="32771">
                                            <p:txEl>
                                              <p:pRg st="1" end="1"/>
                                            </p:txEl>
                                          </p:spTgt>
                                        </p:tgtEl>
                                      </p:cBhvr>
                                    </p:animEffect>
                                    <p:anim calcmode="lin" valueType="num">
                                      <p:cBhvr>
                                        <p:cTn id="8" dur="10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2771">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266700"/>
            <a:ext cx="7886700" cy="528638"/>
          </a:xfrm>
        </p:spPr>
        <p:txBody>
          <a:bodyPr>
            <a:noAutofit/>
          </a:bodyPr>
          <a:lstStyle/>
          <a:p>
            <a:r>
              <a:rPr lang="en-US" sz="3200" b="0" dirty="0">
                <a:latin typeface="Cabin" panose="00000500000000000000" pitchFamily="2" charset="0"/>
              </a:rPr>
              <a:t>Clinical (Medical Necessity) Appeals</a:t>
            </a:r>
          </a:p>
        </p:txBody>
      </p:sp>
      <p:sp>
        <p:nvSpPr>
          <p:cNvPr id="4" name="TextBox 3"/>
          <p:cNvSpPr txBox="1"/>
          <p:nvPr/>
        </p:nvSpPr>
        <p:spPr>
          <a:xfrm>
            <a:off x="435935" y="923925"/>
            <a:ext cx="8346558" cy="5355312"/>
          </a:xfrm>
          <a:prstGeom prst="rect">
            <a:avLst/>
          </a:prstGeom>
          <a:noFill/>
        </p:spPr>
        <p:txBody>
          <a:bodyPr wrap="square" rtlCol="0">
            <a:spAutoFit/>
          </a:bodyPr>
          <a:lstStyle/>
          <a:p>
            <a:r>
              <a:rPr lang="en-US" dirty="0" smtClean="0"/>
              <a:t>When </a:t>
            </a:r>
            <a:r>
              <a:rPr lang="en-US" dirty="0"/>
              <a:t>to file the appeal:</a:t>
            </a:r>
          </a:p>
          <a:p>
            <a:pPr marL="285750" lvl="0" indent="-285750">
              <a:buFont typeface="Arial" panose="020B0604020202020204" pitchFamily="34" charset="0"/>
              <a:buChar char="•"/>
            </a:pPr>
            <a:r>
              <a:rPr lang="en-US" b="1" dirty="0"/>
              <a:t>Medicaid</a:t>
            </a:r>
            <a:r>
              <a:rPr lang="en-US" dirty="0"/>
              <a:t> appeals must be filed within 60 days of receiving the Initial Denial. </a:t>
            </a:r>
          </a:p>
          <a:p>
            <a:pPr marL="285750" lvl="0" indent="-285750">
              <a:buFont typeface="Arial" panose="020B0604020202020204" pitchFamily="34" charset="0"/>
              <a:buChar char="•"/>
            </a:pPr>
            <a:r>
              <a:rPr lang="en-US" b="1" dirty="0"/>
              <a:t>Commercial/Exchange </a:t>
            </a:r>
            <a:r>
              <a:rPr lang="en-US" dirty="0"/>
              <a:t>appeals must be filed within 180 days of receiving the Initial Denial.</a:t>
            </a:r>
          </a:p>
          <a:p>
            <a:pPr marL="285750" lvl="0" indent="-285750">
              <a:buFont typeface="Arial" panose="020B0604020202020204" pitchFamily="34" charset="0"/>
              <a:buChar char="•"/>
            </a:pPr>
            <a:r>
              <a:rPr lang="en-US" b="1" dirty="0"/>
              <a:t>INTEGRITY </a:t>
            </a:r>
            <a:r>
              <a:rPr lang="en-US" dirty="0"/>
              <a:t>appeals must be filed within 60 days of receiving the Initial Denial/Organization Determination.</a:t>
            </a:r>
          </a:p>
          <a:p>
            <a:r>
              <a:rPr lang="en-US" dirty="0"/>
              <a:t> </a:t>
            </a:r>
          </a:p>
          <a:p>
            <a:r>
              <a:rPr lang="en-US" dirty="0"/>
              <a:t>Neighborhood’s Grievance and Appeals Unit logs each appeal and sends a written acknowledgement to the appellant within five (5) calendar days of receipt of the appeal. </a:t>
            </a:r>
            <a:endParaRPr lang="en-US" dirty="0" smtClean="0"/>
          </a:p>
          <a:p>
            <a:endParaRPr lang="en-US" i="1" dirty="0" smtClean="0"/>
          </a:p>
          <a:p>
            <a:r>
              <a:rPr lang="en-US" i="1" dirty="0" smtClean="0"/>
              <a:t>Remember</a:t>
            </a:r>
            <a:r>
              <a:rPr lang="en-US" dirty="0"/>
              <a:t>: </a:t>
            </a:r>
          </a:p>
          <a:p>
            <a:pPr marL="285750" lvl="0" indent="-285750">
              <a:buFont typeface="Arial" panose="020B0604020202020204" pitchFamily="34" charset="0"/>
              <a:buChar char="•"/>
            </a:pPr>
            <a:r>
              <a:rPr lang="en-US" dirty="0"/>
              <a:t>Appeals for high-end radiology services must be filed directly with </a:t>
            </a:r>
            <a:r>
              <a:rPr lang="en-US" dirty="0" err="1"/>
              <a:t>eviCore</a:t>
            </a:r>
            <a:r>
              <a:rPr lang="en-US" dirty="0"/>
              <a:t>, following the instructions on the initial denial notification.</a:t>
            </a:r>
          </a:p>
          <a:p>
            <a:pPr marL="285750" lvl="0" indent="-285750">
              <a:buFont typeface="Arial" panose="020B0604020202020204" pitchFamily="34" charset="0"/>
              <a:buChar char="•"/>
            </a:pPr>
            <a:r>
              <a:rPr lang="en-US" dirty="0"/>
              <a:t>Appeals for Part D drugs must be filed directly with CVS Caremark, following the instructions on the adverse coverage determination notification.</a:t>
            </a:r>
          </a:p>
          <a:p>
            <a:endParaRPr lang="en-US" dirty="0"/>
          </a:p>
          <a:p>
            <a:endParaRPr lang="en-US" dirty="0"/>
          </a:p>
          <a:p>
            <a:endParaRPr lang="en-US" dirty="0"/>
          </a:p>
        </p:txBody>
      </p:sp>
    </p:spTree>
    <p:extLst>
      <p:ext uri="{BB962C8B-B14F-4D97-AF65-F5344CB8AC3E}">
        <p14:creationId xmlns:p14="http://schemas.microsoft.com/office/powerpoint/2010/main" val="11105499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35935" y="365125"/>
            <a:ext cx="7886700" cy="528638"/>
          </a:xfrm>
        </p:spPr>
        <p:txBody>
          <a:bodyPr>
            <a:noAutofit/>
          </a:bodyPr>
          <a:lstStyle/>
          <a:p>
            <a:pPr fontAlgn="base"/>
            <a:r>
              <a:rPr lang="en-US" sz="3200" b="0" dirty="0"/>
              <a:t>Clinical </a:t>
            </a:r>
            <a:r>
              <a:rPr lang="en-US" sz="3200" b="0" dirty="0">
                <a:latin typeface="Cabin" panose="00000500000000000000" pitchFamily="2" charset="0"/>
              </a:rPr>
              <a:t>Appeals</a:t>
            </a:r>
            <a:r>
              <a:rPr lang="en-US" sz="3200" b="0" dirty="0"/>
              <a:t> Description and Process</a:t>
            </a:r>
          </a:p>
        </p:txBody>
      </p:sp>
      <p:sp>
        <p:nvSpPr>
          <p:cNvPr id="4" name="TextBox 3"/>
          <p:cNvSpPr txBox="1"/>
          <p:nvPr/>
        </p:nvSpPr>
        <p:spPr>
          <a:xfrm>
            <a:off x="435935" y="1029529"/>
            <a:ext cx="8346558" cy="4247317"/>
          </a:xfrm>
          <a:prstGeom prst="rect">
            <a:avLst/>
          </a:prstGeom>
          <a:noFill/>
        </p:spPr>
        <p:txBody>
          <a:bodyPr wrap="square" rtlCol="0">
            <a:spAutoFit/>
          </a:bodyPr>
          <a:lstStyle/>
          <a:p>
            <a:r>
              <a:rPr lang="en-US" dirty="0"/>
              <a:t>A clinical appeal is a request for reconsideration of an initial adverse clinical determination. </a:t>
            </a:r>
            <a:endParaRPr lang="en-US" dirty="0" smtClean="0"/>
          </a:p>
          <a:p>
            <a:pPr marL="285750" indent="-285750">
              <a:buFont typeface="Arial" panose="020B0604020202020204" pitchFamily="34" charset="0"/>
              <a:buChar char="•"/>
            </a:pPr>
            <a:r>
              <a:rPr lang="en-US" dirty="0" smtClean="0"/>
              <a:t>Clinical </a:t>
            </a:r>
            <a:r>
              <a:rPr lang="en-US" dirty="0"/>
              <a:t>appeals may be standard or expedited. </a:t>
            </a:r>
            <a:endParaRPr lang="en-US" dirty="0" smtClean="0"/>
          </a:p>
          <a:p>
            <a:endParaRPr lang="en-US" dirty="0"/>
          </a:p>
          <a:p>
            <a:r>
              <a:rPr lang="en-US" dirty="0" smtClean="0"/>
              <a:t>Appeals </a:t>
            </a:r>
            <a:r>
              <a:rPr lang="en-US" dirty="0"/>
              <a:t>submitted by someone other than a member without written consent will be dismissed in writing by Neighborhood until written consent is received from the member or his/her Legal Representative. </a:t>
            </a:r>
            <a:endParaRPr lang="en-US" dirty="0" smtClean="0"/>
          </a:p>
          <a:p>
            <a:pPr marL="285750" indent="-285750">
              <a:buFont typeface="Arial" panose="020B0604020202020204" pitchFamily="34" charset="0"/>
              <a:buChar char="•"/>
            </a:pPr>
            <a:r>
              <a:rPr lang="en-US" dirty="0" smtClean="0"/>
              <a:t>A </a:t>
            </a:r>
            <a:r>
              <a:rPr lang="en-US" dirty="0"/>
              <a:t>licensed practitioner with the same licensure status as the ordering physician reviews clinical appeals. No reviewer involved in prior reviews/direct care may participate in subsequent reviews.</a:t>
            </a:r>
          </a:p>
          <a:p>
            <a:endParaRPr lang="en-US" dirty="0" smtClean="0"/>
          </a:p>
          <a:p>
            <a:r>
              <a:rPr lang="en-US" dirty="0" smtClean="0"/>
              <a:t>Consult Neighborhood’s Provider Manual on timelines for appeals, as well as, guidance for members </a:t>
            </a:r>
            <a:r>
              <a:rPr lang="en-US" dirty="0"/>
              <a:t>or their treating providers who are not satisfied with the outcome of a clinical </a:t>
            </a:r>
            <a:r>
              <a:rPr lang="en-US" dirty="0" smtClean="0"/>
              <a:t>appeal.</a:t>
            </a:r>
            <a:endParaRPr lang="en-US" dirty="0"/>
          </a:p>
          <a:p>
            <a:endParaRPr lang="en-US" dirty="0"/>
          </a:p>
        </p:txBody>
      </p:sp>
    </p:spTree>
    <p:extLst>
      <p:ext uri="{BB962C8B-B14F-4D97-AF65-F5344CB8AC3E}">
        <p14:creationId xmlns:p14="http://schemas.microsoft.com/office/powerpoint/2010/main" val="2262506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955" y="334941"/>
            <a:ext cx="7886700" cy="1325563"/>
          </a:xfrm>
        </p:spPr>
        <p:txBody>
          <a:bodyPr>
            <a:normAutofit/>
          </a:bodyPr>
          <a:lstStyle/>
          <a:p>
            <a:r>
              <a:rPr lang="en-US" sz="3100" b="0" dirty="0"/>
              <a:t>Administrative (non-clinical </a:t>
            </a:r>
            <a:r>
              <a:rPr lang="en-US" sz="3100" b="0" dirty="0" smtClean="0"/>
              <a:t>“benefit”) </a:t>
            </a:r>
            <a:r>
              <a:rPr lang="en-US" sz="3100" b="0" dirty="0"/>
              <a:t>Appeals</a:t>
            </a:r>
            <a:r>
              <a:rPr lang="en-US" b="0" dirty="0"/>
              <a:t/>
            </a:r>
            <a:br>
              <a:rPr lang="en-US" b="0" dirty="0"/>
            </a:br>
            <a:endParaRPr lang="en-US" b="0" dirty="0"/>
          </a:p>
        </p:txBody>
      </p:sp>
      <p:sp>
        <p:nvSpPr>
          <p:cNvPr id="4" name="TextBox 3"/>
          <p:cNvSpPr txBox="1"/>
          <p:nvPr/>
        </p:nvSpPr>
        <p:spPr>
          <a:xfrm>
            <a:off x="511278" y="997723"/>
            <a:ext cx="7983722" cy="4801314"/>
          </a:xfrm>
          <a:prstGeom prst="rect">
            <a:avLst/>
          </a:prstGeom>
          <a:noFill/>
        </p:spPr>
        <p:txBody>
          <a:bodyPr wrap="square" rtlCol="0">
            <a:spAutoFit/>
          </a:bodyPr>
          <a:lstStyle/>
          <a:p>
            <a:r>
              <a:rPr lang="en-US" dirty="0"/>
              <a:t>An administrative appeal is a request by a member, a member’s authorized representative, or a member’s provider asking Neighborhood to reverse an administrative (non-clinical/non-utilization management) benefit limitation or adverse determination. </a:t>
            </a:r>
            <a:endParaRPr lang="en-US" dirty="0" smtClean="0"/>
          </a:p>
          <a:p>
            <a:pPr marL="285750" indent="-285750">
              <a:buFont typeface="Arial" panose="020B0604020202020204" pitchFamily="34" charset="0"/>
              <a:buChar char="•"/>
            </a:pPr>
            <a:r>
              <a:rPr lang="en-US" u="sng" dirty="0"/>
              <a:t>Medicaid</a:t>
            </a:r>
            <a:r>
              <a:rPr lang="en-US" dirty="0"/>
              <a:t> members who are not satisfied with the outcome of an administrative appeal may request a State Fair Hearing with the Executive Office of Health and Human Services (EOHHS) within 120 days of Neighborhood’s internal appeal </a:t>
            </a:r>
            <a:r>
              <a:rPr lang="en-US" dirty="0" smtClean="0"/>
              <a:t>denial</a:t>
            </a:r>
          </a:p>
          <a:p>
            <a:pPr marL="285750" indent="-285750">
              <a:buFont typeface="Arial" panose="020B0604020202020204" pitchFamily="34" charset="0"/>
              <a:buChar char="•"/>
            </a:pPr>
            <a:r>
              <a:rPr lang="en-US" u="sng" dirty="0"/>
              <a:t>INTEGRITY</a:t>
            </a:r>
            <a:r>
              <a:rPr lang="en-US" dirty="0"/>
              <a:t> administrative appeal denials for pre-service decisions or post-service member payment appeals for services that </a:t>
            </a:r>
            <a:r>
              <a:rPr lang="en-US" i="1" dirty="0"/>
              <a:t>may</a:t>
            </a:r>
            <a:r>
              <a:rPr lang="en-US" dirty="0"/>
              <a:t> be considered for coverage under Medicare, will automatically be forwarded to MAXIMUS for second level appeal review in accordance with CMS requirements by Neighborhood’s Grievances and Appeals Unit. </a:t>
            </a:r>
            <a:endParaRPr lang="en-US" dirty="0" smtClean="0"/>
          </a:p>
          <a:p>
            <a:endParaRPr lang="en-US" sz="1400" dirty="0"/>
          </a:p>
          <a:p>
            <a:r>
              <a:rPr lang="en-US" dirty="0" smtClean="0"/>
              <a:t>Reference Neighborhood’s </a:t>
            </a:r>
            <a:r>
              <a:rPr lang="en-US" dirty="0"/>
              <a:t>Provider </a:t>
            </a:r>
            <a:r>
              <a:rPr lang="en-US" dirty="0" smtClean="0"/>
              <a:t>Manual for full details on administrative appeals.</a:t>
            </a:r>
          </a:p>
          <a:p>
            <a:endParaRPr lang="en-US" u="sng" dirty="0"/>
          </a:p>
        </p:txBody>
      </p:sp>
    </p:spTree>
    <p:extLst>
      <p:ext uri="{BB962C8B-B14F-4D97-AF65-F5344CB8AC3E}">
        <p14:creationId xmlns:p14="http://schemas.microsoft.com/office/powerpoint/2010/main" val="34738026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8137" y="237423"/>
            <a:ext cx="8558212" cy="1325563"/>
          </a:xfrm>
        </p:spPr>
        <p:txBody>
          <a:bodyPr>
            <a:noAutofit/>
          </a:bodyPr>
          <a:lstStyle/>
          <a:p>
            <a:r>
              <a:rPr lang="en-US" sz="3200" b="0" dirty="0"/>
              <a:t>Provider Claim Disputes </a:t>
            </a:r>
            <a:r>
              <a:rPr lang="en-US" sz="3200" b="0" dirty="0" smtClean="0"/>
              <a:t/>
            </a:r>
            <a:br>
              <a:rPr lang="en-US" sz="3200" b="0" dirty="0" smtClean="0"/>
            </a:br>
            <a:r>
              <a:rPr lang="en-US" sz="2400" b="0" dirty="0" smtClean="0"/>
              <a:t>(</a:t>
            </a:r>
            <a:r>
              <a:rPr lang="en-US" sz="2400" b="0" dirty="0"/>
              <a:t>formerly known as Provider Claim Payment Appeals</a:t>
            </a:r>
            <a:r>
              <a:rPr lang="en-US" sz="2400" b="0" dirty="0" smtClean="0"/>
              <a:t>) </a:t>
            </a:r>
            <a:endParaRPr lang="en-US" sz="2400" b="0" dirty="0"/>
          </a:p>
        </p:txBody>
      </p:sp>
      <p:sp>
        <p:nvSpPr>
          <p:cNvPr id="4" name="TextBox 3"/>
          <p:cNvSpPr txBox="1"/>
          <p:nvPr/>
        </p:nvSpPr>
        <p:spPr>
          <a:xfrm>
            <a:off x="584791" y="1562986"/>
            <a:ext cx="7930559" cy="3139321"/>
          </a:xfrm>
          <a:prstGeom prst="rect">
            <a:avLst/>
          </a:prstGeom>
          <a:noFill/>
        </p:spPr>
        <p:txBody>
          <a:bodyPr wrap="square" rtlCol="0">
            <a:spAutoFit/>
          </a:bodyPr>
          <a:lstStyle/>
          <a:p>
            <a:r>
              <a:rPr lang="en-US" dirty="0" smtClean="0"/>
              <a:t>Requests </a:t>
            </a:r>
            <a:r>
              <a:rPr lang="en-US" dirty="0"/>
              <a:t>that Neighborhood review and reverse a claim denial, adverse Reconsideration Request decision, and/or Adjustment Request decision are known as Provider Claim Disputes. </a:t>
            </a:r>
            <a:endParaRPr lang="en-US" dirty="0" smtClean="0"/>
          </a:p>
          <a:p>
            <a:pPr marL="285750" indent="-285750">
              <a:buFont typeface="Arial" panose="020B0604020202020204" pitchFamily="34" charset="0"/>
              <a:buChar char="•"/>
            </a:pPr>
            <a:r>
              <a:rPr lang="en-US" dirty="0" smtClean="0"/>
              <a:t>Dispute must </a:t>
            </a:r>
            <a:r>
              <a:rPr lang="en-US" dirty="0"/>
              <a:t>be filed within 60 days from the date on the provider’s Neighborhood Remittance Advice. </a:t>
            </a:r>
            <a:endParaRPr lang="en-US" dirty="0" smtClean="0"/>
          </a:p>
          <a:p>
            <a:endParaRPr lang="en-US" dirty="0"/>
          </a:p>
          <a:p>
            <a:r>
              <a:rPr lang="en-US" dirty="0" smtClean="0"/>
              <a:t>Neighborhood’s </a:t>
            </a:r>
            <a:r>
              <a:rPr lang="en-US" dirty="0"/>
              <a:t>Grievances and Appeals Unit does not acknowledge these requests in writing. Typically, these disputes are resolved within 60 calendar days from the date the appeal was received unless additional time is needed. Approvals may result in a claim adjustment and, in some cases, written notification. Denials will result in written notification. </a:t>
            </a:r>
          </a:p>
        </p:txBody>
      </p:sp>
    </p:spTree>
    <p:extLst>
      <p:ext uri="{BB962C8B-B14F-4D97-AF65-F5344CB8AC3E}">
        <p14:creationId xmlns:p14="http://schemas.microsoft.com/office/powerpoint/2010/main" val="26616613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3215" y="174421"/>
            <a:ext cx="7886700" cy="1325562"/>
          </a:xfrm>
        </p:spPr>
        <p:txBody>
          <a:bodyPr>
            <a:normAutofit/>
          </a:bodyPr>
          <a:lstStyle/>
          <a:p>
            <a:r>
              <a:rPr lang="en-US" sz="3600" b="0" dirty="0" smtClean="0"/>
              <a:t>Appeal Resolution Timeframe</a:t>
            </a:r>
            <a:endParaRPr lang="en-US" sz="3600" b="0" dirty="0"/>
          </a:p>
        </p:txBody>
      </p:sp>
      <p:sp>
        <p:nvSpPr>
          <p:cNvPr id="4" name="TextBox 3"/>
          <p:cNvSpPr txBox="1"/>
          <p:nvPr/>
        </p:nvSpPr>
        <p:spPr>
          <a:xfrm>
            <a:off x="343215" y="1130024"/>
            <a:ext cx="8466488" cy="4524315"/>
          </a:xfrm>
          <a:prstGeom prst="rect">
            <a:avLst/>
          </a:prstGeom>
          <a:noFill/>
        </p:spPr>
        <p:txBody>
          <a:bodyPr wrap="square" rtlCol="0">
            <a:spAutoFit/>
          </a:bodyPr>
          <a:lstStyle/>
          <a:p>
            <a:r>
              <a:rPr lang="en-US" dirty="0" smtClean="0"/>
              <a:t>For all lines of business, the appeal </a:t>
            </a:r>
            <a:r>
              <a:rPr lang="en-US" dirty="0"/>
              <a:t>will be </a:t>
            </a:r>
            <a:r>
              <a:rPr lang="en-US" dirty="0" smtClean="0"/>
              <a:t>resolved according to the following timeframes:  </a:t>
            </a:r>
          </a:p>
          <a:p>
            <a:pPr marL="285750" indent="-285750">
              <a:buFont typeface="Arial" panose="020B0604020202020204" pitchFamily="34" charset="0"/>
              <a:buChar char="•"/>
            </a:pPr>
            <a:r>
              <a:rPr lang="en-US" u="sng" dirty="0" smtClean="0"/>
              <a:t>Expedited </a:t>
            </a:r>
            <a:r>
              <a:rPr lang="en-US" u="sng" dirty="0"/>
              <a:t>appeals</a:t>
            </a:r>
            <a:r>
              <a:rPr lang="en-US" dirty="0"/>
              <a:t> are resolved within 24-72 hours of the date and time of receipt unless an extension is needed, and then an additional 14 days will be added to the turnaround timeframe. </a:t>
            </a:r>
            <a:endParaRPr lang="en-US" sz="1600" dirty="0"/>
          </a:p>
          <a:p>
            <a:pPr marL="285750" indent="-285750">
              <a:buFont typeface="Arial" panose="020B0604020202020204" pitchFamily="34" charset="0"/>
              <a:buChar char="•"/>
            </a:pPr>
            <a:r>
              <a:rPr lang="en-US" u="sng" dirty="0" smtClean="0"/>
              <a:t>Standard </a:t>
            </a:r>
            <a:r>
              <a:rPr lang="en-US" u="sng" dirty="0"/>
              <a:t>pre-service appeals</a:t>
            </a:r>
            <a:r>
              <a:rPr lang="en-US" dirty="0"/>
              <a:t> are resolved within 30 calendar days of receipt unless an extension is needed, and then an additional 14 days will be added to the turnaround </a:t>
            </a:r>
            <a:r>
              <a:rPr lang="en-US" dirty="0" smtClean="0"/>
              <a:t>timeframe.</a:t>
            </a:r>
            <a:endParaRPr lang="en-US" sz="1600" dirty="0"/>
          </a:p>
          <a:p>
            <a:pPr marL="285750" indent="-285750">
              <a:buFont typeface="Arial" panose="020B0604020202020204" pitchFamily="34" charset="0"/>
              <a:buChar char="•"/>
            </a:pPr>
            <a:r>
              <a:rPr lang="en-US" u="sng" dirty="0" smtClean="0"/>
              <a:t>Post-service </a:t>
            </a:r>
            <a:r>
              <a:rPr lang="en-US" u="sng" dirty="0"/>
              <a:t>or payment appeals</a:t>
            </a:r>
            <a:r>
              <a:rPr lang="en-US" dirty="0"/>
              <a:t> are resolved within 30-60 calendar days of receipt and are not eligible for expedited appeal timeframe or extensions.</a:t>
            </a:r>
            <a:endParaRPr lang="en-US" sz="1600" dirty="0"/>
          </a:p>
          <a:p>
            <a:pPr lvl="0"/>
            <a:endParaRPr lang="en-US" dirty="0" smtClean="0"/>
          </a:p>
          <a:p>
            <a:pPr lvl="0"/>
            <a:r>
              <a:rPr lang="en-US" dirty="0" smtClean="0"/>
              <a:t>INTEGRITY-specific</a:t>
            </a:r>
            <a:r>
              <a:rPr lang="en-US" dirty="0"/>
              <a:t>:</a:t>
            </a:r>
            <a:endParaRPr lang="en-US" sz="1600" dirty="0"/>
          </a:p>
          <a:p>
            <a:pPr lvl="1"/>
            <a:r>
              <a:rPr lang="en-US" dirty="0"/>
              <a:t>In addition to the timeframes above, effective January 1, 2020, </a:t>
            </a:r>
            <a:r>
              <a:rPr lang="en-US" u="sng" dirty="0"/>
              <a:t>INTEGRITY Part B Medication Appeals</a:t>
            </a:r>
            <a:r>
              <a:rPr lang="en-US" dirty="0"/>
              <a:t> must be resolved within 72 hours (expedited) or seven (7) calendar days (standard) and are not eligible for extensions. </a:t>
            </a:r>
            <a:endParaRPr lang="en-US" sz="1600" dirty="0"/>
          </a:p>
          <a:p>
            <a:endParaRPr lang="en-US" dirty="0"/>
          </a:p>
        </p:txBody>
      </p:sp>
    </p:spTree>
    <p:extLst>
      <p:ext uri="{BB962C8B-B14F-4D97-AF65-F5344CB8AC3E}">
        <p14:creationId xmlns:p14="http://schemas.microsoft.com/office/powerpoint/2010/main" val="3690410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291384"/>
            <a:ext cx="7886700" cy="1325562"/>
          </a:xfrm>
        </p:spPr>
        <p:txBody>
          <a:bodyPr>
            <a:normAutofit/>
          </a:bodyPr>
          <a:lstStyle/>
          <a:p>
            <a:pPr fontAlgn="base"/>
            <a:r>
              <a:rPr lang="en-US" b="0" dirty="0"/>
              <a:t>Compliance at Neighborhood</a:t>
            </a:r>
          </a:p>
        </p:txBody>
      </p:sp>
      <p:sp>
        <p:nvSpPr>
          <p:cNvPr id="4" name="TextBox 3"/>
          <p:cNvSpPr txBox="1"/>
          <p:nvPr/>
        </p:nvSpPr>
        <p:spPr>
          <a:xfrm>
            <a:off x="510363" y="1346677"/>
            <a:ext cx="8004987" cy="2308324"/>
          </a:xfrm>
          <a:prstGeom prst="rect">
            <a:avLst/>
          </a:prstGeom>
          <a:noFill/>
        </p:spPr>
        <p:txBody>
          <a:bodyPr wrap="square" rtlCol="0">
            <a:spAutoFit/>
          </a:bodyPr>
          <a:lstStyle/>
          <a:p>
            <a:r>
              <a:rPr lang="en-US" dirty="0"/>
              <a:t>Neighborhood requires compliance with all laws applicable to the organization’s business including compliance with all applicable federal and state laws dealing with fraud, waste and abuse. </a:t>
            </a:r>
            <a:endParaRPr lang="en-US" dirty="0" smtClean="0"/>
          </a:p>
          <a:p>
            <a:endParaRPr lang="en-US" dirty="0"/>
          </a:p>
          <a:p>
            <a:r>
              <a:rPr lang="en-US" dirty="0" smtClean="0"/>
              <a:t>It </a:t>
            </a:r>
            <a:r>
              <a:rPr lang="en-US" dirty="0"/>
              <a:t>is Neighborhood’s policy aggressively to prevent, detect, and reduce fraud, waste and abuse in the delivery of covered healthcare services. </a:t>
            </a:r>
            <a:endParaRPr lang="en-US" dirty="0" smtClean="0"/>
          </a:p>
          <a:p>
            <a:pPr marL="285750" indent="-285750">
              <a:buFont typeface="Arial" panose="020B0604020202020204" pitchFamily="34" charset="0"/>
              <a:buChar char="•"/>
            </a:pPr>
            <a:r>
              <a:rPr lang="en-US" b="1" dirty="0" smtClean="0"/>
              <a:t>This </a:t>
            </a:r>
            <a:r>
              <a:rPr lang="en-US" b="1" dirty="0"/>
              <a:t>is an obligation, a responsibility and a legal requirement for all Neighborhood employees, including contracted and non-contracted providers.</a:t>
            </a:r>
            <a:r>
              <a:rPr lang="en-US" dirty="0"/>
              <a:t> </a:t>
            </a:r>
          </a:p>
        </p:txBody>
      </p:sp>
      <p:sp>
        <p:nvSpPr>
          <p:cNvPr id="6" name="TextBox 5"/>
          <p:cNvSpPr txBox="1"/>
          <p:nvPr/>
        </p:nvSpPr>
        <p:spPr>
          <a:xfrm>
            <a:off x="510363" y="3912514"/>
            <a:ext cx="8183932" cy="1292662"/>
          </a:xfrm>
          <a:prstGeom prst="rect">
            <a:avLst/>
          </a:prstGeom>
          <a:noFill/>
        </p:spPr>
        <p:txBody>
          <a:bodyPr wrap="square" rtlCol="0">
            <a:spAutoFit/>
          </a:bodyPr>
          <a:lstStyle/>
          <a:p>
            <a:r>
              <a:rPr lang="en-US" sz="2000" dirty="0"/>
              <a:t>Neighborhood employees, providers, contractors, consultants and agents may report issues of suspected fraud, waste and abuse to the Compliance Hotline at (888)-579-­1551. Such reports may be made anonymously.</a:t>
            </a:r>
          </a:p>
          <a:p>
            <a:endParaRPr lang="en-US" dirty="0"/>
          </a:p>
        </p:txBody>
      </p:sp>
    </p:spTree>
    <p:extLst>
      <p:ext uri="{BB962C8B-B14F-4D97-AF65-F5344CB8AC3E}">
        <p14:creationId xmlns:p14="http://schemas.microsoft.com/office/powerpoint/2010/main" val="16379523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272895"/>
            <a:ext cx="7886700" cy="865188"/>
          </a:xfrm>
        </p:spPr>
        <p:txBody>
          <a:bodyPr>
            <a:normAutofit/>
          </a:bodyPr>
          <a:lstStyle/>
          <a:p>
            <a:r>
              <a:rPr lang="en-US" sz="4000" b="0" dirty="0"/>
              <a:t>Fraud, Waste, and Abuse (FWA) </a:t>
            </a:r>
            <a:endParaRPr lang="en-US" sz="3600" b="0" dirty="0"/>
          </a:p>
        </p:txBody>
      </p:sp>
      <p:sp>
        <p:nvSpPr>
          <p:cNvPr id="4" name="TextBox 3"/>
          <p:cNvSpPr txBox="1"/>
          <p:nvPr/>
        </p:nvSpPr>
        <p:spPr>
          <a:xfrm>
            <a:off x="510363" y="1263565"/>
            <a:ext cx="8004987" cy="1477328"/>
          </a:xfrm>
          <a:prstGeom prst="rect">
            <a:avLst/>
          </a:prstGeom>
          <a:noFill/>
        </p:spPr>
        <p:txBody>
          <a:bodyPr wrap="square" rtlCol="0">
            <a:spAutoFit/>
          </a:bodyPr>
          <a:lstStyle/>
          <a:p>
            <a:r>
              <a:rPr lang="en-US" b="1" dirty="0"/>
              <a:t>Fraud </a:t>
            </a:r>
            <a:r>
              <a:rPr lang="en-US" dirty="0"/>
              <a:t>is a crime that involves knowingly and willfully executing, or attempting to execute, a scheme or artifice to defraud any health care benefit program or to obtain (by means of false or fraudulent pretenses, representations, or promises) any of the money or property owned by, or under the custody or control of, any health care benefit program. 18 U.S.C. §1347. </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b="1" dirty="0"/>
              <a:t>Waste </a:t>
            </a:r>
            <a:r>
              <a:rPr lang="en-US" dirty="0"/>
              <a:t>includes overutilization of services, or other practices that, directly or indirectly, result in unnecessary costs to a government healthcare program. Waste is generally not considered to be caused by criminally negligent actions but rather the misuse of resources. Waste can result in fines and other penalties.</a:t>
            </a:r>
          </a:p>
        </p:txBody>
      </p:sp>
      <p:sp>
        <p:nvSpPr>
          <p:cNvPr id="6" name="TextBox 5"/>
          <p:cNvSpPr txBox="1"/>
          <p:nvPr/>
        </p:nvSpPr>
        <p:spPr>
          <a:xfrm>
            <a:off x="510363" y="4272197"/>
            <a:ext cx="8200557" cy="1200329"/>
          </a:xfrm>
          <a:prstGeom prst="rect">
            <a:avLst/>
          </a:prstGeom>
          <a:noFill/>
        </p:spPr>
        <p:txBody>
          <a:bodyPr wrap="square" rtlCol="0">
            <a:spAutoFit/>
          </a:bodyPr>
          <a:lstStyle/>
          <a:p>
            <a:r>
              <a:rPr lang="en-US" b="1" dirty="0"/>
              <a:t>Abuse </a:t>
            </a:r>
            <a:r>
              <a:rPr lang="en-US" dirty="0"/>
              <a:t>includes actions that may, directly or indirectly, result in unnecessary costs to a government healthcare program. Abuse involves payment for items or services when there is not a legal entitlement to that payment and the provider has not knowingly and/or intentionally misrepresented facts to obtain payment. </a:t>
            </a:r>
          </a:p>
        </p:txBody>
      </p:sp>
    </p:spTree>
    <p:extLst>
      <p:ext uri="{BB962C8B-B14F-4D97-AF65-F5344CB8AC3E}">
        <p14:creationId xmlns:p14="http://schemas.microsoft.com/office/powerpoint/2010/main" val="3461023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3961" y="189989"/>
            <a:ext cx="7886700" cy="1011237"/>
          </a:xfrm>
        </p:spPr>
        <p:txBody>
          <a:bodyPr/>
          <a:lstStyle/>
          <a:p>
            <a:r>
              <a:rPr lang="en-US" b="0" dirty="0" smtClean="0"/>
              <a:t>Training Overview</a:t>
            </a:r>
            <a:endParaRPr lang="en-US" b="0" dirty="0"/>
          </a:p>
        </p:txBody>
      </p:sp>
      <p:sp>
        <p:nvSpPr>
          <p:cNvPr id="5" name="TextBox 4"/>
          <p:cNvSpPr txBox="1"/>
          <p:nvPr/>
        </p:nvSpPr>
        <p:spPr>
          <a:xfrm>
            <a:off x="628650" y="1292978"/>
            <a:ext cx="7886700" cy="1862048"/>
          </a:xfrm>
          <a:prstGeom prst="rect">
            <a:avLst/>
          </a:prstGeom>
          <a:noFill/>
        </p:spPr>
        <p:txBody>
          <a:bodyPr wrap="square" rtlCol="0">
            <a:spAutoFit/>
          </a:bodyPr>
          <a:lstStyle/>
          <a:p>
            <a:r>
              <a:rPr lang="en-US" dirty="0"/>
              <a:t>To assure the quality and integration of services available to Neighborhood </a:t>
            </a:r>
            <a:r>
              <a:rPr lang="en-US" dirty="0" smtClean="0"/>
              <a:t>Health Plan of Rhode Island (Neighborhood) members </a:t>
            </a:r>
            <a:r>
              <a:rPr lang="en-US" dirty="0"/>
              <a:t>and to facilitate communication regarding best practices, Neighborhood developed a comprehensive training program for its network providers</a:t>
            </a:r>
            <a:r>
              <a:rPr lang="en-US" sz="2000" dirty="0" smtClean="0"/>
              <a:t>.</a:t>
            </a:r>
          </a:p>
          <a:p>
            <a:endParaRPr lang="en-US" sz="500" dirty="0"/>
          </a:p>
          <a:p>
            <a:pPr marL="285750" indent="-285750">
              <a:buFont typeface="Arial" panose="020B0604020202020204" pitchFamily="34" charset="0"/>
              <a:buChar char="•"/>
            </a:pPr>
            <a:r>
              <a:rPr lang="en-US" b="1" dirty="0" smtClean="0"/>
              <a:t>This curriculum is designed for all network providers and includes a focused training on Neighborhood’s </a:t>
            </a:r>
            <a:r>
              <a:rPr lang="en-US" b="1" dirty="0"/>
              <a:t>Medicare-Medicaid Plan </a:t>
            </a:r>
            <a:r>
              <a:rPr lang="en-US" b="1" dirty="0" smtClean="0"/>
              <a:t>(MMP), INTEGRITY. </a:t>
            </a:r>
            <a:endParaRPr lang="en-US" b="1" dirty="0"/>
          </a:p>
        </p:txBody>
      </p:sp>
      <p:sp>
        <p:nvSpPr>
          <p:cNvPr id="6" name="TextBox 5"/>
          <p:cNvSpPr txBox="1"/>
          <p:nvPr/>
        </p:nvSpPr>
        <p:spPr>
          <a:xfrm>
            <a:off x="628649" y="3282846"/>
            <a:ext cx="8020676" cy="2385268"/>
          </a:xfrm>
          <a:prstGeom prst="rect">
            <a:avLst/>
          </a:prstGeom>
          <a:noFill/>
        </p:spPr>
        <p:txBody>
          <a:bodyPr wrap="square" rtlCol="0">
            <a:spAutoFit/>
          </a:bodyPr>
          <a:lstStyle/>
          <a:p>
            <a:r>
              <a:rPr lang="en-US" dirty="0"/>
              <a:t>Prior to treating members (or within 60-days of notification),  and annually thereafter, Neighborhood providers must complete </a:t>
            </a:r>
            <a:r>
              <a:rPr lang="en-US" dirty="0" smtClean="0"/>
              <a:t>this </a:t>
            </a:r>
            <a:r>
              <a:rPr lang="en-US" dirty="0"/>
              <a:t>provider training </a:t>
            </a:r>
            <a:r>
              <a:rPr lang="en-US" dirty="0" smtClean="0"/>
              <a:t>requirement. </a:t>
            </a:r>
          </a:p>
          <a:p>
            <a:endParaRPr lang="en-US" sz="500" dirty="0" smtClean="0"/>
          </a:p>
          <a:p>
            <a:pPr marL="285750" indent="-285750">
              <a:buFont typeface="Arial" panose="020B0604020202020204" pitchFamily="34" charset="0"/>
              <a:buChar char="•"/>
            </a:pPr>
            <a:r>
              <a:rPr lang="en-US" b="1" dirty="0" smtClean="0"/>
              <a:t>An </a:t>
            </a:r>
            <a:r>
              <a:rPr lang="en-US" b="1" dirty="0"/>
              <a:t>authorized representative from each provider organization </a:t>
            </a:r>
            <a:r>
              <a:rPr lang="en-US" b="1" dirty="0" smtClean="0"/>
              <a:t>must complete </a:t>
            </a:r>
            <a:r>
              <a:rPr lang="en-US" b="1" dirty="0"/>
              <a:t>the training and </a:t>
            </a:r>
            <a:r>
              <a:rPr lang="en-US" b="1" dirty="0" smtClean="0"/>
              <a:t>attest </a:t>
            </a:r>
            <a:r>
              <a:rPr lang="en-US" b="1" dirty="0"/>
              <a:t>to having done </a:t>
            </a:r>
            <a:r>
              <a:rPr lang="en-US" b="1" dirty="0" smtClean="0"/>
              <a:t>so (link to attestation at the end of this training).  </a:t>
            </a:r>
            <a:r>
              <a:rPr lang="en-US" b="1" dirty="0"/>
              <a:t>This authorized representative also attests that he/she will train his/her employees using Neighborhood’s training</a:t>
            </a:r>
            <a:r>
              <a:rPr lang="en-US" b="1" dirty="0" smtClean="0"/>
              <a:t>.  </a:t>
            </a:r>
            <a:endParaRPr lang="en-US" b="1" dirty="0"/>
          </a:p>
          <a:p>
            <a:endParaRPr lang="en-US" dirty="0"/>
          </a:p>
        </p:txBody>
      </p:sp>
    </p:spTree>
    <p:extLst>
      <p:ext uri="{BB962C8B-B14F-4D97-AF65-F5344CB8AC3E}">
        <p14:creationId xmlns:p14="http://schemas.microsoft.com/office/powerpoint/2010/main" val="11829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9862" y="142057"/>
            <a:ext cx="7886700" cy="968375"/>
          </a:xfrm>
        </p:spPr>
        <p:txBody>
          <a:bodyPr>
            <a:normAutofit/>
          </a:bodyPr>
          <a:lstStyle/>
          <a:p>
            <a:r>
              <a:rPr lang="en-US" sz="4000" b="0" dirty="0" smtClean="0"/>
              <a:t>FWA – Examples</a:t>
            </a:r>
            <a:endParaRPr lang="en-US" sz="3600" b="0" dirty="0"/>
          </a:p>
        </p:txBody>
      </p:sp>
      <p:sp>
        <p:nvSpPr>
          <p:cNvPr id="4" name="TextBox 3"/>
          <p:cNvSpPr txBox="1"/>
          <p:nvPr/>
        </p:nvSpPr>
        <p:spPr>
          <a:xfrm>
            <a:off x="209862" y="886741"/>
            <a:ext cx="8004987" cy="369332"/>
          </a:xfrm>
          <a:prstGeom prst="rect">
            <a:avLst/>
          </a:prstGeom>
          <a:noFill/>
        </p:spPr>
        <p:txBody>
          <a:bodyPr wrap="square" rtlCol="0">
            <a:spAutoFit/>
          </a:bodyPr>
          <a:lstStyle/>
          <a:p>
            <a:r>
              <a:rPr lang="en-US" dirty="0"/>
              <a:t>The following are common examples recognized as fraud and abuse by providers:</a:t>
            </a:r>
          </a:p>
        </p:txBody>
      </p:sp>
      <p:sp>
        <p:nvSpPr>
          <p:cNvPr id="6" name="TextBox 5"/>
          <p:cNvSpPr txBox="1"/>
          <p:nvPr/>
        </p:nvSpPr>
        <p:spPr>
          <a:xfrm>
            <a:off x="285750" y="1325881"/>
            <a:ext cx="4377128"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Billing for services that were not rendered (e.g., billing for no-show appointments)</a:t>
            </a:r>
          </a:p>
          <a:p>
            <a:pPr marL="285750" lvl="0" indent="-285750">
              <a:buFont typeface="Arial" panose="020B0604020202020204" pitchFamily="34" charset="0"/>
              <a:buChar char="•"/>
            </a:pPr>
            <a:r>
              <a:rPr lang="en-US" sz="1500" dirty="0"/>
              <a:t>Misrepresentation of  a patient diagnosis to justify  services</a:t>
            </a:r>
          </a:p>
          <a:p>
            <a:pPr marL="285750" lvl="0" indent="-285750">
              <a:buFont typeface="Arial" panose="020B0604020202020204" pitchFamily="34" charset="0"/>
              <a:buChar char="•"/>
            </a:pPr>
            <a:r>
              <a:rPr lang="en-US" sz="1500" dirty="0"/>
              <a:t>Altering claims forms to receive a higher level of payment or circumvent a denial</a:t>
            </a:r>
          </a:p>
          <a:p>
            <a:pPr marL="285750" lvl="0" indent="-285750">
              <a:buFont typeface="Arial" panose="020B0604020202020204" pitchFamily="34" charset="0"/>
              <a:buChar char="•"/>
            </a:pPr>
            <a:r>
              <a:rPr lang="en-US" sz="1500" dirty="0"/>
              <a:t>Soliciting, offering, or receiving a kickback for referral of patients in exchange for other services</a:t>
            </a:r>
          </a:p>
          <a:p>
            <a:pPr marL="285750" lvl="0" indent="-285750">
              <a:buFont typeface="Arial" panose="020B0604020202020204" pitchFamily="34" charset="0"/>
              <a:buChar char="•"/>
            </a:pPr>
            <a:r>
              <a:rPr lang="en-US" sz="1500" dirty="0"/>
              <a:t>Concealing ownership of related companies (e.g.., the physician also owns the radiological service)</a:t>
            </a:r>
          </a:p>
          <a:p>
            <a:pPr marL="285750" lvl="0" indent="-285750">
              <a:buFont typeface="Arial" panose="020B0604020202020204" pitchFamily="34" charset="0"/>
              <a:buChar char="•"/>
            </a:pPr>
            <a:r>
              <a:rPr lang="en-US" sz="1500" dirty="0"/>
              <a:t>Deliberate duplicate billing (to  Neighborhood or another payer source)</a:t>
            </a:r>
          </a:p>
          <a:p>
            <a:pPr marL="285750" lvl="0" indent="-285750">
              <a:buFont typeface="Arial" panose="020B0604020202020204" pitchFamily="34" charset="0"/>
              <a:buChar char="•"/>
            </a:pPr>
            <a:r>
              <a:rPr lang="en-US" sz="1500" dirty="0"/>
              <a:t>Unbundled or exploded charges in which the provider bills for components of a procedure instead of using a comprehensive code.</a:t>
            </a:r>
          </a:p>
          <a:p>
            <a:pPr marL="285750" lvl="0" indent="-285750">
              <a:buFont typeface="Arial" panose="020B0604020202020204" pitchFamily="34" charset="0"/>
              <a:buChar char="•"/>
            </a:pPr>
            <a:r>
              <a:rPr lang="en-US" sz="1500" dirty="0"/>
              <a:t>Providing Certificates of Medical Necessity for members ineligible for </a:t>
            </a:r>
            <a:r>
              <a:rPr lang="en-US" sz="1500" dirty="0" smtClean="0"/>
              <a:t>services</a:t>
            </a:r>
            <a:endParaRPr lang="en-US" sz="1500" dirty="0"/>
          </a:p>
        </p:txBody>
      </p:sp>
      <p:sp>
        <p:nvSpPr>
          <p:cNvPr id="7" name="TextBox 6"/>
          <p:cNvSpPr txBox="1"/>
          <p:nvPr/>
        </p:nvSpPr>
        <p:spPr>
          <a:xfrm>
            <a:off x="4887730" y="1325881"/>
            <a:ext cx="3851536" cy="4016484"/>
          </a:xfrm>
          <a:prstGeom prst="rect">
            <a:avLst/>
          </a:prstGeom>
          <a:noFill/>
          <a:ln>
            <a:solidFill>
              <a:schemeClr val="accent1"/>
            </a:solidFill>
          </a:ln>
        </p:spPr>
        <p:txBody>
          <a:bodyPr wrap="square" rtlCol="0">
            <a:spAutoFit/>
          </a:bodyPr>
          <a:lstStyle/>
          <a:p>
            <a:pPr marL="285750" lvl="0" indent="-285750">
              <a:buFont typeface="Arial" panose="020B0604020202020204" pitchFamily="34" charset="0"/>
              <a:buChar char="•"/>
            </a:pPr>
            <a:r>
              <a:rPr lang="en-US" sz="1500" dirty="0"/>
              <a:t>Falsifying plans of treatment or medical records</a:t>
            </a:r>
          </a:p>
          <a:p>
            <a:pPr marL="285750" lvl="0" indent="-285750">
              <a:buFont typeface="Arial" panose="020B0604020202020204" pitchFamily="34" charset="0"/>
              <a:buChar char="•"/>
            </a:pPr>
            <a:r>
              <a:rPr lang="en-US" sz="1500" dirty="0"/>
              <a:t>Misrepresenting the services provided or the person receiving the  services</a:t>
            </a:r>
          </a:p>
          <a:p>
            <a:pPr marL="285750" lvl="0" indent="-285750">
              <a:buFont typeface="Arial" panose="020B0604020202020204" pitchFamily="34" charset="0"/>
              <a:buChar char="•"/>
            </a:pPr>
            <a:r>
              <a:rPr lang="en-US" sz="1500" dirty="0" smtClean="0"/>
              <a:t>Billing </a:t>
            </a:r>
            <a:r>
              <a:rPr lang="en-US" sz="1500" dirty="0"/>
              <a:t>for non-covered benefits by using a different procedure or diagnosis code</a:t>
            </a:r>
          </a:p>
          <a:p>
            <a:pPr marL="285750" lvl="0" indent="-285750">
              <a:buFont typeface="Arial" panose="020B0604020202020204" pitchFamily="34" charset="0"/>
              <a:buChar char="•"/>
            </a:pPr>
            <a:r>
              <a:rPr lang="en-US" sz="1500" dirty="0" smtClean="0"/>
              <a:t>Gang </a:t>
            </a:r>
            <a:r>
              <a:rPr lang="en-US" sz="1500" dirty="0"/>
              <a:t>visit billing at a skilled nursing facility or other group domicile for members that did not receive  care</a:t>
            </a:r>
          </a:p>
          <a:p>
            <a:pPr marL="285750" lvl="0" indent="-285750">
              <a:buFont typeface="Arial" panose="020B0604020202020204" pitchFamily="34" charset="0"/>
              <a:buChar char="•"/>
            </a:pPr>
            <a:r>
              <a:rPr lang="en-US" sz="1500" dirty="0"/>
              <a:t>Excessive charges for services or supplies</a:t>
            </a:r>
          </a:p>
          <a:p>
            <a:pPr marL="285750" lvl="0" indent="-285750">
              <a:buFont typeface="Arial" panose="020B0604020202020204" pitchFamily="34" charset="0"/>
              <a:buChar char="•"/>
            </a:pPr>
            <a:r>
              <a:rPr lang="en-US" sz="1500" dirty="0"/>
              <a:t>Claims for services that  were not medically necessary</a:t>
            </a:r>
          </a:p>
          <a:p>
            <a:pPr marL="285750" lvl="0" indent="-285750">
              <a:buFont typeface="Arial" panose="020B0604020202020204" pitchFamily="34" charset="0"/>
              <a:buChar char="•"/>
            </a:pPr>
            <a:r>
              <a:rPr lang="en-US" sz="1500" dirty="0"/>
              <a:t>Over-utilization of services</a:t>
            </a:r>
          </a:p>
          <a:p>
            <a:pPr marL="285750" lvl="0" indent="-285750">
              <a:buFont typeface="Arial" panose="020B0604020202020204" pitchFamily="34" charset="0"/>
              <a:buChar char="•"/>
            </a:pPr>
            <a:r>
              <a:rPr lang="en-US" sz="1500" dirty="0"/>
              <a:t>Underutilization of services</a:t>
            </a:r>
          </a:p>
          <a:p>
            <a:pPr marL="285750" lvl="0" indent="-285750">
              <a:buFont typeface="Arial" panose="020B0604020202020204" pitchFamily="34" charset="0"/>
              <a:buChar char="•"/>
            </a:pPr>
            <a:r>
              <a:rPr lang="en-US" sz="1500" dirty="0"/>
              <a:t>Solicitation for payment for covered services outside of co-payment, co-insurance, and/or deductible amount.</a:t>
            </a:r>
          </a:p>
        </p:txBody>
      </p:sp>
    </p:spTree>
    <p:extLst>
      <p:ext uri="{BB962C8B-B14F-4D97-AF65-F5344CB8AC3E}">
        <p14:creationId xmlns:p14="http://schemas.microsoft.com/office/powerpoint/2010/main" val="3112727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419100"/>
            <a:ext cx="7599363" cy="865188"/>
          </a:xfrm>
        </p:spPr>
        <p:txBody>
          <a:bodyPr>
            <a:noAutofit/>
          </a:bodyPr>
          <a:lstStyle/>
          <a:p>
            <a:r>
              <a:rPr lang="en-US" sz="3200" b="0" dirty="0"/>
              <a:t>Implementing a Compliance Program to </a:t>
            </a:r>
            <a:r>
              <a:rPr lang="en-US" sz="3200" b="0" dirty="0" smtClean="0"/>
              <a:t/>
            </a:r>
            <a:br>
              <a:rPr lang="en-US" sz="3200" b="0" dirty="0" smtClean="0"/>
            </a:br>
            <a:r>
              <a:rPr lang="en-US" sz="3200" b="0" dirty="0" smtClean="0"/>
              <a:t>Deter FWA</a:t>
            </a:r>
            <a:endParaRPr lang="en-US" sz="3200" b="0" dirty="0"/>
          </a:p>
        </p:txBody>
      </p:sp>
      <p:sp>
        <p:nvSpPr>
          <p:cNvPr id="6" name="TextBox 5"/>
          <p:cNvSpPr txBox="1"/>
          <p:nvPr/>
        </p:nvSpPr>
        <p:spPr>
          <a:xfrm>
            <a:off x="510362" y="1489655"/>
            <a:ext cx="8200557" cy="1754326"/>
          </a:xfrm>
          <a:prstGeom prst="rect">
            <a:avLst/>
          </a:prstGeom>
          <a:noFill/>
        </p:spPr>
        <p:txBody>
          <a:bodyPr wrap="square" rtlCol="0">
            <a:spAutoFit/>
          </a:bodyPr>
          <a:lstStyle/>
          <a:p>
            <a:r>
              <a:rPr lang="en-US" dirty="0"/>
              <a:t>Neighborhood strongly recommends that providers, their business associates and subcontractors develop their own compliance programs and regularly evaluate their effectiveness. Effective compliance programs can help create a work culture that prevents, detects, and resolves misconduct. Providers should take ongoing action to understand health insurance compliance requirements and meet them fully and consistently. </a:t>
            </a:r>
          </a:p>
        </p:txBody>
      </p:sp>
      <p:sp>
        <p:nvSpPr>
          <p:cNvPr id="7" name="TextBox 6"/>
          <p:cNvSpPr txBox="1"/>
          <p:nvPr/>
        </p:nvSpPr>
        <p:spPr>
          <a:xfrm>
            <a:off x="510363" y="3449349"/>
            <a:ext cx="8200557" cy="1200329"/>
          </a:xfrm>
          <a:prstGeom prst="rect">
            <a:avLst/>
          </a:prstGeom>
          <a:noFill/>
        </p:spPr>
        <p:txBody>
          <a:bodyPr wrap="square" rtlCol="0">
            <a:spAutoFit/>
          </a:bodyPr>
          <a:lstStyle/>
          <a:p>
            <a:r>
              <a:rPr lang="en-US" dirty="0" smtClean="0"/>
              <a:t>Neighborhood’s Provider Manual includes references/links for compliance </a:t>
            </a:r>
            <a:r>
              <a:rPr lang="en-US" dirty="0"/>
              <a:t>guidance documents prepared by the U.S. Department of Health and Human Services (HHS) Office of Inspector General (OIG</a:t>
            </a:r>
            <a:r>
              <a:rPr lang="en-US" dirty="0" smtClean="0"/>
              <a:t>).</a:t>
            </a:r>
            <a:endParaRPr lang="en-US" dirty="0"/>
          </a:p>
          <a:p>
            <a:endParaRPr lang="en-US" dirty="0"/>
          </a:p>
        </p:txBody>
      </p:sp>
    </p:spTree>
    <p:extLst>
      <p:ext uri="{BB962C8B-B14F-4D97-AF65-F5344CB8AC3E}">
        <p14:creationId xmlns:p14="http://schemas.microsoft.com/office/powerpoint/2010/main" val="385481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0363" y="391515"/>
            <a:ext cx="7886700" cy="865188"/>
          </a:xfrm>
        </p:spPr>
        <p:txBody>
          <a:bodyPr>
            <a:normAutofit/>
          </a:bodyPr>
          <a:lstStyle/>
          <a:p>
            <a:r>
              <a:rPr lang="en-US" sz="3600" b="0" dirty="0" smtClean="0"/>
              <a:t>FWA Audits and Investigations</a:t>
            </a:r>
            <a:endParaRPr lang="en-US" sz="3600" b="0" dirty="0"/>
          </a:p>
        </p:txBody>
      </p:sp>
      <p:sp>
        <p:nvSpPr>
          <p:cNvPr id="4" name="TextBox 3"/>
          <p:cNvSpPr txBox="1"/>
          <p:nvPr/>
        </p:nvSpPr>
        <p:spPr>
          <a:xfrm>
            <a:off x="510363" y="1263565"/>
            <a:ext cx="8004987" cy="1477328"/>
          </a:xfrm>
          <a:prstGeom prst="rect">
            <a:avLst/>
          </a:prstGeom>
          <a:noFill/>
        </p:spPr>
        <p:txBody>
          <a:bodyPr wrap="square" rtlCol="0">
            <a:spAutoFit/>
          </a:bodyPr>
          <a:lstStyle/>
          <a:p>
            <a:r>
              <a:rPr lang="en-US" dirty="0"/>
              <a:t>Neighborhood, or its designees, utilize various review methods to audit and verify provider billing compliance including but not limited to, industry standard coding, adequate medical note documentation, contractual provisions and authentication of billed charges. FWA audits and investigations may be performed pre- or post-payment.</a:t>
            </a:r>
          </a:p>
        </p:txBody>
      </p:sp>
      <p:sp>
        <p:nvSpPr>
          <p:cNvPr id="5" name="TextBox 4"/>
          <p:cNvSpPr txBox="1"/>
          <p:nvPr/>
        </p:nvSpPr>
        <p:spPr>
          <a:xfrm>
            <a:off x="510363" y="2820903"/>
            <a:ext cx="8200557" cy="1200329"/>
          </a:xfrm>
          <a:prstGeom prst="rect">
            <a:avLst/>
          </a:prstGeom>
          <a:noFill/>
        </p:spPr>
        <p:txBody>
          <a:bodyPr wrap="square" rtlCol="0">
            <a:spAutoFit/>
          </a:bodyPr>
          <a:lstStyle/>
          <a:p>
            <a:r>
              <a:rPr lang="en-US" dirty="0"/>
              <a:t>FWA audits and investigation timeframes will not exceed six (6) years from the original  date of service, except where potential overpayments have been determined to be related to fraud, in which, there is an indefinite lookback period.  Results will be communicated, in writing, post review.</a:t>
            </a:r>
          </a:p>
        </p:txBody>
      </p:sp>
      <p:sp>
        <p:nvSpPr>
          <p:cNvPr id="6" name="TextBox 5"/>
          <p:cNvSpPr txBox="1"/>
          <p:nvPr/>
        </p:nvSpPr>
        <p:spPr>
          <a:xfrm>
            <a:off x="510363" y="4155400"/>
            <a:ext cx="8200557" cy="646331"/>
          </a:xfrm>
          <a:prstGeom prst="rect">
            <a:avLst/>
          </a:prstGeom>
          <a:noFill/>
        </p:spPr>
        <p:txBody>
          <a:bodyPr wrap="square" rtlCol="0">
            <a:spAutoFit/>
          </a:bodyPr>
          <a:lstStyle/>
          <a:p>
            <a:r>
              <a:rPr lang="en-US" b="1" dirty="0"/>
              <a:t>Neighborhood’s expectation is that all contractual obligations are fulfilled, as outlined in provider contracts. </a:t>
            </a:r>
          </a:p>
        </p:txBody>
      </p:sp>
    </p:spTree>
    <p:extLst>
      <p:ext uri="{BB962C8B-B14F-4D97-AF65-F5344CB8AC3E}">
        <p14:creationId xmlns:p14="http://schemas.microsoft.com/office/powerpoint/2010/main" val="3885232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137" y="338471"/>
            <a:ext cx="8050213" cy="879475"/>
          </a:xfrm>
        </p:spPr>
        <p:txBody>
          <a:bodyPr>
            <a:normAutofit/>
          </a:bodyPr>
          <a:lstStyle/>
          <a:p>
            <a:r>
              <a:rPr lang="en-US" sz="3600" b="0" dirty="0" smtClean="0"/>
              <a:t>Member Care</a:t>
            </a:r>
            <a:endParaRPr lang="en-US" sz="3600" b="0" dirty="0"/>
          </a:p>
        </p:txBody>
      </p:sp>
      <p:sp>
        <p:nvSpPr>
          <p:cNvPr id="4" name="TextBox 3"/>
          <p:cNvSpPr txBox="1"/>
          <p:nvPr/>
        </p:nvSpPr>
        <p:spPr>
          <a:xfrm>
            <a:off x="464695" y="1101575"/>
            <a:ext cx="8050655" cy="1292662"/>
          </a:xfrm>
          <a:prstGeom prst="rect">
            <a:avLst/>
          </a:prstGeom>
          <a:noFill/>
        </p:spPr>
        <p:txBody>
          <a:bodyPr wrap="square" rtlCol="0">
            <a:spAutoFit/>
          </a:bodyPr>
          <a:lstStyle/>
          <a:p>
            <a:r>
              <a:rPr lang="en-US" sz="2000" dirty="0"/>
              <a:t>Providers will abide by critical incident (preventing </a:t>
            </a:r>
            <a:r>
              <a:rPr lang="en-US" sz="2000" dirty="0" smtClean="0"/>
              <a:t>abuse, neglect, and/or exploitation </a:t>
            </a:r>
            <a:r>
              <a:rPr lang="en-US" sz="2000" dirty="0"/>
              <a:t>of members, information on reporting fraud, waste and abuse) guidelines.</a:t>
            </a:r>
          </a:p>
          <a:p>
            <a:endParaRPr lang="en-US" dirty="0"/>
          </a:p>
        </p:txBody>
      </p:sp>
      <p:sp>
        <p:nvSpPr>
          <p:cNvPr id="7" name="TextBox 6"/>
          <p:cNvSpPr txBox="1"/>
          <p:nvPr/>
        </p:nvSpPr>
        <p:spPr>
          <a:xfrm>
            <a:off x="710502" y="2132472"/>
            <a:ext cx="7951717" cy="3462486"/>
          </a:xfrm>
          <a:prstGeom prst="rect">
            <a:avLst/>
          </a:prstGeom>
          <a:noFill/>
        </p:spPr>
        <p:txBody>
          <a:bodyPr wrap="square" rtlCol="0">
            <a:spAutoFit/>
          </a:bodyPr>
          <a:lstStyle/>
          <a:p>
            <a:r>
              <a:rPr lang="en-US" b="1" dirty="0"/>
              <a:t>Abuse: </a:t>
            </a:r>
            <a:r>
              <a:rPr lang="en-US" dirty="0"/>
              <a:t>Intentional mental, emotional, physical or sexual injury to a child with disabilities, or failure to prevent such injury. </a:t>
            </a:r>
          </a:p>
          <a:p>
            <a:endParaRPr lang="en-US" sz="1100" dirty="0"/>
          </a:p>
          <a:p>
            <a:r>
              <a:rPr lang="en-US" b="1" dirty="0"/>
              <a:t>Neglect: </a:t>
            </a:r>
            <a:r>
              <a:rPr lang="en-US" dirty="0"/>
              <a:t>Failure to provide a child with food, clothing, shelter and/or medical care, and/or leaving a child in a situation where the child is at risk of harm. Children with disabilities results in starvation, dehydration, over-or under-medication, unsanitary living conditions, and lack of heat, running water, electricity, medical care and personal hygiene.</a:t>
            </a:r>
          </a:p>
          <a:p>
            <a:endParaRPr lang="en-US" sz="1000" dirty="0"/>
          </a:p>
          <a:p>
            <a:r>
              <a:rPr lang="en-US" b="1" dirty="0"/>
              <a:t>Exploitation: </a:t>
            </a:r>
            <a:r>
              <a:rPr lang="en-US" dirty="0"/>
              <a:t>Misuse of a child with disabilities for personal or monetary benefit. This includes taking Social Security or SSI (Supplemental Security Income) checks, abusing a joint checking account, and taking property and other resources.</a:t>
            </a:r>
          </a:p>
          <a:p>
            <a:endParaRPr lang="en-US" dirty="0"/>
          </a:p>
        </p:txBody>
      </p:sp>
    </p:spTree>
    <p:extLst>
      <p:ext uri="{BB962C8B-B14F-4D97-AF65-F5344CB8AC3E}">
        <p14:creationId xmlns:p14="http://schemas.microsoft.com/office/powerpoint/2010/main" val="28735689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432619" y="171251"/>
            <a:ext cx="7207045" cy="1143000"/>
          </a:xfrm>
        </p:spPr>
        <p:txBody>
          <a:bodyPr>
            <a:normAutofit/>
          </a:bodyPr>
          <a:lstStyle/>
          <a:p>
            <a:r>
              <a:rPr lang="en-US" sz="4000" b="0" dirty="0" smtClean="0">
                <a:latin typeface="Cabin" panose="00000500000000000000" pitchFamily="2" charset="0"/>
                <a:cs typeface="Helvetica" panose="020B0604020202020204" pitchFamily="34" charset="0"/>
              </a:rPr>
              <a:t>Reporting Abuse</a:t>
            </a:r>
            <a:endParaRPr lang="en-US" sz="4000" b="0" dirty="0">
              <a:latin typeface="Cabin" panose="00000500000000000000" pitchFamily="2" charset="0"/>
              <a:cs typeface="Helvetica" panose="020B0604020202020204" pitchFamily="34" charset="0"/>
            </a:endParaRPr>
          </a:p>
        </p:txBody>
      </p:sp>
      <p:sp>
        <p:nvSpPr>
          <p:cNvPr id="6" name="Content Placeholder 5"/>
          <p:cNvSpPr>
            <a:spLocks noGrp="1"/>
          </p:cNvSpPr>
          <p:nvPr>
            <p:ph idx="4294967295"/>
          </p:nvPr>
        </p:nvSpPr>
        <p:spPr>
          <a:xfrm>
            <a:off x="432619" y="1146287"/>
            <a:ext cx="8229600" cy="685800"/>
          </a:xfrm>
        </p:spPr>
        <p:txBody>
          <a:bodyPr/>
          <a:lstStyle/>
          <a:p>
            <a:pPr marL="0" indent="0">
              <a:buNone/>
            </a:pPr>
            <a:r>
              <a:rPr lang="en-US" sz="2400" kern="0" dirty="0" smtClean="0">
                <a:latin typeface="Calibri" panose="020F0502020204030204" pitchFamily="34" charset="0"/>
                <a:cs typeface="Calibri" panose="020F0502020204030204" pitchFamily="34" charset="0"/>
              </a:rPr>
              <a:t>If you suspect abuse…</a:t>
            </a:r>
          </a:p>
          <a:p>
            <a:pPr marL="0" indent="0">
              <a:buNone/>
            </a:pPr>
            <a:endParaRPr lang="en-US" dirty="0" smtClean="0"/>
          </a:p>
          <a:p>
            <a:pPr marL="0" indent="0">
              <a:buNone/>
            </a:pPr>
            <a:endParaRPr lang="en-US" dirty="0"/>
          </a:p>
        </p:txBody>
      </p:sp>
      <p:sp>
        <p:nvSpPr>
          <p:cNvPr id="8" name="TextBox 7"/>
          <p:cNvSpPr txBox="1"/>
          <p:nvPr/>
        </p:nvSpPr>
        <p:spPr>
          <a:xfrm>
            <a:off x="2752778" y="1587102"/>
            <a:ext cx="2694294" cy="584775"/>
          </a:xfrm>
          <a:prstGeom prst="rect">
            <a:avLst/>
          </a:prstGeom>
          <a:solidFill>
            <a:schemeClr val="tx2"/>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kern="0" dirty="0" smtClean="0">
                <a:latin typeface="Helvetica" panose="020B0604020202020204" pitchFamily="34" charset="0"/>
              </a:rPr>
              <a:t>Tell Someone</a:t>
            </a:r>
            <a:r>
              <a:rPr lang="en-US" sz="3200" dirty="0" smtClean="0">
                <a:latin typeface="Helvetica" panose="020B0604020202020204" pitchFamily="34" charset="0"/>
              </a:rPr>
              <a:t>.</a:t>
            </a:r>
            <a:endParaRPr lang="en-US" sz="3200" dirty="0">
              <a:latin typeface="Helvetica" panose="020B0604020202020204" pitchFamily="34" charset="0"/>
            </a:endParaRPr>
          </a:p>
        </p:txBody>
      </p:sp>
      <p:sp>
        <p:nvSpPr>
          <p:cNvPr id="12" name="TextBox 11"/>
          <p:cNvSpPr txBox="1"/>
          <p:nvPr/>
        </p:nvSpPr>
        <p:spPr>
          <a:xfrm>
            <a:off x="299356" y="2473771"/>
            <a:ext cx="8215993" cy="2462213"/>
          </a:xfrm>
          <a:prstGeom prst="rect">
            <a:avLst/>
          </a:prstGeom>
          <a:noFill/>
        </p:spPr>
        <p:txBody>
          <a:bodyPr wrap="square" rtlCol="0">
            <a:spAutoFit/>
          </a:bodyPr>
          <a:lstStyle/>
          <a:p>
            <a:pPr marL="342900" indent="-342900">
              <a:buFont typeface="Arial" panose="020B0604020202020204" pitchFamily="34" charset="0"/>
              <a:buChar char="•"/>
            </a:pPr>
            <a:r>
              <a:rPr lang="en-US" kern="0" dirty="0">
                <a:latin typeface="Calibri" panose="020F0502020204030204" pitchFamily="34" charset="0"/>
                <a:cs typeface="Calibri" panose="020F0502020204030204" pitchFamily="34" charset="0"/>
              </a:rPr>
              <a:t>Rhode Island law requires any person who has reasonable cause to </a:t>
            </a:r>
            <a:r>
              <a:rPr lang="en-US" kern="0" dirty="0" smtClean="0">
                <a:latin typeface="Calibri" panose="020F0502020204030204" pitchFamily="34" charset="0"/>
                <a:cs typeface="Calibri" panose="020F0502020204030204" pitchFamily="34" charset="0"/>
              </a:rPr>
              <a:t>suspect elder abuse to </a:t>
            </a:r>
            <a:r>
              <a:rPr lang="en-US" kern="0" dirty="0">
                <a:latin typeface="Calibri" panose="020F0502020204030204" pitchFamily="34" charset="0"/>
                <a:cs typeface="Calibri" panose="020F0502020204030204" pitchFamily="34" charset="0"/>
              </a:rPr>
              <a:t>report it to the </a:t>
            </a:r>
            <a:r>
              <a:rPr lang="en-US" b="1" kern="0" dirty="0">
                <a:latin typeface="Calibri" panose="020F0502020204030204" pitchFamily="34" charset="0"/>
                <a:cs typeface="Calibri" panose="020F0502020204030204" pitchFamily="34" charset="0"/>
              </a:rPr>
              <a:t>Division of Elderly Affairs</a:t>
            </a:r>
            <a:r>
              <a:rPr lang="en-US" kern="0" dirty="0" smtClean="0">
                <a:latin typeface="Calibri" panose="020F0502020204030204" pitchFamily="34" charset="0"/>
                <a:cs typeface="Calibri" panose="020F0502020204030204" pitchFamily="34" charset="0"/>
              </a:rPr>
              <a:t>. Call the DEA Protective Services Unit at (401) 462-0555.</a:t>
            </a:r>
            <a:br>
              <a:rPr lang="en-US" kern="0" dirty="0" smtClean="0">
                <a:latin typeface="Calibri" panose="020F0502020204030204" pitchFamily="34" charset="0"/>
                <a:cs typeface="Calibri" panose="020F0502020204030204" pitchFamily="34" charset="0"/>
              </a:rPr>
            </a:br>
            <a:endParaRPr lang="en-US" sz="1400" kern="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kern="0" dirty="0" smtClean="0">
                <a:latin typeface="Calibri" panose="020F0502020204030204" pitchFamily="34" charset="0"/>
                <a:cs typeface="Calibri" panose="020F0502020204030204" pitchFamily="34" charset="0"/>
              </a:rPr>
              <a:t>Suspected abuse of a person with a developmental disability must be reported to RI Department of </a:t>
            </a:r>
            <a:r>
              <a:rPr lang="en-US" b="1" kern="0" dirty="0" smtClean="0">
                <a:latin typeface="Calibri" panose="020F0502020204030204" pitchFamily="34" charset="0"/>
                <a:cs typeface="Calibri" panose="020F0502020204030204" pitchFamily="34" charset="0"/>
              </a:rPr>
              <a:t>Behavioral Healthcare, Developmental Disabilities and Hospitals (BHDDH). </a:t>
            </a:r>
            <a:r>
              <a:rPr lang="en-US" kern="0" dirty="0" smtClean="0">
                <a:latin typeface="Calibri" panose="020F0502020204030204" pitchFamily="34" charset="0"/>
                <a:cs typeface="Calibri" panose="020F0502020204030204" pitchFamily="34" charset="0"/>
              </a:rPr>
              <a:t>Call the QA hotline (401)462-2629</a:t>
            </a:r>
            <a:br>
              <a:rPr lang="en-US" kern="0" dirty="0" smtClean="0">
                <a:latin typeface="Calibri" panose="020F0502020204030204" pitchFamily="34" charset="0"/>
                <a:cs typeface="Calibri" panose="020F0502020204030204" pitchFamily="34" charset="0"/>
              </a:rPr>
            </a:br>
            <a:endParaRPr lang="en-US" sz="1400" kern="0" dirty="0">
              <a:latin typeface="Calibri" panose="020F0502020204030204" pitchFamily="34" charset="0"/>
              <a:cs typeface="Calibri" panose="020F0502020204030204" pitchFamily="34" charset="0"/>
            </a:endParaRPr>
          </a:p>
          <a:p>
            <a:endParaRPr lang="en-US" dirty="0">
              <a:latin typeface="Helvetica" panose="020B0604020202020204" pitchFamily="34" charset="0"/>
            </a:endParaRPr>
          </a:p>
        </p:txBody>
      </p:sp>
      <p:sp>
        <p:nvSpPr>
          <p:cNvPr id="2" name="TextBox 1"/>
          <p:cNvSpPr txBox="1"/>
          <p:nvPr/>
        </p:nvSpPr>
        <p:spPr>
          <a:xfrm>
            <a:off x="2798683" y="4284593"/>
            <a:ext cx="5859088" cy="2169825"/>
          </a:xfrm>
          <a:prstGeom prst="rect">
            <a:avLst/>
          </a:prstGeom>
          <a:noFill/>
        </p:spPr>
        <p:txBody>
          <a:bodyPr wrap="square" rtlCol="0">
            <a:spAutoFit/>
          </a:bodyPr>
          <a:lstStyle/>
          <a:p>
            <a:pPr marL="0" indent="0">
              <a:buFont typeface="Arial" charset="0"/>
              <a:buNone/>
              <a:defRPr/>
            </a:pPr>
            <a:endParaRPr lang="en-US" altLang="en-US" dirty="0"/>
          </a:p>
          <a:p>
            <a:pPr marL="0" indent="0">
              <a:buNone/>
              <a:defRPr/>
            </a:pPr>
            <a:r>
              <a:rPr lang="en-US" altLang="en-US" sz="2000" dirty="0">
                <a:hlinkClick r:id="rId3"/>
              </a:rPr>
              <a:t>Rape, Abuse and Incest National Network (RAINN)</a:t>
            </a:r>
            <a:r>
              <a:rPr lang="en-US" altLang="en-US" sz="2000" dirty="0"/>
              <a:t> </a:t>
            </a:r>
          </a:p>
          <a:p>
            <a:pPr marL="0" indent="0">
              <a:buNone/>
              <a:defRPr/>
            </a:pPr>
            <a:r>
              <a:rPr lang="en-US" altLang="en-US" sz="2000" dirty="0"/>
              <a:t>National Sexual Assault Hotline 1-800-656-HOPE</a:t>
            </a:r>
          </a:p>
          <a:p>
            <a:pPr marL="0" indent="0">
              <a:buNone/>
              <a:defRPr/>
            </a:pPr>
            <a:endParaRPr lang="en-US" altLang="en-US" sz="1200" dirty="0"/>
          </a:p>
          <a:p>
            <a:pPr marL="0" indent="0">
              <a:buFont typeface="Arial" charset="0"/>
              <a:buNone/>
              <a:defRPr/>
            </a:pPr>
            <a:endParaRPr lang="en-US" altLang="en-US" sz="1200" dirty="0"/>
          </a:p>
          <a:p>
            <a:pPr>
              <a:defRPr/>
            </a:pPr>
            <a:r>
              <a:rPr lang="en-US" altLang="en-US" sz="2000" dirty="0" smtClean="0"/>
              <a:t>Rhode Island Department of Health:</a:t>
            </a:r>
            <a:r>
              <a:rPr lang="en-US" altLang="en-US" sz="2400" dirty="0" smtClean="0"/>
              <a:t> </a:t>
            </a:r>
            <a:r>
              <a:rPr lang="en-US" altLang="en-US" sz="1600" dirty="0">
                <a:hlinkClick r:id="rId4"/>
              </a:rPr>
              <a:t>https://health.ri.gov/</a:t>
            </a:r>
            <a:r>
              <a:rPr lang="en-US" altLang="en-US" sz="1600" dirty="0"/>
              <a:t>  </a:t>
            </a:r>
            <a:endParaRPr lang="en-US" altLang="en-US" sz="900" dirty="0"/>
          </a:p>
          <a:p>
            <a:pPr marL="0" indent="0">
              <a:buFont typeface="Arial" charset="0"/>
              <a:buNone/>
              <a:defRPr/>
            </a:pPr>
            <a:endParaRPr lang="en-US" altLang="en-US" sz="1100" dirty="0"/>
          </a:p>
          <a:p>
            <a:endParaRPr lang="en-US" dirty="0"/>
          </a:p>
        </p:txBody>
      </p:sp>
    </p:spTree>
    <p:extLst>
      <p:ext uri="{BB962C8B-B14F-4D97-AF65-F5344CB8AC3E}">
        <p14:creationId xmlns:p14="http://schemas.microsoft.com/office/powerpoint/2010/main" val="90923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additive="base">
                                        <p:cTn id="7"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xEl>
                                              <p:pRg st="1" end="1"/>
                                            </p:txEl>
                                          </p:spTgt>
                                        </p:tgtEl>
                                        <p:attrNameLst>
                                          <p:attrName>style.visibility</p:attrName>
                                        </p:attrNameLst>
                                      </p:cBhvr>
                                      <p:to>
                                        <p:strVal val="visible"/>
                                      </p:to>
                                    </p:set>
                                    <p:anim calcmode="lin" valueType="num">
                                      <p:cBhvr additive="base">
                                        <p:cTn id="13" dur="500" fill="hold"/>
                                        <p:tgtEl>
                                          <p:spTgt spid="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5137" y="365125"/>
            <a:ext cx="8050213" cy="752475"/>
          </a:xfrm>
        </p:spPr>
        <p:txBody>
          <a:bodyPr>
            <a:normAutofit/>
          </a:bodyPr>
          <a:lstStyle/>
          <a:p>
            <a:r>
              <a:rPr lang="en-US" sz="4000" b="0" dirty="0" smtClean="0"/>
              <a:t>ADA Compliance </a:t>
            </a:r>
            <a:endParaRPr lang="en-US" sz="4000" b="0" dirty="0"/>
          </a:p>
        </p:txBody>
      </p:sp>
      <p:sp>
        <p:nvSpPr>
          <p:cNvPr id="5" name="TextBox 4"/>
          <p:cNvSpPr txBox="1"/>
          <p:nvPr/>
        </p:nvSpPr>
        <p:spPr>
          <a:xfrm>
            <a:off x="464695" y="1118389"/>
            <a:ext cx="8050655" cy="3016210"/>
          </a:xfrm>
          <a:prstGeom prst="rect">
            <a:avLst/>
          </a:prstGeom>
          <a:noFill/>
        </p:spPr>
        <p:txBody>
          <a:bodyPr wrap="square" rtlCol="0">
            <a:spAutoFit/>
          </a:bodyPr>
          <a:lstStyle/>
          <a:p>
            <a:r>
              <a:rPr lang="en-US" dirty="0" smtClean="0">
                <a:latin typeface="+mn-lt"/>
              </a:rPr>
              <a:t>Providers </a:t>
            </a:r>
            <a:r>
              <a:rPr lang="en-US" dirty="0">
                <a:latin typeface="+mn-lt"/>
              </a:rPr>
              <a:t>must comply with the American with Disabilities Act (ADA) (28 C.F.R. § 35.130) and Section 504 of the Rehabilitation Act of 1973 (29 U.S.C. § 794) and maintain capacity to deliver services in a manner that accommodates the needs of its Enrollees</a:t>
            </a:r>
            <a:r>
              <a:rPr lang="en-US" dirty="0" smtClean="0">
                <a:latin typeface="+mn-lt"/>
              </a:rPr>
              <a:t>.</a:t>
            </a:r>
          </a:p>
          <a:p>
            <a:endParaRPr lang="en-US" sz="600" kern="0" dirty="0" smtClean="0">
              <a:latin typeface="+mn-lt"/>
            </a:endParaRPr>
          </a:p>
          <a:p>
            <a:r>
              <a:rPr lang="en-US" kern="0" dirty="0" smtClean="0">
                <a:latin typeface="+mn-lt"/>
              </a:rPr>
              <a:t>Persons </a:t>
            </a:r>
            <a:r>
              <a:rPr lang="en-US" kern="0" dirty="0">
                <a:latin typeface="+mn-lt"/>
              </a:rPr>
              <a:t>with disabilities must have:</a:t>
            </a:r>
          </a:p>
          <a:p>
            <a:pPr marL="800100" lvl="1" indent="-342900">
              <a:buFont typeface="Wingdings" panose="05000000000000000000" pitchFamily="2" charset="2"/>
              <a:buChar char="ü"/>
            </a:pPr>
            <a:r>
              <a:rPr lang="en-US" kern="0" dirty="0">
                <a:latin typeface="+mn-lt"/>
              </a:rPr>
              <a:t>Access to programs</a:t>
            </a:r>
          </a:p>
          <a:p>
            <a:pPr marL="800100" lvl="1" indent="-342900">
              <a:buFont typeface="Wingdings" panose="05000000000000000000" pitchFamily="2" charset="2"/>
              <a:buChar char="ü"/>
            </a:pPr>
            <a:r>
              <a:rPr lang="en-US" kern="0" dirty="0">
                <a:latin typeface="+mn-lt"/>
              </a:rPr>
              <a:t>Opportunities for effective communication</a:t>
            </a:r>
          </a:p>
          <a:p>
            <a:pPr marL="800100" lvl="1" indent="-342900">
              <a:buFont typeface="Wingdings" panose="05000000000000000000" pitchFamily="2" charset="2"/>
              <a:buChar char="ü"/>
            </a:pPr>
            <a:r>
              <a:rPr lang="en-US" kern="0" dirty="0">
                <a:latin typeface="+mn-lt"/>
              </a:rPr>
              <a:t>Physical accessibility</a:t>
            </a:r>
          </a:p>
          <a:p>
            <a:endParaRPr lang="en-US" dirty="0"/>
          </a:p>
          <a:p>
            <a:endParaRPr lang="en-US" dirty="0"/>
          </a:p>
        </p:txBody>
      </p:sp>
      <p:graphicFrame>
        <p:nvGraphicFramePr>
          <p:cNvPr id="8" name="Diagram 7"/>
          <p:cNvGraphicFramePr/>
          <p:nvPr>
            <p:extLst>
              <p:ext uri="{D42A27DB-BD31-4B8C-83A1-F6EECF244321}">
                <p14:modId xmlns:p14="http://schemas.microsoft.com/office/powerpoint/2010/main" val="1998625717"/>
              </p:ext>
            </p:extLst>
          </p:nvPr>
        </p:nvGraphicFramePr>
        <p:xfrm>
          <a:off x="381312" y="3478557"/>
          <a:ext cx="7886700" cy="1917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902890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idx="4294967295"/>
          </p:nvPr>
        </p:nvSpPr>
        <p:spPr>
          <a:xfrm>
            <a:off x="137651" y="369479"/>
            <a:ext cx="7886700" cy="985837"/>
          </a:xfrm>
        </p:spPr>
        <p:txBody>
          <a:bodyPr/>
          <a:lstStyle/>
          <a:p>
            <a:r>
              <a:rPr lang="en-US" altLang="en-US" sz="2800" b="0" dirty="0" smtClean="0">
                <a:latin typeface="Cabin" panose="00000500000000000000" pitchFamily="2" charset="0"/>
                <a:cs typeface="Helvetica" charset="0"/>
              </a:rPr>
              <a:t>Department of Justice - Civil Rights Division</a:t>
            </a:r>
            <a:br>
              <a:rPr lang="en-US" altLang="en-US" sz="2800" b="0" dirty="0" smtClean="0">
                <a:latin typeface="Cabin" panose="00000500000000000000" pitchFamily="2" charset="0"/>
                <a:cs typeface="Helvetica" charset="0"/>
              </a:rPr>
            </a:br>
            <a:r>
              <a:rPr lang="en-US" altLang="en-US" sz="2800" b="0" dirty="0" smtClean="0">
                <a:latin typeface="Cabin" panose="00000500000000000000" pitchFamily="2" charset="0"/>
                <a:cs typeface="Helvetica" charset="0"/>
              </a:rPr>
              <a:t>Understanding the Olmstead Act</a:t>
            </a:r>
          </a:p>
        </p:txBody>
      </p:sp>
      <p:sp>
        <p:nvSpPr>
          <p:cNvPr id="3" name="Content Placeholder 2"/>
          <p:cNvSpPr>
            <a:spLocks noGrp="1"/>
          </p:cNvSpPr>
          <p:nvPr>
            <p:ph idx="4294967295"/>
          </p:nvPr>
        </p:nvSpPr>
        <p:spPr>
          <a:xfrm>
            <a:off x="521110" y="1373444"/>
            <a:ext cx="7621588" cy="4024466"/>
          </a:xfrm>
          <a:ln w="38100">
            <a:solidFill>
              <a:schemeClr val="accent5"/>
            </a:solidFill>
          </a:ln>
        </p:spPr>
        <p:txBody>
          <a:bodyPr>
            <a:normAutofit fontScale="85000" lnSpcReduction="20000"/>
          </a:bodyPr>
          <a:lstStyle/>
          <a:p>
            <a:pPr>
              <a:buFont typeface="Arial" pitchFamily="34" charset="0"/>
              <a:buAutoNum type="arabicPeriod"/>
              <a:defRPr/>
            </a:pPr>
            <a:endParaRPr lang="en-US" sz="1600" dirty="0" smtClean="0">
              <a:latin typeface="Helvetica" panose="020B0604020202020204" pitchFamily="34" charset="0"/>
            </a:endParaRPr>
          </a:p>
          <a:p>
            <a:pPr>
              <a:spcAft>
                <a:spcPts val="600"/>
              </a:spcAft>
              <a:buFont typeface="Arial" pitchFamily="34" charset="0"/>
              <a:buAutoNum type="arabicPeriod"/>
              <a:defRPr/>
            </a:pPr>
            <a:r>
              <a:rPr lang="en-US" sz="2300" kern="0" dirty="0" smtClean="0">
                <a:latin typeface="Calibri" panose="020F0502020204030204" pitchFamily="34" charset="0"/>
                <a:cs typeface="Calibri" panose="020F0502020204030204" pitchFamily="34" charset="0"/>
              </a:rPr>
              <a:t>In </a:t>
            </a:r>
            <a:r>
              <a:rPr lang="en-US" sz="2300" kern="0" dirty="0">
                <a:latin typeface="Calibri" panose="020F0502020204030204" pitchFamily="34" charset="0"/>
                <a:cs typeface="Calibri" panose="020F0502020204030204" pitchFamily="34" charset="0"/>
              </a:rPr>
              <a:t>2009, the Civil Rights Division launched an aggressive effort to enforce the Supreme Court's decision in </a:t>
            </a:r>
            <a:r>
              <a:rPr lang="en-US" sz="2300" i="1" kern="0" dirty="0">
                <a:latin typeface="Calibri" panose="020F0502020204030204" pitchFamily="34" charset="0"/>
                <a:cs typeface="Calibri" panose="020F0502020204030204" pitchFamily="34" charset="0"/>
              </a:rPr>
              <a:t>Olmstead v. L.C</a:t>
            </a:r>
            <a:r>
              <a:rPr lang="en-US" sz="2300" i="1" kern="0" dirty="0" smtClean="0">
                <a:latin typeface="Calibri" panose="020F0502020204030204" pitchFamily="34" charset="0"/>
                <a:cs typeface="Calibri" panose="020F0502020204030204" pitchFamily="34" charset="0"/>
              </a:rPr>
              <a:t>.</a:t>
            </a:r>
            <a:r>
              <a:rPr lang="en-US" sz="2300" kern="0" dirty="0" smtClean="0">
                <a:latin typeface="Calibri" panose="020F0502020204030204" pitchFamily="34" charset="0"/>
                <a:cs typeface="Calibri" panose="020F0502020204030204" pitchFamily="34" charset="0"/>
              </a:rPr>
              <a:t>,  </a:t>
            </a:r>
            <a:r>
              <a:rPr lang="en-US" sz="2300" kern="0" dirty="0">
                <a:latin typeface="Calibri" panose="020F0502020204030204" pitchFamily="34" charset="0"/>
                <a:cs typeface="Calibri" panose="020F0502020204030204" pitchFamily="34" charset="0"/>
              </a:rPr>
              <a:t>a ruling that requires states </a:t>
            </a:r>
            <a:r>
              <a:rPr lang="en-US" sz="2300" u="sng" kern="0" dirty="0">
                <a:latin typeface="Calibri" panose="020F0502020204030204" pitchFamily="34" charset="0"/>
                <a:cs typeface="Calibri" panose="020F0502020204030204" pitchFamily="34" charset="0"/>
              </a:rPr>
              <a:t>to eliminate unnecessary segregation of persons with disabilities and to ensure that persons with disabilities receive services in the most integrated setting appropriate to their needs. </a:t>
            </a:r>
            <a:endParaRPr lang="en-US" sz="2300" kern="0" dirty="0">
              <a:latin typeface="Calibri" panose="020F0502020204030204" pitchFamily="34" charset="0"/>
              <a:cs typeface="Calibri" panose="020F0502020204030204" pitchFamily="34" charset="0"/>
            </a:endParaRPr>
          </a:p>
          <a:p>
            <a:pPr>
              <a:spcAft>
                <a:spcPts val="600"/>
              </a:spcAft>
              <a:buFont typeface="Arial" pitchFamily="34" charset="0"/>
              <a:buAutoNum type="arabicPeriod"/>
              <a:defRPr/>
            </a:pPr>
            <a:r>
              <a:rPr lang="en-US" sz="2300" kern="0" dirty="0" smtClean="0">
                <a:latin typeface="Calibri" panose="020F0502020204030204" pitchFamily="34" charset="0"/>
                <a:cs typeface="Calibri" panose="020F0502020204030204" pitchFamily="34" charset="0"/>
              </a:rPr>
              <a:t>Former President </a:t>
            </a:r>
            <a:r>
              <a:rPr lang="en-US" sz="2300" kern="0" dirty="0">
                <a:latin typeface="Calibri" panose="020F0502020204030204" pitchFamily="34" charset="0"/>
                <a:cs typeface="Calibri" panose="020F0502020204030204" pitchFamily="34" charset="0"/>
              </a:rPr>
              <a:t>Obama issued </a:t>
            </a:r>
            <a:r>
              <a:rPr lang="en-US" sz="2300" kern="0" dirty="0" smtClean="0">
                <a:latin typeface="Calibri" panose="020F0502020204030204" pitchFamily="34" charset="0"/>
                <a:cs typeface="Calibri" panose="020F0502020204030204" pitchFamily="34" charset="0"/>
              </a:rPr>
              <a:t>a proclamation launching </a:t>
            </a:r>
            <a:r>
              <a:rPr lang="en-US" sz="2300" kern="0" dirty="0">
                <a:latin typeface="Calibri" panose="020F0502020204030204" pitchFamily="34" charset="0"/>
                <a:cs typeface="Calibri" panose="020F0502020204030204" pitchFamily="34" charset="0"/>
              </a:rPr>
              <a:t>the "Year of Community Living," and has directed the Administration to redouble enforcement efforts. </a:t>
            </a:r>
          </a:p>
          <a:p>
            <a:pPr>
              <a:spcAft>
                <a:spcPts val="600"/>
              </a:spcAft>
              <a:buFont typeface="Arial" pitchFamily="34" charset="0"/>
              <a:buAutoNum type="arabicPeriod"/>
              <a:defRPr/>
            </a:pPr>
            <a:r>
              <a:rPr lang="en-US" sz="2300" kern="0" dirty="0" smtClean="0">
                <a:latin typeface="Calibri" panose="020F0502020204030204" pitchFamily="34" charset="0"/>
                <a:cs typeface="Calibri" panose="020F0502020204030204" pitchFamily="34" charset="0"/>
              </a:rPr>
              <a:t>The </a:t>
            </a:r>
            <a:r>
              <a:rPr lang="en-US" sz="2300" kern="0" dirty="0">
                <a:latin typeface="Calibri" panose="020F0502020204030204" pitchFamily="34" charset="0"/>
                <a:cs typeface="Calibri" panose="020F0502020204030204" pitchFamily="34" charset="0"/>
              </a:rPr>
              <a:t>Division has responded by working with state and local </a:t>
            </a:r>
            <a:r>
              <a:rPr lang="en-US" sz="2300" kern="0" dirty="0" smtClean="0">
                <a:latin typeface="Calibri" panose="020F0502020204030204" pitchFamily="34" charset="0"/>
                <a:cs typeface="Calibri" panose="020F0502020204030204" pitchFamily="34" charset="0"/>
              </a:rPr>
              <a:t>governments and officials</a:t>
            </a:r>
            <a:r>
              <a:rPr lang="en-US" sz="2300" kern="0" dirty="0">
                <a:latin typeface="Calibri" panose="020F0502020204030204" pitchFamily="34" charset="0"/>
                <a:cs typeface="Calibri" panose="020F0502020204030204" pitchFamily="34" charset="0"/>
              </a:rPr>
              <a:t>, disability rights groups and attorneys around the country, and with representatives of the Department of Health and Human Services, to fashion an effective, nationwide program to enforce the integration mandate </a:t>
            </a:r>
            <a:r>
              <a:rPr lang="en-US" sz="2300" kern="0" dirty="0" smtClean="0">
                <a:latin typeface="Calibri" panose="020F0502020204030204" pitchFamily="34" charset="0"/>
                <a:cs typeface="Calibri" panose="020F0502020204030204" pitchFamily="34" charset="0"/>
              </a:rPr>
              <a:t>of the </a:t>
            </a:r>
            <a:r>
              <a:rPr lang="en-US" sz="2300" kern="0" dirty="0">
                <a:latin typeface="Calibri" panose="020F0502020204030204" pitchFamily="34" charset="0"/>
                <a:cs typeface="Calibri" panose="020F0502020204030204" pitchFamily="34" charset="0"/>
              </a:rPr>
              <a:t>Department's regulation implementing title II of the ADA</a:t>
            </a:r>
            <a:r>
              <a:rPr lang="en-US" sz="2300" kern="0" dirty="0" smtClean="0">
                <a:latin typeface="Calibri" panose="020F0502020204030204" pitchFamily="34" charset="0"/>
                <a:cs typeface="Calibri" panose="020F0502020204030204" pitchFamily="34" charset="0"/>
              </a:rPr>
              <a:t>.</a:t>
            </a:r>
          </a:p>
          <a:p>
            <a:pPr marL="0" indent="0">
              <a:buFont typeface="Arial" pitchFamily="34" charset="0"/>
              <a:buNone/>
              <a:defRPr/>
            </a:pPr>
            <a:endParaRPr lang="en-US" sz="1600" dirty="0">
              <a:latin typeface="Helvetica" panose="020B0604020202020204" pitchFamily="34" charset="0"/>
            </a:endParaRPr>
          </a:p>
          <a:p>
            <a:pPr>
              <a:defRPr/>
            </a:pPr>
            <a:endParaRPr lang="en-US" sz="1600" dirty="0"/>
          </a:p>
          <a:p>
            <a:pPr>
              <a:defRPr/>
            </a:pPr>
            <a:endParaRPr lang="en-US" sz="1600" dirty="0"/>
          </a:p>
          <a:p>
            <a:pPr marL="0" indent="0">
              <a:buFont typeface="Arial" pitchFamily="34" charset="0"/>
              <a:buNone/>
              <a:defRPr/>
            </a:pPr>
            <a:endParaRPr lang="en-US" sz="1600" dirty="0">
              <a:latin typeface="Helvetica" panose="020B0604020202020204" pitchFamily="34" charset="0"/>
            </a:endParaRPr>
          </a:p>
        </p:txBody>
      </p:sp>
    </p:spTree>
    <p:extLst>
      <p:ext uri="{BB962C8B-B14F-4D97-AF65-F5344CB8AC3E}">
        <p14:creationId xmlns:p14="http://schemas.microsoft.com/office/powerpoint/2010/main" val="405952244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12955" y="228754"/>
            <a:ext cx="7886700" cy="1325562"/>
          </a:xfrm>
        </p:spPr>
        <p:txBody>
          <a:bodyPr/>
          <a:lstStyle/>
          <a:p>
            <a:r>
              <a:rPr lang="en-US" altLang="en-US" sz="3600" b="0" dirty="0" smtClean="0">
                <a:latin typeface="Cabin" panose="00000500000000000000" pitchFamily="2" charset="0"/>
                <a:ea typeface="ＭＳ Ｐゴシック" pitchFamily="34" charset="-128"/>
                <a:cs typeface="Helvetica" charset="0"/>
              </a:rPr>
              <a:t>Persons with Disabilities </a:t>
            </a:r>
          </a:p>
        </p:txBody>
      </p:sp>
      <p:sp>
        <p:nvSpPr>
          <p:cNvPr id="7" name="Rounded Rectangle 4"/>
          <p:cNvSpPr/>
          <p:nvPr/>
        </p:nvSpPr>
        <p:spPr bwMode="auto">
          <a:xfrm>
            <a:off x="520495" y="1319682"/>
            <a:ext cx="8299040" cy="4048731"/>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a:spcAft>
                <a:spcPts val="500"/>
              </a:spcAft>
            </a:pPr>
            <a:r>
              <a:rPr lang="en-US" sz="2000" dirty="0">
                <a:latin typeface="+mn-lt"/>
              </a:rPr>
              <a:t>The Americans with Disabilities Act (ADA) defines </a:t>
            </a:r>
            <a:r>
              <a:rPr lang="en-US" sz="2000" dirty="0" smtClean="0">
                <a:latin typeface="+mn-lt"/>
              </a:rPr>
              <a:t>a person </a:t>
            </a:r>
            <a:r>
              <a:rPr lang="en-US" sz="2000" dirty="0">
                <a:latin typeface="+mn-lt"/>
              </a:rPr>
              <a:t>with a disability as</a:t>
            </a:r>
            <a:r>
              <a:rPr lang="en-US" sz="2000" dirty="0" smtClean="0">
                <a:latin typeface="+mn-lt"/>
              </a:rPr>
              <a:t>:</a:t>
            </a:r>
            <a:endParaRPr lang="en-US" sz="2000" dirty="0">
              <a:latin typeface="+mn-lt"/>
            </a:endParaRPr>
          </a:p>
          <a:p>
            <a:pPr marL="342900" indent="-342900">
              <a:spcAft>
                <a:spcPts val="500"/>
              </a:spcAft>
              <a:buFont typeface="Arial" panose="020B0604020202020204" pitchFamily="34" charset="0"/>
              <a:buChar char="•"/>
            </a:pPr>
            <a:r>
              <a:rPr lang="en-US" sz="2000" b="1" i="1" dirty="0" smtClean="0">
                <a:latin typeface="+mn-lt"/>
              </a:rPr>
              <a:t>A </a:t>
            </a:r>
            <a:r>
              <a:rPr lang="en-US" sz="2000" b="1" i="1" dirty="0">
                <a:latin typeface="+mn-lt"/>
              </a:rPr>
              <a:t>person who has a physical or mental impairment that </a:t>
            </a:r>
            <a:r>
              <a:rPr lang="en-US" sz="2000" b="1" i="1" dirty="0" smtClean="0">
                <a:latin typeface="+mn-lt"/>
              </a:rPr>
              <a:t> substantially </a:t>
            </a:r>
            <a:r>
              <a:rPr lang="en-US" sz="2000" b="1" i="1" dirty="0">
                <a:latin typeface="+mn-lt"/>
              </a:rPr>
              <a:t>limits one or more major life activities</a:t>
            </a:r>
            <a:r>
              <a:rPr lang="en-US" sz="2000" b="1" i="1" dirty="0" smtClean="0">
                <a:latin typeface="+mn-lt"/>
              </a:rPr>
              <a:t>.</a:t>
            </a:r>
          </a:p>
          <a:p>
            <a:pPr marL="0" indent="0">
              <a:spcAft>
                <a:spcPts val="500"/>
              </a:spcAft>
            </a:pPr>
            <a:endParaRPr lang="en-US" sz="2000" b="1" i="1" dirty="0" smtClean="0">
              <a:latin typeface="+mn-lt"/>
            </a:endParaRPr>
          </a:p>
          <a:p>
            <a:pPr marL="0" indent="0"/>
            <a:r>
              <a:rPr lang="en-US" sz="2000" dirty="0" smtClean="0">
                <a:latin typeface="+mn-lt"/>
              </a:rPr>
              <a:t>This </a:t>
            </a:r>
            <a:r>
              <a:rPr lang="en-US" sz="2000" dirty="0">
                <a:latin typeface="+mn-lt"/>
              </a:rPr>
              <a:t>includes people who have a record of an impairment, even if they do not currently have a </a:t>
            </a:r>
            <a:r>
              <a:rPr lang="en-US" sz="2000" dirty="0" smtClean="0">
                <a:latin typeface="+mn-lt"/>
              </a:rPr>
              <a:t>disability.</a:t>
            </a:r>
            <a:r>
              <a:rPr lang="en-US" sz="2000" dirty="0">
                <a:latin typeface="+mn-lt"/>
              </a:rPr>
              <a:t> </a:t>
            </a:r>
            <a:r>
              <a:rPr lang="en-US" sz="2000" dirty="0" smtClean="0">
                <a:latin typeface="+mn-lt"/>
              </a:rPr>
              <a:t>It </a:t>
            </a:r>
            <a:r>
              <a:rPr lang="en-US" sz="2000" dirty="0">
                <a:latin typeface="+mn-lt"/>
              </a:rPr>
              <a:t>also includes individuals who do not have a disability, but are regarded as having a disability.</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10230011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0" y="365125"/>
            <a:ext cx="8453438" cy="804863"/>
          </a:xfrm>
        </p:spPr>
        <p:txBody>
          <a:bodyPr>
            <a:normAutofit/>
          </a:bodyPr>
          <a:lstStyle/>
          <a:p>
            <a:r>
              <a:rPr lang="en-US" b="0" dirty="0"/>
              <a:t>Be Prepared–Know Your Patients!</a:t>
            </a:r>
            <a:endParaRPr lang="en-US" altLang="en-US" sz="3200" dirty="0" smtClean="0">
              <a:latin typeface="Helvetica" charset="0"/>
              <a:ea typeface="ＭＳ Ｐゴシック" pitchFamily="34" charset="-128"/>
              <a:cs typeface="Helvetica" charset="0"/>
            </a:endParaRP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endParaRPr lang="en-US" dirty="0"/>
          </a:p>
          <a:p>
            <a:pPr marL="342900" indent="-342900">
              <a:buFont typeface="Arial" panose="020B0604020202020204" pitchFamily="34" charset="0"/>
              <a:buChar char="•"/>
            </a:pPr>
            <a:r>
              <a:rPr lang="en-US" dirty="0">
                <a:latin typeface="+mn-lt"/>
              </a:rPr>
              <a:t>When scheduling the appointment, ask </a:t>
            </a:r>
            <a:r>
              <a:rPr lang="en-US" dirty="0" smtClean="0">
                <a:latin typeface="+mn-lt"/>
              </a:rPr>
              <a:t>about accommodations - physical or otherwise -  </a:t>
            </a:r>
            <a:r>
              <a:rPr lang="en-US" dirty="0">
                <a:latin typeface="+mn-lt"/>
              </a:rPr>
              <a:t>that may be required.</a:t>
            </a:r>
          </a:p>
          <a:p>
            <a:pPr marL="342900" indent="-342900">
              <a:buFont typeface="Arial" panose="020B0604020202020204" pitchFamily="34" charset="0"/>
              <a:buChar char="•"/>
            </a:pPr>
            <a:endParaRPr lang="en-US" dirty="0">
              <a:latin typeface="+mn-lt"/>
            </a:endParaRPr>
          </a:p>
          <a:p>
            <a:pPr marL="342900" indent="-342900">
              <a:buFont typeface="Arial" panose="020B0604020202020204" pitchFamily="34" charset="0"/>
              <a:buChar char="•"/>
            </a:pPr>
            <a:r>
              <a:rPr lang="en-US" dirty="0">
                <a:latin typeface="+mn-lt"/>
              </a:rPr>
              <a:t>Record </a:t>
            </a:r>
            <a:r>
              <a:rPr lang="en-US" dirty="0" smtClean="0">
                <a:latin typeface="+mn-lt"/>
              </a:rPr>
              <a:t>pertinent information </a:t>
            </a:r>
            <a:r>
              <a:rPr lang="en-US" dirty="0">
                <a:latin typeface="+mn-lt"/>
              </a:rPr>
              <a:t>in </a:t>
            </a:r>
            <a:r>
              <a:rPr lang="en-US" dirty="0" smtClean="0">
                <a:latin typeface="+mn-lt"/>
              </a:rPr>
              <a:t>patient </a:t>
            </a:r>
            <a:r>
              <a:rPr lang="en-US" dirty="0">
                <a:latin typeface="+mn-lt"/>
              </a:rPr>
              <a:t>charts or electronic health records.</a:t>
            </a:r>
          </a:p>
          <a:p>
            <a:pPr marL="342900" indent="-342900">
              <a:buFont typeface="Arial" panose="020B0604020202020204" pitchFamily="34" charset="0"/>
              <a:buChar char="•"/>
            </a:pPr>
            <a:endParaRPr lang="en-US" dirty="0" smtClean="0">
              <a:latin typeface="+mn-lt"/>
            </a:endParaRPr>
          </a:p>
          <a:p>
            <a:pPr marL="342900" indent="-342900">
              <a:buFont typeface="Arial" panose="020B0604020202020204" pitchFamily="34" charset="0"/>
              <a:buChar char="•"/>
            </a:pPr>
            <a:r>
              <a:rPr lang="en-US" dirty="0" smtClean="0">
                <a:latin typeface="+mn-lt"/>
              </a:rPr>
              <a:t>If </a:t>
            </a:r>
            <a:r>
              <a:rPr lang="en-US" dirty="0">
                <a:latin typeface="+mn-lt"/>
              </a:rPr>
              <a:t>making referrals to other providers that the patient may not have previously seen, communicate with the receiving provider regarding the necessary accommodations.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0704110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176981" y="256970"/>
            <a:ext cx="8453438" cy="804863"/>
          </a:xfrm>
        </p:spPr>
        <p:txBody>
          <a:bodyPr>
            <a:normAutofit/>
          </a:bodyPr>
          <a:lstStyle/>
          <a:p>
            <a:r>
              <a:rPr lang="en-US" altLang="en-US" sz="3200" b="0" dirty="0" smtClean="0">
                <a:latin typeface="Cabin" panose="00000500000000000000" pitchFamily="2"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spcAft>
                <a:spcPts val="500"/>
              </a:spcAft>
            </a:pPr>
            <a:r>
              <a:rPr lang="en-US" b="1" dirty="0">
                <a:latin typeface="+mn-lt"/>
              </a:rPr>
              <a:t>Physical Accessibility Guidelines:</a:t>
            </a:r>
            <a:endParaRPr lang="en-US" dirty="0">
              <a:latin typeface="+mn-lt"/>
            </a:endParaRPr>
          </a:p>
          <a:p>
            <a:pPr>
              <a:buFont typeface="+mj-lt"/>
              <a:buAutoNum type="arabicPeriod"/>
            </a:pPr>
            <a:r>
              <a:rPr lang="en-US" sz="2200" dirty="0">
                <a:latin typeface="+mn-lt"/>
              </a:rPr>
              <a:t>Parking: Adequate, marked accessible parking.</a:t>
            </a:r>
          </a:p>
          <a:p>
            <a:pPr>
              <a:buFont typeface="+mj-lt"/>
              <a:buAutoNum type="arabicPeriod"/>
            </a:pPr>
            <a:r>
              <a:rPr lang="en-US" sz="2200" dirty="0">
                <a:latin typeface="+mn-lt"/>
              </a:rPr>
              <a:t>Route: Access into the facility is stable, firm and slip resistant.</a:t>
            </a:r>
          </a:p>
          <a:p>
            <a:pPr>
              <a:buFont typeface="+mj-lt"/>
              <a:buAutoNum type="arabicPeriod"/>
            </a:pPr>
            <a:r>
              <a:rPr lang="en-US" sz="2200" dirty="0">
                <a:latin typeface="+mn-lt"/>
              </a:rPr>
              <a:t>Entry: Zero steps into the building/office, entry doors at least 34” wide, entry door with easy assist system, elevators located on the accessible route with Braille symbols and also audible signals for up and down directions.</a:t>
            </a:r>
          </a:p>
          <a:p>
            <a:pPr>
              <a:buFont typeface="+mj-lt"/>
              <a:buAutoNum type="arabicPeriod"/>
            </a:pPr>
            <a:r>
              <a:rPr lang="en-US" sz="2200" dirty="0">
                <a:latin typeface="+mn-lt"/>
              </a:rPr>
              <a:t>Restrooms: Large enough to accommodate a person with a wheelchair/scooter, entry doors at least 36” wide and easy to open, grab bars behind and to the wall side of the toilet, soap and towel dispenses 48” or less from the floor.</a:t>
            </a:r>
          </a:p>
          <a:p>
            <a:pPr>
              <a:buFont typeface="+mj-lt"/>
              <a:buAutoNum type="arabicPeriod"/>
            </a:pPr>
            <a:r>
              <a:rPr lang="en-US" sz="2200" dirty="0">
                <a:latin typeface="+mn-lt"/>
              </a:rPr>
              <a:t>Exam Room: On the accessible route with an entry door at least a 32” clear opening.</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834528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49992" y="402508"/>
            <a:ext cx="7886700" cy="900113"/>
          </a:xfrm>
        </p:spPr>
        <p:txBody>
          <a:bodyPr/>
          <a:lstStyle/>
          <a:p>
            <a:r>
              <a:rPr lang="en-US" b="0" dirty="0"/>
              <a:t>About Us</a:t>
            </a:r>
            <a:endParaRPr lang="en-US" dirty="0"/>
          </a:p>
        </p:txBody>
      </p:sp>
      <p:sp>
        <p:nvSpPr>
          <p:cNvPr id="4" name="TextBox 3"/>
          <p:cNvSpPr txBox="1"/>
          <p:nvPr/>
        </p:nvSpPr>
        <p:spPr>
          <a:xfrm>
            <a:off x="549992" y="1327283"/>
            <a:ext cx="7886700" cy="3416320"/>
          </a:xfrm>
          <a:prstGeom prst="rect">
            <a:avLst/>
          </a:prstGeom>
          <a:noFill/>
        </p:spPr>
        <p:txBody>
          <a:bodyPr wrap="square" rtlCol="0">
            <a:spAutoFit/>
          </a:bodyPr>
          <a:lstStyle/>
          <a:p>
            <a:r>
              <a:rPr lang="en-US" dirty="0"/>
              <a:t>Neighborhood Health Plan of Rhode Island (Neighborhood) is very pleased you and your staff have chosen to be part of our provider network</a:t>
            </a:r>
            <a:r>
              <a:rPr lang="en-US" dirty="0" smtClean="0"/>
              <a:t>.</a:t>
            </a:r>
            <a:r>
              <a:rPr lang="en-US" dirty="0"/>
              <a:t> As an organization, Neighborhood continually strives to embody </a:t>
            </a:r>
            <a:r>
              <a:rPr lang="en-US" dirty="0" smtClean="0"/>
              <a:t>our mission:</a:t>
            </a:r>
          </a:p>
          <a:p>
            <a:endParaRPr lang="en-US" dirty="0"/>
          </a:p>
          <a:p>
            <a:pPr marL="285750" indent="-285750">
              <a:buFont typeface="Arial" panose="020B0604020202020204" pitchFamily="34" charset="0"/>
              <a:buChar char="•"/>
            </a:pPr>
            <a:r>
              <a:rPr lang="en-US" dirty="0"/>
              <a:t>Neighborhood Health Plan of Rhode Island, an innovative health plan in partnership with the Community Health Centers, secures access to high quality, cost-effective health care for Rhode Island’s at-risk populations.</a:t>
            </a:r>
          </a:p>
          <a:p>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4227156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52284" y="183102"/>
            <a:ext cx="8453438" cy="804862"/>
          </a:xfrm>
        </p:spPr>
        <p:txBody>
          <a:bodyPr>
            <a:normAutofit/>
          </a:bodyPr>
          <a:lstStyle/>
          <a:p>
            <a:r>
              <a:rPr lang="en-US" altLang="en-US" sz="3200" b="0" dirty="0" smtClean="0">
                <a:latin typeface="Cabin" panose="00000500000000000000" pitchFamily="2" charset="0"/>
                <a:ea typeface="ＭＳ Ｐゴシック" pitchFamily="34" charset="-128"/>
                <a:cs typeface="Helvetica" charset="0"/>
              </a:rPr>
              <a:t>Accommodating Persons with Disabilities </a:t>
            </a:r>
          </a:p>
        </p:txBody>
      </p:sp>
      <p:sp>
        <p:nvSpPr>
          <p:cNvPr id="7" name="Rounded Rectangle 4"/>
          <p:cNvSpPr/>
          <p:nvPr/>
        </p:nvSpPr>
        <p:spPr bwMode="auto">
          <a:xfrm>
            <a:off x="583679" y="987964"/>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r>
              <a:rPr lang="en-US" sz="2200" b="1" dirty="0" smtClean="0">
                <a:latin typeface="+mn-lt"/>
              </a:rPr>
              <a:t>Effective Communication:</a:t>
            </a:r>
            <a:endParaRPr lang="en-US" sz="2200" dirty="0">
              <a:latin typeface="+mn-lt"/>
            </a:endParaRPr>
          </a:p>
          <a:p>
            <a:pPr>
              <a:buFont typeface="+mj-lt"/>
              <a:buAutoNum type="arabicPeriod"/>
            </a:pPr>
            <a:r>
              <a:rPr lang="en-US" sz="2200" dirty="0">
                <a:latin typeface="+mn-lt"/>
              </a:rPr>
              <a:t>Use of auxiliary aids and services such as qualified readers and/or interpreters, audio recordings, relay service, Braille, assistive listening devices, large print, captioning.</a:t>
            </a:r>
          </a:p>
          <a:p>
            <a:endParaRPr lang="en-US" sz="2200" dirty="0">
              <a:latin typeface="+mn-lt"/>
            </a:endParaRPr>
          </a:p>
          <a:p>
            <a:r>
              <a:rPr lang="en-US" sz="2200" b="1" dirty="0">
                <a:latin typeface="+mn-lt"/>
              </a:rPr>
              <a:t>Accessible Medical </a:t>
            </a:r>
            <a:r>
              <a:rPr lang="en-US" sz="2200" b="1" dirty="0" smtClean="0">
                <a:latin typeface="+mn-lt"/>
              </a:rPr>
              <a:t>Equipment:</a:t>
            </a:r>
            <a:endParaRPr lang="en-US" sz="2200" dirty="0">
              <a:latin typeface="+mn-lt"/>
            </a:endParaRPr>
          </a:p>
          <a:p>
            <a:pPr>
              <a:buFont typeface="+mj-lt"/>
              <a:buAutoNum type="arabicPeriod"/>
            </a:pPr>
            <a:r>
              <a:rPr lang="en-US" sz="2200" dirty="0" smtClean="0">
                <a:latin typeface="+mn-lt"/>
              </a:rPr>
              <a:t>Height-adjustable </a:t>
            </a:r>
            <a:r>
              <a:rPr lang="en-US" sz="2200" dirty="0">
                <a:latin typeface="+mn-lt"/>
              </a:rPr>
              <a:t>exam tables.</a:t>
            </a:r>
          </a:p>
          <a:p>
            <a:pPr>
              <a:buFont typeface="+mj-lt"/>
              <a:buAutoNum type="arabicPeriod"/>
            </a:pPr>
            <a:r>
              <a:rPr lang="en-US" sz="2200" dirty="0">
                <a:latin typeface="+mn-lt"/>
              </a:rPr>
              <a:t>Hoyer-type lift available to transfer a patient onto an exam table.</a:t>
            </a:r>
          </a:p>
          <a:p>
            <a:pPr>
              <a:buFont typeface="+mj-lt"/>
              <a:buAutoNum type="arabicPeriod"/>
            </a:pPr>
            <a:r>
              <a:rPr lang="en-US" sz="2200" dirty="0">
                <a:latin typeface="+mn-lt"/>
              </a:rPr>
              <a:t>Wheelchair accessible weight scales.</a:t>
            </a:r>
          </a:p>
          <a:p>
            <a:pPr>
              <a:buFont typeface="+mj-lt"/>
              <a:buAutoNum type="arabicPeriod"/>
            </a:pPr>
            <a:r>
              <a:rPr lang="en-US" sz="2200" dirty="0">
                <a:latin typeface="+mn-lt"/>
              </a:rPr>
              <a:t>Moveable exam chairs.</a:t>
            </a:r>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469474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512608" y="257996"/>
            <a:ext cx="8169275" cy="804863"/>
          </a:xfrm>
        </p:spPr>
        <p:txBody>
          <a:bodyPr>
            <a:normAutofit/>
          </a:bodyPr>
          <a:lstStyle/>
          <a:p>
            <a:r>
              <a:rPr lang="en-US" altLang="en-US" sz="3600" b="0" dirty="0" smtClean="0">
                <a:latin typeface="Cabin" panose="00000500000000000000" pitchFamily="2" charset="0"/>
                <a:ea typeface="ＭＳ Ｐゴシック" pitchFamily="34" charset="-128"/>
                <a:cs typeface="Helvetica" charset="0"/>
              </a:rPr>
              <a:t>Accommodation Requirements</a:t>
            </a:r>
          </a:p>
        </p:txBody>
      </p:sp>
      <p:sp>
        <p:nvSpPr>
          <p:cNvPr id="7" name="Rounded Rectangle 4"/>
          <p:cNvSpPr/>
          <p:nvPr/>
        </p:nvSpPr>
        <p:spPr bwMode="auto">
          <a:xfrm>
            <a:off x="583679" y="1061528"/>
            <a:ext cx="7886700" cy="460336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a:spcAft>
                <a:spcPts val="200"/>
              </a:spcAft>
            </a:pPr>
            <a:r>
              <a:rPr lang="en-US" sz="2000" dirty="0" smtClean="0">
                <a:latin typeface="Calibri" panose="020F0502020204030204" pitchFamily="34" charset="0"/>
                <a:cs typeface="Calibri" panose="020F0502020204030204" pitchFamily="34" charset="0"/>
              </a:rPr>
              <a:t>Providers </a:t>
            </a:r>
            <a:r>
              <a:rPr lang="en-US" sz="2000" dirty="0">
                <a:latin typeface="Calibri" panose="020F0502020204030204" pitchFamily="34" charset="0"/>
                <a:cs typeface="Calibri" panose="020F0502020204030204" pitchFamily="34" charset="0"/>
              </a:rPr>
              <a:t>need to make reasonable accommodations for members, including but are not limited to: </a:t>
            </a:r>
            <a:endParaRPr lang="en-US" sz="2000" dirty="0" smtClean="0">
              <a:latin typeface="Calibri" panose="020F0502020204030204" pitchFamily="34"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Providing </a:t>
            </a:r>
            <a:r>
              <a:rPr lang="en-US" sz="1800" dirty="0">
                <a:latin typeface="Calibri" panose="020F0502020204030204" pitchFamily="34" charset="0"/>
                <a:cs typeface="Calibri" panose="020F0502020204030204" pitchFamily="34" charset="0"/>
              </a:rPr>
              <a:t>large print (at least 16-point font) versions of all written materials to individuals with visual impairments. </a:t>
            </a:r>
            <a:endParaRPr lang="en-US" sz="1800" dirty="0" smtClean="0">
              <a:latin typeface="Calibri" panose="020F0502020204030204" pitchFamily="34" charset="0"/>
              <a:cs typeface="Calibri" panose="020F0502020204030204" pitchFamily="34" charset="0"/>
            </a:endParaRP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Ensuring </a:t>
            </a:r>
            <a:r>
              <a:rPr lang="en-US" sz="1800" dirty="0">
                <a:latin typeface="Calibri" panose="020F0502020204030204" pitchFamily="34" charset="0"/>
                <a:cs typeface="Calibri" panose="020F0502020204030204" pitchFamily="34" charset="0"/>
              </a:rPr>
              <a:t>that all written materials are available in formats compatible with optical recognition </a:t>
            </a:r>
            <a:r>
              <a:rPr lang="en-US" sz="1800" dirty="0" smtClean="0">
                <a:latin typeface="Calibri" panose="020F0502020204030204" pitchFamily="34" charset="0"/>
                <a:cs typeface="Calibri" panose="020F0502020204030204" pitchFamily="34" charset="0"/>
              </a:rPr>
              <a:t>software.</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Reading </a:t>
            </a:r>
            <a:r>
              <a:rPr lang="en-US" sz="1800" dirty="0">
                <a:latin typeface="Calibri" panose="020F0502020204030204" pitchFamily="34" charset="0"/>
                <a:cs typeface="Calibri" panose="020F0502020204030204" pitchFamily="34" charset="0"/>
              </a:rPr>
              <a:t>notices and other written materials to patients upon </a:t>
            </a:r>
            <a:r>
              <a:rPr lang="en-US" sz="1800" dirty="0" smtClean="0">
                <a:latin typeface="Calibri" panose="020F0502020204030204" pitchFamily="34" charset="0"/>
                <a:cs typeface="Calibri" panose="020F0502020204030204" pitchFamily="34" charset="0"/>
              </a:rPr>
              <a:t>request.</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Assisting </a:t>
            </a:r>
            <a:r>
              <a:rPr lang="en-US" sz="1800" dirty="0">
                <a:latin typeface="Calibri" panose="020F0502020204030204" pitchFamily="34" charset="0"/>
                <a:cs typeface="Calibri" panose="020F0502020204030204" pitchFamily="34" charset="0"/>
              </a:rPr>
              <a:t>patients with filling out forms over the </a:t>
            </a:r>
            <a:r>
              <a:rPr lang="en-US" sz="1800" dirty="0" smtClean="0">
                <a:latin typeface="Calibri" panose="020F0502020204030204" pitchFamily="34" charset="0"/>
                <a:cs typeface="Calibri" panose="020F0502020204030204" pitchFamily="34" charset="0"/>
              </a:rPr>
              <a:t>telephone.</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Ensuring </a:t>
            </a:r>
            <a:r>
              <a:rPr lang="en-US" sz="1800" dirty="0">
                <a:latin typeface="Calibri" panose="020F0502020204030204" pitchFamily="34" charset="0"/>
                <a:cs typeface="Calibri" panose="020F0502020204030204" pitchFamily="34" charset="0"/>
              </a:rPr>
              <a:t>effective communication to and from individuals with disabilities through email, telephone, personal assistance and other electronic </a:t>
            </a:r>
            <a:r>
              <a:rPr lang="en-US" sz="1800" dirty="0" smtClean="0">
                <a:latin typeface="Calibri" panose="020F0502020204030204" pitchFamily="34" charset="0"/>
                <a:cs typeface="Calibri" panose="020F0502020204030204" pitchFamily="34" charset="0"/>
              </a:rPr>
              <a:t>means.</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Providing </a:t>
            </a:r>
            <a:r>
              <a:rPr lang="en-US" sz="1800" dirty="0">
                <a:latin typeface="Calibri" panose="020F0502020204030204" pitchFamily="34" charset="0"/>
                <a:cs typeface="Calibri" panose="020F0502020204030204" pitchFamily="34" charset="0"/>
              </a:rPr>
              <a:t>TTY, computer-aided transcription services, telephone handset amplifiers, assistive listening systems, closed caption decoders, videotext displays and qualified interpreters for persons who are </a:t>
            </a:r>
            <a:r>
              <a:rPr lang="en-US" sz="1800" dirty="0" smtClean="0">
                <a:latin typeface="Calibri" panose="020F0502020204030204" pitchFamily="34" charset="0"/>
                <a:cs typeface="Calibri" panose="020F0502020204030204" pitchFamily="34" charset="0"/>
              </a:rPr>
              <a:t>Deaf.</a:t>
            </a:r>
          </a:p>
          <a:p>
            <a:pPr marL="342900" indent="-342900">
              <a:spcBef>
                <a:spcPts val="300"/>
              </a:spcBef>
              <a:spcAft>
                <a:spcPts val="200"/>
              </a:spcAft>
              <a:buFont typeface="Arial" panose="020B0604020202020204" pitchFamily="34" charset="0"/>
              <a:buChar char="•"/>
            </a:pPr>
            <a:r>
              <a:rPr lang="en-US" sz="1800" dirty="0" smtClean="0">
                <a:latin typeface="Calibri" panose="020F0502020204030204" pitchFamily="34" charset="0"/>
                <a:cs typeface="Calibri" panose="020F0502020204030204" pitchFamily="34" charset="0"/>
              </a:rPr>
              <a:t>Providing </a:t>
            </a:r>
            <a:r>
              <a:rPr lang="en-US" sz="1800" dirty="0">
                <a:latin typeface="Calibri" panose="020F0502020204030204" pitchFamily="34" charset="0"/>
                <a:cs typeface="Calibri" panose="020F0502020204030204" pitchFamily="34" charset="0"/>
              </a:rPr>
              <a:t>individualized forms of assistance.</a:t>
            </a:r>
          </a:p>
          <a:p>
            <a:endParaRPr lang="en-US" dirty="0"/>
          </a:p>
          <a:p>
            <a:endParaRPr lang="en-US" dirty="0"/>
          </a:p>
          <a:p>
            <a:pPr marL="0" lvl="1"/>
            <a:endParaRPr lang="en-US" dirty="0"/>
          </a:p>
          <a:p>
            <a:pPr marL="0" lvl="1"/>
            <a:endParaRPr lang="en-US" dirty="0"/>
          </a:p>
          <a:p>
            <a:pPr marL="0" indent="0">
              <a:lnSpc>
                <a:spcPct val="90000"/>
              </a:lnSpc>
              <a:spcAft>
                <a:spcPct val="35000"/>
              </a:spcAft>
              <a:defRPr/>
            </a:pPr>
            <a:endParaRPr lang="en-US" altLang="en-US" sz="2800" dirty="0">
              <a:latin typeface="Helvetica" panose="020B0604020202020204" pitchFamily="34" charset="0"/>
            </a:endParaRPr>
          </a:p>
          <a:p>
            <a:pPr>
              <a:lnSpc>
                <a:spcPct val="90000"/>
              </a:lnSpc>
              <a:spcAft>
                <a:spcPct val="35000"/>
              </a:spcAft>
              <a:defRPr/>
            </a:pPr>
            <a:endParaRPr lang="en-US" altLang="en-US" sz="28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940878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422910" y="2425981"/>
            <a:ext cx="8214360" cy="1888761"/>
          </a:xfrm>
          <a:prstGeom prst="ellipse">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defRPr/>
            </a:pPr>
            <a:endParaRPr lang="en-US" altLang="en-US" kern="0" dirty="0" smtClean="0">
              <a:solidFill>
                <a:schemeClr val="bg1"/>
              </a:solidFill>
              <a:latin typeface="Helvetica" panose="020B0604020202020204" pitchFamily="34" charset="0"/>
            </a:endParaRPr>
          </a:p>
        </p:txBody>
      </p:sp>
      <p:sp>
        <p:nvSpPr>
          <p:cNvPr id="20482" name="Title 1"/>
          <p:cNvSpPr>
            <a:spLocks noGrp="1"/>
          </p:cNvSpPr>
          <p:nvPr>
            <p:ph type="title" idx="4294967295"/>
          </p:nvPr>
        </p:nvSpPr>
        <p:spPr>
          <a:xfrm>
            <a:off x="403122" y="244791"/>
            <a:ext cx="7943850" cy="1143000"/>
          </a:xfrm>
        </p:spPr>
        <p:txBody>
          <a:bodyPr/>
          <a:lstStyle/>
          <a:p>
            <a:r>
              <a:rPr lang="en-US" altLang="en-US" sz="3600" b="0" dirty="0" smtClean="0">
                <a:latin typeface="Cabin" panose="00000500000000000000" pitchFamily="2" charset="0"/>
                <a:ea typeface="ＭＳ Ｐゴシック" pitchFamily="34" charset="-128"/>
                <a:cs typeface="Helvetica" charset="0"/>
              </a:rPr>
              <a:t>Culturally Competent Member Care</a:t>
            </a:r>
          </a:p>
        </p:txBody>
      </p:sp>
      <p:sp>
        <p:nvSpPr>
          <p:cNvPr id="2" name="TextBox 1"/>
          <p:cNvSpPr txBox="1"/>
          <p:nvPr/>
        </p:nvSpPr>
        <p:spPr>
          <a:xfrm>
            <a:off x="422910" y="1139651"/>
            <a:ext cx="8374380" cy="1754326"/>
          </a:xfrm>
          <a:prstGeom prst="rect">
            <a:avLst/>
          </a:prstGeom>
          <a:noFill/>
        </p:spPr>
        <p:txBody>
          <a:bodyPr wrap="square" rtlCol="0">
            <a:spAutoFit/>
          </a:bodyPr>
          <a:lstStyle/>
          <a:p>
            <a:r>
              <a:rPr lang="en-US" b="1" kern="0" dirty="0" smtClean="0">
                <a:solidFill>
                  <a:schemeClr val="tx2"/>
                </a:solidFill>
                <a:latin typeface="Calibri" panose="020F0502020204030204" pitchFamily="34" charset="0"/>
                <a:cs typeface="Calibri" panose="020F0502020204030204" pitchFamily="34" charset="0"/>
              </a:rPr>
              <a:t>Culture -  </a:t>
            </a:r>
            <a:r>
              <a:rPr lang="en-US" kern="0" dirty="0" smtClean="0">
                <a:latin typeface="Calibri" panose="020F0502020204030204" pitchFamily="34" charset="0"/>
                <a:cs typeface="Calibri" panose="020F0502020204030204" pitchFamily="34" charset="0"/>
              </a:rPr>
              <a:t>The </a:t>
            </a:r>
            <a:r>
              <a:rPr lang="en-US" kern="0" dirty="0">
                <a:latin typeface="Calibri" panose="020F0502020204030204" pitchFamily="34" charset="0"/>
                <a:cs typeface="Calibri" panose="020F0502020204030204" pitchFamily="34" charset="0"/>
              </a:rPr>
              <a:t>customary beliefs, social forms, and </a:t>
            </a:r>
            <a:r>
              <a:rPr lang="en-US" kern="0" dirty="0" smtClean="0">
                <a:latin typeface="Calibri" panose="020F0502020204030204" pitchFamily="34" charset="0"/>
                <a:cs typeface="Calibri" panose="020F0502020204030204" pitchFamily="34" charset="0"/>
              </a:rPr>
              <a:t>material traits </a:t>
            </a:r>
            <a:r>
              <a:rPr lang="en-US" kern="0" dirty="0">
                <a:latin typeface="Calibri" panose="020F0502020204030204" pitchFamily="34" charset="0"/>
                <a:cs typeface="Calibri" panose="020F0502020204030204" pitchFamily="34" charset="0"/>
              </a:rPr>
              <a:t>of a racial, religious, or social </a:t>
            </a:r>
            <a:r>
              <a:rPr lang="en-US" kern="0" dirty="0" smtClean="0">
                <a:latin typeface="Calibri" panose="020F0502020204030204" pitchFamily="34" charset="0"/>
                <a:cs typeface="Calibri" panose="020F0502020204030204" pitchFamily="34" charset="0"/>
              </a:rPr>
              <a:t>group</a:t>
            </a:r>
          </a:p>
          <a:p>
            <a:endParaRPr lang="en-US" kern="0" dirty="0" smtClean="0">
              <a:latin typeface="Calibri" panose="020F0502020204030204" pitchFamily="34" charset="0"/>
              <a:cs typeface="Calibri" panose="020F0502020204030204" pitchFamily="34" charset="0"/>
            </a:endParaRPr>
          </a:p>
          <a:p>
            <a:r>
              <a:rPr lang="en-US" b="1" kern="0" dirty="0" smtClean="0">
                <a:solidFill>
                  <a:schemeClr val="tx2"/>
                </a:solidFill>
                <a:latin typeface="Calibri" panose="020F0502020204030204" pitchFamily="34" charset="0"/>
                <a:cs typeface="Calibri" panose="020F0502020204030204" pitchFamily="34" charset="0"/>
              </a:rPr>
              <a:t>Competence –  </a:t>
            </a:r>
            <a:r>
              <a:rPr lang="en-US" kern="0" dirty="0" smtClean="0">
                <a:latin typeface="Calibri" panose="020F0502020204030204" pitchFamily="34" charset="0"/>
                <a:cs typeface="Calibri" panose="020F0502020204030204" pitchFamily="34" charset="0"/>
              </a:rPr>
              <a:t>The ability to do something successfully or efficiently</a:t>
            </a:r>
          </a:p>
          <a:p>
            <a:endParaRPr lang="en-US" kern="0" dirty="0">
              <a:latin typeface="Helvetica" panose="020B0604020202020204" pitchFamily="34" charset="0"/>
            </a:endParaRPr>
          </a:p>
          <a:p>
            <a:endParaRPr lang="en-US" kern="0" dirty="0" smtClean="0">
              <a:latin typeface="Helvetica" panose="020B0604020202020204" pitchFamily="34" charset="0"/>
            </a:endParaRPr>
          </a:p>
        </p:txBody>
      </p:sp>
      <p:sp>
        <p:nvSpPr>
          <p:cNvPr id="3" name="TextBox 2"/>
          <p:cNvSpPr txBox="1"/>
          <p:nvPr/>
        </p:nvSpPr>
        <p:spPr>
          <a:xfrm>
            <a:off x="1299210" y="2674121"/>
            <a:ext cx="6781800" cy="1323439"/>
          </a:xfrm>
          <a:prstGeom prst="rect">
            <a:avLst/>
          </a:prstGeom>
          <a:noFill/>
        </p:spPr>
        <p:txBody>
          <a:bodyPr wrap="square" rtlCol="0">
            <a:spAutoFit/>
          </a:bodyPr>
          <a:lstStyle/>
          <a:p>
            <a:pPr algn="ctr"/>
            <a:r>
              <a:rPr lang="en-US" sz="2000" dirty="0" smtClean="0">
                <a:solidFill>
                  <a:schemeClr val="bg1"/>
                </a:solidFill>
                <a:latin typeface="Helvetica" panose="020B0604020202020204" pitchFamily="34" charset="0"/>
                <a:cs typeface="Helvetica" panose="020B0604020202020204" pitchFamily="34" charset="0"/>
              </a:rPr>
              <a:t>What is cultural competence?</a:t>
            </a:r>
          </a:p>
          <a:p>
            <a:pPr algn="ctr"/>
            <a:endParaRPr lang="en-US" sz="2000" dirty="0" smtClean="0">
              <a:solidFill>
                <a:schemeClr val="bg1"/>
              </a:solidFill>
              <a:latin typeface="Helvetica" panose="020B0604020202020204" pitchFamily="34" charset="0"/>
              <a:cs typeface="Helvetica" panose="020B0604020202020204" pitchFamily="34" charset="0"/>
            </a:endParaRPr>
          </a:p>
          <a:p>
            <a:pPr algn="ctr"/>
            <a:r>
              <a:rPr lang="en-US" sz="2000" dirty="0" smtClean="0">
                <a:solidFill>
                  <a:schemeClr val="bg1"/>
                </a:solidFill>
                <a:latin typeface="Helvetica" panose="020B0604020202020204" pitchFamily="34" charset="0"/>
                <a:cs typeface="Helvetica" panose="020B0604020202020204" pitchFamily="34" charset="0"/>
              </a:rPr>
              <a:t>Integrating cultural knowledge into standards, policies, and practices leads to better quality of services and outcomes.</a:t>
            </a:r>
            <a:endParaRPr lang="en-US" sz="2000" dirty="0">
              <a:solidFill>
                <a:schemeClr val="bg1"/>
              </a:solidFill>
              <a:latin typeface="Helvetica" panose="020B0604020202020204" pitchFamily="34" charset="0"/>
              <a:cs typeface="Helvetica" panose="020B0604020202020204" pitchFamily="34" charset="0"/>
            </a:endParaRPr>
          </a:p>
        </p:txBody>
      </p:sp>
      <p:sp>
        <p:nvSpPr>
          <p:cNvPr id="6" name="TextBox 5"/>
          <p:cNvSpPr txBox="1"/>
          <p:nvPr/>
        </p:nvSpPr>
        <p:spPr>
          <a:xfrm>
            <a:off x="403122" y="4400743"/>
            <a:ext cx="8214360" cy="1200329"/>
          </a:xfrm>
          <a:prstGeom prst="rect">
            <a:avLst/>
          </a:prstGeom>
          <a:noFill/>
        </p:spPr>
        <p:txBody>
          <a:bodyPr wrap="square" rtlCol="0">
            <a:spAutoFit/>
          </a:bodyPr>
          <a:lstStyle/>
          <a:p>
            <a:r>
              <a:rPr lang="en-US" altLang="en-US" kern="0" dirty="0" smtClean="0">
                <a:latin typeface="Calibri" panose="020F0502020204030204" pitchFamily="34" charset="0"/>
                <a:cs typeface="Calibri" panose="020F0502020204030204" pitchFamily="34" charset="0"/>
              </a:rPr>
              <a:t>Cultural Competence enables providers </a:t>
            </a:r>
            <a:r>
              <a:rPr lang="en-US" altLang="en-US" kern="0" dirty="0">
                <a:latin typeface="Calibri" panose="020F0502020204030204" pitchFamily="34" charset="0"/>
                <a:cs typeface="Calibri" panose="020F0502020204030204" pitchFamily="34" charset="0"/>
              </a:rPr>
              <a:t>to deliver services that are </a:t>
            </a:r>
            <a:r>
              <a:rPr lang="en-US" altLang="en-US" u="sng" kern="0" dirty="0">
                <a:latin typeface="Calibri" panose="020F0502020204030204" pitchFamily="34" charset="0"/>
                <a:cs typeface="Calibri" panose="020F0502020204030204" pitchFamily="34" charset="0"/>
              </a:rPr>
              <a:t>respectful</a:t>
            </a:r>
            <a:r>
              <a:rPr lang="en-US" altLang="en-US" kern="0" dirty="0">
                <a:latin typeface="Calibri" panose="020F0502020204030204" pitchFamily="34" charset="0"/>
                <a:cs typeface="Calibri" panose="020F0502020204030204" pitchFamily="34" charset="0"/>
              </a:rPr>
              <a:t> of and </a:t>
            </a:r>
            <a:r>
              <a:rPr lang="en-US" altLang="en-US" u="sng" kern="0" dirty="0">
                <a:latin typeface="Calibri" panose="020F0502020204030204" pitchFamily="34" charset="0"/>
                <a:cs typeface="Calibri" panose="020F0502020204030204" pitchFamily="34" charset="0"/>
              </a:rPr>
              <a:t>responsive</a:t>
            </a:r>
            <a:r>
              <a:rPr lang="en-US" altLang="en-US" kern="0" dirty="0">
                <a:latin typeface="Calibri" panose="020F0502020204030204" pitchFamily="34" charset="0"/>
                <a:cs typeface="Calibri" panose="020F0502020204030204" pitchFamily="34" charset="0"/>
              </a:rPr>
              <a:t> to the health beliefs, practices and cultural and linguistic needs of diverse </a:t>
            </a:r>
            <a:r>
              <a:rPr lang="en-US" altLang="en-US" kern="0" dirty="0" smtClean="0">
                <a:latin typeface="Calibri" panose="020F0502020204030204" pitchFamily="34" charset="0"/>
                <a:cs typeface="Calibri" panose="020F0502020204030204" pitchFamily="34" charset="0"/>
              </a:rPr>
              <a:t>patients.</a:t>
            </a:r>
            <a:endParaRPr lang="en-US" altLang="en-US" kern="0" dirty="0">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1606808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636913" y="386121"/>
            <a:ext cx="7886700" cy="1325563"/>
          </a:xfrm>
        </p:spPr>
        <p:txBody>
          <a:bodyPr/>
          <a:lstStyle/>
          <a:p>
            <a:r>
              <a:rPr lang="en-US" altLang="en-US" sz="3600" b="0" dirty="0" smtClean="0">
                <a:latin typeface="Cabin" panose="00000500000000000000" pitchFamily="2" charset="0"/>
                <a:ea typeface="ＭＳ Ｐゴシック" pitchFamily="34" charset="-128"/>
                <a:cs typeface="Helvetica" charset="0"/>
              </a:rPr>
              <a:t>CLAS Standards </a:t>
            </a:r>
          </a:p>
        </p:txBody>
      </p:sp>
      <p:sp>
        <p:nvSpPr>
          <p:cNvPr id="3" name="TextBox 2"/>
          <p:cNvSpPr txBox="1"/>
          <p:nvPr/>
        </p:nvSpPr>
        <p:spPr>
          <a:xfrm>
            <a:off x="694063" y="1352625"/>
            <a:ext cx="7772400" cy="3431709"/>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endParaRPr lang="en-US" sz="500" dirty="0" smtClean="0">
              <a:solidFill>
                <a:schemeClr val="tx2"/>
              </a:solidFill>
              <a:latin typeface="Helvetica" panose="020B0604020202020204" pitchFamily="34" charset="0"/>
            </a:endParaRPr>
          </a:p>
          <a:p>
            <a:r>
              <a:rPr lang="en-US" b="1" dirty="0">
                <a:solidFill>
                  <a:schemeClr val="tx1">
                    <a:lumMod val="95000"/>
                    <a:lumOff val="5000"/>
                  </a:schemeClr>
                </a:solidFill>
                <a:latin typeface="Calibri" panose="020F0502020204030204" pitchFamily="34" charset="0"/>
                <a:cs typeface="Calibri" panose="020F0502020204030204" pitchFamily="34" charset="0"/>
              </a:rPr>
              <a:t>CLAS</a:t>
            </a:r>
            <a:r>
              <a:rPr lang="en-US" dirty="0">
                <a:solidFill>
                  <a:schemeClr val="tx1">
                    <a:lumMod val="95000"/>
                    <a:lumOff val="5000"/>
                  </a:schemeClr>
                </a:solidFill>
                <a:latin typeface="Calibri" panose="020F0502020204030204" pitchFamily="34" charset="0"/>
                <a:cs typeface="Calibri" panose="020F0502020204030204" pitchFamily="34" charset="0"/>
              </a:rPr>
              <a:t> stands for Culturally and Linguistically Appropriate Services and is a set of national standards that aim to improve cultural and linguistic competency in the health care system.  Ultimately, the goal of CLAS is to reduce racial and ethnic health care disparities. </a:t>
            </a:r>
          </a:p>
          <a:p>
            <a:pPr marL="285750" indent="-285750">
              <a:buFont typeface="Arial" panose="020B0604020202020204" pitchFamily="34" charset="0"/>
              <a:buChar char="•"/>
            </a:pPr>
            <a:r>
              <a:rPr lang="en-US" kern="0" dirty="0" smtClean="0">
                <a:solidFill>
                  <a:schemeClr val="tx1">
                    <a:lumMod val="95000"/>
                    <a:lumOff val="5000"/>
                  </a:schemeClr>
                </a:solidFill>
                <a:latin typeface="Calibri" panose="020F0502020204030204" pitchFamily="34" charset="0"/>
                <a:cs typeface="Calibri" panose="020F0502020204030204" pitchFamily="34" charset="0"/>
              </a:rPr>
              <a:t>2000:  Standards established by Office of Minority Health</a:t>
            </a:r>
            <a:br>
              <a:rPr lang="en-US" kern="0" dirty="0" smtClean="0">
                <a:solidFill>
                  <a:schemeClr val="tx1">
                    <a:lumMod val="95000"/>
                    <a:lumOff val="5000"/>
                  </a:schemeClr>
                </a:solidFill>
                <a:latin typeface="Calibri" panose="020F0502020204030204" pitchFamily="34" charset="0"/>
                <a:cs typeface="Calibri" panose="020F0502020204030204" pitchFamily="34" charset="0"/>
              </a:rPr>
            </a:br>
            <a:r>
              <a:rPr lang="en-US" sz="1200" kern="0" dirty="0" smtClean="0">
                <a:solidFill>
                  <a:schemeClr val="tx1">
                    <a:lumMod val="95000"/>
                    <a:lumOff val="5000"/>
                  </a:schemeClr>
                </a:solidFill>
                <a:latin typeface="Calibri" panose="020F0502020204030204" pitchFamily="34" charset="0"/>
                <a:cs typeface="Calibri" panose="020F0502020204030204" pitchFamily="34" charset="0"/>
              </a:rPr>
              <a:t> </a:t>
            </a:r>
            <a:endParaRPr lang="en-US" kern="0" dirty="0" smtClean="0">
              <a:solidFill>
                <a:schemeClr val="tx1">
                  <a:lumMod val="95000"/>
                  <a:lumOff val="5000"/>
                </a:schemeClr>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kern="0" dirty="0" smtClean="0">
                <a:solidFill>
                  <a:schemeClr val="tx1">
                    <a:lumMod val="95000"/>
                    <a:lumOff val="5000"/>
                  </a:schemeClr>
                </a:solidFill>
                <a:latin typeface="Calibri" panose="020F0502020204030204" pitchFamily="34" charset="0"/>
                <a:cs typeface="Calibri" panose="020F0502020204030204" pitchFamily="34" charset="0"/>
              </a:rPr>
              <a:t>2013:  Concepts broadened to include 15 standards that encompass physical, mental, social, and spiritual well-being.</a:t>
            </a:r>
          </a:p>
          <a:p>
            <a:r>
              <a:rPr lang="en-US" sz="1000" kern="0" dirty="0" smtClean="0">
                <a:solidFill>
                  <a:schemeClr val="tx1">
                    <a:lumMod val="95000"/>
                    <a:lumOff val="5000"/>
                  </a:schemeClr>
                </a:solidFill>
                <a:latin typeface="Calibri" panose="020F0502020204030204" pitchFamily="34" charset="0"/>
                <a:cs typeface="Calibri" panose="020F0502020204030204" pitchFamily="34" charset="0"/>
              </a:rPr>
              <a:t> </a:t>
            </a:r>
            <a:endParaRPr lang="en-US" sz="100" kern="0" dirty="0" smtClean="0">
              <a:solidFill>
                <a:schemeClr val="tx1">
                  <a:lumMod val="95000"/>
                  <a:lumOff val="5000"/>
                </a:schemeClr>
              </a:solidFill>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
            </a:pPr>
            <a:r>
              <a:rPr lang="en-US" kern="0" dirty="0" smtClean="0">
                <a:solidFill>
                  <a:schemeClr val="tx1">
                    <a:lumMod val="95000"/>
                    <a:lumOff val="5000"/>
                  </a:schemeClr>
                </a:solidFill>
                <a:latin typeface="Calibri" panose="020F0502020204030204" pitchFamily="34" charset="0"/>
                <a:cs typeface="Calibri" panose="020F0502020204030204" pitchFamily="34" charset="0"/>
              </a:rPr>
              <a:t>Makes recommendations to address inequities in healthcare</a:t>
            </a:r>
          </a:p>
          <a:p>
            <a:pPr lvl="1"/>
            <a:endParaRPr lang="en-US" sz="1000" kern="0" dirty="0" smtClean="0">
              <a:solidFill>
                <a:schemeClr val="tx1">
                  <a:lumMod val="95000"/>
                  <a:lumOff val="5000"/>
                </a:schemeClr>
              </a:solidFill>
              <a:latin typeface="Calibri" panose="020F0502020204030204" pitchFamily="34" charset="0"/>
              <a:cs typeface="Calibri" panose="020F0502020204030204" pitchFamily="34" charset="0"/>
            </a:endParaRPr>
          </a:p>
          <a:p>
            <a:pPr marL="800100" lvl="1" indent="-342900">
              <a:buFont typeface="Wingdings" panose="05000000000000000000" pitchFamily="2" charset="2"/>
              <a:buChar char="§"/>
            </a:pPr>
            <a:r>
              <a:rPr lang="en-US" kern="0" dirty="0" smtClean="0">
                <a:solidFill>
                  <a:schemeClr val="tx1">
                    <a:lumMod val="95000"/>
                    <a:lumOff val="5000"/>
                  </a:schemeClr>
                </a:solidFill>
                <a:latin typeface="Calibri" panose="020F0502020204030204" pitchFamily="34" charset="0"/>
                <a:cs typeface="Calibri" panose="020F0502020204030204" pitchFamily="34" charset="0"/>
              </a:rPr>
              <a:t>Strives for “effective, equitable, understandable, and respectful quality care and services…”</a:t>
            </a:r>
            <a:endParaRPr lang="en-US" kern="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99815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324465" y="167148"/>
            <a:ext cx="8229600" cy="1143000"/>
          </a:xfrm>
        </p:spPr>
        <p:txBody>
          <a:bodyPr>
            <a:normAutofit/>
          </a:bodyPr>
          <a:lstStyle/>
          <a:p>
            <a:pPr algn="ctr"/>
            <a:r>
              <a:rPr lang="en-US" altLang="en-US" sz="3400" b="0" dirty="0" smtClean="0">
                <a:latin typeface="Cabin" panose="00000500000000000000" pitchFamily="2" charset="0"/>
                <a:ea typeface="ＭＳ Ｐゴシック" pitchFamily="34" charset="-128"/>
                <a:cs typeface="Helvetica" charset="0"/>
              </a:rPr>
              <a:t>Becoming a Culturally Competent Provider</a:t>
            </a:r>
          </a:p>
        </p:txBody>
      </p:sp>
      <p:sp>
        <p:nvSpPr>
          <p:cNvPr id="3" name="Rectangle 2"/>
          <p:cNvSpPr/>
          <p:nvPr/>
        </p:nvSpPr>
        <p:spPr>
          <a:xfrm>
            <a:off x="539646" y="1144038"/>
            <a:ext cx="8184629" cy="5370701"/>
          </a:xfrm>
          <a:prstGeom prst="rect">
            <a:avLst/>
          </a:prstGeom>
        </p:spPr>
        <p:txBody>
          <a:bodyPr wrap="square">
            <a:spAutoFit/>
          </a:bodyPr>
          <a:lstStyle/>
          <a:p>
            <a:r>
              <a:rPr lang="en-US" sz="2000" b="1" dirty="0" smtClean="0">
                <a:latin typeface="+mn-lt"/>
              </a:rPr>
              <a:t>Value </a:t>
            </a:r>
            <a:r>
              <a:rPr lang="en-US" sz="2000" b="1" dirty="0">
                <a:latin typeface="+mn-lt"/>
              </a:rPr>
              <a:t>Diversity and Acceptance of </a:t>
            </a:r>
            <a:r>
              <a:rPr lang="en-US" sz="2000" b="1" dirty="0" smtClean="0">
                <a:latin typeface="+mn-lt"/>
              </a:rPr>
              <a:t>Differences</a:t>
            </a:r>
          </a:p>
          <a:p>
            <a:pPr marL="285750" indent="-285750">
              <a:buFont typeface="Arial" panose="020B0604020202020204" pitchFamily="34" charset="0"/>
              <a:buChar char="•"/>
            </a:pPr>
            <a:r>
              <a:rPr lang="en-US" sz="2000" dirty="0" smtClean="0">
                <a:latin typeface="+mn-lt"/>
              </a:rPr>
              <a:t>How </a:t>
            </a:r>
            <a:r>
              <a:rPr lang="en-US" sz="2000" dirty="0">
                <a:latin typeface="+mn-lt"/>
              </a:rPr>
              <a:t>does the member define health and family? Consider each person as an individual, as well as a product of their country, religion, ethnic background, language and family system</a:t>
            </a:r>
            <a:r>
              <a:rPr lang="en-US" sz="2000" dirty="0" smtClean="0">
                <a:latin typeface="+mn-lt"/>
              </a:rPr>
              <a:t>.</a:t>
            </a:r>
            <a:endParaRPr lang="en-US" sz="2000" dirty="0">
              <a:latin typeface="+mn-lt"/>
            </a:endParaRPr>
          </a:p>
          <a:p>
            <a:endParaRPr lang="en-US" sz="2000" dirty="0">
              <a:latin typeface="+mn-lt"/>
            </a:endParaRPr>
          </a:p>
          <a:p>
            <a:r>
              <a:rPr lang="en-US" sz="2000" b="1" dirty="0" smtClean="0">
                <a:latin typeface="+mn-lt"/>
              </a:rPr>
              <a:t>Self-Awareness</a:t>
            </a:r>
          </a:p>
          <a:p>
            <a:pPr marL="285750" indent="-285750">
              <a:buFont typeface="Arial" panose="020B0604020202020204" pitchFamily="34" charset="0"/>
              <a:buChar char="•"/>
            </a:pPr>
            <a:r>
              <a:rPr lang="en-US" sz="2000" dirty="0" smtClean="0">
                <a:latin typeface="+mn-lt"/>
              </a:rPr>
              <a:t>How </a:t>
            </a:r>
            <a:r>
              <a:rPr lang="en-US" sz="2000" dirty="0">
                <a:latin typeface="+mn-lt"/>
              </a:rPr>
              <a:t>does our own culture influence how we act and </a:t>
            </a:r>
            <a:r>
              <a:rPr lang="en-US" sz="2000" dirty="0" smtClean="0">
                <a:latin typeface="+mn-lt"/>
              </a:rPr>
              <a:t>think? </a:t>
            </a:r>
          </a:p>
          <a:p>
            <a:pPr marL="285750" indent="-285750">
              <a:buFont typeface="Arial" panose="020B0604020202020204" pitchFamily="34" charset="0"/>
              <a:buChar char="•"/>
            </a:pPr>
            <a:r>
              <a:rPr lang="en-US" sz="2000" dirty="0" smtClean="0">
                <a:latin typeface="+mn-lt"/>
              </a:rPr>
              <a:t>Do </a:t>
            </a:r>
            <a:r>
              <a:rPr lang="en-US" sz="2000" dirty="0">
                <a:latin typeface="+mn-lt"/>
              </a:rPr>
              <a:t>not place everyone in a particular ethnic group in the same category</a:t>
            </a:r>
            <a:r>
              <a:rPr lang="en-US" sz="2000" dirty="0" smtClean="0">
                <a:latin typeface="+mn-lt"/>
              </a:rPr>
              <a:t>.</a:t>
            </a:r>
          </a:p>
          <a:p>
            <a:endParaRPr lang="en-US" sz="2000" dirty="0">
              <a:latin typeface="+mn-lt"/>
            </a:endParaRPr>
          </a:p>
          <a:p>
            <a:r>
              <a:rPr lang="en-US" sz="2000" b="1" dirty="0">
                <a:latin typeface="+mn-lt"/>
              </a:rPr>
              <a:t>Consciousness of the impact of culture when we </a:t>
            </a:r>
            <a:r>
              <a:rPr lang="en-US" sz="2000" b="1" dirty="0" smtClean="0">
                <a:latin typeface="+mn-lt"/>
              </a:rPr>
              <a:t>interact</a:t>
            </a:r>
          </a:p>
          <a:p>
            <a:pPr marL="285750" indent="-285750">
              <a:buFont typeface="Arial" panose="020B0604020202020204" pitchFamily="34" charset="0"/>
              <a:buChar char="•"/>
            </a:pPr>
            <a:r>
              <a:rPr lang="en-US" sz="2000" dirty="0" smtClean="0">
                <a:latin typeface="+mn-lt"/>
              </a:rPr>
              <a:t>Respect </a:t>
            </a:r>
            <a:r>
              <a:rPr lang="en-US" sz="2000" dirty="0">
                <a:latin typeface="+mn-lt"/>
              </a:rPr>
              <a:t>cultural differences regarding physical distance and contact, eye contact, and rate and volume of </a:t>
            </a:r>
            <a:r>
              <a:rPr lang="en-US" sz="2000" dirty="0" smtClean="0">
                <a:latin typeface="+mn-lt"/>
              </a:rPr>
              <a:t>voice. </a:t>
            </a:r>
          </a:p>
          <a:p>
            <a:pPr marL="285750" indent="-285750">
              <a:buFont typeface="Arial" panose="020B0604020202020204" pitchFamily="34" charset="0"/>
              <a:buChar char="•"/>
            </a:pPr>
            <a:r>
              <a:rPr lang="en-US" sz="2000" dirty="0" smtClean="0">
                <a:latin typeface="+mn-lt"/>
              </a:rPr>
              <a:t>Misinterpretations </a:t>
            </a:r>
            <a:r>
              <a:rPr lang="en-US" sz="2000" dirty="0">
                <a:latin typeface="+mn-lt"/>
              </a:rPr>
              <a:t>or misjudgments may occur.</a:t>
            </a:r>
          </a:p>
          <a:p>
            <a:endParaRPr lang="en-US" sz="1100" dirty="0">
              <a:latin typeface="+mn-lt"/>
            </a:endParaRPr>
          </a:p>
          <a:p>
            <a:endParaRPr lang="en-US" dirty="0"/>
          </a:p>
          <a:p>
            <a:endParaRPr lang="en-US" dirty="0"/>
          </a:p>
          <a:p>
            <a:pPr marL="285750" indent="-285750">
              <a:buFont typeface="Arial" panose="020B0604020202020204" pitchFamily="34" charset="0"/>
              <a:buChar char="•"/>
            </a:pPr>
            <a:endParaRPr lang="en-US" dirty="0">
              <a:solidFill>
                <a:srgbClr val="000000"/>
              </a:solidFill>
              <a:latin typeface="Arial" panose="020B0604020202020204" pitchFamily="34" charset="0"/>
            </a:endParaRPr>
          </a:p>
          <a:p>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4169628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0" y="198438"/>
            <a:ext cx="8229600" cy="957262"/>
          </a:xfrm>
        </p:spPr>
        <p:txBody>
          <a:bodyPr>
            <a:noAutofit/>
          </a:bodyPr>
          <a:lstStyle/>
          <a:p>
            <a:pPr algn="ctr"/>
            <a:r>
              <a:rPr lang="en-US" altLang="en-US" sz="3400" b="0" dirty="0" smtClean="0">
                <a:latin typeface="Cabin" panose="00000500000000000000" pitchFamily="2" charset="0"/>
                <a:ea typeface="ＭＳ Ｐゴシック" pitchFamily="34" charset="-128"/>
                <a:cs typeface="Helvetica" charset="0"/>
              </a:rPr>
              <a:t>Becoming a Culturally Competent Provider</a:t>
            </a:r>
          </a:p>
        </p:txBody>
      </p:sp>
      <p:sp>
        <p:nvSpPr>
          <p:cNvPr id="3" name="Rectangle 2"/>
          <p:cNvSpPr/>
          <p:nvPr/>
        </p:nvSpPr>
        <p:spPr>
          <a:xfrm>
            <a:off x="539646" y="1144038"/>
            <a:ext cx="8184629" cy="4170372"/>
          </a:xfrm>
          <a:prstGeom prst="rect">
            <a:avLst/>
          </a:prstGeom>
        </p:spPr>
        <p:txBody>
          <a:bodyPr wrap="square">
            <a:spAutoFit/>
          </a:bodyPr>
          <a:lstStyle/>
          <a:p>
            <a:r>
              <a:rPr lang="en-US" b="1" dirty="0" smtClean="0">
                <a:latin typeface="+mn-lt"/>
              </a:rPr>
              <a:t>Knowledge </a:t>
            </a:r>
            <a:r>
              <a:rPr lang="en-US" b="1" dirty="0">
                <a:latin typeface="+mn-lt"/>
              </a:rPr>
              <a:t>of member’s </a:t>
            </a:r>
            <a:r>
              <a:rPr lang="en-US" b="1" dirty="0" smtClean="0">
                <a:latin typeface="+mn-lt"/>
              </a:rPr>
              <a:t>culture</a:t>
            </a:r>
          </a:p>
          <a:p>
            <a:pPr marL="285750" indent="-285750">
              <a:spcAft>
                <a:spcPts val="200"/>
              </a:spcAft>
              <a:buFont typeface="Arial" panose="020B0604020202020204" pitchFamily="34" charset="0"/>
              <a:buChar char="•"/>
            </a:pPr>
            <a:r>
              <a:rPr lang="en-US" sz="1600" dirty="0" smtClean="0">
                <a:latin typeface="+mn-lt"/>
              </a:rPr>
              <a:t>Become </a:t>
            </a:r>
            <a:r>
              <a:rPr lang="en-US" sz="1600" dirty="0">
                <a:latin typeface="+mn-lt"/>
              </a:rPr>
              <a:t>familiar with aspects of </a:t>
            </a:r>
            <a:r>
              <a:rPr lang="en-US" sz="1600" dirty="0" smtClean="0">
                <a:latin typeface="+mn-lt"/>
              </a:rPr>
              <a:t>culture.  Understand </a:t>
            </a:r>
            <a:r>
              <a:rPr lang="en-US" sz="1600" dirty="0">
                <a:latin typeface="+mn-lt"/>
              </a:rPr>
              <a:t>the linguistic, economic and social barriers that members from different cultures face which may prevent access to healthcare and social </a:t>
            </a:r>
            <a:r>
              <a:rPr lang="en-US" sz="1600" dirty="0" smtClean="0">
                <a:latin typeface="+mn-lt"/>
              </a:rPr>
              <a:t>services.  </a:t>
            </a:r>
          </a:p>
          <a:p>
            <a:pPr marL="285750" indent="-285750">
              <a:spcAft>
                <a:spcPts val="200"/>
              </a:spcAft>
              <a:buFont typeface="Arial" panose="020B0604020202020204" pitchFamily="34" charset="0"/>
              <a:buChar char="•"/>
            </a:pPr>
            <a:r>
              <a:rPr lang="en-US" sz="1600" dirty="0" smtClean="0">
                <a:latin typeface="+mn-lt"/>
              </a:rPr>
              <a:t>Make </a:t>
            </a:r>
            <a:r>
              <a:rPr lang="en-US" sz="1600" dirty="0">
                <a:latin typeface="+mn-lt"/>
              </a:rPr>
              <a:t>reasonable attempts to collect race-and language-specific member information</a:t>
            </a:r>
            <a:r>
              <a:rPr lang="en-US" sz="1600" dirty="0" smtClean="0">
                <a:latin typeface="+mn-lt"/>
              </a:rPr>
              <a:t>.</a:t>
            </a:r>
          </a:p>
          <a:p>
            <a:endParaRPr lang="en-US" sz="1100" dirty="0">
              <a:latin typeface="+mn-lt"/>
            </a:endParaRPr>
          </a:p>
          <a:p>
            <a:r>
              <a:rPr lang="en-US" b="1" dirty="0">
                <a:latin typeface="+mn-lt"/>
              </a:rPr>
              <a:t>Adaptation of </a:t>
            </a:r>
            <a:r>
              <a:rPr lang="en-US" b="1" dirty="0" smtClean="0">
                <a:latin typeface="+mn-lt"/>
              </a:rPr>
              <a:t>Skills</a:t>
            </a:r>
          </a:p>
          <a:p>
            <a:pPr marL="285750" indent="-285750">
              <a:spcAft>
                <a:spcPts val="200"/>
              </a:spcAft>
              <a:buFont typeface="Arial" panose="020B0604020202020204" pitchFamily="34" charset="0"/>
              <a:buChar char="•"/>
            </a:pPr>
            <a:r>
              <a:rPr lang="en-US" sz="1600" dirty="0" smtClean="0">
                <a:latin typeface="+mn-lt"/>
              </a:rPr>
              <a:t>Provide </a:t>
            </a:r>
            <a:r>
              <a:rPr lang="en-US" sz="1600" dirty="0">
                <a:latin typeface="+mn-lt"/>
              </a:rPr>
              <a:t>services that reflect an understanding of diversity between and within cultures.</a:t>
            </a:r>
          </a:p>
          <a:p>
            <a:pPr marL="285750" indent="-285750">
              <a:spcAft>
                <a:spcPts val="200"/>
              </a:spcAft>
              <a:buFont typeface="Arial" panose="020B0604020202020204" pitchFamily="34" charset="0"/>
              <a:buChar char="•"/>
            </a:pPr>
            <a:r>
              <a:rPr lang="en-US" sz="1600" dirty="0">
                <a:latin typeface="+mn-lt"/>
              </a:rPr>
              <a:t>Understand that members from different cultures consider and use alternatives to Western health care.</a:t>
            </a:r>
          </a:p>
          <a:p>
            <a:pPr marL="285750" indent="-285750">
              <a:spcAft>
                <a:spcPts val="200"/>
              </a:spcAft>
              <a:buFont typeface="Arial" panose="020B0604020202020204" pitchFamily="34" charset="0"/>
              <a:buChar char="•"/>
            </a:pPr>
            <a:r>
              <a:rPr lang="en-US" sz="1600" dirty="0">
                <a:latin typeface="+mn-lt"/>
              </a:rPr>
              <a:t>Consider the member and their family’s background in determining what services are appropriate.</a:t>
            </a:r>
          </a:p>
          <a:p>
            <a:pPr marL="285750" indent="-285750">
              <a:spcAft>
                <a:spcPts val="200"/>
              </a:spcAft>
              <a:buFont typeface="Arial" panose="020B0604020202020204" pitchFamily="34" charset="0"/>
              <a:buChar char="•"/>
            </a:pPr>
            <a:r>
              <a:rPr lang="en-US" sz="1600" dirty="0">
                <a:latin typeface="+mn-lt"/>
              </a:rPr>
              <a:t>Consider the member and their family’s perception of aging and caring for the elderly.</a:t>
            </a:r>
          </a:p>
          <a:p>
            <a:pPr marL="285750" indent="-285750">
              <a:spcAft>
                <a:spcPts val="200"/>
              </a:spcAft>
              <a:buFont typeface="Arial" panose="020B0604020202020204" pitchFamily="34" charset="0"/>
              <a:buChar char="•"/>
            </a:pPr>
            <a:r>
              <a:rPr lang="en-US" sz="1600" dirty="0">
                <a:latin typeface="+mn-lt"/>
              </a:rPr>
              <a:t>Treatment plans are developed with consideration of the member’s race, country or origin, native language, social class, religion, mental or physical abilities, age, gender and/or sexual orientation</a:t>
            </a:r>
            <a:r>
              <a:rPr lang="en-US" sz="1600" dirty="0" smtClean="0">
                <a:latin typeface="+mn-lt"/>
              </a:rPr>
              <a:t>.</a:t>
            </a:r>
            <a:endParaRPr lang="en-US" dirty="0">
              <a:solidFill>
                <a:srgbClr val="000000"/>
              </a:solidFill>
              <a:latin typeface="Arial" panose="020B0604020202020204" pitchFamily="34" charset="0"/>
            </a:endParaRPr>
          </a:p>
        </p:txBody>
      </p:sp>
    </p:spTree>
    <p:extLst>
      <p:ext uri="{BB962C8B-B14F-4D97-AF65-F5344CB8AC3E}">
        <p14:creationId xmlns:p14="http://schemas.microsoft.com/office/powerpoint/2010/main" val="16843316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262706" y="217641"/>
            <a:ext cx="8753475" cy="1125538"/>
          </a:xfrm>
        </p:spPr>
        <p:txBody>
          <a:bodyPr>
            <a:normAutofit/>
          </a:bodyPr>
          <a:lstStyle/>
          <a:p>
            <a:r>
              <a:rPr lang="en-US" sz="3200" b="0" dirty="0">
                <a:latin typeface="Cabin" panose="00000500000000000000" pitchFamily="2" charset="0"/>
                <a:cs typeface="Helvetica" panose="020B0604020202020204" pitchFamily="34" charset="0"/>
              </a:rPr>
              <a:t>Tips for Successful Cross-Cultural Communication</a:t>
            </a:r>
            <a:endParaRPr lang="en-US" altLang="en-US" sz="3200" b="0" dirty="0" smtClean="0">
              <a:latin typeface="Cabin" panose="00000500000000000000" pitchFamily="2" charset="0"/>
              <a:ea typeface="ＭＳ Ｐゴシック" pitchFamily="34" charset="-128"/>
              <a:cs typeface="Helvetica" panose="020B0604020202020204" pitchFamily="34" charset="0"/>
            </a:endParaRPr>
          </a:p>
        </p:txBody>
      </p:sp>
      <p:sp>
        <p:nvSpPr>
          <p:cNvPr id="3" name="TextBox 2"/>
          <p:cNvSpPr txBox="1"/>
          <p:nvPr/>
        </p:nvSpPr>
        <p:spPr>
          <a:xfrm>
            <a:off x="585908" y="1208366"/>
            <a:ext cx="7772400" cy="4093428"/>
          </a:xfrm>
          <a:prstGeom prst="rect">
            <a:avLst/>
          </a:prstGeom>
          <a:ln>
            <a:solidFill>
              <a:schemeClr val="bg1"/>
            </a:solidFill>
          </a:ln>
        </p:spPr>
        <p:style>
          <a:lnRef idx="2">
            <a:schemeClr val="accent5"/>
          </a:lnRef>
          <a:fillRef idx="1">
            <a:schemeClr val="lt1"/>
          </a:fillRef>
          <a:effectRef idx="0">
            <a:schemeClr val="accent5"/>
          </a:effectRef>
          <a:fontRef idx="minor">
            <a:schemeClr val="dk1"/>
          </a:fontRef>
        </p:style>
        <p:txBody>
          <a:bodyPr wrap="square" rtlCol="0">
            <a:spAutoFit/>
          </a:bodyPr>
          <a:lstStyle/>
          <a:p>
            <a:pPr marL="285750" indent="-285750">
              <a:buFont typeface="Arial" panose="020B0604020202020204" pitchFamily="34" charset="0"/>
              <a:buChar char="•"/>
            </a:pPr>
            <a:r>
              <a:rPr lang="en-US" sz="2000" dirty="0" smtClean="0"/>
              <a:t>Let </a:t>
            </a:r>
            <a:r>
              <a:rPr lang="en-US" sz="2000" dirty="0"/>
              <a:t>the person see your lips as you speak.</a:t>
            </a:r>
          </a:p>
          <a:p>
            <a:pPr marL="285750" indent="-285750">
              <a:buFont typeface="Arial" panose="020B0604020202020204" pitchFamily="34" charset="0"/>
              <a:buChar char="•"/>
            </a:pPr>
            <a:r>
              <a:rPr lang="en-US" sz="2000" dirty="0"/>
              <a:t>Be careful with your pronunciation.</a:t>
            </a:r>
          </a:p>
          <a:p>
            <a:pPr marL="285750" indent="-285750">
              <a:buFont typeface="Arial" panose="020B0604020202020204" pitchFamily="34" charset="0"/>
              <a:buChar char="•"/>
            </a:pPr>
            <a:r>
              <a:rPr lang="en-US" sz="2000" dirty="0"/>
              <a:t>Project a friendly demeanor/attitude.</a:t>
            </a:r>
          </a:p>
          <a:p>
            <a:pPr marL="285750" indent="-285750">
              <a:buFont typeface="Arial" panose="020B0604020202020204" pitchFamily="34" charset="0"/>
              <a:buChar char="•"/>
            </a:pPr>
            <a:r>
              <a:rPr lang="en-US" sz="2000" dirty="0"/>
              <a:t>Stick to the main point.</a:t>
            </a:r>
          </a:p>
          <a:p>
            <a:pPr marL="285750" indent="-285750">
              <a:buFont typeface="Arial" panose="020B0604020202020204" pitchFamily="34" charset="0"/>
              <a:buChar char="•"/>
            </a:pPr>
            <a:r>
              <a:rPr lang="en-US" sz="2000" dirty="0"/>
              <a:t>Be aware of your assumptions.</a:t>
            </a:r>
          </a:p>
          <a:p>
            <a:pPr marL="285750" indent="-285750">
              <a:buFont typeface="Arial" panose="020B0604020202020204" pitchFamily="34" charset="0"/>
              <a:buChar char="•"/>
            </a:pPr>
            <a:r>
              <a:rPr lang="en-US" sz="2000" dirty="0"/>
              <a:t>Emphasize or repeat key words.</a:t>
            </a:r>
          </a:p>
          <a:p>
            <a:pPr marL="285750" indent="-285750">
              <a:buFont typeface="Arial" panose="020B0604020202020204" pitchFamily="34" charset="0"/>
              <a:buChar char="•"/>
            </a:pPr>
            <a:r>
              <a:rPr lang="en-US" sz="2000" dirty="0"/>
              <a:t>Don’t rush the person.</a:t>
            </a:r>
          </a:p>
          <a:p>
            <a:pPr marL="285750" indent="-285750">
              <a:buFont typeface="Arial" panose="020B0604020202020204" pitchFamily="34" charset="0"/>
              <a:buChar char="•"/>
            </a:pPr>
            <a:r>
              <a:rPr lang="en-US" sz="2000" dirty="0"/>
              <a:t>Control your vocabulary; avoid jargon, slang, and difficult words.</a:t>
            </a:r>
          </a:p>
          <a:p>
            <a:pPr marL="285750" indent="-285750">
              <a:buFont typeface="Arial" panose="020B0604020202020204" pitchFamily="34" charset="0"/>
              <a:buChar char="•"/>
            </a:pPr>
            <a:r>
              <a:rPr lang="en-US" sz="2000" dirty="0"/>
              <a:t>Listen carefully.</a:t>
            </a:r>
          </a:p>
          <a:p>
            <a:pPr marL="285750" indent="-285750">
              <a:buFont typeface="Arial" panose="020B0604020202020204" pitchFamily="34" charset="0"/>
              <a:buChar char="•"/>
            </a:pPr>
            <a:r>
              <a:rPr lang="en-US" sz="2000" dirty="0"/>
              <a:t>Make your statement in a variety of ways to increase the chance of getting the thought across.</a:t>
            </a:r>
          </a:p>
          <a:p>
            <a:pPr marL="285750" indent="-285750">
              <a:buFont typeface="Arial" panose="020B0604020202020204" pitchFamily="34" charset="0"/>
              <a:buChar char="•"/>
            </a:pPr>
            <a:r>
              <a:rPr lang="en-US" sz="2000" dirty="0"/>
              <a:t>Speak clearly but not more loudly.</a:t>
            </a:r>
          </a:p>
          <a:p>
            <a:pPr marL="285750" indent="-285750">
              <a:buFont typeface="Arial" panose="020B0604020202020204" pitchFamily="34" charset="0"/>
              <a:buChar char="•"/>
            </a:pPr>
            <a:r>
              <a:rPr lang="en-US" sz="2000" dirty="0"/>
              <a:t>Write down key information for him or her to refer to later.</a:t>
            </a:r>
          </a:p>
        </p:txBody>
      </p:sp>
    </p:spTree>
    <p:extLst>
      <p:ext uri="{BB962C8B-B14F-4D97-AF65-F5344CB8AC3E}">
        <p14:creationId xmlns:p14="http://schemas.microsoft.com/office/powerpoint/2010/main" val="39270820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0" y="102265"/>
            <a:ext cx="7886700" cy="1325563"/>
          </a:xfrm>
        </p:spPr>
        <p:txBody>
          <a:bodyPr/>
          <a:lstStyle/>
          <a:p>
            <a:pPr algn="ctr"/>
            <a:r>
              <a:rPr lang="en-US" altLang="en-US" sz="3600" b="0" dirty="0" smtClean="0">
                <a:latin typeface="Cabin" panose="00000500000000000000" pitchFamily="2" charset="0"/>
                <a:ea typeface="ＭＳ Ｐゴシック" pitchFamily="34" charset="-128"/>
                <a:cs typeface="Helvetica" charset="0"/>
              </a:rPr>
              <a:t>Cultural Competency and Quality </a:t>
            </a:r>
          </a:p>
        </p:txBody>
      </p:sp>
      <p:graphicFrame>
        <p:nvGraphicFramePr>
          <p:cNvPr id="4" name="Diagram 3"/>
          <p:cNvGraphicFramePr/>
          <p:nvPr>
            <p:extLst/>
          </p:nvPr>
        </p:nvGraphicFramePr>
        <p:xfrm>
          <a:off x="903027" y="1397000"/>
          <a:ext cx="77724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993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graphicEl>
                                              <a:dgm id="{9454D322-9A1C-4382-89CC-C516B1E647B3}"/>
                                            </p:graphicEl>
                                          </p:spTgt>
                                        </p:tgtEl>
                                        <p:attrNameLst>
                                          <p:attrName>style.visibility</p:attrName>
                                        </p:attrNameLst>
                                      </p:cBhvr>
                                      <p:to>
                                        <p:strVal val="visible"/>
                                      </p:to>
                                    </p:set>
                                    <p:anim calcmode="lin" valueType="num">
                                      <p:cBhvr additive="base">
                                        <p:cTn id="7" dur="500" fill="hold"/>
                                        <p:tgtEl>
                                          <p:spTgt spid="4">
                                            <p:graphicEl>
                                              <a:dgm id="{9454D322-9A1C-4382-89CC-C516B1E647B3}"/>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graphicEl>
                                              <a:dgm id="{9454D322-9A1C-4382-89CC-C516B1E647B3}"/>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graphicEl>
                                              <a:dgm id="{BEBF20F1-1A33-46B3-BF76-242707E5CCB5}"/>
                                            </p:graphicEl>
                                          </p:spTgt>
                                        </p:tgtEl>
                                        <p:attrNameLst>
                                          <p:attrName>style.visibility</p:attrName>
                                        </p:attrNameLst>
                                      </p:cBhvr>
                                      <p:to>
                                        <p:strVal val="visible"/>
                                      </p:to>
                                    </p:set>
                                    <p:anim calcmode="lin" valueType="num">
                                      <p:cBhvr additive="base">
                                        <p:cTn id="11" dur="500" fill="hold"/>
                                        <p:tgtEl>
                                          <p:spTgt spid="4">
                                            <p:graphicEl>
                                              <a:dgm id="{BEBF20F1-1A33-46B3-BF76-242707E5CCB5}"/>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dgm id="{BEBF20F1-1A33-46B3-BF76-242707E5CCB5}"/>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2" presetClass="entr" presetSubtype="1" fill="hold" grpId="0" nodeType="afterEffect">
                                  <p:stCondLst>
                                    <p:cond delay="0"/>
                                  </p:stCondLst>
                                  <p:childTnLst>
                                    <p:set>
                                      <p:cBhvr>
                                        <p:cTn id="15" dur="1" fill="hold">
                                          <p:stCondLst>
                                            <p:cond delay="0"/>
                                          </p:stCondLst>
                                        </p:cTn>
                                        <p:tgtEl>
                                          <p:spTgt spid="4">
                                            <p:graphicEl>
                                              <a:dgm id="{8BC9941A-FF2B-4308-BD41-94DDD43B9246}"/>
                                            </p:graphicEl>
                                          </p:spTgt>
                                        </p:tgtEl>
                                        <p:attrNameLst>
                                          <p:attrName>style.visibility</p:attrName>
                                        </p:attrNameLst>
                                      </p:cBhvr>
                                      <p:to>
                                        <p:strVal val="visible"/>
                                      </p:to>
                                    </p:set>
                                    <p:anim calcmode="lin" valueType="num">
                                      <p:cBhvr additive="base">
                                        <p:cTn id="16" dur="500" fill="hold"/>
                                        <p:tgtEl>
                                          <p:spTgt spid="4">
                                            <p:graphicEl>
                                              <a:dgm id="{8BC9941A-FF2B-4308-BD41-94DDD43B9246}"/>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dgm id="{8BC9941A-FF2B-4308-BD41-94DDD43B9246}"/>
                                            </p:graphicEl>
                                          </p:spTgt>
                                        </p:tgtEl>
                                        <p:attrNameLst>
                                          <p:attrName>ppt_y</p:attrName>
                                        </p:attrNameLst>
                                      </p:cBhvr>
                                      <p:tavLst>
                                        <p:tav tm="0">
                                          <p:val>
                                            <p:strVal val="0-#ppt_h/2"/>
                                          </p:val>
                                        </p:tav>
                                        <p:tav tm="100000">
                                          <p:val>
                                            <p:strVal val="#ppt_y"/>
                                          </p:val>
                                        </p:tav>
                                      </p:tavLst>
                                    </p:anim>
                                  </p:childTnLst>
                                </p:cTn>
                              </p:par>
                              <p:par>
                                <p:cTn id="18" presetID="2" presetClass="entr" presetSubtype="1" fill="hold" grpId="0" nodeType="withEffect">
                                  <p:stCondLst>
                                    <p:cond delay="0"/>
                                  </p:stCondLst>
                                  <p:childTnLst>
                                    <p:set>
                                      <p:cBhvr>
                                        <p:cTn id="19" dur="1" fill="hold">
                                          <p:stCondLst>
                                            <p:cond delay="0"/>
                                          </p:stCondLst>
                                        </p:cTn>
                                        <p:tgtEl>
                                          <p:spTgt spid="4">
                                            <p:graphicEl>
                                              <a:dgm id="{00604A5A-D7DD-4729-9993-D502EBFA1188}"/>
                                            </p:graphicEl>
                                          </p:spTgt>
                                        </p:tgtEl>
                                        <p:attrNameLst>
                                          <p:attrName>style.visibility</p:attrName>
                                        </p:attrNameLst>
                                      </p:cBhvr>
                                      <p:to>
                                        <p:strVal val="visible"/>
                                      </p:to>
                                    </p:set>
                                    <p:anim calcmode="lin" valueType="num">
                                      <p:cBhvr additive="base">
                                        <p:cTn id="20" dur="500" fill="hold"/>
                                        <p:tgtEl>
                                          <p:spTgt spid="4">
                                            <p:graphicEl>
                                              <a:dgm id="{00604A5A-D7DD-4729-9993-D502EBFA1188}"/>
                                            </p:graphic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graphicEl>
                                              <a:dgm id="{00604A5A-D7DD-4729-9993-D502EBFA1188}"/>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737420" y="1706563"/>
            <a:ext cx="7886700" cy="985837"/>
          </a:xfrm>
        </p:spPr>
        <p:txBody>
          <a:bodyPr/>
          <a:lstStyle/>
          <a:p>
            <a:r>
              <a:rPr lang="en-US" b="0" dirty="0" smtClean="0"/>
              <a:t>INTEGRITY Overview </a:t>
            </a:r>
            <a:endParaRPr lang="en-US" b="0" dirty="0"/>
          </a:p>
        </p:txBody>
      </p:sp>
    </p:spTree>
    <p:extLst>
      <p:ext uri="{BB962C8B-B14F-4D97-AF65-F5344CB8AC3E}">
        <p14:creationId xmlns:p14="http://schemas.microsoft.com/office/powerpoint/2010/main" val="2892297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442452" y="227473"/>
            <a:ext cx="7886700" cy="1325563"/>
          </a:xfrm>
        </p:spPr>
        <p:txBody>
          <a:bodyPr>
            <a:normAutofit/>
          </a:bodyPr>
          <a:lstStyle/>
          <a:p>
            <a:pPr algn="ctr"/>
            <a:r>
              <a:rPr lang="en-US" altLang="en-US" sz="3600" b="0" dirty="0" smtClean="0">
                <a:latin typeface="Cabin" panose="00000500000000000000" pitchFamily="2" charset="0"/>
                <a:cs typeface="Helvetica" charset="0"/>
              </a:rPr>
              <a:t>What is INTEGRITY?</a:t>
            </a:r>
            <a:br>
              <a:rPr lang="en-US" altLang="en-US" sz="3600" b="0" dirty="0" smtClean="0">
                <a:latin typeface="Cabin" panose="00000500000000000000" pitchFamily="2" charset="0"/>
                <a:cs typeface="Helvetica" charset="0"/>
              </a:rPr>
            </a:br>
            <a:endParaRPr lang="en-US" altLang="en-US" sz="3600" b="0" dirty="0" smtClean="0">
              <a:solidFill>
                <a:schemeClr val="tx1"/>
              </a:solidFill>
              <a:latin typeface="Cabin" panose="00000500000000000000" pitchFamily="2" charset="0"/>
              <a:cs typeface="Helvetica" charset="0"/>
            </a:endParaRPr>
          </a:p>
        </p:txBody>
      </p:sp>
      <p:graphicFrame>
        <p:nvGraphicFramePr>
          <p:cNvPr id="4" name="Diagram 3"/>
          <p:cNvGraphicFramePr/>
          <p:nvPr>
            <p:extLst>
              <p:ext uri="{D42A27DB-BD31-4B8C-83A1-F6EECF244321}">
                <p14:modId xmlns:p14="http://schemas.microsoft.com/office/powerpoint/2010/main" val="386119706"/>
              </p:ext>
            </p:extLst>
          </p:nvPr>
        </p:nvGraphicFramePr>
        <p:xfrm>
          <a:off x="304800" y="675745"/>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
        <p:nvSpPr>
          <p:cNvPr id="6" name="Oval 5"/>
          <p:cNvSpPr/>
          <p:nvPr/>
        </p:nvSpPr>
        <p:spPr>
          <a:xfrm>
            <a:off x="1130709" y="4589090"/>
            <a:ext cx="6666271" cy="1192056"/>
          </a:xfrm>
          <a:prstGeom prst="ellipse">
            <a:avLst/>
          </a:prstGeom>
          <a:solidFill>
            <a:schemeClr val="accent6">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smtClean="0">
                <a:solidFill>
                  <a:schemeClr val="tx1"/>
                </a:solidFill>
                <a:latin typeface="Calibri" panose="020F0502020204030204" pitchFamily="34" charset="0"/>
                <a:cs typeface="Calibri" panose="020F0502020204030204" pitchFamily="34" charset="0"/>
              </a:rPr>
              <a:t>Neighborhood  is the </a:t>
            </a:r>
            <a:r>
              <a:rPr lang="en-US" sz="1600" b="1" i="1" dirty="0" smtClean="0">
                <a:solidFill>
                  <a:schemeClr val="tx1"/>
                </a:solidFill>
                <a:latin typeface="Calibri" panose="020F0502020204030204" pitchFamily="34" charset="0"/>
                <a:cs typeface="Calibri" panose="020F0502020204030204" pitchFamily="34" charset="0"/>
              </a:rPr>
              <a:t>only</a:t>
            </a:r>
            <a:r>
              <a:rPr lang="en-US" sz="1600" b="1" dirty="0" smtClean="0">
                <a:solidFill>
                  <a:schemeClr val="tx1"/>
                </a:solidFill>
                <a:latin typeface="Calibri" panose="020F0502020204030204" pitchFamily="34" charset="0"/>
                <a:cs typeface="Calibri" panose="020F0502020204030204" pitchFamily="34" charset="0"/>
              </a:rPr>
              <a:t> health plan in Rhode Island to participate in the Duals Demonstration Program</a:t>
            </a:r>
            <a:endParaRPr 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2989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91612" y="253927"/>
            <a:ext cx="7886700" cy="1325563"/>
          </a:xfrm>
        </p:spPr>
        <p:txBody>
          <a:bodyPr/>
          <a:lstStyle/>
          <a:p>
            <a:r>
              <a:rPr lang="en-US" b="0" dirty="0" smtClean="0"/>
              <a:t>Neighborhood Members</a:t>
            </a:r>
            <a:endParaRPr lang="en-US" dirty="0"/>
          </a:p>
        </p:txBody>
      </p:sp>
      <p:sp>
        <p:nvSpPr>
          <p:cNvPr id="4" name="TextBox 3"/>
          <p:cNvSpPr txBox="1"/>
          <p:nvPr/>
        </p:nvSpPr>
        <p:spPr>
          <a:xfrm>
            <a:off x="491612" y="1514329"/>
            <a:ext cx="7886700" cy="3416320"/>
          </a:xfrm>
          <a:prstGeom prst="rect">
            <a:avLst/>
          </a:prstGeom>
          <a:noFill/>
        </p:spPr>
        <p:txBody>
          <a:bodyPr wrap="square" rtlCol="0">
            <a:spAutoFit/>
          </a:bodyPr>
          <a:lstStyle/>
          <a:p>
            <a:r>
              <a:rPr lang="en-US" dirty="0"/>
              <a:t>Neighborhood insures about 60 percent of the vulnerable populations—with low income, disabilities or other special needs—in Rhode Island. We are committed to a culture of caring and ensuring our members have access to the medical treatment and community services necessary within a culturally and linguistically appropriate setting to achieve health and wellbeing</a:t>
            </a:r>
            <a:r>
              <a:rPr lang="en-US" dirty="0" smtClean="0"/>
              <a:t>.</a:t>
            </a:r>
          </a:p>
          <a:p>
            <a:r>
              <a:rPr lang="en-US" dirty="0"/>
              <a:t> </a:t>
            </a:r>
          </a:p>
          <a:p>
            <a:r>
              <a:rPr lang="en-US" dirty="0"/>
              <a:t>We also provide health coverage for about 25,000 individuals* through Rhode Island’s health insurance exchange, </a:t>
            </a:r>
            <a:r>
              <a:rPr lang="en-US" dirty="0" err="1">
                <a:hlinkClick r:id="rId2"/>
              </a:rPr>
              <a:t>HealthSourceRI</a:t>
            </a:r>
            <a:r>
              <a:rPr lang="en-US" dirty="0"/>
              <a:t>. </a:t>
            </a:r>
            <a:endParaRPr lang="en-US" dirty="0" smtClean="0"/>
          </a:p>
          <a:p>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33349441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42451" y="286466"/>
            <a:ext cx="7886700" cy="1325563"/>
          </a:xfrm>
        </p:spPr>
        <p:txBody>
          <a:bodyPr>
            <a:normAutofit/>
          </a:bodyPr>
          <a:lstStyle/>
          <a:p>
            <a:r>
              <a:rPr lang="en-US" sz="4000" b="0" dirty="0" smtClean="0"/>
              <a:t>Goals of INTEGRITY</a:t>
            </a:r>
            <a:endParaRPr lang="en-US" sz="4000" b="0" dirty="0"/>
          </a:p>
        </p:txBody>
      </p:sp>
      <p:sp>
        <p:nvSpPr>
          <p:cNvPr id="4" name="TextBox 3"/>
          <p:cNvSpPr txBox="1"/>
          <p:nvPr/>
        </p:nvSpPr>
        <p:spPr>
          <a:xfrm>
            <a:off x="539177" y="1435855"/>
            <a:ext cx="8065645" cy="4247317"/>
          </a:xfrm>
          <a:prstGeom prst="rect">
            <a:avLst/>
          </a:prstGeom>
          <a:noFill/>
        </p:spPr>
        <p:txBody>
          <a:bodyPr wrap="square" rtlCol="0">
            <a:spAutoFit/>
          </a:bodyPr>
          <a:lstStyle/>
          <a:p>
            <a:pPr marL="342900" lvl="0" indent="-342900">
              <a:buFont typeface="+mj-lt"/>
              <a:buAutoNum type="arabicPeriod"/>
            </a:pPr>
            <a:r>
              <a:rPr lang="en-US" dirty="0" smtClean="0"/>
              <a:t>Offer </a:t>
            </a:r>
            <a:r>
              <a:rPr lang="en-US" dirty="0"/>
              <a:t>quality primary and preventive care, integrated across the full continuum of care that builds and enhances the role of the Patient-Centered Medical Home (PCMH) and primary care practices;</a:t>
            </a:r>
          </a:p>
          <a:p>
            <a:pPr marL="342900" lvl="0" indent="-342900">
              <a:buFont typeface="+mj-lt"/>
              <a:buAutoNum type="arabicPeriod"/>
            </a:pPr>
            <a:r>
              <a:rPr lang="en-US" dirty="0" smtClean="0"/>
              <a:t>Integrate </a:t>
            </a:r>
            <a:r>
              <a:rPr lang="en-US" dirty="0"/>
              <a:t>the full continuum of Medicare and Medicaid benefits through collaborative relationships among Neighborhood’s care management staff and with medical, behavioral and other community-based partners;</a:t>
            </a:r>
          </a:p>
          <a:p>
            <a:pPr marL="342900" lvl="0" indent="-342900">
              <a:buFont typeface="+mj-lt"/>
              <a:buAutoNum type="arabicPeriod"/>
            </a:pPr>
            <a:r>
              <a:rPr lang="en-US" dirty="0" smtClean="0"/>
              <a:t>Facilitate </a:t>
            </a:r>
            <a:r>
              <a:rPr lang="en-US" dirty="0"/>
              <a:t>informed member- and family-centric decision-making that meets the self-defined and varied needs of members, in collaboration with the informal supports and Neighborhood;</a:t>
            </a:r>
          </a:p>
          <a:p>
            <a:pPr marL="342900" lvl="0" indent="-342900">
              <a:buFont typeface="+mj-lt"/>
              <a:buAutoNum type="arabicPeriod"/>
            </a:pPr>
            <a:r>
              <a:rPr lang="en-US" dirty="0" smtClean="0"/>
              <a:t>Improve members</a:t>
            </a:r>
            <a:r>
              <a:rPr lang="en-US" dirty="0"/>
              <a:t>’ health outcomes by coordinating care efficiently across the plan and with medical, behavioral and non-medical social supports and providers; and</a:t>
            </a:r>
          </a:p>
          <a:p>
            <a:pPr marL="342900" lvl="0" indent="-342900">
              <a:buFont typeface="+mj-lt"/>
              <a:buAutoNum type="arabicPeriod"/>
            </a:pPr>
            <a:r>
              <a:rPr lang="en-US" dirty="0"/>
              <a:t>D</a:t>
            </a:r>
            <a:r>
              <a:rPr lang="en-US" dirty="0" smtClean="0"/>
              <a:t>evelop </a:t>
            </a:r>
            <a:r>
              <a:rPr lang="en-US" dirty="0"/>
              <a:t>effective, efficient operations that leverage strong interpersonal and </a:t>
            </a:r>
            <a:r>
              <a:rPr lang="en-US" dirty="0" smtClean="0"/>
              <a:t>technical communications </a:t>
            </a:r>
            <a:r>
              <a:rPr lang="en-US" dirty="0"/>
              <a:t>to deliver high-quality clinical and non-clinical care.</a:t>
            </a:r>
          </a:p>
          <a:p>
            <a:endParaRPr lang="en-US" dirty="0"/>
          </a:p>
        </p:txBody>
      </p:sp>
    </p:spTree>
    <p:extLst>
      <p:ext uri="{BB962C8B-B14F-4D97-AF65-F5344CB8AC3E}">
        <p14:creationId xmlns:p14="http://schemas.microsoft.com/office/powerpoint/2010/main" val="352086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3290" y="233363"/>
            <a:ext cx="6832600" cy="1158875"/>
          </a:xfrm>
        </p:spPr>
        <p:txBody>
          <a:bodyPr>
            <a:normAutofit/>
          </a:bodyPr>
          <a:lstStyle/>
          <a:p>
            <a:r>
              <a:rPr lang="en-US" sz="3200" b="0" dirty="0" smtClean="0">
                <a:latin typeface="Cabin" panose="00000500000000000000" pitchFamily="2" charset="0"/>
              </a:rPr>
              <a:t>Comprehensive Coverage</a:t>
            </a:r>
            <a:endParaRPr lang="en-US" sz="3200" b="0" dirty="0">
              <a:latin typeface="Cabin" panose="00000500000000000000" pitchFamily="2" charset="0"/>
            </a:endParaRPr>
          </a:p>
        </p:txBody>
      </p:sp>
      <p:graphicFrame>
        <p:nvGraphicFramePr>
          <p:cNvPr id="5" name="Content Placeholder 4"/>
          <p:cNvGraphicFramePr>
            <a:graphicFrameLocks noGrp="1"/>
          </p:cNvGraphicFramePr>
          <p:nvPr>
            <p:ph idx="4294967295"/>
            <p:extLst/>
          </p:nvPr>
        </p:nvGraphicFramePr>
        <p:xfrm>
          <a:off x="0" y="1392238"/>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48231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5471" y="600075"/>
            <a:ext cx="7886700" cy="985838"/>
          </a:xfrm>
        </p:spPr>
        <p:txBody>
          <a:bodyPr>
            <a:normAutofit/>
          </a:bodyPr>
          <a:lstStyle/>
          <a:p>
            <a:r>
              <a:rPr lang="en-US" sz="3600" b="0" dirty="0" smtClean="0"/>
              <a:t>INTEGRITY Enrollee Benefits</a:t>
            </a:r>
            <a:endParaRPr lang="en-US" sz="3600" b="0" dirty="0"/>
          </a:p>
        </p:txBody>
      </p:sp>
      <p:sp>
        <p:nvSpPr>
          <p:cNvPr id="3" name="Content Placeholder 2"/>
          <p:cNvSpPr>
            <a:spLocks noGrp="1"/>
          </p:cNvSpPr>
          <p:nvPr>
            <p:ph idx="4294967295"/>
          </p:nvPr>
        </p:nvSpPr>
        <p:spPr>
          <a:xfrm>
            <a:off x="265471" y="1585913"/>
            <a:ext cx="8416925" cy="2786062"/>
          </a:xfrm>
        </p:spPr>
        <p:txBody>
          <a:bodyPr>
            <a:normAutofit/>
          </a:bodyPr>
          <a:lstStyle/>
          <a:p>
            <a:pPr marL="0" indent="0" fontAlgn="base">
              <a:buNone/>
            </a:pPr>
            <a:r>
              <a:rPr lang="en-US" sz="2400" b="1" dirty="0">
                <a:latin typeface="Calibri" panose="020F0502020204030204" pitchFamily="34" charset="0"/>
                <a:cs typeface="Calibri" panose="020F0502020204030204" pitchFamily="34" charset="0"/>
              </a:rPr>
              <a:t>Medical, Behavioral Health and Long Term Services and Supports</a:t>
            </a:r>
          </a:p>
          <a:p>
            <a:pPr fontAlgn="base"/>
            <a:r>
              <a:rPr lang="en-US" sz="2800" dirty="0">
                <a:latin typeface="Calibri" panose="020F0502020204030204" pitchFamily="34" charset="0"/>
                <a:cs typeface="Calibri" panose="020F0502020204030204" pitchFamily="34" charset="0"/>
              </a:rPr>
              <a:t>INTEGRITY MMP benefits include comprehensive medical, behavioral health and long term services and supports. In addition, Neighborhood will provide Medicare Part D and over-the-counter drug benefits, through the INTEGRITY formulary.</a:t>
            </a:r>
          </a:p>
          <a:p>
            <a:pPr marL="0" indent="0" fontAlgn="base">
              <a:buNone/>
            </a:pPr>
            <a:endParaRPr lang="en-US" dirty="0"/>
          </a:p>
          <a:p>
            <a:endParaRPr lang="en-US" dirty="0"/>
          </a:p>
        </p:txBody>
      </p:sp>
    </p:spTree>
    <p:extLst>
      <p:ext uri="{BB962C8B-B14F-4D97-AF65-F5344CB8AC3E}">
        <p14:creationId xmlns:p14="http://schemas.microsoft.com/office/powerpoint/2010/main" val="38111651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37723512"/>
              </p:ext>
            </p:extLst>
          </p:nvPr>
        </p:nvGraphicFramePr>
        <p:xfrm>
          <a:off x="838002" y="421712"/>
          <a:ext cx="7886700" cy="476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89616" y="5717907"/>
            <a:ext cx="4796545" cy="338554"/>
          </a:xfrm>
          <a:prstGeom prst="rect">
            <a:avLst/>
          </a:prstGeom>
          <a:noFill/>
        </p:spPr>
        <p:txBody>
          <a:bodyPr wrap="square" rtlCol="0">
            <a:spAutoFit/>
          </a:bodyPr>
          <a:lstStyle/>
          <a:p>
            <a:r>
              <a:rPr lang="en-US" sz="1600" b="1" i="1" dirty="0" smtClean="0">
                <a:solidFill>
                  <a:schemeClr val="accent6">
                    <a:lumMod val="75000"/>
                  </a:schemeClr>
                </a:solidFill>
              </a:rPr>
              <a:t>* </a:t>
            </a:r>
            <a:r>
              <a:rPr lang="en-US" sz="1400" b="1" i="1" dirty="0" smtClean="0">
                <a:solidFill>
                  <a:schemeClr val="accent6">
                    <a:lumMod val="75000"/>
                  </a:schemeClr>
                </a:solidFill>
              </a:rPr>
              <a:t>Authorization rules may apply</a:t>
            </a:r>
            <a:r>
              <a:rPr lang="en-US" sz="1200" b="1" i="1" dirty="0" smtClean="0">
                <a:solidFill>
                  <a:schemeClr val="accent6">
                    <a:lumMod val="75000"/>
                  </a:schemeClr>
                </a:solidFill>
              </a:rPr>
              <a:t>.</a:t>
            </a:r>
          </a:p>
        </p:txBody>
      </p:sp>
    </p:spTree>
    <p:extLst>
      <p:ext uri="{BB962C8B-B14F-4D97-AF65-F5344CB8AC3E}">
        <p14:creationId xmlns:p14="http://schemas.microsoft.com/office/powerpoint/2010/main" val="1877440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655569589"/>
              </p:ext>
            </p:extLst>
          </p:nvPr>
        </p:nvGraphicFramePr>
        <p:xfrm>
          <a:off x="752955" y="489463"/>
          <a:ext cx="7886700" cy="47688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3489616" y="5717907"/>
            <a:ext cx="4796545" cy="338554"/>
          </a:xfrm>
          <a:prstGeom prst="rect">
            <a:avLst/>
          </a:prstGeom>
          <a:noFill/>
        </p:spPr>
        <p:txBody>
          <a:bodyPr wrap="square" rtlCol="0">
            <a:spAutoFit/>
          </a:bodyPr>
          <a:lstStyle/>
          <a:p>
            <a:r>
              <a:rPr lang="en-US" sz="1600" b="1" i="1" dirty="0" smtClean="0">
                <a:solidFill>
                  <a:schemeClr val="accent6">
                    <a:lumMod val="75000"/>
                  </a:schemeClr>
                </a:solidFill>
              </a:rPr>
              <a:t>* </a:t>
            </a:r>
            <a:r>
              <a:rPr lang="en-US" sz="1400" b="1" i="1" dirty="0" smtClean="0">
                <a:solidFill>
                  <a:schemeClr val="accent6">
                    <a:lumMod val="75000"/>
                  </a:schemeClr>
                </a:solidFill>
              </a:rPr>
              <a:t>Authorization rules may apply</a:t>
            </a:r>
            <a:r>
              <a:rPr lang="en-US" sz="1200" b="1" i="1" dirty="0" smtClean="0">
                <a:solidFill>
                  <a:schemeClr val="accent6">
                    <a:lumMod val="75000"/>
                  </a:schemeClr>
                </a:solidFill>
              </a:rPr>
              <a:t>.</a:t>
            </a:r>
          </a:p>
        </p:txBody>
      </p:sp>
    </p:spTree>
    <p:extLst>
      <p:ext uri="{BB962C8B-B14F-4D97-AF65-F5344CB8AC3E}">
        <p14:creationId xmlns:p14="http://schemas.microsoft.com/office/powerpoint/2010/main" val="113000672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035570658"/>
              </p:ext>
            </p:extLst>
          </p:nvPr>
        </p:nvGraphicFramePr>
        <p:xfrm>
          <a:off x="628650" y="524814"/>
          <a:ext cx="7886700" cy="43513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88336" y="5444532"/>
            <a:ext cx="5827014" cy="369332"/>
          </a:xfrm>
          <a:prstGeom prst="rect">
            <a:avLst/>
          </a:prstGeom>
          <a:noFill/>
        </p:spPr>
        <p:txBody>
          <a:bodyPr wrap="square" rtlCol="0">
            <a:spAutoFit/>
          </a:bodyPr>
          <a:lstStyle/>
          <a:p>
            <a:r>
              <a:rPr lang="en-US" b="1" i="1" dirty="0" smtClean="0">
                <a:solidFill>
                  <a:schemeClr val="accent6">
                    <a:lumMod val="75000"/>
                  </a:schemeClr>
                </a:solidFill>
              </a:rPr>
              <a:t>* </a:t>
            </a:r>
            <a:r>
              <a:rPr lang="en-US" sz="1400" b="1" i="1" dirty="0" smtClean="0">
                <a:solidFill>
                  <a:schemeClr val="accent6">
                    <a:lumMod val="75000"/>
                  </a:schemeClr>
                </a:solidFill>
              </a:rPr>
              <a:t>Authorization rules may apply.</a:t>
            </a:r>
          </a:p>
        </p:txBody>
      </p:sp>
    </p:spTree>
    <p:extLst>
      <p:ext uri="{BB962C8B-B14F-4D97-AF65-F5344CB8AC3E}">
        <p14:creationId xmlns:p14="http://schemas.microsoft.com/office/powerpoint/2010/main" val="37880221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707449215"/>
              </p:ext>
            </p:extLst>
          </p:nvPr>
        </p:nvGraphicFramePr>
        <p:xfrm>
          <a:off x="757084" y="660400"/>
          <a:ext cx="7886700" cy="43449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88336" y="5284273"/>
            <a:ext cx="5827014" cy="369332"/>
          </a:xfrm>
          <a:prstGeom prst="rect">
            <a:avLst/>
          </a:prstGeom>
          <a:noFill/>
        </p:spPr>
        <p:txBody>
          <a:bodyPr wrap="square" rtlCol="0">
            <a:spAutoFit/>
          </a:bodyPr>
          <a:lstStyle/>
          <a:p>
            <a:r>
              <a:rPr lang="en-US" b="1" i="1" dirty="0" smtClean="0">
                <a:solidFill>
                  <a:schemeClr val="accent6">
                    <a:lumMod val="75000"/>
                  </a:schemeClr>
                </a:solidFill>
              </a:rPr>
              <a:t>* </a:t>
            </a:r>
            <a:r>
              <a:rPr lang="en-US" sz="1400" b="1" i="1" dirty="0" smtClean="0">
                <a:solidFill>
                  <a:schemeClr val="accent6">
                    <a:lumMod val="75000"/>
                  </a:schemeClr>
                </a:solidFill>
              </a:rPr>
              <a:t>Authorization rules may apply.</a:t>
            </a:r>
          </a:p>
        </p:txBody>
      </p:sp>
    </p:spTree>
    <p:extLst>
      <p:ext uri="{BB962C8B-B14F-4D97-AF65-F5344CB8AC3E}">
        <p14:creationId xmlns:p14="http://schemas.microsoft.com/office/powerpoint/2010/main" val="285465198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2425" y="349557"/>
            <a:ext cx="7886700" cy="985838"/>
          </a:xfrm>
        </p:spPr>
        <p:txBody>
          <a:bodyPr>
            <a:normAutofit/>
          </a:bodyPr>
          <a:lstStyle/>
          <a:p>
            <a:r>
              <a:rPr lang="en-US" b="0" dirty="0" smtClean="0"/>
              <a:t>INTEGRITY - Pharmacy Benefits</a:t>
            </a:r>
            <a:endParaRPr lang="en-US" b="0" dirty="0"/>
          </a:p>
        </p:txBody>
      </p:sp>
      <p:sp>
        <p:nvSpPr>
          <p:cNvPr id="3" name="Content Placeholder 2"/>
          <p:cNvSpPr>
            <a:spLocks noGrp="1"/>
          </p:cNvSpPr>
          <p:nvPr>
            <p:ph idx="4294967295"/>
          </p:nvPr>
        </p:nvSpPr>
        <p:spPr>
          <a:xfrm>
            <a:off x="432619" y="1359925"/>
            <a:ext cx="8239125" cy="3895725"/>
          </a:xfrm>
        </p:spPr>
        <p:txBody>
          <a:bodyPr>
            <a:normAutofit fontScale="32500" lnSpcReduction="20000"/>
          </a:bodyPr>
          <a:lstStyle/>
          <a:p>
            <a:pPr marL="0" indent="0" fontAlgn="base">
              <a:buNone/>
            </a:pPr>
            <a:r>
              <a:rPr lang="en-US" sz="4900" b="1" u="sng" dirty="0">
                <a:latin typeface="Calibri" panose="020F0502020204030204" pitchFamily="34" charset="0"/>
                <a:cs typeface="Calibri" panose="020F0502020204030204" pitchFamily="34" charset="0"/>
              </a:rPr>
              <a:t>MMP Pharmacy Program</a:t>
            </a:r>
            <a:endParaRPr lang="en-US" sz="4900" b="1" dirty="0">
              <a:latin typeface="Calibri" panose="020F0502020204030204" pitchFamily="34" charset="0"/>
              <a:cs typeface="Calibri" panose="020F0502020204030204" pitchFamily="34" charset="0"/>
            </a:endParaRPr>
          </a:p>
          <a:p>
            <a:pPr fontAlgn="base">
              <a:spcAft>
                <a:spcPts val="400"/>
              </a:spcAft>
            </a:pPr>
            <a:r>
              <a:rPr lang="en-US" sz="6200" dirty="0">
                <a:latin typeface="Calibri" panose="020F0502020204030204" pitchFamily="34" charset="0"/>
                <a:cs typeface="Calibri" panose="020F0502020204030204" pitchFamily="34" charset="0"/>
              </a:rPr>
              <a:t>As part of the contract providers must comply with all CMS regulations that govern the MMP product including all Medicare Part D requirements. This section outlines INTEGRITY MMP pharmacy program, including general information on our formulary and utilization management programs. Also included is a description of Neighborhood’s Step Therapy program and Medication Therapy Management program (MTM).</a:t>
            </a:r>
          </a:p>
          <a:p>
            <a:pPr fontAlgn="base">
              <a:spcAft>
                <a:spcPts val="400"/>
              </a:spcAft>
            </a:pPr>
            <a:r>
              <a:rPr lang="en-US" sz="6200" dirty="0">
                <a:latin typeface="Calibri" panose="020F0502020204030204" pitchFamily="34" charset="0"/>
                <a:cs typeface="Calibri" panose="020F0502020204030204" pitchFamily="34" charset="0"/>
              </a:rPr>
              <a:t>Neighborhood contracted with CVS/Caremark, a national pharmacy benefits management company, to administer the Medicare Part D pharmacy benefit provided to INTEGRITY members. In addition to many smaller independent pharmacies, Neighborhood’s pharmacy network includes CVS, Rite Aid, Walgreens, Walmart and many others. A complete list of contracted pharmacies is available on our web site,</a:t>
            </a:r>
            <a:r>
              <a:rPr lang="en-US" sz="6200" u="sng" dirty="0">
                <a:latin typeface="Calibri" panose="020F0502020204030204" pitchFamily="34" charset="0"/>
                <a:cs typeface="Calibri" panose="020F0502020204030204" pitchFamily="34" charset="0"/>
              </a:rPr>
              <a:t> </a:t>
            </a:r>
            <a:r>
              <a:rPr lang="en-US" sz="6200" u="sng" dirty="0">
                <a:latin typeface="Calibri" panose="020F0502020204030204" pitchFamily="34" charset="0"/>
                <a:cs typeface="Calibri" panose="020F0502020204030204" pitchFamily="34" charset="0"/>
                <a:hlinkClick r:id="rId2"/>
              </a:rPr>
              <a:t>www.nhpri.org</a:t>
            </a:r>
            <a:endParaRPr lang="en-US" sz="6200" dirty="0">
              <a:latin typeface="Calibri" panose="020F0502020204030204" pitchFamily="34" charset="0"/>
              <a:cs typeface="Calibri" panose="020F0502020204030204" pitchFamily="34" charset="0"/>
            </a:endParaRPr>
          </a:p>
          <a:p>
            <a:pPr marL="0" indent="0" fontAlgn="base">
              <a:buNone/>
            </a:pPr>
            <a:r>
              <a:rPr lang="en-US" u="sng" dirty="0" smtClean="0"/>
              <a:t>.</a:t>
            </a:r>
            <a:endParaRPr lang="en-US" dirty="0"/>
          </a:p>
          <a:p>
            <a:endParaRPr lang="en-US" dirty="0"/>
          </a:p>
        </p:txBody>
      </p:sp>
    </p:spTree>
    <p:extLst>
      <p:ext uri="{BB962C8B-B14F-4D97-AF65-F5344CB8AC3E}">
        <p14:creationId xmlns:p14="http://schemas.microsoft.com/office/powerpoint/2010/main" val="8672553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extLst>
              <p:ext uri="{D42A27DB-BD31-4B8C-83A1-F6EECF244321}">
                <p14:modId xmlns:p14="http://schemas.microsoft.com/office/powerpoint/2010/main" val="2539335801"/>
              </p:ext>
            </p:extLst>
          </p:nvPr>
        </p:nvGraphicFramePr>
        <p:xfrm>
          <a:off x="754142" y="217488"/>
          <a:ext cx="7886700" cy="5033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Box 6"/>
          <p:cNvSpPr txBox="1"/>
          <p:nvPr/>
        </p:nvSpPr>
        <p:spPr>
          <a:xfrm>
            <a:off x="2688336" y="5321981"/>
            <a:ext cx="5827014" cy="307777"/>
          </a:xfrm>
          <a:prstGeom prst="rect">
            <a:avLst/>
          </a:prstGeom>
          <a:noFill/>
        </p:spPr>
        <p:txBody>
          <a:bodyPr wrap="square" rtlCol="0">
            <a:spAutoFit/>
          </a:bodyPr>
          <a:lstStyle/>
          <a:p>
            <a:r>
              <a:rPr lang="en-US" sz="1400" b="1" i="1" dirty="0" smtClean="0">
                <a:solidFill>
                  <a:schemeClr val="accent6">
                    <a:lumMod val="75000"/>
                  </a:schemeClr>
                </a:solidFill>
              </a:rPr>
              <a:t>**Authorization rules, quantity limits, step therapy may apply.</a:t>
            </a:r>
            <a:endParaRPr lang="en-US" b="1" i="1" dirty="0">
              <a:solidFill>
                <a:schemeClr val="accent6">
                  <a:lumMod val="75000"/>
                </a:schemeClr>
              </a:solidFill>
            </a:endParaRPr>
          </a:p>
        </p:txBody>
      </p:sp>
      <p:graphicFrame>
        <p:nvGraphicFramePr>
          <p:cNvPr id="2" name="Diagram 1"/>
          <p:cNvGraphicFramePr/>
          <p:nvPr>
            <p:extLst/>
          </p:nvPr>
        </p:nvGraphicFramePr>
        <p:xfrm>
          <a:off x="754142" y="2187014"/>
          <a:ext cx="7648084" cy="293174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30657006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8090" y="376289"/>
            <a:ext cx="8172450" cy="1325563"/>
          </a:xfrm>
        </p:spPr>
        <p:txBody>
          <a:bodyPr>
            <a:normAutofit/>
          </a:bodyPr>
          <a:lstStyle/>
          <a:p>
            <a:r>
              <a:rPr lang="en-US" sz="3200" b="0" dirty="0" smtClean="0">
                <a:latin typeface="Cabin" panose="00000500000000000000" pitchFamily="2" charset="0"/>
              </a:rPr>
              <a:t>Benefits Covered Outside of INTEGRITY </a:t>
            </a:r>
            <a:r>
              <a:rPr lang="en-US" sz="3200" dirty="0" smtClean="0">
                <a:latin typeface="Garamond" panose="02020404030301010803" pitchFamily="18" charset="0"/>
              </a:rPr>
              <a:t/>
            </a:r>
            <a:br>
              <a:rPr lang="en-US" sz="3200" dirty="0" smtClean="0">
                <a:latin typeface="Garamond" panose="02020404030301010803" pitchFamily="18" charset="0"/>
              </a:rPr>
            </a:br>
            <a:endParaRPr lang="en-US" sz="3200" dirty="0">
              <a:latin typeface="Garamond" panose="02020404030301010803" pitchFamily="18" charset="0"/>
            </a:endParaRPr>
          </a:p>
        </p:txBody>
      </p:sp>
      <p:graphicFrame>
        <p:nvGraphicFramePr>
          <p:cNvPr id="4" name="Diagram 3"/>
          <p:cNvGraphicFramePr/>
          <p:nvPr>
            <p:extLst/>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p:cNvGraphicFramePr/>
          <p:nvPr>
            <p:extLst/>
          </p:nvPr>
        </p:nvGraphicFramePr>
        <p:xfrm>
          <a:off x="914400" y="1397000"/>
          <a:ext cx="7154944" cy="40640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5" name="Diagram 4"/>
          <p:cNvGraphicFramePr/>
          <p:nvPr>
            <p:extLst>
              <p:ext uri="{D42A27DB-BD31-4B8C-83A1-F6EECF244321}">
                <p14:modId xmlns:p14="http://schemas.microsoft.com/office/powerpoint/2010/main" val="1405037820"/>
              </p:ext>
            </p:extLst>
          </p:nvPr>
        </p:nvGraphicFramePr>
        <p:xfrm>
          <a:off x="914400" y="1660956"/>
          <a:ext cx="7154944" cy="391434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Tree>
    <p:extLst>
      <p:ext uri="{BB962C8B-B14F-4D97-AF65-F5344CB8AC3E}">
        <p14:creationId xmlns:p14="http://schemas.microsoft.com/office/powerpoint/2010/main" val="2393358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12955" y="297631"/>
            <a:ext cx="7886700" cy="939800"/>
          </a:xfrm>
        </p:spPr>
        <p:txBody>
          <a:bodyPr/>
          <a:lstStyle/>
          <a:p>
            <a:r>
              <a:rPr lang="en-US" b="0" dirty="0" smtClean="0"/>
              <a:t>Member Plans</a:t>
            </a:r>
            <a:endParaRPr lang="en-US" dirty="0"/>
          </a:p>
        </p:txBody>
      </p:sp>
      <p:sp>
        <p:nvSpPr>
          <p:cNvPr id="4" name="TextBox 3"/>
          <p:cNvSpPr txBox="1"/>
          <p:nvPr/>
        </p:nvSpPr>
        <p:spPr>
          <a:xfrm>
            <a:off x="500830" y="1108178"/>
            <a:ext cx="7886700" cy="5955476"/>
          </a:xfrm>
          <a:prstGeom prst="rect">
            <a:avLst/>
          </a:prstGeom>
          <a:noFill/>
        </p:spPr>
        <p:txBody>
          <a:bodyPr wrap="square" rtlCol="0">
            <a:spAutoFit/>
          </a:bodyPr>
          <a:lstStyle/>
          <a:p>
            <a:pPr>
              <a:spcBef>
                <a:spcPts val="600"/>
              </a:spcBef>
              <a:spcAft>
                <a:spcPts val="600"/>
              </a:spcAft>
            </a:pPr>
            <a:r>
              <a:rPr lang="en-US" b="1" dirty="0" smtClean="0"/>
              <a:t>Medicaid </a:t>
            </a:r>
          </a:p>
          <a:p>
            <a:pPr marL="285750" indent="-285750">
              <a:spcBef>
                <a:spcPts val="600"/>
              </a:spcBef>
              <a:spcAft>
                <a:spcPts val="600"/>
              </a:spcAft>
              <a:buFont typeface="Arial" panose="020B0604020202020204" pitchFamily="34" charset="0"/>
              <a:buChar char="•"/>
            </a:pPr>
            <a:r>
              <a:rPr lang="en-US" dirty="0" smtClean="0"/>
              <a:t>High-quality </a:t>
            </a:r>
            <a:r>
              <a:rPr lang="en-US" dirty="0"/>
              <a:t>plans for children, families, pregnant women and adults who are </a:t>
            </a:r>
            <a:r>
              <a:rPr lang="en-US" dirty="0" smtClean="0"/>
              <a:t>eligible for Medicaid through the State of Rhode Island</a:t>
            </a:r>
          </a:p>
          <a:p>
            <a:pPr>
              <a:spcBef>
                <a:spcPts val="600"/>
              </a:spcBef>
              <a:spcAft>
                <a:spcPts val="600"/>
              </a:spcAft>
            </a:pPr>
            <a:r>
              <a:rPr lang="en-US" b="1" dirty="0" smtClean="0"/>
              <a:t>Commercial plans for individuals and families</a:t>
            </a:r>
          </a:p>
          <a:p>
            <a:pPr marL="285750" indent="-285750">
              <a:spcBef>
                <a:spcPts val="600"/>
              </a:spcBef>
              <a:spcAft>
                <a:spcPts val="600"/>
              </a:spcAft>
              <a:buFont typeface="Arial" panose="020B0604020202020204" pitchFamily="34" charset="0"/>
              <a:buChar char="•"/>
            </a:pPr>
            <a:r>
              <a:rPr lang="en-US" dirty="0" smtClean="0"/>
              <a:t>Commercial plans for individuals and families cover all of the essential health benefits at an affordable price. Some members may qualify for tax-credits to help cover some of the cost of their premium. </a:t>
            </a:r>
          </a:p>
          <a:p>
            <a:pPr>
              <a:spcBef>
                <a:spcPts val="600"/>
              </a:spcBef>
              <a:spcAft>
                <a:spcPts val="600"/>
              </a:spcAft>
            </a:pPr>
            <a:r>
              <a:rPr lang="en-US" b="1" dirty="0" smtClean="0"/>
              <a:t>Commercial </a:t>
            </a:r>
            <a:r>
              <a:rPr lang="en-US" b="1" dirty="0"/>
              <a:t>Plans for Small </a:t>
            </a:r>
            <a:r>
              <a:rPr lang="en-US" b="1" dirty="0" smtClean="0"/>
              <a:t>Businesses</a:t>
            </a:r>
          </a:p>
          <a:p>
            <a:pPr marL="285750" indent="-285750">
              <a:spcBef>
                <a:spcPts val="600"/>
              </a:spcBef>
              <a:spcAft>
                <a:spcPts val="600"/>
              </a:spcAft>
              <a:buFont typeface="Arial" panose="020B0604020202020204" pitchFamily="34" charset="0"/>
              <a:buChar char="•"/>
            </a:pPr>
            <a:r>
              <a:rPr lang="en-US" dirty="0" smtClean="0"/>
              <a:t>Neighborhood offers </a:t>
            </a:r>
            <a:r>
              <a:rPr lang="en-US" dirty="0"/>
              <a:t>a variety of plans </a:t>
            </a:r>
            <a:r>
              <a:rPr lang="en-US" dirty="0" smtClean="0"/>
              <a:t>for small businesses </a:t>
            </a:r>
            <a:r>
              <a:rPr lang="en-US" dirty="0"/>
              <a:t>(2-50 employees</a:t>
            </a:r>
            <a:r>
              <a:rPr lang="en-US" dirty="0" smtClean="0"/>
              <a:t>)</a:t>
            </a:r>
          </a:p>
          <a:p>
            <a:pPr>
              <a:spcBef>
                <a:spcPts val="600"/>
              </a:spcBef>
              <a:spcAft>
                <a:spcPts val="600"/>
              </a:spcAft>
            </a:pPr>
            <a:r>
              <a:rPr lang="en-US" b="1" dirty="0"/>
              <a:t>Neighborhood INTEGRITY (Medicare-Medicaid Plan</a:t>
            </a:r>
            <a:r>
              <a:rPr lang="en-US" b="1" dirty="0" smtClean="0"/>
              <a:t>)</a:t>
            </a:r>
          </a:p>
          <a:p>
            <a:pPr marL="285750" indent="-285750">
              <a:spcBef>
                <a:spcPts val="600"/>
              </a:spcBef>
              <a:spcAft>
                <a:spcPts val="600"/>
              </a:spcAft>
              <a:buFont typeface="Arial" panose="020B0604020202020204" pitchFamily="34" charset="0"/>
              <a:buChar char="•"/>
            </a:pPr>
            <a:r>
              <a:rPr lang="en-US" dirty="0"/>
              <a:t>A high-quality plan for individuals who are eligible for full benefit Medicare and </a:t>
            </a:r>
            <a:r>
              <a:rPr lang="en-US" dirty="0" smtClean="0"/>
              <a:t>Medicaid.</a:t>
            </a:r>
          </a:p>
          <a:p>
            <a:endParaRPr lang="en-US" dirty="0"/>
          </a:p>
          <a:p>
            <a:pPr eaLnBrk="1" fontAlgn="auto" hangingPunct="1"/>
            <a:endParaRPr lang="en-US" dirty="0"/>
          </a:p>
          <a:p>
            <a:endParaRPr lang="en-US" dirty="0" smtClean="0"/>
          </a:p>
          <a:p>
            <a:endParaRPr lang="en-US" dirty="0"/>
          </a:p>
          <a:p>
            <a:endParaRPr lang="en-US" dirty="0" smtClean="0"/>
          </a:p>
        </p:txBody>
      </p:sp>
    </p:spTree>
    <p:extLst>
      <p:ext uri="{BB962C8B-B14F-4D97-AF65-F5344CB8AC3E}">
        <p14:creationId xmlns:p14="http://schemas.microsoft.com/office/powerpoint/2010/main" val="284761958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405785"/>
            <a:ext cx="7886700" cy="1325563"/>
          </a:xfrm>
        </p:spPr>
        <p:txBody>
          <a:bodyPr>
            <a:normAutofit/>
          </a:bodyPr>
          <a:lstStyle/>
          <a:p>
            <a:r>
              <a:rPr lang="en-US" sz="3200" b="0" dirty="0" smtClean="0">
                <a:latin typeface="Cabin" panose="00000500000000000000" pitchFamily="2" charset="0"/>
              </a:rPr>
              <a:t>Non-Covered Services for INTEGRITY</a:t>
            </a:r>
            <a:endParaRPr lang="en-US" sz="3200" b="0" dirty="0">
              <a:latin typeface="Cabin" panose="00000500000000000000" pitchFamily="2" charset="0"/>
            </a:endParaRPr>
          </a:p>
        </p:txBody>
      </p:sp>
      <p:graphicFrame>
        <p:nvGraphicFramePr>
          <p:cNvPr id="4" name="Diagram 3"/>
          <p:cNvGraphicFramePr/>
          <p:nvPr>
            <p:extLst/>
          </p:nvPr>
        </p:nvGraphicFramePr>
        <p:xfrm>
          <a:off x="1524000" y="1660956"/>
          <a:ext cx="6096000" cy="40422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80586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21109" y="247854"/>
            <a:ext cx="7886700" cy="1020763"/>
          </a:xfrm>
        </p:spPr>
        <p:txBody>
          <a:bodyPr>
            <a:normAutofit/>
          </a:bodyPr>
          <a:lstStyle/>
          <a:p>
            <a:r>
              <a:rPr lang="en-US" sz="4000" b="0" dirty="0" smtClean="0"/>
              <a:t>Transition Policy</a:t>
            </a:r>
            <a:endParaRPr lang="en-US" sz="4000" b="0" dirty="0"/>
          </a:p>
        </p:txBody>
      </p:sp>
      <p:sp>
        <p:nvSpPr>
          <p:cNvPr id="4" name="Rectangle 3"/>
          <p:cNvSpPr/>
          <p:nvPr/>
        </p:nvSpPr>
        <p:spPr>
          <a:xfrm>
            <a:off x="707307" y="966525"/>
            <a:ext cx="8245527" cy="4950073"/>
          </a:xfrm>
          <a:prstGeom prst="rect">
            <a:avLst/>
          </a:prstGeom>
        </p:spPr>
        <p:txBody>
          <a:bodyPr wrap="square">
            <a:spAutoFit/>
          </a:bodyPr>
          <a:lstStyle/>
          <a:p>
            <a:pPr>
              <a:spcAft>
                <a:spcPts val="600"/>
              </a:spcAft>
            </a:pPr>
            <a:r>
              <a:rPr lang="en-US" sz="1700" dirty="0"/>
              <a:t>Neighborhood will provide an appropriate transition </a:t>
            </a:r>
            <a:r>
              <a:rPr lang="en-US" sz="1700" dirty="0" smtClean="0"/>
              <a:t>process applicable to  </a:t>
            </a:r>
            <a:r>
              <a:rPr lang="en-US" sz="1700" dirty="0"/>
              <a:t>with regard to:</a:t>
            </a:r>
          </a:p>
          <a:p>
            <a:pPr marL="285750" lvl="0" indent="-285750">
              <a:buFont typeface="Arial" panose="020B0604020202020204" pitchFamily="34" charset="0"/>
              <a:buChar char="•"/>
            </a:pPr>
            <a:r>
              <a:rPr lang="en-US" sz="1700" dirty="0"/>
              <a:t>The transition of new enrollees into prescription drug plans at the beginning of a contract year;</a:t>
            </a:r>
          </a:p>
          <a:p>
            <a:pPr marL="285750" lvl="0" indent="-285750">
              <a:buFont typeface="Arial" panose="020B0604020202020204" pitchFamily="34" charset="0"/>
              <a:buChar char="•"/>
            </a:pPr>
            <a:r>
              <a:rPr lang="en-US" sz="1700" dirty="0"/>
              <a:t>The transition of newly eligible Medicare beneficiaries from other coverage at the beginning of a contract year;</a:t>
            </a:r>
          </a:p>
          <a:p>
            <a:pPr marL="285750" lvl="0" indent="-285750">
              <a:buFont typeface="Arial" panose="020B0604020202020204" pitchFamily="34" charset="0"/>
              <a:buChar char="•"/>
            </a:pPr>
            <a:r>
              <a:rPr lang="en-US" sz="1700" dirty="0"/>
              <a:t>The transition of individuals who switch from one plan to another after the start of the contract year;</a:t>
            </a:r>
          </a:p>
          <a:p>
            <a:pPr marL="285750" lvl="0" indent="-285750">
              <a:buFont typeface="Arial" panose="020B0604020202020204" pitchFamily="34" charset="0"/>
              <a:buChar char="•"/>
            </a:pPr>
            <a:r>
              <a:rPr lang="en-US" sz="1700" dirty="0"/>
              <a:t>Enrollees residing in long term care facilities;</a:t>
            </a:r>
          </a:p>
          <a:p>
            <a:pPr marL="285750" lvl="0" indent="-285750">
              <a:buFont typeface="Arial" panose="020B0604020202020204" pitchFamily="34" charset="0"/>
              <a:buChar char="•"/>
            </a:pPr>
            <a:r>
              <a:rPr lang="en-US" sz="1700" dirty="0"/>
              <a:t>Enrollees who change treatment setting due to changes in level of care;</a:t>
            </a:r>
          </a:p>
          <a:p>
            <a:pPr marL="285750" lvl="0" indent="-285750">
              <a:buFont typeface="Arial" panose="020B0604020202020204" pitchFamily="34" charset="0"/>
              <a:buChar char="•"/>
            </a:pPr>
            <a:r>
              <a:rPr lang="en-US" sz="1700" dirty="0"/>
              <a:t>In some cases, current enrollees affected by formulary changes from one contract year to the next, consistent with the requirements set forth in CMS guidance for participation in the Medicare Part D Drug Program. CVS/Caremark also provides an appropriate transition process that meets the criteria above and any other criteria established by the state and CMS.</a:t>
            </a:r>
          </a:p>
          <a:p>
            <a:r>
              <a:rPr lang="en-US" sz="1700" dirty="0"/>
              <a:t>This transition process is applicable to medications that </a:t>
            </a:r>
            <a:r>
              <a:rPr lang="en-US" sz="1700" dirty="0" smtClean="0"/>
              <a:t>require</a:t>
            </a:r>
            <a:r>
              <a:rPr lang="en-US" sz="1700" dirty="0"/>
              <a:t> </a:t>
            </a:r>
            <a:r>
              <a:rPr lang="en-US" sz="1700" dirty="0" smtClean="0"/>
              <a:t>Prior </a:t>
            </a:r>
            <a:r>
              <a:rPr lang="en-US" sz="1700" dirty="0"/>
              <a:t>Authorization (PA) </a:t>
            </a:r>
            <a:r>
              <a:rPr lang="en-US" sz="1700" dirty="0" smtClean="0"/>
              <a:t>edits </a:t>
            </a:r>
            <a:r>
              <a:rPr lang="en-US" sz="1700" dirty="0"/>
              <a:t>(except edits required for safety</a:t>
            </a:r>
            <a:r>
              <a:rPr lang="en-US" sz="1700" dirty="0" smtClean="0"/>
              <a:t>); </a:t>
            </a:r>
            <a:r>
              <a:rPr lang="en-US" sz="1700" dirty="0"/>
              <a:t>Step Therapy (ST) </a:t>
            </a:r>
            <a:r>
              <a:rPr lang="en-US" sz="1700" dirty="0" smtClean="0"/>
              <a:t>edit; Quantity </a:t>
            </a:r>
            <a:r>
              <a:rPr lang="en-US" sz="1700" dirty="0"/>
              <a:t>Limit (QL) </a:t>
            </a:r>
            <a:r>
              <a:rPr lang="en-US" sz="1700" dirty="0" smtClean="0"/>
              <a:t>edit;  </a:t>
            </a:r>
            <a:r>
              <a:rPr lang="en-US" sz="1700" dirty="0"/>
              <a:t>or </a:t>
            </a:r>
            <a:r>
              <a:rPr lang="en-US" sz="1700" dirty="0" smtClean="0"/>
              <a:t>not </a:t>
            </a:r>
            <a:r>
              <a:rPr lang="en-US" sz="1700" dirty="0"/>
              <a:t>on the formulary.</a:t>
            </a:r>
          </a:p>
          <a:p>
            <a:pPr marL="91440">
              <a:lnSpc>
                <a:spcPts val="1450"/>
              </a:lnSpc>
              <a:spcBef>
                <a:spcPts val="1140"/>
              </a:spcBef>
              <a:spcAft>
                <a:spcPts val="0"/>
              </a:spcAft>
            </a:pPr>
            <a:endParaRPr lang="en-US" sz="1600" u="none" strike="noStrike" spc="0" dirty="0">
              <a:effectLst/>
              <a:latin typeface="Symbol" panose="05050102010706020507" pitchFamily="18" charset="2"/>
              <a:ea typeface="Symbol" panose="05050102010706020507" pitchFamily="18" charset="2"/>
            </a:endParaRPr>
          </a:p>
        </p:txBody>
      </p:sp>
    </p:spTree>
    <p:extLst>
      <p:ext uri="{BB962C8B-B14F-4D97-AF65-F5344CB8AC3E}">
        <p14:creationId xmlns:p14="http://schemas.microsoft.com/office/powerpoint/2010/main" val="40139104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idx="4294967295"/>
          </p:nvPr>
        </p:nvSpPr>
        <p:spPr>
          <a:xfrm>
            <a:off x="432619" y="148816"/>
            <a:ext cx="7886700" cy="1325563"/>
          </a:xfrm>
        </p:spPr>
        <p:txBody>
          <a:bodyPr>
            <a:normAutofit/>
          </a:bodyPr>
          <a:lstStyle/>
          <a:p>
            <a:r>
              <a:rPr lang="en-US" altLang="en-US" sz="3200" b="0" dirty="0" smtClean="0">
                <a:latin typeface="Cabin" panose="00000500000000000000" pitchFamily="2" charset="0"/>
                <a:cs typeface="Helvetica" charset="0"/>
              </a:rPr>
              <a:t>Continuity of Care Policies</a:t>
            </a:r>
            <a:br>
              <a:rPr lang="en-US" altLang="en-US" sz="3200" b="0" dirty="0" smtClean="0">
                <a:latin typeface="Cabin" panose="00000500000000000000" pitchFamily="2" charset="0"/>
                <a:cs typeface="Helvetica" charset="0"/>
              </a:rPr>
            </a:br>
            <a:endParaRPr lang="en-US" altLang="en-US" sz="3200" b="0" dirty="0" smtClean="0">
              <a:latin typeface="Cabin" panose="00000500000000000000" pitchFamily="2" charset="0"/>
              <a:cs typeface="Helvetica" charset="0"/>
            </a:endParaRPr>
          </a:p>
        </p:txBody>
      </p:sp>
      <p:sp>
        <p:nvSpPr>
          <p:cNvPr id="100355" name="Content Placeholder 2"/>
          <p:cNvSpPr>
            <a:spLocks noGrp="1"/>
          </p:cNvSpPr>
          <p:nvPr>
            <p:ph sz="half" idx="4294967295"/>
          </p:nvPr>
        </p:nvSpPr>
        <p:spPr>
          <a:xfrm>
            <a:off x="432619" y="928942"/>
            <a:ext cx="8170607" cy="4682716"/>
          </a:xfrm>
          <a:ln>
            <a:noFill/>
            <a:miter lim="800000"/>
            <a:headEnd/>
            <a:tailEnd/>
          </a:ln>
        </p:spPr>
        <p:txBody>
          <a:bodyPr>
            <a:normAutofit fontScale="70000" lnSpcReduction="20000"/>
          </a:bodyPr>
          <a:lstStyle/>
          <a:p>
            <a:pPr marL="0" indent="0" algn="ctr">
              <a:buFont typeface="Arial" pitchFamily="34" charset="0"/>
              <a:buNone/>
              <a:defRPr/>
            </a:pPr>
            <a:r>
              <a:rPr lang="en-US" altLang="en-US" sz="2100" b="1" u="sng" kern="0" dirty="0" smtClean="0">
                <a:latin typeface="+mn-lt"/>
                <a:cs typeface="Helvetica" panose="020B0604020202020204" pitchFamily="34" charset="0"/>
              </a:rPr>
              <a:t>Access to Providers &amp; Services </a:t>
            </a:r>
            <a:r>
              <a:rPr lang="en-US" altLang="en-US" sz="1600" b="1" u="sng" kern="0" dirty="0" smtClean="0">
                <a:latin typeface="+mn-lt"/>
                <a:cs typeface="Helvetica" panose="020B0604020202020204" pitchFamily="34" charset="0"/>
              </a:rPr>
              <a:t/>
            </a:r>
            <a:br>
              <a:rPr lang="en-US" altLang="en-US" sz="1600" b="1" u="sng" kern="0" dirty="0" smtClean="0">
                <a:latin typeface="+mn-lt"/>
                <a:cs typeface="Helvetica" panose="020B0604020202020204" pitchFamily="34" charset="0"/>
              </a:rPr>
            </a:br>
            <a:endParaRPr lang="en-US" altLang="en-US" sz="1600" b="1" u="sng" kern="0" dirty="0" smtClean="0">
              <a:latin typeface="+mn-lt"/>
              <a:cs typeface="Helvetica" panose="020B0604020202020204" pitchFamily="34" charset="0"/>
            </a:endParaRPr>
          </a:p>
          <a:p>
            <a:pPr>
              <a:defRPr/>
            </a:pPr>
            <a:r>
              <a:rPr lang="en-US" sz="1900" kern="0" dirty="0" smtClean="0">
                <a:latin typeface="+mn-lt"/>
              </a:rPr>
              <a:t>Enrollees </a:t>
            </a:r>
            <a:r>
              <a:rPr lang="en-US" sz="1900" kern="0" dirty="0">
                <a:latin typeface="+mn-lt"/>
              </a:rPr>
              <a:t>are allowed to maintain their current providers and service levels at the time of enrollment until the later of:</a:t>
            </a:r>
          </a:p>
          <a:p>
            <a:pPr lvl="1">
              <a:defRPr/>
            </a:pPr>
            <a:r>
              <a:rPr lang="en-US" sz="1900" kern="0" dirty="0">
                <a:latin typeface="+mn-lt"/>
              </a:rPr>
              <a:t>Six months after enrollment; or</a:t>
            </a:r>
          </a:p>
          <a:p>
            <a:pPr lvl="1">
              <a:defRPr/>
            </a:pPr>
            <a:r>
              <a:rPr lang="en-US" sz="1900" kern="0" dirty="0">
                <a:latin typeface="+mn-lt"/>
              </a:rPr>
              <a:t>For enrollees determined to be low or moderate risk, when an Initial Health Screen (IHS) has been completed by the MMP; or</a:t>
            </a:r>
          </a:p>
          <a:p>
            <a:pPr lvl="1">
              <a:defRPr/>
            </a:pPr>
            <a:r>
              <a:rPr lang="en-US" sz="1900" kern="0" dirty="0">
                <a:latin typeface="+mn-lt"/>
              </a:rPr>
              <a:t>For enrollees determined to be high risk, when a Comprehensive Functional Needs Assessment (CFNA) and an ICP have been completed by the MMP</a:t>
            </a:r>
            <a:r>
              <a:rPr lang="en-US" sz="1900" kern="0" dirty="0" smtClean="0">
                <a:latin typeface="+mn-lt"/>
              </a:rPr>
              <a:t>.</a:t>
            </a:r>
          </a:p>
          <a:p>
            <a:pPr lvl="1">
              <a:spcAft>
                <a:spcPts val="1200"/>
              </a:spcAft>
            </a:pPr>
            <a:r>
              <a:rPr lang="en-US" sz="1900" dirty="0">
                <a:latin typeface="+mn-lt"/>
              </a:rPr>
              <a:t>applies to all items &amp; services other than nursing facility services and non-Part D prescription drugs.</a:t>
            </a:r>
          </a:p>
          <a:p>
            <a:pPr lvl="1"/>
            <a:r>
              <a:rPr lang="en-US" sz="1900" dirty="0">
                <a:latin typeface="+mn-lt"/>
              </a:rPr>
              <a:t>Includes non-preferred diabetic testing supplies</a:t>
            </a:r>
            <a:r>
              <a:rPr lang="en-US" sz="1900" dirty="0" smtClean="0">
                <a:latin typeface="+mn-lt"/>
              </a:rPr>
              <a:t>.</a:t>
            </a:r>
            <a:endParaRPr lang="en-US" sz="1900" kern="0" dirty="0">
              <a:latin typeface="+mn-lt"/>
            </a:endParaRPr>
          </a:p>
          <a:p>
            <a:pPr>
              <a:defRPr/>
            </a:pPr>
            <a:r>
              <a:rPr lang="en-US" altLang="en-US" sz="1900" kern="0" dirty="0">
                <a:latin typeface="+mn-lt"/>
                <a:cs typeface="Helvetica" panose="020B0604020202020204" pitchFamily="34" charset="0"/>
              </a:rPr>
              <a:t>Members residing in a nursing home during the enrollment period may remain there as long as </a:t>
            </a:r>
            <a:r>
              <a:rPr lang="en-US" altLang="en-US" sz="1900" kern="0" dirty="0" smtClean="0">
                <a:latin typeface="+mn-lt"/>
                <a:cs typeface="Helvetica" panose="020B0604020202020204" pitchFamily="34" charset="0"/>
              </a:rPr>
              <a:t>EOHHS criteria </a:t>
            </a:r>
            <a:r>
              <a:rPr lang="en-US" altLang="en-US" sz="1900" kern="0" dirty="0">
                <a:latin typeface="+mn-lt"/>
                <a:cs typeface="Helvetica" panose="020B0604020202020204" pitchFamily="34" charset="0"/>
              </a:rPr>
              <a:t>is met.</a:t>
            </a:r>
            <a:r>
              <a:rPr lang="en-US" altLang="en-US" sz="1900" b="1" u="sng" kern="0" dirty="0" smtClean="0">
                <a:latin typeface="+mn-lt"/>
                <a:cs typeface="Helvetica" panose="020B0604020202020204" pitchFamily="34" charset="0"/>
              </a:rPr>
              <a:t> </a:t>
            </a:r>
          </a:p>
          <a:p>
            <a:pPr marL="0" indent="0" algn="ctr">
              <a:buFont typeface="Arial" pitchFamily="34" charset="0"/>
              <a:buNone/>
              <a:defRPr/>
            </a:pPr>
            <a:r>
              <a:rPr lang="en-US" sz="2400" b="1" u="sng" kern="0" dirty="0">
                <a:latin typeface="Calibri" panose="020F0502020204030204" pitchFamily="34" charset="0"/>
                <a:cs typeface="Calibri" panose="020F0502020204030204" pitchFamily="34" charset="0"/>
              </a:rPr>
              <a:t>Change in Provider </a:t>
            </a:r>
            <a:r>
              <a:rPr lang="en-US" sz="2000" b="1" u="sng" kern="0" dirty="0">
                <a:latin typeface="Calibri" panose="020F0502020204030204" pitchFamily="34" charset="0"/>
                <a:cs typeface="Calibri" panose="020F0502020204030204" pitchFamily="34" charset="0"/>
              </a:rPr>
              <a:t/>
            </a:r>
            <a:br>
              <a:rPr lang="en-US" sz="2000" b="1" u="sng" kern="0" dirty="0">
                <a:latin typeface="Calibri" panose="020F0502020204030204" pitchFamily="34" charset="0"/>
                <a:cs typeface="Calibri" panose="020F0502020204030204" pitchFamily="34" charset="0"/>
              </a:rPr>
            </a:br>
            <a:endParaRPr lang="en-US" sz="2000" b="1" u="sng" kern="0" dirty="0">
              <a:latin typeface="Calibri" panose="020F0502020204030204" pitchFamily="34" charset="0"/>
              <a:cs typeface="Calibri" panose="020F0502020204030204" pitchFamily="34" charset="0"/>
            </a:endParaRPr>
          </a:p>
          <a:p>
            <a:pPr marL="0" indent="0">
              <a:buFont typeface="Arial" pitchFamily="34" charset="0"/>
              <a:buNone/>
              <a:defRPr/>
            </a:pPr>
            <a:r>
              <a:rPr lang="en-US" sz="2000" kern="0" dirty="0">
                <a:latin typeface="Calibri" panose="020F0502020204030204" pitchFamily="34" charset="0"/>
                <a:cs typeface="Calibri" panose="020F0502020204030204" pitchFamily="34" charset="0"/>
              </a:rPr>
              <a:t>During the transition period, Neighborhood may change a member’s provider when: </a:t>
            </a:r>
            <a:endParaRPr lang="en-US" sz="2000" b="1" kern="0" dirty="0">
              <a:latin typeface="Calibri" panose="020F0502020204030204" pitchFamily="34" charset="0"/>
              <a:cs typeface="Calibri" panose="020F0502020204030204" pitchFamily="34" charset="0"/>
            </a:endParaRPr>
          </a:p>
          <a:p>
            <a:pPr>
              <a:defRPr/>
            </a:pPr>
            <a:r>
              <a:rPr lang="en-US" sz="2000" kern="0" dirty="0">
                <a:latin typeface="Calibri" panose="020F0502020204030204" pitchFamily="34" charset="0"/>
                <a:cs typeface="Calibri" panose="020F0502020204030204" pitchFamily="34" charset="0"/>
              </a:rPr>
              <a:t>Member requests a change in provider, or</a:t>
            </a:r>
          </a:p>
          <a:p>
            <a:pPr>
              <a:defRPr/>
            </a:pPr>
            <a:r>
              <a:rPr lang="en-US" sz="2000" kern="0" dirty="0">
                <a:latin typeface="Calibri" panose="020F0502020204030204" pitchFamily="34" charset="0"/>
                <a:cs typeface="Calibri" panose="020F0502020204030204" pitchFamily="34" charset="0"/>
              </a:rPr>
              <a:t>The IHS and CFNA are complete and the member agrees to a change in provider, or</a:t>
            </a:r>
          </a:p>
          <a:p>
            <a:pPr>
              <a:defRPr/>
            </a:pPr>
            <a:r>
              <a:rPr lang="en-US" sz="2000" kern="0" dirty="0">
                <a:latin typeface="Calibri" panose="020F0502020204030204" pitchFamily="34" charset="0"/>
                <a:cs typeface="Calibri" panose="020F0502020204030204" pitchFamily="34" charset="0"/>
              </a:rPr>
              <a:t>The provider discontinues treating the member, or</a:t>
            </a:r>
          </a:p>
          <a:p>
            <a:pPr>
              <a:defRPr/>
            </a:pPr>
            <a:r>
              <a:rPr lang="en-US" sz="2000" kern="0" dirty="0">
                <a:latin typeface="Calibri" panose="020F0502020204030204" pitchFamily="34" charset="0"/>
                <a:cs typeface="Calibri" panose="020F0502020204030204" pitchFamily="34" charset="0"/>
              </a:rPr>
              <a:t>Identified performance issues with the provider that affect a member’s health and well being.</a:t>
            </a:r>
          </a:p>
          <a:p>
            <a:pPr>
              <a:defRPr/>
            </a:pPr>
            <a:endParaRPr lang="en-US" altLang="en-US" sz="1900" b="1" u="sng" kern="0" dirty="0" smtClean="0">
              <a:latin typeface="+mn-lt"/>
              <a:cs typeface="Helvetica" panose="020B0604020202020204" pitchFamily="34" charset="0"/>
            </a:endParaRPr>
          </a:p>
        </p:txBody>
      </p:sp>
    </p:spTree>
    <p:extLst>
      <p:ext uri="{BB962C8B-B14F-4D97-AF65-F5344CB8AC3E}">
        <p14:creationId xmlns:p14="http://schemas.microsoft.com/office/powerpoint/2010/main" val="145243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 calcmode="lin" valueType="num">
                                      <p:cBhvr additive="base">
                                        <p:cTn id="7" dur="500" fill="hold"/>
                                        <p:tgtEl>
                                          <p:spTgt spid="1003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03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00355">
                                            <p:txEl>
                                              <p:pRg st="1" end="1"/>
                                            </p:txEl>
                                          </p:spTgt>
                                        </p:tgtEl>
                                        <p:attrNameLst>
                                          <p:attrName>style.visibility</p:attrName>
                                        </p:attrNameLst>
                                      </p:cBhvr>
                                      <p:to>
                                        <p:strVal val="visible"/>
                                      </p:to>
                                    </p:set>
                                    <p:anim calcmode="lin" valueType="num">
                                      <p:cBhvr additive="base">
                                        <p:cTn id="11" dur="500" fill="hold"/>
                                        <p:tgtEl>
                                          <p:spTgt spid="1003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03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00355">
                                            <p:txEl>
                                              <p:pRg st="2" end="2"/>
                                            </p:txEl>
                                          </p:spTgt>
                                        </p:tgtEl>
                                        <p:attrNameLst>
                                          <p:attrName>style.visibility</p:attrName>
                                        </p:attrNameLst>
                                      </p:cBhvr>
                                      <p:to>
                                        <p:strVal val="visible"/>
                                      </p:to>
                                    </p:set>
                                    <p:anim calcmode="lin" valueType="num">
                                      <p:cBhvr additive="base">
                                        <p:cTn id="15" dur="500" fill="hold"/>
                                        <p:tgtEl>
                                          <p:spTgt spid="1003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03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00355">
                                            <p:txEl>
                                              <p:pRg st="3" end="3"/>
                                            </p:txEl>
                                          </p:spTgt>
                                        </p:tgtEl>
                                        <p:attrNameLst>
                                          <p:attrName>style.visibility</p:attrName>
                                        </p:attrNameLst>
                                      </p:cBhvr>
                                      <p:to>
                                        <p:strVal val="visible"/>
                                      </p:to>
                                    </p:set>
                                    <p:anim calcmode="lin" valueType="num">
                                      <p:cBhvr additive="base">
                                        <p:cTn id="19" dur="500" fill="hold"/>
                                        <p:tgtEl>
                                          <p:spTgt spid="1003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03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0355">
                                            <p:txEl>
                                              <p:pRg st="4" end="4"/>
                                            </p:txEl>
                                          </p:spTgt>
                                        </p:tgtEl>
                                        <p:attrNameLst>
                                          <p:attrName>style.visibility</p:attrName>
                                        </p:attrNameLst>
                                      </p:cBhvr>
                                      <p:to>
                                        <p:strVal val="visible"/>
                                      </p:to>
                                    </p:set>
                                    <p:anim calcmode="lin" valueType="num">
                                      <p:cBhvr additive="base">
                                        <p:cTn id="23" dur="500" fill="hold"/>
                                        <p:tgtEl>
                                          <p:spTgt spid="1003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003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00355">
                                            <p:txEl>
                                              <p:pRg st="5" end="5"/>
                                            </p:txEl>
                                          </p:spTgt>
                                        </p:tgtEl>
                                        <p:attrNameLst>
                                          <p:attrName>style.visibility</p:attrName>
                                        </p:attrNameLst>
                                      </p:cBhvr>
                                      <p:to>
                                        <p:strVal val="visible"/>
                                      </p:to>
                                    </p:set>
                                    <p:anim calcmode="lin" valueType="num">
                                      <p:cBhvr additive="base">
                                        <p:cTn id="27" dur="500" fill="hold"/>
                                        <p:tgtEl>
                                          <p:spTgt spid="1003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03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0355">
                                            <p:txEl>
                                              <p:pRg st="6" end="6"/>
                                            </p:txEl>
                                          </p:spTgt>
                                        </p:tgtEl>
                                        <p:attrNameLst>
                                          <p:attrName>style.visibility</p:attrName>
                                        </p:attrNameLst>
                                      </p:cBhvr>
                                      <p:to>
                                        <p:strVal val="visible"/>
                                      </p:to>
                                    </p:set>
                                    <p:anim calcmode="lin" valueType="num">
                                      <p:cBhvr additive="base">
                                        <p:cTn id="31" dur="500" fill="hold"/>
                                        <p:tgtEl>
                                          <p:spTgt spid="1003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035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00355">
                                            <p:txEl>
                                              <p:pRg st="7" end="7"/>
                                            </p:txEl>
                                          </p:spTgt>
                                        </p:tgtEl>
                                        <p:attrNameLst>
                                          <p:attrName>style.visibility</p:attrName>
                                        </p:attrNameLst>
                                      </p:cBhvr>
                                      <p:to>
                                        <p:strVal val="visible"/>
                                      </p:to>
                                    </p:set>
                                    <p:anim calcmode="lin" valueType="num">
                                      <p:cBhvr additive="base">
                                        <p:cTn id="35" dur="500" fill="hold"/>
                                        <p:tgtEl>
                                          <p:spTgt spid="10035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0035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355">
                                            <p:txEl>
                                              <p:pRg st="8" end="8"/>
                                            </p:txEl>
                                          </p:spTgt>
                                        </p:tgtEl>
                                        <p:attrNameLst>
                                          <p:attrName>style.visibility</p:attrName>
                                        </p:attrNameLst>
                                      </p:cBhvr>
                                      <p:to>
                                        <p:strVal val="visible"/>
                                      </p:to>
                                    </p:set>
                                    <p:anim calcmode="lin" valueType="num">
                                      <p:cBhvr additive="base">
                                        <p:cTn id="39" dur="500" fill="hold"/>
                                        <p:tgtEl>
                                          <p:spTgt spid="10035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0035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0355">
                                            <p:txEl>
                                              <p:pRg st="9" end="9"/>
                                            </p:txEl>
                                          </p:spTgt>
                                        </p:tgtEl>
                                        <p:attrNameLst>
                                          <p:attrName>style.visibility</p:attrName>
                                        </p:attrNameLst>
                                      </p:cBhvr>
                                      <p:to>
                                        <p:strVal val="visible"/>
                                      </p:to>
                                    </p:set>
                                    <p:anim calcmode="lin" valueType="num">
                                      <p:cBhvr additive="base">
                                        <p:cTn id="43" dur="500" fill="hold"/>
                                        <p:tgtEl>
                                          <p:spTgt spid="10035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035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0355">
                                            <p:txEl>
                                              <p:pRg st="10" end="10"/>
                                            </p:txEl>
                                          </p:spTgt>
                                        </p:tgtEl>
                                        <p:attrNameLst>
                                          <p:attrName>style.visibility</p:attrName>
                                        </p:attrNameLst>
                                      </p:cBhvr>
                                      <p:to>
                                        <p:strVal val="visible"/>
                                      </p:to>
                                    </p:set>
                                    <p:anim calcmode="lin" valueType="num">
                                      <p:cBhvr additive="base">
                                        <p:cTn id="47" dur="500" fill="hold"/>
                                        <p:tgtEl>
                                          <p:spTgt spid="10035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00355">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0355">
                                            <p:txEl>
                                              <p:pRg st="11" end="11"/>
                                            </p:txEl>
                                          </p:spTgt>
                                        </p:tgtEl>
                                        <p:attrNameLst>
                                          <p:attrName>style.visibility</p:attrName>
                                        </p:attrNameLst>
                                      </p:cBhvr>
                                      <p:to>
                                        <p:strVal val="visible"/>
                                      </p:to>
                                    </p:set>
                                    <p:anim calcmode="lin" valueType="num">
                                      <p:cBhvr additive="base">
                                        <p:cTn id="51" dur="500" fill="hold"/>
                                        <p:tgtEl>
                                          <p:spTgt spid="100355">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100355">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0355">
                                            <p:txEl>
                                              <p:pRg st="12" end="12"/>
                                            </p:txEl>
                                          </p:spTgt>
                                        </p:tgtEl>
                                        <p:attrNameLst>
                                          <p:attrName>style.visibility</p:attrName>
                                        </p:attrNameLst>
                                      </p:cBhvr>
                                      <p:to>
                                        <p:strVal val="visible"/>
                                      </p:to>
                                    </p:set>
                                    <p:anim calcmode="lin" valueType="num">
                                      <p:cBhvr additive="base">
                                        <p:cTn id="55" dur="500" fill="hold"/>
                                        <p:tgtEl>
                                          <p:spTgt spid="100355">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0355">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0355">
                                            <p:txEl>
                                              <p:pRg st="13" end="13"/>
                                            </p:txEl>
                                          </p:spTgt>
                                        </p:tgtEl>
                                        <p:attrNameLst>
                                          <p:attrName>style.visibility</p:attrName>
                                        </p:attrNameLst>
                                      </p:cBhvr>
                                      <p:to>
                                        <p:strVal val="visible"/>
                                      </p:to>
                                    </p:set>
                                    <p:anim calcmode="lin" valueType="num">
                                      <p:cBhvr additive="base">
                                        <p:cTn id="59" dur="500" fill="hold"/>
                                        <p:tgtEl>
                                          <p:spTgt spid="100355">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00355">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allAtOnce"/>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a:xfrm>
            <a:off x="554635" y="587479"/>
            <a:ext cx="7688826" cy="1143000"/>
          </a:xfrm>
        </p:spPr>
        <p:txBody>
          <a:bodyPr>
            <a:normAutofit/>
          </a:bodyPr>
          <a:lstStyle/>
          <a:p>
            <a:r>
              <a:rPr lang="en-US" altLang="en-US" sz="4000" b="0" dirty="0" smtClean="0">
                <a:latin typeface="Cabin" panose="00000500000000000000" pitchFamily="2" charset="0"/>
                <a:cs typeface="Helvetica" panose="020B0604020202020204" pitchFamily="34" charset="0"/>
              </a:rPr>
              <a:t>The MMP Enrollment Process</a:t>
            </a:r>
          </a:p>
        </p:txBody>
      </p:sp>
      <p:sp>
        <p:nvSpPr>
          <p:cNvPr id="12" name="Rounded Rectangle 4"/>
          <p:cNvSpPr/>
          <p:nvPr/>
        </p:nvSpPr>
        <p:spPr bwMode="auto">
          <a:xfrm>
            <a:off x="554635" y="1524001"/>
            <a:ext cx="8349521" cy="3750474"/>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lIns="68580" tIns="68580" rIns="68580" bIns="68580" anchor="ctr" anchorCtr="1"/>
          <a:lstStyle>
            <a:lvl1pPr marL="514350" indent="-514350">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buFont typeface="Wingdings" panose="05000000000000000000" pitchFamily="2" charset="2"/>
              <a:buChar char="Ø"/>
              <a:defRPr/>
            </a:pPr>
            <a:endParaRPr lang="en-US" altLang="en-US" sz="2800" dirty="0" smtClean="0">
              <a:latin typeface="Helvetica" panose="020B0604020202020204" pitchFamily="34" charset="0"/>
              <a:cs typeface="Helvetica" panose="020B0604020202020204" pitchFamily="34" charset="0"/>
            </a:endParaRPr>
          </a:p>
          <a:p>
            <a:pPr>
              <a:buFont typeface="Wingdings" panose="05000000000000000000" pitchFamily="2" charset="2"/>
              <a:buChar char="Ø"/>
              <a:defRPr/>
            </a:pPr>
            <a:r>
              <a:rPr lang="en-US" altLang="en-US" kern="0" dirty="0" smtClean="0">
                <a:latin typeface="Calibri" panose="020F0502020204030204" pitchFamily="34" charset="0"/>
                <a:cs typeface="Calibri" panose="020F0502020204030204" pitchFamily="34" charset="0"/>
              </a:rPr>
              <a:t>Individuals eligible for Medicaid and Medicare may enroll into INTEGRITY at any time</a:t>
            </a:r>
          </a:p>
          <a:p>
            <a:pPr marL="0" indent="0">
              <a:defRPr/>
            </a:pPr>
            <a:endParaRPr lang="en-US" altLang="en-US" kern="0" dirty="0" smtClean="0">
              <a:latin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altLang="en-US" kern="0" dirty="0" smtClean="0">
                <a:latin typeface="Calibri" panose="020F0502020204030204" pitchFamily="34" charset="0"/>
                <a:cs typeface="Calibri" panose="020F0502020204030204" pitchFamily="34" charset="0"/>
              </a:rPr>
              <a:t>The State of Rhode </a:t>
            </a:r>
            <a:r>
              <a:rPr lang="en-US" altLang="en-US" kern="0" dirty="0">
                <a:latin typeface="Calibri" panose="020F0502020204030204" pitchFamily="34" charset="0"/>
                <a:cs typeface="Calibri" panose="020F0502020204030204" pitchFamily="34" charset="0"/>
              </a:rPr>
              <a:t>Island has continuous open enrollment for </a:t>
            </a:r>
            <a:r>
              <a:rPr lang="en-US" altLang="en-US" kern="0" dirty="0" smtClean="0">
                <a:latin typeface="Calibri" panose="020F0502020204030204" pitchFamily="34" charset="0"/>
                <a:cs typeface="Calibri" panose="020F0502020204030204" pitchFamily="34" charset="0"/>
              </a:rPr>
              <a:t>most dual eligible individuals</a:t>
            </a:r>
            <a:endParaRPr lang="en-US" altLang="en-US" kern="0" dirty="0">
              <a:latin typeface="Calibri" panose="020F0502020204030204" pitchFamily="34" charset="0"/>
              <a:cs typeface="Calibri" panose="020F0502020204030204" pitchFamily="34" charset="0"/>
            </a:endParaRPr>
          </a:p>
          <a:p>
            <a:pPr marL="0" indent="0">
              <a:defRPr/>
            </a:pPr>
            <a:endParaRPr lang="en-US" altLang="en-US" sz="1400" kern="0" dirty="0" smtClean="0">
              <a:latin typeface="Calibri" panose="020F0502020204030204" pitchFamily="34" charset="0"/>
              <a:cs typeface="Calibri" panose="020F0502020204030204" pitchFamily="34" charset="0"/>
            </a:endParaRPr>
          </a:p>
          <a:p>
            <a:pPr>
              <a:buFont typeface="Wingdings" panose="05000000000000000000" pitchFamily="2" charset="2"/>
              <a:buChar char="Ø"/>
              <a:defRPr/>
            </a:pPr>
            <a:r>
              <a:rPr lang="en-US" altLang="en-US" kern="0" dirty="0" smtClean="0">
                <a:latin typeface="Calibri" panose="020F0502020204030204" pitchFamily="34" charset="0"/>
                <a:cs typeface="Calibri" panose="020F0502020204030204" pitchFamily="34" charset="0"/>
              </a:rPr>
              <a:t>Most individuals may opt out of INTEGRITY at any time.</a:t>
            </a:r>
          </a:p>
          <a:p>
            <a:pPr>
              <a:buFont typeface="Wingdings" panose="05000000000000000000" pitchFamily="2" charset="2"/>
              <a:buChar char="Ø"/>
              <a:defRPr/>
            </a:pPr>
            <a:endParaRPr lang="en-US" altLang="en-US" sz="2800" dirty="0" smtClean="0">
              <a:solidFill>
                <a:srgbClr val="FF0000"/>
              </a:solidFill>
              <a:latin typeface="Helvetica" panose="020B0604020202020204" pitchFamily="34" charset="0"/>
              <a:cs typeface="Helvetica" panose="020B0604020202020204" pitchFamily="34" charset="0"/>
            </a:endParaRPr>
          </a:p>
          <a:p>
            <a:pPr>
              <a:buFont typeface="Wingdings" panose="05000000000000000000" pitchFamily="2" charset="2"/>
              <a:buChar char="Ø"/>
              <a:defRPr/>
            </a:pPr>
            <a:endParaRPr lang="en-US" altLang="en-US" sz="2800" dirty="0" smtClean="0">
              <a:latin typeface="Helvetica" panose="020B0604020202020204" pitchFamily="34" charset="0"/>
              <a:cs typeface="Helvetica" panose="020B0604020202020204" pitchFamily="34" charset="0"/>
            </a:endParaRPr>
          </a:p>
          <a:p>
            <a:pPr algn="ctr">
              <a:lnSpc>
                <a:spcPct val="90000"/>
              </a:lnSpc>
              <a:spcAft>
                <a:spcPct val="35000"/>
              </a:spcAft>
              <a:defRPr/>
            </a:pPr>
            <a:endParaRPr lang="en-US" altLang="en-US" sz="1800" dirty="0" smtClean="0">
              <a:solidFill>
                <a:srgbClr val="00A360"/>
              </a:solidFill>
              <a:latin typeface="Helvetica" panose="020B0604020202020204" pitchFamily="34" charset="0"/>
              <a:cs typeface="Helvetica" panose="020B0604020202020204" pitchFamily="34" charset="0"/>
            </a:endParaRPr>
          </a:p>
        </p:txBody>
      </p:sp>
      <p:sp>
        <p:nvSpPr>
          <p:cNvPr id="6"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Tree>
    <p:extLst>
      <p:ext uri="{BB962C8B-B14F-4D97-AF65-F5344CB8AC3E}">
        <p14:creationId xmlns:p14="http://schemas.microsoft.com/office/powerpoint/2010/main" val="303075652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0" y="1706563"/>
            <a:ext cx="7886700" cy="985837"/>
          </a:xfrm>
        </p:spPr>
        <p:txBody>
          <a:bodyPr/>
          <a:lstStyle/>
          <a:p>
            <a:pPr algn="ctr"/>
            <a:r>
              <a:rPr lang="en-US" altLang="en-US" sz="3600" smtClean="0">
                <a:latin typeface="Helvetica" charset="0"/>
                <a:cs typeface="Helvetica" charset="0"/>
              </a:rPr>
              <a:t>Enrollee Rights and Protections</a:t>
            </a:r>
          </a:p>
        </p:txBody>
      </p:sp>
      <p:grpSp>
        <p:nvGrpSpPr>
          <p:cNvPr id="3" name="Group 2"/>
          <p:cNvGrpSpPr/>
          <p:nvPr/>
        </p:nvGrpSpPr>
        <p:grpSpPr>
          <a:xfrm>
            <a:off x="457199" y="1417638"/>
            <a:ext cx="8229601" cy="3611562"/>
            <a:chOff x="457199" y="1417638"/>
            <a:chExt cx="8229601" cy="3611562"/>
          </a:xfrm>
        </p:grpSpPr>
        <p:sp>
          <p:nvSpPr>
            <p:cNvPr id="4" name="Freeform 3"/>
            <p:cNvSpPr/>
            <p:nvPr/>
          </p:nvSpPr>
          <p:spPr>
            <a:xfrm rot="21600000">
              <a:off x="457199" y="141763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0" y="4114799"/>
                  </a:moveTo>
                  <a:lnTo>
                    <a:pt x="0" y="685816"/>
                  </a:lnTo>
                  <a:cubicBezTo>
                    <a:pt x="0" y="307051"/>
                    <a:pt x="59135" y="1"/>
                    <a:pt x="132081" y="1"/>
                  </a:cubicBezTo>
                  <a:lnTo>
                    <a:pt x="1805781" y="1"/>
                  </a:lnTo>
                  <a:lnTo>
                    <a:pt x="1805781" y="4114799"/>
                  </a:lnTo>
                  <a:lnTo>
                    <a:pt x="0" y="411479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7" rIns="170688" bIns="622135"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
              </a:r>
              <a:br>
                <a:rPr lang="en-US" sz="2400" kern="1200" dirty="0" smtClean="0">
                  <a:latin typeface="Helvetica" panose="020B0604020202020204" pitchFamily="34" charset="0"/>
                  <a:cs typeface="Helvetica" panose="020B0604020202020204" pitchFamily="34" charset="0"/>
                </a:rPr>
              </a:br>
              <a:r>
                <a:rPr lang="en-US" sz="2400" kern="1200" dirty="0" smtClean="0">
                  <a:latin typeface="Helvetica" panose="020B0604020202020204" pitchFamily="34" charset="0"/>
                  <a:cs typeface="Helvetica" panose="020B0604020202020204" pitchFamily="34" charset="0"/>
                </a:rPr>
                <a:t>Right to make choices throughout enrollment, assessment, care plan processes</a:t>
              </a:r>
              <a:endParaRPr lang="en-US" sz="2400" kern="1200" dirty="0">
                <a:latin typeface="Helvetica" panose="020B0604020202020204" pitchFamily="34" charset="0"/>
                <a:cs typeface="Helvetica" panose="020B0604020202020204" pitchFamily="34" charset="0"/>
              </a:endParaRPr>
            </a:p>
          </p:txBody>
        </p:sp>
        <p:sp>
          <p:nvSpPr>
            <p:cNvPr id="5" name="Freeform 4"/>
            <p:cNvSpPr/>
            <p:nvPr/>
          </p:nvSpPr>
          <p:spPr>
            <a:xfrm>
              <a:off x="4572000" y="1417638"/>
              <a:ext cx="4114800" cy="1805781"/>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0" y="0"/>
                  </a:moveTo>
                  <a:lnTo>
                    <a:pt x="3813830" y="0"/>
                  </a:lnTo>
                  <a:cubicBezTo>
                    <a:pt x="3980051" y="0"/>
                    <a:pt x="4114800" y="134749"/>
                    <a:pt x="4114800" y="300970"/>
                  </a:cubicBezTo>
                  <a:lnTo>
                    <a:pt x="4114800" y="1805781"/>
                  </a:lnTo>
                  <a:lnTo>
                    <a:pt x="0" y="1805781"/>
                  </a:lnTo>
                  <a:lnTo>
                    <a:pt x="0" y="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8" tIns="170688" rIns="170688" bIns="622134"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participate in decisions regarding their care</a:t>
              </a:r>
              <a:endParaRPr lang="en-US" sz="2400" kern="1200" dirty="0">
                <a:latin typeface="Helvetica" panose="020B0604020202020204" pitchFamily="34" charset="0"/>
                <a:cs typeface="Helvetica" panose="020B0604020202020204" pitchFamily="34" charset="0"/>
              </a:endParaRPr>
            </a:p>
          </p:txBody>
        </p:sp>
        <p:sp>
          <p:nvSpPr>
            <p:cNvPr id="6" name="Freeform 5"/>
            <p:cNvSpPr/>
            <p:nvPr/>
          </p:nvSpPr>
          <p:spPr>
            <a:xfrm rot="21600000">
              <a:off x="457200" y="3223418"/>
              <a:ext cx="4114801" cy="1805782"/>
            </a:xfrm>
            <a:custGeom>
              <a:avLst/>
              <a:gdLst>
                <a:gd name="connsiteX0" fmla="*/ 0 w 4114800"/>
                <a:gd name="connsiteY0" fmla="*/ 0 h 1805781"/>
                <a:gd name="connsiteX1" fmla="*/ 3813830 w 4114800"/>
                <a:gd name="connsiteY1" fmla="*/ 0 h 1805781"/>
                <a:gd name="connsiteX2" fmla="*/ 4114800 w 4114800"/>
                <a:gd name="connsiteY2" fmla="*/ 300970 h 1805781"/>
                <a:gd name="connsiteX3" fmla="*/ 4114800 w 4114800"/>
                <a:gd name="connsiteY3" fmla="*/ 1805781 h 1805781"/>
                <a:gd name="connsiteX4" fmla="*/ 0 w 4114800"/>
                <a:gd name="connsiteY4" fmla="*/ 1805781 h 1805781"/>
                <a:gd name="connsiteX5" fmla="*/ 0 w 4114800"/>
                <a:gd name="connsiteY5" fmla="*/ 0 h 1805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800" h="1805781">
                  <a:moveTo>
                    <a:pt x="4114800" y="1805780"/>
                  </a:moveTo>
                  <a:lnTo>
                    <a:pt x="300970" y="1805780"/>
                  </a:lnTo>
                  <a:cubicBezTo>
                    <a:pt x="134749" y="1805780"/>
                    <a:pt x="0" y="1671031"/>
                    <a:pt x="0" y="1504810"/>
                  </a:cubicBezTo>
                  <a:lnTo>
                    <a:pt x="0" y="1"/>
                  </a:lnTo>
                  <a:lnTo>
                    <a:pt x="4114800" y="1"/>
                  </a:lnTo>
                  <a:lnTo>
                    <a:pt x="4114800" y="180578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7" tIns="622134" rIns="170689" bIns="170689"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access services and information</a:t>
              </a:r>
              <a:endParaRPr lang="en-US" sz="2400" kern="1200" dirty="0">
                <a:latin typeface="Helvetica" panose="020B0604020202020204" pitchFamily="34" charset="0"/>
                <a:cs typeface="Helvetica" panose="020B0604020202020204" pitchFamily="34" charset="0"/>
              </a:endParaRPr>
            </a:p>
          </p:txBody>
        </p:sp>
        <p:sp>
          <p:nvSpPr>
            <p:cNvPr id="7" name="Freeform 6"/>
            <p:cNvSpPr/>
            <p:nvPr/>
          </p:nvSpPr>
          <p:spPr>
            <a:xfrm>
              <a:off x="4571999" y="3223418"/>
              <a:ext cx="4114801" cy="1805782"/>
            </a:xfrm>
            <a:custGeom>
              <a:avLst/>
              <a:gdLst>
                <a:gd name="connsiteX0" fmla="*/ 0 w 1805781"/>
                <a:gd name="connsiteY0" fmla="*/ 0 h 4114800"/>
                <a:gd name="connsiteX1" fmla="*/ 1504811 w 1805781"/>
                <a:gd name="connsiteY1" fmla="*/ 0 h 4114800"/>
                <a:gd name="connsiteX2" fmla="*/ 1805781 w 1805781"/>
                <a:gd name="connsiteY2" fmla="*/ 300970 h 4114800"/>
                <a:gd name="connsiteX3" fmla="*/ 1805781 w 1805781"/>
                <a:gd name="connsiteY3" fmla="*/ 4114800 h 4114800"/>
                <a:gd name="connsiteX4" fmla="*/ 0 w 1805781"/>
                <a:gd name="connsiteY4" fmla="*/ 4114800 h 4114800"/>
                <a:gd name="connsiteX5" fmla="*/ 0 w 1805781"/>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05781" h="4114800">
                  <a:moveTo>
                    <a:pt x="1805781" y="1"/>
                  </a:moveTo>
                  <a:lnTo>
                    <a:pt x="1805781" y="3428984"/>
                  </a:lnTo>
                  <a:cubicBezTo>
                    <a:pt x="1805781" y="3807749"/>
                    <a:pt x="1746646" y="4114799"/>
                    <a:pt x="1673700" y="4114799"/>
                  </a:cubicBezTo>
                  <a:lnTo>
                    <a:pt x="0" y="4114799"/>
                  </a:lnTo>
                  <a:lnTo>
                    <a:pt x="0" y="1"/>
                  </a:lnTo>
                  <a:lnTo>
                    <a:pt x="1805781" y="1"/>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dk2">
                <a:shade val="80000"/>
                <a:hueOff val="0"/>
                <a:satOff val="0"/>
                <a:lumOff val="0"/>
                <a:alphaOff val="0"/>
              </a:schemeClr>
            </a:lnRef>
            <a:fillRef idx="1">
              <a:schemeClr val="lt1">
                <a:hueOff val="0"/>
                <a:satOff val="0"/>
                <a:lumOff val="0"/>
                <a:alphaOff val="0"/>
              </a:schemeClr>
            </a:fillRef>
            <a:effectRef idx="2">
              <a:schemeClr val="lt1">
                <a:hueOff val="0"/>
                <a:satOff val="0"/>
                <a:lumOff val="0"/>
                <a:alphaOff val="0"/>
              </a:schemeClr>
            </a:effectRef>
            <a:fontRef idx="minor">
              <a:schemeClr val="dk2">
                <a:hueOff val="0"/>
                <a:satOff val="0"/>
                <a:lumOff val="0"/>
                <a:alphaOff val="0"/>
              </a:schemeClr>
            </a:fontRef>
          </p:style>
          <p:txBody>
            <a:bodyPr spcFirstLastPara="0" vert="horz" wrap="square" lIns="170689" tIns="622134" rIns="170688" bIns="170689"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Right to question decisions regarding care </a:t>
              </a:r>
              <a:endParaRPr lang="en-US" sz="2400" kern="1200" dirty="0">
                <a:latin typeface="Helvetica" panose="020B0604020202020204" pitchFamily="34" charset="0"/>
                <a:cs typeface="Helvetica" panose="020B0604020202020204" pitchFamily="34" charset="0"/>
              </a:endParaRPr>
            </a:p>
          </p:txBody>
        </p:sp>
        <p:sp>
          <p:nvSpPr>
            <p:cNvPr id="8" name="Freeform 7"/>
            <p:cNvSpPr/>
            <p:nvPr/>
          </p:nvSpPr>
          <p:spPr>
            <a:xfrm>
              <a:off x="3337559" y="2771973"/>
              <a:ext cx="2468880" cy="902890"/>
            </a:xfrm>
            <a:custGeom>
              <a:avLst/>
              <a:gdLst>
                <a:gd name="connsiteX0" fmla="*/ 0 w 2468880"/>
                <a:gd name="connsiteY0" fmla="*/ 150485 h 902890"/>
                <a:gd name="connsiteX1" fmla="*/ 150485 w 2468880"/>
                <a:gd name="connsiteY1" fmla="*/ 0 h 902890"/>
                <a:gd name="connsiteX2" fmla="*/ 2318395 w 2468880"/>
                <a:gd name="connsiteY2" fmla="*/ 0 h 902890"/>
                <a:gd name="connsiteX3" fmla="*/ 2468880 w 2468880"/>
                <a:gd name="connsiteY3" fmla="*/ 150485 h 902890"/>
                <a:gd name="connsiteX4" fmla="*/ 2468880 w 2468880"/>
                <a:gd name="connsiteY4" fmla="*/ 752405 h 902890"/>
                <a:gd name="connsiteX5" fmla="*/ 2318395 w 2468880"/>
                <a:gd name="connsiteY5" fmla="*/ 902890 h 902890"/>
                <a:gd name="connsiteX6" fmla="*/ 150485 w 2468880"/>
                <a:gd name="connsiteY6" fmla="*/ 902890 h 902890"/>
                <a:gd name="connsiteX7" fmla="*/ 0 w 2468880"/>
                <a:gd name="connsiteY7" fmla="*/ 752405 h 902890"/>
                <a:gd name="connsiteX8" fmla="*/ 0 w 2468880"/>
                <a:gd name="connsiteY8" fmla="*/ 150485 h 90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68880" h="902890">
                  <a:moveTo>
                    <a:pt x="0" y="150485"/>
                  </a:moveTo>
                  <a:cubicBezTo>
                    <a:pt x="0" y="67374"/>
                    <a:pt x="67374" y="0"/>
                    <a:pt x="150485" y="0"/>
                  </a:cubicBezTo>
                  <a:lnTo>
                    <a:pt x="2318395" y="0"/>
                  </a:lnTo>
                  <a:cubicBezTo>
                    <a:pt x="2401506" y="0"/>
                    <a:pt x="2468880" y="67374"/>
                    <a:pt x="2468880" y="150485"/>
                  </a:cubicBezTo>
                  <a:lnTo>
                    <a:pt x="2468880" y="752405"/>
                  </a:lnTo>
                  <a:cubicBezTo>
                    <a:pt x="2468880" y="835516"/>
                    <a:pt x="2401506" y="902890"/>
                    <a:pt x="2318395" y="902890"/>
                  </a:cubicBezTo>
                  <a:lnTo>
                    <a:pt x="150485" y="902890"/>
                  </a:lnTo>
                  <a:cubicBezTo>
                    <a:pt x="67374" y="902890"/>
                    <a:pt x="0" y="835516"/>
                    <a:pt x="0" y="752405"/>
                  </a:cubicBezTo>
                  <a:lnTo>
                    <a:pt x="0" y="150485"/>
                  </a:lnTo>
                  <a:close/>
                </a:path>
              </a:pathLst>
            </a:cu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dk2">
                <a:tint val="60000"/>
                <a:hueOff val="0"/>
                <a:satOff val="0"/>
                <a:lumOff val="0"/>
                <a:alphaOff val="0"/>
              </a:schemeClr>
            </a:fillRef>
            <a:effectRef idx="0">
              <a:schemeClr val="dk2">
                <a:tint val="60000"/>
                <a:hueOff val="0"/>
                <a:satOff val="0"/>
                <a:lumOff val="0"/>
                <a:alphaOff val="0"/>
              </a:schemeClr>
            </a:effectRef>
            <a:fontRef idx="minor">
              <a:schemeClr val="dk2">
                <a:hueOff val="0"/>
                <a:satOff val="0"/>
                <a:lumOff val="0"/>
                <a:alphaOff val="0"/>
              </a:schemeClr>
            </a:fontRef>
          </p:style>
          <p:txBody>
            <a:bodyPr spcFirstLastPara="0" vert="horz" wrap="square" lIns="135515" tIns="135515" rIns="135515" bIns="135515" numCol="1" spcCol="1270" anchor="ctr" anchorCtr="0">
              <a:noAutofit/>
            </a:bodyPr>
            <a:lstStyle/>
            <a:p>
              <a:pPr lvl="0" algn="ctr" defTabSz="1066800" rtl="0">
                <a:lnSpc>
                  <a:spcPct val="90000"/>
                </a:lnSpc>
                <a:spcBef>
                  <a:spcPct val="0"/>
                </a:spcBef>
                <a:spcAft>
                  <a:spcPct val="35000"/>
                </a:spcAft>
              </a:pPr>
              <a:r>
                <a:rPr lang="en-US" sz="2400" kern="1200" dirty="0" smtClean="0">
                  <a:latin typeface="Helvetica" panose="020B0604020202020204" pitchFamily="34" charset="0"/>
                  <a:cs typeface="Helvetica" panose="020B0604020202020204" pitchFamily="34" charset="0"/>
                </a:rPr>
                <a:t>Member</a:t>
              </a:r>
              <a:endParaRPr lang="en-US" sz="2400" kern="1200" dirty="0">
                <a:latin typeface="Helvetica" panose="020B0604020202020204" pitchFamily="34" charset="0"/>
                <a:cs typeface="Helvetica" panose="020B0604020202020204" pitchFamily="34" charset="0"/>
              </a:endParaRPr>
            </a:p>
          </p:txBody>
        </p:sp>
      </p:grpSp>
    </p:spTree>
    <p:extLst>
      <p:ext uri="{BB962C8B-B14F-4D97-AF65-F5344CB8AC3E}">
        <p14:creationId xmlns:p14="http://schemas.microsoft.com/office/powerpoint/2010/main" val="51535128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6"/>
          <p:cNvSpPr>
            <a:spLocks noGrp="1"/>
          </p:cNvSpPr>
          <p:nvPr>
            <p:ph type="title" idx="4294967295"/>
          </p:nvPr>
        </p:nvSpPr>
        <p:spPr>
          <a:xfrm>
            <a:off x="580103" y="594955"/>
            <a:ext cx="7886700" cy="985837"/>
          </a:xfrm>
        </p:spPr>
        <p:txBody>
          <a:bodyPr/>
          <a:lstStyle/>
          <a:p>
            <a:r>
              <a:rPr lang="en-US" altLang="en-US" sz="3600" b="0" dirty="0" smtClean="0">
                <a:latin typeface="Cabin" panose="00000500000000000000" pitchFamily="2" charset="0"/>
                <a:cs typeface="Helvetica" charset="0"/>
              </a:rPr>
              <a:t>Access to Relevant Information</a:t>
            </a:r>
            <a:r>
              <a:rPr lang="en-US" altLang="en-US" sz="3200" dirty="0" smtClean="0">
                <a:latin typeface="Helvetica" charset="0"/>
                <a:cs typeface="Helvetica" charset="0"/>
              </a:rPr>
              <a:t/>
            </a:r>
            <a:br>
              <a:rPr lang="en-US" altLang="en-US" sz="3200" dirty="0" smtClean="0">
                <a:latin typeface="Helvetica" charset="0"/>
                <a:cs typeface="Helvetica" charset="0"/>
              </a:rPr>
            </a:br>
            <a:r>
              <a:rPr lang="en-US" altLang="en-US" sz="2000" b="0" dirty="0" smtClean="0">
                <a:solidFill>
                  <a:schemeClr val="tx1"/>
                </a:solidFill>
                <a:latin typeface="Helvetica" charset="0"/>
                <a:cs typeface="Helvetica" charset="0"/>
              </a:rPr>
              <a:t> </a:t>
            </a:r>
          </a:p>
        </p:txBody>
      </p:sp>
      <p:sp>
        <p:nvSpPr>
          <p:cNvPr id="26627" name="Content Placeholder 17"/>
          <p:cNvSpPr>
            <a:spLocks noGrp="1"/>
          </p:cNvSpPr>
          <p:nvPr>
            <p:ph idx="4294967295"/>
          </p:nvPr>
        </p:nvSpPr>
        <p:spPr>
          <a:xfrm>
            <a:off x="688257" y="1376875"/>
            <a:ext cx="7913688" cy="2868612"/>
          </a:xfrm>
        </p:spPr>
        <p:txBody>
          <a:bodyPr anchor="ctr">
            <a:normAutofit/>
          </a:bodyPr>
          <a:lstStyle/>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Health and functional status information</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Medical records upon request</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Request corrections or amendments to medical records</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Information on available treatment options, alternatives</a:t>
            </a:r>
          </a:p>
          <a:p>
            <a:r>
              <a:rPr lang="en-US" altLang="en-US" sz="2400" kern="0" dirty="0" smtClean="0">
                <a:solidFill>
                  <a:schemeClr val="tx1">
                    <a:lumMod val="95000"/>
                    <a:lumOff val="5000"/>
                  </a:schemeClr>
                </a:solidFill>
                <a:latin typeface="Calibri" panose="020F0502020204030204" pitchFamily="34" charset="0"/>
                <a:cs typeface="Calibri" panose="020F0502020204030204" pitchFamily="34" charset="0"/>
              </a:rPr>
              <a:t>Full explanation of plan options, rules, benefits </a:t>
            </a:r>
          </a:p>
        </p:txBody>
      </p:sp>
    </p:spTree>
    <p:extLst>
      <p:ext uri="{BB962C8B-B14F-4D97-AF65-F5344CB8AC3E}">
        <p14:creationId xmlns:p14="http://schemas.microsoft.com/office/powerpoint/2010/main" val="288011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fade">
                                      <p:cBhvr>
                                        <p:cTn id="7" dur="500"/>
                                        <p:tgtEl>
                                          <p:spTgt spid="26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627">
                                            <p:txEl>
                                              <p:pRg st="1" end="1"/>
                                            </p:txEl>
                                          </p:spTgt>
                                        </p:tgtEl>
                                        <p:attrNameLst>
                                          <p:attrName>style.visibility</p:attrName>
                                        </p:attrNameLst>
                                      </p:cBhvr>
                                      <p:to>
                                        <p:strVal val="visible"/>
                                      </p:to>
                                    </p:set>
                                    <p:animEffect transition="in" filter="fade">
                                      <p:cBhvr>
                                        <p:cTn id="12" dur="500"/>
                                        <p:tgtEl>
                                          <p:spTgt spid="26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Effect transition="in" filter="fade">
                                      <p:cBhvr>
                                        <p:cTn id="17" dur="500"/>
                                        <p:tgtEl>
                                          <p:spTgt spid="26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627">
                                            <p:txEl>
                                              <p:pRg st="3" end="3"/>
                                            </p:txEl>
                                          </p:spTgt>
                                        </p:tgtEl>
                                        <p:attrNameLst>
                                          <p:attrName>style.visibility</p:attrName>
                                        </p:attrNameLst>
                                      </p:cBhvr>
                                      <p:to>
                                        <p:strVal val="visible"/>
                                      </p:to>
                                    </p:set>
                                    <p:animEffect transition="in" filter="fade">
                                      <p:cBhvr>
                                        <p:cTn id="22" dur="500"/>
                                        <p:tgtEl>
                                          <p:spTgt spid="26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Effect transition="in" filter="fade">
                                      <p:cBhvr>
                                        <p:cTn id="27"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idx="4294967295"/>
          </p:nvPr>
        </p:nvSpPr>
        <p:spPr>
          <a:xfrm>
            <a:off x="294968" y="152728"/>
            <a:ext cx="8681884" cy="1325563"/>
          </a:xfrm>
        </p:spPr>
        <p:txBody>
          <a:bodyPr>
            <a:normAutofit/>
          </a:bodyPr>
          <a:lstStyle/>
          <a:p>
            <a:r>
              <a:rPr lang="en-US" altLang="en-US" sz="3200" b="0" dirty="0" smtClean="0">
                <a:latin typeface="Cabin" panose="00000500000000000000" pitchFamily="2" charset="0"/>
                <a:cs typeface="Helvetica" charset="0"/>
              </a:rPr>
              <a:t>Choice and Participation in Assessment Process</a:t>
            </a:r>
            <a:r>
              <a:rPr lang="en-US" altLang="en-US" sz="3200" b="0" dirty="0" smtClean="0">
                <a:solidFill>
                  <a:schemeClr val="tx1"/>
                </a:solidFill>
                <a:latin typeface="Cabin" panose="00000500000000000000" pitchFamily="2" charset="0"/>
                <a:cs typeface="Helvetica" charset="0"/>
              </a:rPr>
              <a:t> </a:t>
            </a:r>
          </a:p>
        </p:txBody>
      </p:sp>
      <p:graphicFrame>
        <p:nvGraphicFramePr>
          <p:cNvPr id="5" name="Diagram 4"/>
          <p:cNvGraphicFramePr/>
          <p:nvPr>
            <p:extLst/>
          </p:nvPr>
        </p:nvGraphicFramePr>
        <p:xfrm>
          <a:off x="622570" y="1447463"/>
          <a:ext cx="82296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5344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5">
                                            <p:graphicEl>
                                              <a:dgm id="{9C317AA1-E179-45DC-B132-AFD68CAAB252}"/>
                                            </p:graphicEl>
                                          </p:spTgt>
                                        </p:tgtEl>
                                      </p:cBhvr>
                                    </p:animEffect>
                                    <p:animScale>
                                      <p:cBhvr>
                                        <p:cTn id="7" dur="250" autoRev="1" fill="hold"/>
                                        <p:tgtEl>
                                          <p:spTgt spid="5">
                                            <p:graphicEl>
                                              <a:dgm id="{9C317AA1-E179-45DC-B132-AFD68CAAB252}"/>
                                            </p:graphic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5">
                                            <p:graphicEl>
                                              <a:dgm id="{314A8932-271C-4ABB-A496-5D8BC9436193}"/>
                                            </p:graphicEl>
                                          </p:spTgt>
                                        </p:tgtEl>
                                      </p:cBhvr>
                                    </p:animEffect>
                                    <p:animScale>
                                      <p:cBhvr>
                                        <p:cTn id="12" dur="250" autoRev="1" fill="hold"/>
                                        <p:tgtEl>
                                          <p:spTgt spid="5">
                                            <p:graphicEl>
                                              <a:dgm id="{314A8932-271C-4ABB-A496-5D8BC9436193}"/>
                                            </p:graphic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5">
                                            <p:graphicEl>
                                              <a:dgm id="{DD876364-DB66-443E-934D-150A65C87FEA}"/>
                                            </p:graphicEl>
                                          </p:spTgt>
                                        </p:tgtEl>
                                      </p:cBhvr>
                                    </p:animEffect>
                                    <p:animScale>
                                      <p:cBhvr>
                                        <p:cTn id="17" dur="250" autoRev="1" fill="hold"/>
                                        <p:tgtEl>
                                          <p:spTgt spid="5">
                                            <p:graphicEl>
                                              <a:dgm id="{DD876364-DB66-443E-934D-150A65C87FEA}"/>
                                            </p:graphicEl>
                                          </p:spTgt>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5">
                                            <p:graphicEl>
                                              <a:dgm id="{0C41901F-0C52-47EF-AEF2-9722D6057243}"/>
                                            </p:graphicEl>
                                          </p:spTgt>
                                        </p:tgtEl>
                                      </p:cBhvr>
                                    </p:animEffect>
                                    <p:animScale>
                                      <p:cBhvr>
                                        <p:cTn id="22" dur="250" autoRev="1" fill="hold"/>
                                        <p:tgtEl>
                                          <p:spTgt spid="5">
                                            <p:graphicEl>
                                              <a:dgm id="{0C41901F-0C52-47EF-AEF2-9722D6057243}"/>
                                            </p:graphicEl>
                                          </p:spTgt>
                                        </p:tgtEl>
                                      </p:cBhvr>
                                      <p:by x="105000" y="105000"/>
                                    </p:animScale>
                                  </p:childTnLst>
                                </p:cTn>
                              </p:par>
                            </p:childTnLst>
                          </p:cTn>
                        </p:par>
                      </p:childTnLst>
                    </p:cTn>
                  </p:par>
                  <p:par>
                    <p:cTn id="23" fill="hold">
                      <p:stCondLst>
                        <p:cond delay="indefinite"/>
                      </p:stCondLst>
                      <p:childTnLst>
                        <p:par>
                          <p:cTn id="24" fill="hold">
                            <p:stCondLst>
                              <p:cond delay="0"/>
                            </p:stCondLst>
                            <p:childTnLst>
                              <p:par>
                                <p:cTn id="25" presetID="26" presetClass="emph" presetSubtype="0" fill="hold" grpId="0" nodeType="clickEffect">
                                  <p:stCondLst>
                                    <p:cond delay="0"/>
                                  </p:stCondLst>
                                  <p:childTnLst>
                                    <p:animEffect transition="out" filter="fade">
                                      <p:cBhvr>
                                        <p:cTn id="26" dur="500" tmFilter="0, 0; .2, .5; .8, .5; 1, 0"/>
                                        <p:tgtEl>
                                          <p:spTgt spid="5">
                                            <p:graphicEl>
                                              <a:dgm id="{7EAF60AF-2DD2-49DD-893E-C0E4A81A2929}"/>
                                            </p:graphicEl>
                                          </p:spTgt>
                                        </p:tgtEl>
                                      </p:cBhvr>
                                    </p:animEffect>
                                    <p:animScale>
                                      <p:cBhvr>
                                        <p:cTn id="27" dur="250" autoRev="1" fill="hold"/>
                                        <p:tgtEl>
                                          <p:spTgt spid="5">
                                            <p:graphicEl>
                                              <a:dgm id="{7EAF60AF-2DD2-49DD-893E-C0E4A81A2929}"/>
                                            </p:graphicEl>
                                          </p:spTgt>
                                        </p:tgtEl>
                                      </p:cBhvr>
                                      <p:by x="105000" y="105000"/>
                                    </p:animScale>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5">
                                            <p:graphicEl>
                                              <a:dgm id="{3A9B9B38-D762-40C7-94A4-C111C0FF399E}"/>
                                            </p:graphicEl>
                                          </p:spTgt>
                                        </p:tgtEl>
                                      </p:cBhvr>
                                    </p:animEffect>
                                    <p:animScale>
                                      <p:cBhvr>
                                        <p:cTn id="32" dur="250" autoRev="1" fill="hold"/>
                                        <p:tgtEl>
                                          <p:spTgt spid="5">
                                            <p:graphicEl>
                                              <a:dgm id="{3A9B9B38-D762-40C7-94A4-C111C0FF399E}"/>
                                            </p:graphicEl>
                                          </p:spTgt>
                                        </p:tgtEl>
                                      </p:cBhvr>
                                      <p:by x="105000" y="105000"/>
                                    </p:animScale>
                                  </p:childTnLst>
                                </p:cTn>
                              </p:par>
                            </p:childTnLst>
                          </p:cTn>
                        </p:par>
                      </p:childTnLst>
                    </p:cTn>
                  </p:par>
                  <p:par>
                    <p:cTn id="33" fill="hold">
                      <p:stCondLst>
                        <p:cond delay="indefinite"/>
                      </p:stCondLst>
                      <p:childTnLst>
                        <p:par>
                          <p:cTn id="34" fill="hold">
                            <p:stCondLst>
                              <p:cond delay="0"/>
                            </p:stCondLst>
                            <p:childTnLst>
                              <p:par>
                                <p:cTn id="35" presetID="26" presetClass="emph" presetSubtype="0" fill="hold" grpId="0" nodeType="clickEffect">
                                  <p:stCondLst>
                                    <p:cond delay="0"/>
                                  </p:stCondLst>
                                  <p:childTnLst>
                                    <p:animEffect transition="out" filter="fade">
                                      <p:cBhvr>
                                        <p:cTn id="36" dur="500" tmFilter="0, 0; .2, .5; .8, .5; 1, 0"/>
                                        <p:tgtEl>
                                          <p:spTgt spid="5">
                                            <p:graphicEl>
                                              <a:dgm id="{3FA818D4-2168-49B9-BB50-3364C1BA9096}"/>
                                            </p:graphicEl>
                                          </p:spTgt>
                                        </p:tgtEl>
                                      </p:cBhvr>
                                    </p:animEffect>
                                    <p:animScale>
                                      <p:cBhvr>
                                        <p:cTn id="37" dur="250" autoRev="1" fill="hold"/>
                                        <p:tgtEl>
                                          <p:spTgt spid="5">
                                            <p:graphicEl>
                                              <a:dgm id="{3FA818D4-2168-49B9-BB50-3364C1BA9096}"/>
                                            </p:graphicEl>
                                          </p:spTgt>
                                        </p:tgtEl>
                                      </p:cBhvr>
                                      <p:by x="105000" y="105000"/>
                                    </p:animScale>
                                  </p:childTnLst>
                                </p:cTn>
                              </p:par>
                            </p:childTnLst>
                          </p:cTn>
                        </p:par>
                      </p:childTnLst>
                    </p:cTn>
                  </p:par>
                  <p:par>
                    <p:cTn id="38" fill="hold">
                      <p:stCondLst>
                        <p:cond delay="indefinite"/>
                      </p:stCondLst>
                      <p:childTnLst>
                        <p:par>
                          <p:cTn id="39" fill="hold">
                            <p:stCondLst>
                              <p:cond delay="0"/>
                            </p:stCondLst>
                            <p:childTnLst>
                              <p:par>
                                <p:cTn id="40" presetID="26" presetClass="emph" presetSubtype="0" fill="hold" grpId="0" nodeType="clickEffect">
                                  <p:stCondLst>
                                    <p:cond delay="0"/>
                                  </p:stCondLst>
                                  <p:childTnLst>
                                    <p:animEffect transition="out" filter="fade">
                                      <p:cBhvr>
                                        <p:cTn id="41" dur="500" tmFilter="0, 0; .2, .5; .8, .5; 1, 0"/>
                                        <p:tgtEl>
                                          <p:spTgt spid="5">
                                            <p:graphicEl>
                                              <a:dgm id="{B9353107-27EB-4F3E-AC86-CD9840EA68AF}"/>
                                            </p:graphicEl>
                                          </p:spTgt>
                                        </p:tgtEl>
                                      </p:cBhvr>
                                    </p:animEffect>
                                    <p:animScale>
                                      <p:cBhvr>
                                        <p:cTn id="42" dur="250" autoRev="1" fill="hold"/>
                                        <p:tgtEl>
                                          <p:spTgt spid="5">
                                            <p:graphicEl>
                                              <a:dgm id="{B9353107-27EB-4F3E-AC86-CD9840EA68AF}"/>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idx="4294967295"/>
          </p:nvPr>
        </p:nvSpPr>
        <p:spPr>
          <a:xfrm>
            <a:off x="635000" y="297938"/>
            <a:ext cx="7886700" cy="1325563"/>
          </a:xfrm>
        </p:spPr>
        <p:txBody>
          <a:bodyPr>
            <a:normAutofit/>
          </a:bodyPr>
          <a:lstStyle/>
          <a:p>
            <a:r>
              <a:rPr lang="en-US" altLang="en-US" sz="3600" b="0" dirty="0" smtClean="0">
                <a:latin typeface="Cabin" panose="00000500000000000000" pitchFamily="2" charset="0"/>
                <a:cs typeface="Helvetica" charset="0"/>
              </a:rPr>
              <a:t>Balance Billing</a:t>
            </a:r>
          </a:p>
        </p:txBody>
      </p:sp>
      <p:graphicFrame>
        <p:nvGraphicFramePr>
          <p:cNvPr id="5" name="Diagram 4"/>
          <p:cNvGraphicFramePr/>
          <p:nvPr>
            <p:extLst/>
          </p:nvPr>
        </p:nvGraphicFramePr>
        <p:xfrm>
          <a:off x="762000" y="1397000"/>
          <a:ext cx="75438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635000" y="1397000"/>
            <a:ext cx="7670800" cy="923330"/>
          </a:xfrm>
          <a:prstGeom prst="rect">
            <a:avLst/>
          </a:prstGeom>
          <a:noFill/>
        </p:spPr>
        <p:txBody>
          <a:bodyPr wrap="square" rtlCol="0">
            <a:spAutoFit/>
          </a:bodyPr>
          <a:lstStyle/>
          <a:p>
            <a:r>
              <a:rPr lang="en-US" altLang="en-US" dirty="0" smtClean="0">
                <a:latin typeface="Helvetica" panose="020B0604020202020204" pitchFamily="34" charset="0"/>
                <a:cs typeface="Helvetica" panose="020B0604020202020204" pitchFamily="34" charset="0"/>
              </a:rPr>
              <a:t>Neighborhood prohibits providers from </a:t>
            </a:r>
            <a:r>
              <a:rPr lang="en-US" altLang="en-US" dirty="0">
                <a:latin typeface="Helvetica" panose="020B0604020202020204" pitchFamily="34" charset="0"/>
                <a:cs typeface="Helvetica" panose="020B0604020202020204" pitchFamily="34" charset="0"/>
              </a:rPr>
              <a:t>“balance billing” </a:t>
            </a:r>
            <a:r>
              <a:rPr lang="en-US" altLang="en-US" dirty="0" smtClean="0">
                <a:latin typeface="Helvetica" panose="020B0604020202020204" pitchFamily="34" charset="0"/>
                <a:cs typeface="Helvetica" panose="020B0604020202020204" pitchFamily="34" charset="0"/>
              </a:rPr>
              <a:t>INTEGRITY members</a:t>
            </a:r>
            <a:endParaRPr lang="en-US" altLang="en-US" sz="1200" dirty="0">
              <a:latin typeface="Helvetica" panose="020B0604020202020204" pitchFamily="34" charset="0"/>
            </a:endParaRPr>
          </a:p>
          <a:p>
            <a:endParaRPr lang="en-US" dirty="0"/>
          </a:p>
        </p:txBody>
      </p:sp>
    </p:spTree>
    <p:extLst>
      <p:ext uri="{BB962C8B-B14F-4D97-AF65-F5344CB8AC3E}">
        <p14:creationId xmlns:p14="http://schemas.microsoft.com/office/powerpoint/2010/main" val="265586171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53640" y="259804"/>
            <a:ext cx="8035925" cy="744537"/>
          </a:xfrm>
        </p:spPr>
        <p:txBody>
          <a:bodyPr>
            <a:normAutofit/>
          </a:bodyPr>
          <a:lstStyle/>
          <a:p>
            <a:pPr fontAlgn="base"/>
            <a:r>
              <a:rPr lang="en-US" sz="4000" b="0" dirty="0"/>
              <a:t>INTEGRITY Member Appeals</a:t>
            </a:r>
          </a:p>
        </p:txBody>
      </p:sp>
      <p:sp>
        <p:nvSpPr>
          <p:cNvPr id="4" name="TextBox 3"/>
          <p:cNvSpPr txBox="1"/>
          <p:nvPr/>
        </p:nvSpPr>
        <p:spPr>
          <a:xfrm>
            <a:off x="353640" y="1004341"/>
            <a:ext cx="8544394" cy="4524315"/>
          </a:xfrm>
          <a:prstGeom prst="rect">
            <a:avLst/>
          </a:prstGeom>
          <a:noFill/>
        </p:spPr>
        <p:txBody>
          <a:bodyPr wrap="square" rtlCol="0">
            <a:spAutoFit/>
          </a:bodyPr>
          <a:lstStyle/>
          <a:p>
            <a:r>
              <a:rPr lang="en-US" dirty="0"/>
              <a:t>INTEGRITY members have the right to file a grievance if they have concerns or problems related to their coverage or care as discussed in the </a:t>
            </a:r>
            <a:r>
              <a:rPr lang="en-US" dirty="0" smtClean="0"/>
              <a:t>general provider training. Below focuses </a:t>
            </a:r>
            <a:r>
              <a:rPr lang="en-US" dirty="0"/>
              <a:t>on member </a:t>
            </a:r>
            <a:r>
              <a:rPr lang="en-US" u="sng" dirty="0"/>
              <a:t>appeals</a:t>
            </a:r>
            <a:r>
              <a:rPr lang="en-US" dirty="0"/>
              <a:t> following an </a:t>
            </a:r>
            <a:r>
              <a:rPr lang="en-US" dirty="0" smtClean="0"/>
              <a:t>Adverse </a:t>
            </a:r>
            <a:r>
              <a:rPr lang="en-US" dirty="0"/>
              <a:t>Organization Determination. </a:t>
            </a:r>
            <a:endParaRPr lang="en-US" dirty="0" smtClean="0"/>
          </a:p>
          <a:p>
            <a:endParaRPr lang="en-US" sz="1050" dirty="0" smtClean="0"/>
          </a:p>
          <a:p>
            <a:r>
              <a:rPr lang="en-US" dirty="0" smtClean="0"/>
              <a:t>INTEGRITY </a:t>
            </a:r>
            <a:r>
              <a:rPr lang="en-US" dirty="0"/>
              <a:t>members have five (5) types of appeals available, each with variable additional levels of appeal available to the </a:t>
            </a:r>
            <a:r>
              <a:rPr lang="en-US" dirty="0" smtClean="0"/>
              <a:t>member:</a:t>
            </a:r>
          </a:p>
          <a:p>
            <a:pPr marL="285750" indent="-285750">
              <a:buFont typeface="Arial" panose="020B0604020202020204" pitchFamily="34" charset="0"/>
              <a:buChar char="•"/>
            </a:pPr>
            <a:r>
              <a:rPr lang="en-US" dirty="0" smtClean="0"/>
              <a:t>A </a:t>
            </a:r>
            <a:r>
              <a:rPr lang="en-US" dirty="0"/>
              <a:t>Part C appeal is defined as: Any of the procedures that deal with the review of adverse organization determinations on the health care services an enrollee believes he or she is entitled to receive, including delay in providing, arranging for, or approving the health care services (such that a delay would adversely affect the health of the enrollee), as defined in 42 CFR 422.566(b). </a:t>
            </a:r>
            <a:endParaRPr lang="en-US" dirty="0" smtClean="0"/>
          </a:p>
          <a:p>
            <a:pPr marL="285750" lvl="0" indent="-285750">
              <a:buFont typeface="Arial" panose="020B0604020202020204" pitchFamily="34" charset="0"/>
              <a:buChar char="•"/>
            </a:pPr>
            <a:r>
              <a:rPr lang="en-US" dirty="0" smtClean="0"/>
              <a:t>A </a:t>
            </a:r>
            <a:r>
              <a:rPr lang="en-US" dirty="0"/>
              <a:t>Part D appeal is defined as: Any of the procedures that deal with the review of adverse coverage determinations made by Neighborhood relative to benefits covered under a Part D plan the enrollee believes he or she is entitled to receive, including a delay in providing or approving the drug coverage (when a delay would adversely affect the health of the enrollee) as defined in §423.566(b). </a:t>
            </a:r>
          </a:p>
        </p:txBody>
      </p:sp>
    </p:spTree>
    <p:extLst>
      <p:ext uri="{BB962C8B-B14F-4D97-AF65-F5344CB8AC3E}">
        <p14:creationId xmlns:p14="http://schemas.microsoft.com/office/powerpoint/2010/main" val="28293219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4814" y="307514"/>
            <a:ext cx="8035925" cy="744537"/>
          </a:xfrm>
        </p:spPr>
        <p:txBody>
          <a:bodyPr>
            <a:normAutofit fontScale="90000"/>
          </a:bodyPr>
          <a:lstStyle/>
          <a:p>
            <a:pPr fontAlgn="base"/>
            <a:r>
              <a:rPr lang="en-US" b="0" dirty="0"/>
              <a:t>INTEGRITY Member </a:t>
            </a:r>
            <a:r>
              <a:rPr lang="en-US" b="0" dirty="0" smtClean="0"/>
              <a:t>Appeals, cont.</a:t>
            </a:r>
            <a:endParaRPr lang="en-US" b="0" dirty="0"/>
          </a:p>
        </p:txBody>
      </p:sp>
      <p:sp>
        <p:nvSpPr>
          <p:cNvPr id="4" name="TextBox 3"/>
          <p:cNvSpPr txBox="1"/>
          <p:nvPr/>
        </p:nvSpPr>
        <p:spPr>
          <a:xfrm>
            <a:off x="284814" y="908661"/>
            <a:ext cx="8544394" cy="3693319"/>
          </a:xfrm>
          <a:prstGeom prst="rect">
            <a:avLst/>
          </a:prstGeom>
          <a:noFill/>
        </p:spPr>
        <p:txBody>
          <a:bodyPr wrap="square" rtlCol="0">
            <a:spAutoFit/>
          </a:bodyPr>
          <a:lstStyle/>
          <a:p>
            <a:pPr lvl="0"/>
            <a:r>
              <a:rPr lang="en-US" dirty="0" smtClean="0"/>
              <a:t>In addition to a Part C appeal  and a Part D appeal, INTEGRITY members have the following available to them:</a:t>
            </a:r>
          </a:p>
          <a:p>
            <a:pPr marL="342900" lvl="0" indent="-342900">
              <a:buFont typeface="Arial" panose="020B0604020202020204" pitchFamily="34" charset="0"/>
              <a:buChar char="•"/>
            </a:pPr>
            <a:r>
              <a:rPr lang="en-US" dirty="0" smtClean="0"/>
              <a:t>A </a:t>
            </a:r>
            <a:r>
              <a:rPr lang="en-US" dirty="0"/>
              <a:t>Fast Track Appeal is a type of appeal when the member disagrees with the coverage termination decision from a skilled nursing facility (SNF), home health agency (HHA), or comprehensive outpatient rehabilitation facility (CORF), or upon notification of discharge for an inpatient hospital stay. CMS contracts with Quality Improvement Organizations (QIOs) to conduct fast-track appeals</a:t>
            </a:r>
            <a:r>
              <a:rPr lang="en-US" dirty="0" smtClean="0"/>
              <a:t>.</a:t>
            </a:r>
            <a:endParaRPr lang="en-US" dirty="0"/>
          </a:p>
          <a:p>
            <a:pPr marL="342900" lvl="0" indent="-342900">
              <a:buFont typeface="Arial" panose="020B0604020202020204" pitchFamily="34" charset="0"/>
              <a:buChar char="•"/>
            </a:pPr>
            <a:r>
              <a:rPr lang="en-US" dirty="0" smtClean="0"/>
              <a:t>A </a:t>
            </a:r>
            <a:r>
              <a:rPr lang="en-US" dirty="0"/>
              <a:t>clinical appeal is a request for reconsideration of an initial adverse clinical organization determination</a:t>
            </a:r>
            <a:r>
              <a:rPr lang="en-US" dirty="0" smtClean="0"/>
              <a:t>.</a:t>
            </a:r>
            <a:endParaRPr lang="en-US" dirty="0"/>
          </a:p>
          <a:p>
            <a:pPr marL="342900" lvl="0" indent="-342900">
              <a:buFont typeface="Arial" panose="020B0604020202020204" pitchFamily="34" charset="0"/>
              <a:buChar char="•"/>
            </a:pPr>
            <a:r>
              <a:rPr lang="en-US" dirty="0" smtClean="0"/>
              <a:t>An </a:t>
            </a:r>
            <a:r>
              <a:rPr lang="en-US" dirty="0"/>
              <a:t>administrative appeal is a request to reverse an administrative (non-clinical/non utilization management) determination such as payment of claims or coverage of services relative to a member’s available benefits</a:t>
            </a:r>
            <a:r>
              <a:rPr lang="en-US" dirty="0" smtClean="0"/>
              <a:t>.</a:t>
            </a:r>
          </a:p>
          <a:p>
            <a:pPr marL="342900" lvl="0" indent="-342900">
              <a:buFont typeface="+mj-lt"/>
              <a:buAutoNum type="arabicPeriod"/>
            </a:pPr>
            <a:endParaRPr lang="en-US" dirty="0"/>
          </a:p>
        </p:txBody>
      </p:sp>
      <p:sp>
        <p:nvSpPr>
          <p:cNvPr id="5" name="TextBox 4"/>
          <p:cNvSpPr txBox="1"/>
          <p:nvPr/>
        </p:nvSpPr>
        <p:spPr>
          <a:xfrm>
            <a:off x="524189" y="4335018"/>
            <a:ext cx="8065644" cy="1200329"/>
          </a:xfrm>
          <a:prstGeom prst="rect">
            <a:avLst/>
          </a:prstGeom>
          <a:noFill/>
        </p:spPr>
        <p:txBody>
          <a:bodyPr wrap="square" rtlCol="0">
            <a:spAutoFit/>
          </a:bodyPr>
          <a:lstStyle/>
          <a:p>
            <a:r>
              <a:rPr lang="en-US" dirty="0"/>
              <a:t>Applicable appeal rights are determined by whether the services are covered by Medicare, Medicaid or by both Medicare and Medicaid. For services covered by both Medicare and Medicaid, members are entitled to all appeal rights available to services covered by Medicare and Medicaid.</a:t>
            </a:r>
          </a:p>
        </p:txBody>
      </p:sp>
    </p:spTree>
    <p:extLst>
      <p:ext uri="{BB962C8B-B14F-4D97-AF65-F5344CB8AC3E}">
        <p14:creationId xmlns:p14="http://schemas.microsoft.com/office/powerpoint/2010/main" val="236621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1282" y="289654"/>
            <a:ext cx="7886700" cy="938213"/>
          </a:xfrm>
        </p:spPr>
        <p:txBody>
          <a:bodyPr/>
          <a:lstStyle/>
          <a:p>
            <a:r>
              <a:rPr lang="en-US" b="0" dirty="0" smtClean="0"/>
              <a:t>Contract Oversight</a:t>
            </a:r>
            <a:endParaRPr lang="en-US" dirty="0"/>
          </a:p>
        </p:txBody>
      </p:sp>
      <p:sp>
        <p:nvSpPr>
          <p:cNvPr id="4" name="TextBox 3"/>
          <p:cNvSpPr txBox="1"/>
          <p:nvPr/>
        </p:nvSpPr>
        <p:spPr>
          <a:xfrm>
            <a:off x="628650" y="1274163"/>
            <a:ext cx="7886700" cy="4801314"/>
          </a:xfrm>
          <a:prstGeom prst="rect">
            <a:avLst/>
          </a:prstGeom>
          <a:noFill/>
        </p:spPr>
        <p:txBody>
          <a:bodyPr wrap="square" rtlCol="0">
            <a:spAutoFit/>
          </a:bodyPr>
          <a:lstStyle/>
          <a:p>
            <a:r>
              <a:rPr lang="en-US" sz="2000" b="1" dirty="0"/>
              <a:t>Medicaid </a:t>
            </a:r>
          </a:p>
          <a:p>
            <a:pPr marL="285750" indent="-285750">
              <a:buFont typeface="Arial" panose="020B0604020202020204" pitchFamily="34" charset="0"/>
              <a:buChar char="•"/>
            </a:pPr>
            <a:r>
              <a:rPr lang="en-US" sz="2000" dirty="0"/>
              <a:t>Contract with the State of Rhode Island Executive Offices of the State of Rhode Island (EOHHS</a:t>
            </a:r>
            <a:r>
              <a:rPr lang="en-US" sz="2000" dirty="0" smtClean="0"/>
              <a:t>)</a:t>
            </a:r>
          </a:p>
          <a:p>
            <a:endParaRPr lang="en-US" sz="800" dirty="0"/>
          </a:p>
          <a:p>
            <a:r>
              <a:rPr lang="en-US" sz="2000" b="1" dirty="0"/>
              <a:t>Commercial Plans for individuals and families and Small Businesses</a:t>
            </a:r>
          </a:p>
          <a:p>
            <a:pPr marL="285750" indent="-285750">
              <a:buFont typeface="Arial" panose="020B0604020202020204" pitchFamily="34" charset="0"/>
              <a:buChar char="•"/>
            </a:pPr>
            <a:r>
              <a:rPr lang="en-US" sz="2000" dirty="0"/>
              <a:t>Plan offered through </a:t>
            </a:r>
            <a:r>
              <a:rPr lang="en-US" sz="2000" dirty="0" err="1" smtClean="0"/>
              <a:t>HealthSourceRI</a:t>
            </a:r>
            <a:r>
              <a:rPr lang="en-US" sz="2000" dirty="0"/>
              <a:t>, the  state-run health insurance exchange, with oversight by the Department of Business Regulations/Office of the Health Insurance Commissioner</a:t>
            </a:r>
            <a:r>
              <a:rPr lang="en-US" sz="2000" dirty="0" smtClean="0"/>
              <a:t>.</a:t>
            </a:r>
          </a:p>
          <a:p>
            <a:endParaRPr lang="en-US" sz="800" b="1" dirty="0"/>
          </a:p>
          <a:p>
            <a:r>
              <a:rPr lang="en-US" sz="2000" b="1" dirty="0"/>
              <a:t>Neighborhood INTEGRITY (Medicare-Medicaid Plan)</a:t>
            </a:r>
          </a:p>
          <a:p>
            <a:pPr marL="285750" indent="-285750">
              <a:buFont typeface="Arial" panose="020B0604020202020204" pitchFamily="34" charset="0"/>
              <a:buChar char="•"/>
            </a:pPr>
            <a:r>
              <a:rPr lang="en-US" sz="2000" dirty="0"/>
              <a:t>Neighborhood’s  “three-way contract” with the Centers for Medicare and Medicaid Services (CMS) and the State of Rhode Island Executive Offices of the State of Rhode Island (EOHHS). </a:t>
            </a:r>
            <a:endParaRPr lang="en-US" sz="2000" b="1" dirty="0"/>
          </a:p>
          <a:p>
            <a:endParaRPr lang="en-US" dirty="0"/>
          </a:p>
          <a:p>
            <a:endParaRPr lang="en-US" dirty="0" smtClean="0"/>
          </a:p>
          <a:p>
            <a:endParaRPr lang="en-US" dirty="0"/>
          </a:p>
          <a:p>
            <a:endParaRPr lang="en-US" dirty="0" smtClean="0"/>
          </a:p>
        </p:txBody>
      </p:sp>
      <p:sp>
        <p:nvSpPr>
          <p:cNvPr id="5" name="TextBox 4"/>
          <p:cNvSpPr txBox="1"/>
          <p:nvPr/>
        </p:nvSpPr>
        <p:spPr>
          <a:xfrm>
            <a:off x="479685" y="5190743"/>
            <a:ext cx="8424471" cy="369332"/>
          </a:xfrm>
          <a:prstGeom prst="rect">
            <a:avLst/>
          </a:prstGeom>
          <a:noFill/>
        </p:spPr>
        <p:txBody>
          <a:bodyPr wrap="square" rtlCol="0">
            <a:spAutoFit/>
          </a:bodyPr>
          <a:lstStyle/>
          <a:p>
            <a:pPr algn="ctr"/>
            <a:r>
              <a:rPr lang="en-US" dirty="0" smtClean="0"/>
              <a:t>Visit cms.gov for the most recent version of the State Medicaid and Medicare Manuals.</a:t>
            </a:r>
            <a:endParaRPr lang="en-US" dirty="0"/>
          </a:p>
        </p:txBody>
      </p:sp>
    </p:spTree>
    <p:extLst>
      <p:ext uri="{BB962C8B-B14F-4D97-AF65-F5344CB8AC3E}">
        <p14:creationId xmlns:p14="http://schemas.microsoft.com/office/powerpoint/2010/main" val="22398974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035925" cy="744537"/>
          </a:xfrm>
        </p:spPr>
        <p:txBody>
          <a:bodyPr>
            <a:normAutofit/>
          </a:bodyPr>
          <a:lstStyle/>
          <a:p>
            <a:pPr fontAlgn="base"/>
            <a:r>
              <a:rPr lang="en-US" sz="4000" b="0" dirty="0"/>
              <a:t>Standard Member </a:t>
            </a:r>
            <a:r>
              <a:rPr lang="en-US" sz="4000" b="0" dirty="0" smtClean="0"/>
              <a:t>Appeals</a:t>
            </a:r>
            <a:endParaRPr lang="en-US" sz="4000" b="0" dirty="0"/>
          </a:p>
        </p:txBody>
      </p:sp>
      <p:sp>
        <p:nvSpPr>
          <p:cNvPr id="4" name="TextBox 3"/>
          <p:cNvSpPr txBox="1"/>
          <p:nvPr/>
        </p:nvSpPr>
        <p:spPr>
          <a:xfrm>
            <a:off x="284815" y="884420"/>
            <a:ext cx="8544394" cy="4170372"/>
          </a:xfrm>
          <a:prstGeom prst="rect">
            <a:avLst/>
          </a:prstGeom>
          <a:noFill/>
        </p:spPr>
        <p:txBody>
          <a:bodyPr wrap="square" rtlCol="0">
            <a:spAutoFit/>
          </a:bodyPr>
          <a:lstStyle/>
          <a:p>
            <a:pPr lvl="0"/>
            <a:r>
              <a:rPr lang="en-US" b="1" dirty="0"/>
              <a:t>Procedure for Services Covered by </a:t>
            </a:r>
            <a:r>
              <a:rPr lang="en-US" b="1" dirty="0" smtClean="0"/>
              <a:t>Medicare</a:t>
            </a:r>
          </a:p>
          <a:p>
            <a:pPr lvl="0"/>
            <a:endParaRPr lang="en-US" sz="300" dirty="0"/>
          </a:p>
          <a:p>
            <a:pPr marL="342900" indent="-342900">
              <a:buFont typeface="+mj-lt"/>
              <a:buAutoNum type="arabicPeriod"/>
            </a:pPr>
            <a:r>
              <a:rPr lang="en-US" dirty="0"/>
              <a:t>The member, member’s authorized representative, or treating provider initiates a request for reconsideration to the Neighborhood Grievances and Appeals Unit either verbally, in writing or in person.</a:t>
            </a:r>
          </a:p>
          <a:p>
            <a:pPr marL="342900" lvl="0" indent="-342900">
              <a:buFont typeface="+mj-lt"/>
              <a:buAutoNum type="arabicPeriod"/>
            </a:pPr>
            <a:r>
              <a:rPr lang="en-US" dirty="0"/>
              <a:t>The Grievances and Appeals Unit consults with other Neighborhood departments when appropriate, and completes the investigation and notifies the member as expeditiously as the member’s health condition requires. </a:t>
            </a:r>
            <a:endParaRPr lang="en-US" dirty="0" smtClean="0"/>
          </a:p>
          <a:p>
            <a:pPr lvl="0"/>
            <a:endParaRPr lang="en-US" sz="900" dirty="0"/>
          </a:p>
          <a:p>
            <a:pPr lvl="0"/>
            <a:r>
              <a:rPr lang="en-US" b="1" dirty="0" smtClean="0"/>
              <a:t>Procedure </a:t>
            </a:r>
            <a:r>
              <a:rPr lang="en-US" b="1" dirty="0"/>
              <a:t>for Services Covered by Part </a:t>
            </a:r>
            <a:r>
              <a:rPr lang="en-US" b="1" dirty="0" smtClean="0"/>
              <a:t>D</a:t>
            </a:r>
          </a:p>
          <a:p>
            <a:pPr marL="342900" indent="-342900">
              <a:buFont typeface="+mj-lt"/>
              <a:buAutoNum type="arabicPeriod"/>
            </a:pPr>
            <a:r>
              <a:rPr lang="en-US" dirty="0"/>
              <a:t>The member, member’s authorized representative, or treating provider initiates a request for redetermination to the CVS Caremark Coverage Determination and Appeals Department either verbally, in writing or in person.</a:t>
            </a:r>
          </a:p>
          <a:p>
            <a:pPr marL="342900" indent="-342900">
              <a:buFont typeface="+mj-lt"/>
              <a:buAutoNum type="arabicPeriod"/>
            </a:pPr>
            <a:r>
              <a:rPr lang="en-US" dirty="0"/>
              <a:t>The CVS Caremark Coverage Determination and Appeals Department receives and reviews the written appeal and, if needed, will request additional documentation.</a:t>
            </a:r>
          </a:p>
          <a:p>
            <a:pPr marL="800100" lvl="1" indent="-342900">
              <a:buFont typeface="+mj-lt"/>
              <a:buAutoNum type="arabicPeriod"/>
            </a:pPr>
            <a:endParaRPr lang="en-US" dirty="0"/>
          </a:p>
        </p:txBody>
      </p:sp>
      <p:sp>
        <p:nvSpPr>
          <p:cNvPr id="6" name="TextBox 5"/>
          <p:cNvSpPr txBox="1"/>
          <p:nvPr/>
        </p:nvSpPr>
        <p:spPr>
          <a:xfrm>
            <a:off x="629587" y="4884794"/>
            <a:ext cx="7180288" cy="646331"/>
          </a:xfrm>
          <a:prstGeom prst="rect">
            <a:avLst/>
          </a:prstGeom>
          <a:noFill/>
        </p:spPr>
        <p:txBody>
          <a:bodyPr wrap="square" rtlCol="0">
            <a:spAutoFit/>
          </a:bodyPr>
          <a:lstStyle/>
          <a:p>
            <a:pPr algn="ctr"/>
            <a:r>
              <a:rPr lang="en-US" b="1" dirty="0" smtClean="0"/>
              <a:t>For information on timelines and additional level of appeals available, please consult Neighborhood’s Provider Manual.</a:t>
            </a:r>
            <a:endParaRPr lang="en-US" b="1" dirty="0"/>
          </a:p>
        </p:txBody>
      </p:sp>
    </p:spTree>
    <p:extLst>
      <p:ext uri="{BB962C8B-B14F-4D97-AF65-F5344CB8AC3E}">
        <p14:creationId xmlns:p14="http://schemas.microsoft.com/office/powerpoint/2010/main" val="2793294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169863"/>
            <a:ext cx="8035925" cy="744537"/>
          </a:xfrm>
        </p:spPr>
        <p:txBody>
          <a:bodyPr>
            <a:normAutofit/>
          </a:bodyPr>
          <a:lstStyle/>
          <a:p>
            <a:pPr fontAlgn="base"/>
            <a:r>
              <a:rPr lang="en-US" sz="3600" b="0" dirty="0"/>
              <a:t>Fast-Track </a:t>
            </a:r>
            <a:r>
              <a:rPr lang="en-US" sz="3600" b="0" dirty="0" smtClean="0"/>
              <a:t>Appeals</a:t>
            </a:r>
            <a:endParaRPr lang="en-US" sz="3600" b="0" dirty="0"/>
          </a:p>
        </p:txBody>
      </p:sp>
      <p:sp>
        <p:nvSpPr>
          <p:cNvPr id="4" name="TextBox 3"/>
          <p:cNvSpPr txBox="1"/>
          <p:nvPr/>
        </p:nvSpPr>
        <p:spPr>
          <a:xfrm>
            <a:off x="284815" y="884420"/>
            <a:ext cx="8544394" cy="1200329"/>
          </a:xfrm>
          <a:prstGeom prst="rect">
            <a:avLst/>
          </a:prstGeom>
          <a:noFill/>
        </p:spPr>
        <p:txBody>
          <a:bodyPr wrap="square" rtlCol="0">
            <a:spAutoFit/>
          </a:bodyPr>
          <a:lstStyle/>
          <a:p>
            <a:r>
              <a:rPr lang="en-US" dirty="0" smtClean="0"/>
              <a:t>To </a:t>
            </a:r>
            <a:r>
              <a:rPr lang="en-US" dirty="0"/>
              <a:t>initiate a fast-track </a:t>
            </a:r>
            <a:r>
              <a:rPr lang="en-US" dirty="0" smtClean="0"/>
              <a:t>review for services covered </a:t>
            </a:r>
            <a:r>
              <a:rPr lang="en-US" dirty="0"/>
              <a:t>by Medicare</a:t>
            </a:r>
            <a:r>
              <a:rPr lang="en-US" dirty="0" smtClean="0"/>
              <a:t>, </a:t>
            </a:r>
            <a:r>
              <a:rPr lang="en-US" dirty="0"/>
              <a:t>the member or his/her authorized representative must submit a fast track appeal request within the required time frame to:</a:t>
            </a:r>
            <a:br>
              <a:rPr lang="en-US" dirty="0"/>
            </a:br>
            <a:endParaRPr lang="en-US" dirty="0"/>
          </a:p>
        </p:txBody>
      </p:sp>
      <p:sp>
        <p:nvSpPr>
          <p:cNvPr id="5" name="TextBox 4"/>
          <p:cNvSpPr txBox="1"/>
          <p:nvPr/>
        </p:nvSpPr>
        <p:spPr>
          <a:xfrm>
            <a:off x="285750" y="3009433"/>
            <a:ext cx="8229600" cy="2585323"/>
          </a:xfrm>
          <a:prstGeom prst="rect">
            <a:avLst/>
          </a:prstGeom>
          <a:noFill/>
        </p:spPr>
        <p:txBody>
          <a:bodyPr wrap="square" rtlCol="0">
            <a:spAutoFit/>
          </a:bodyPr>
          <a:lstStyle/>
          <a:p>
            <a:r>
              <a:rPr lang="en-US" dirty="0"/>
              <a:t>Once an appeal is filed, members remain entitled to continuation of coverage for their inpatient hospital stay, skilled nursing services, home health services, or comprehensive outpatient rehab services until KEPRO renders a decision. </a:t>
            </a:r>
            <a:endParaRPr lang="en-US" dirty="0" smtClean="0"/>
          </a:p>
          <a:p>
            <a:endParaRPr lang="en-US" dirty="0" smtClean="0"/>
          </a:p>
          <a:p>
            <a:pPr marL="285750" indent="-285750">
              <a:buFont typeface="Arial" panose="020B0604020202020204" pitchFamily="34" charset="0"/>
              <a:buChar char="•"/>
            </a:pPr>
            <a:r>
              <a:rPr lang="en-US" dirty="0" smtClean="0"/>
              <a:t>When </a:t>
            </a:r>
            <a:r>
              <a:rPr lang="en-US" dirty="0"/>
              <a:t>the member contacts KEPRO for a fast-track appeal, Neighborhood requires the provider to make the medical record and a copy of the Important Message (IM) and/or the Notice of Medicare Non-Coverage (NOMNC) issued to the member readily available upon request.</a:t>
            </a:r>
          </a:p>
          <a:p>
            <a:endParaRPr lang="en-US" dirty="0"/>
          </a:p>
        </p:txBody>
      </p:sp>
      <p:sp>
        <p:nvSpPr>
          <p:cNvPr id="7" name="TextBox 6"/>
          <p:cNvSpPr txBox="1"/>
          <p:nvPr/>
        </p:nvSpPr>
        <p:spPr>
          <a:xfrm>
            <a:off x="771993" y="1852562"/>
            <a:ext cx="4257207" cy="923330"/>
          </a:xfrm>
          <a:prstGeom prst="rect">
            <a:avLst/>
          </a:prstGeom>
          <a:noFill/>
        </p:spPr>
        <p:txBody>
          <a:bodyPr wrap="square" rtlCol="0">
            <a:spAutoFit/>
          </a:bodyPr>
          <a:lstStyle/>
          <a:p>
            <a:r>
              <a:rPr lang="en-US" dirty="0"/>
              <a:t>KEPRO, BFCC-QIO Program</a:t>
            </a:r>
          </a:p>
          <a:p>
            <a:r>
              <a:rPr lang="en-US" dirty="0"/>
              <a:t>5700 Lombardo Center Dr., Suite 100</a:t>
            </a:r>
          </a:p>
          <a:p>
            <a:r>
              <a:rPr lang="en-US" dirty="0"/>
              <a:t>Seven Hills, OH </a:t>
            </a:r>
            <a:r>
              <a:rPr lang="en-US" dirty="0" smtClean="0"/>
              <a:t>44131</a:t>
            </a:r>
            <a:endParaRPr lang="en-US" dirty="0"/>
          </a:p>
        </p:txBody>
      </p:sp>
      <p:sp>
        <p:nvSpPr>
          <p:cNvPr id="8" name="TextBox 7"/>
          <p:cNvSpPr txBox="1"/>
          <p:nvPr/>
        </p:nvSpPr>
        <p:spPr>
          <a:xfrm>
            <a:off x="5400675" y="1852562"/>
            <a:ext cx="3057059" cy="923330"/>
          </a:xfrm>
          <a:prstGeom prst="rect">
            <a:avLst/>
          </a:prstGeom>
          <a:noFill/>
        </p:spPr>
        <p:txBody>
          <a:bodyPr wrap="square" rtlCol="0">
            <a:spAutoFit/>
          </a:bodyPr>
          <a:lstStyle/>
          <a:p>
            <a:r>
              <a:rPr lang="en-US" dirty="0"/>
              <a:t>Toll-free Phone: 888-319-8452</a:t>
            </a:r>
          </a:p>
          <a:p>
            <a:r>
              <a:rPr lang="en-US" dirty="0"/>
              <a:t>TTY: 855-843-4776</a:t>
            </a:r>
          </a:p>
          <a:p>
            <a:r>
              <a:rPr lang="en-US" dirty="0"/>
              <a:t>Toll-free Fax: 833-868-4055</a:t>
            </a:r>
          </a:p>
        </p:txBody>
      </p:sp>
    </p:spTree>
    <p:extLst>
      <p:ext uri="{BB962C8B-B14F-4D97-AF65-F5344CB8AC3E}">
        <p14:creationId xmlns:p14="http://schemas.microsoft.com/office/powerpoint/2010/main" val="37292217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44475"/>
            <a:ext cx="8035925" cy="744538"/>
          </a:xfrm>
        </p:spPr>
        <p:txBody>
          <a:bodyPr>
            <a:normAutofit/>
          </a:bodyPr>
          <a:lstStyle/>
          <a:p>
            <a:pPr fontAlgn="base"/>
            <a:r>
              <a:rPr lang="en-US" sz="3600" b="0" dirty="0"/>
              <a:t>Fast-Track </a:t>
            </a:r>
            <a:r>
              <a:rPr lang="en-US" sz="3600" b="0" dirty="0" smtClean="0"/>
              <a:t>Appeal Resources </a:t>
            </a:r>
            <a:endParaRPr lang="en-US" sz="3600" b="0" dirty="0"/>
          </a:p>
        </p:txBody>
      </p:sp>
      <p:sp>
        <p:nvSpPr>
          <p:cNvPr id="4" name="TextBox 3"/>
          <p:cNvSpPr txBox="1"/>
          <p:nvPr/>
        </p:nvSpPr>
        <p:spPr>
          <a:xfrm>
            <a:off x="284814" y="1227600"/>
            <a:ext cx="8544394" cy="2585323"/>
          </a:xfrm>
          <a:prstGeom prst="rect">
            <a:avLst/>
          </a:prstGeom>
          <a:noFill/>
        </p:spPr>
        <p:txBody>
          <a:bodyPr wrap="square" rtlCol="0">
            <a:spAutoFit/>
          </a:bodyPr>
          <a:lstStyle/>
          <a:p>
            <a:r>
              <a:rPr lang="en-US" dirty="0"/>
              <a:t>Please refer to the CMS notification form IM/OMB number 0938-0692 or OMB number 00938 – 0953 for the requirements to prepare and deliver a valid IM or NOMNC</a:t>
            </a:r>
            <a:r>
              <a:rPr lang="en-US" dirty="0" smtClean="0"/>
              <a:t>.</a:t>
            </a:r>
          </a:p>
          <a:p>
            <a:endParaRPr lang="en-US" dirty="0"/>
          </a:p>
          <a:p>
            <a:r>
              <a:rPr lang="en-US" dirty="0"/>
              <a:t>R</a:t>
            </a:r>
            <a:r>
              <a:rPr lang="en-US" dirty="0" smtClean="0"/>
              <a:t>efer </a:t>
            </a:r>
            <a:r>
              <a:rPr lang="en-US" dirty="0"/>
              <a:t>to the “KEPRO Fax Cover Sheet for Fast Track Appeals” for the required medical record documentation list located on the KEPRO web page </a:t>
            </a:r>
            <a:r>
              <a:rPr lang="en-US" u="sng" dirty="0">
                <a:hlinkClick r:id="rId3"/>
              </a:rPr>
              <a:t>www.keproqio.com</a:t>
            </a:r>
            <a:r>
              <a:rPr lang="en-US" dirty="0"/>
              <a:t> </a:t>
            </a:r>
            <a:r>
              <a:rPr lang="en-US" dirty="0" smtClean="0"/>
              <a:t>website.</a:t>
            </a:r>
          </a:p>
          <a:p>
            <a:pPr marL="285750" indent="-285750">
              <a:buFont typeface="Arial" panose="020B0604020202020204" pitchFamily="34" charset="0"/>
              <a:buChar char="•"/>
            </a:pPr>
            <a:r>
              <a:rPr lang="en-US" dirty="0" smtClean="0"/>
              <a:t>All </a:t>
            </a:r>
            <a:r>
              <a:rPr lang="en-US" dirty="0"/>
              <a:t>sections of the medical record are to be faxed to Neighborhood’s Grievance and Appeal Unit at (401) 709-7005.</a:t>
            </a:r>
          </a:p>
          <a:p>
            <a:r>
              <a:rPr lang="en-US" dirty="0"/>
              <a:t/>
            </a:r>
            <a:br>
              <a:rPr lang="en-US" dirty="0"/>
            </a:br>
            <a:endParaRPr lang="en-US" dirty="0"/>
          </a:p>
        </p:txBody>
      </p:sp>
      <p:sp>
        <p:nvSpPr>
          <p:cNvPr id="6" name="TextBox 5"/>
          <p:cNvSpPr txBox="1"/>
          <p:nvPr/>
        </p:nvSpPr>
        <p:spPr>
          <a:xfrm>
            <a:off x="284814" y="3467512"/>
            <a:ext cx="7929796" cy="369332"/>
          </a:xfrm>
          <a:prstGeom prst="rect">
            <a:avLst/>
          </a:prstGeom>
          <a:noFill/>
        </p:spPr>
        <p:txBody>
          <a:bodyPr wrap="square" rtlCol="0">
            <a:spAutoFit/>
          </a:bodyPr>
          <a:lstStyle/>
          <a:p>
            <a:r>
              <a:rPr lang="en-US" b="1" dirty="0" smtClean="0"/>
              <a:t>Review to  Neighborhood’s Provider Manual for more  information.</a:t>
            </a:r>
            <a:endParaRPr lang="en-US" b="1" dirty="0"/>
          </a:p>
        </p:txBody>
      </p:sp>
    </p:spTree>
    <p:extLst>
      <p:ext uri="{BB962C8B-B14F-4D97-AF65-F5344CB8AC3E}">
        <p14:creationId xmlns:p14="http://schemas.microsoft.com/office/powerpoint/2010/main" val="151431719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79686" y="415227"/>
            <a:ext cx="8035925" cy="744538"/>
          </a:xfrm>
        </p:spPr>
        <p:txBody>
          <a:bodyPr>
            <a:normAutofit/>
          </a:bodyPr>
          <a:lstStyle/>
          <a:p>
            <a:r>
              <a:rPr lang="en-US" sz="4000" b="0" dirty="0" smtClean="0"/>
              <a:t>Enrollment Services</a:t>
            </a:r>
            <a:endParaRPr lang="en-US" sz="4000" b="0" dirty="0"/>
          </a:p>
        </p:txBody>
      </p:sp>
      <p:sp>
        <p:nvSpPr>
          <p:cNvPr id="4" name="TextBox 3"/>
          <p:cNvSpPr txBox="1"/>
          <p:nvPr/>
        </p:nvSpPr>
        <p:spPr>
          <a:xfrm>
            <a:off x="479686" y="1109272"/>
            <a:ext cx="8349522" cy="3693319"/>
          </a:xfrm>
          <a:prstGeom prst="rect">
            <a:avLst/>
          </a:prstGeom>
          <a:noFill/>
        </p:spPr>
        <p:txBody>
          <a:bodyPr wrap="square" rtlCol="0">
            <a:spAutoFit/>
          </a:bodyPr>
          <a:lstStyle/>
          <a:p>
            <a:r>
              <a:rPr lang="en-US" b="1" dirty="0"/>
              <a:t>Enrollee Ombudsman Services</a:t>
            </a:r>
            <a:endParaRPr lang="en-US" dirty="0"/>
          </a:p>
          <a:p>
            <a:r>
              <a:rPr lang="en-US" dirty="0"/>
              <a:t>Rhode Island’s Executive Office of Health and Human Services (EOHHS) has a contract with Rhode Island Parent Information Network (RIPIN) to provide Ombudsman services for the Medicare-Medicaid eligible population in Rhode </a:t>
            </a:r>
            <a:r>
              <a:rPr lang="en-US" dirty="0" smtClean="0"/>
              <a:t>Island.  </a:t>
            </a:r>
            <a:endParaRPr lang="en-US" b="1" dirty="0"/>
          </a:p>
          <a:p>
            <a:endParaRPr lang="en-US" b="1" dirty="0" smtClean="0"/>
          </a:p>
          <a:p>
            <a:r>
              <a:rPr lang="en-US" b="1" dirty="0" smtClean="0"/>
              <a:t>Role </a:t>
            </a:r>
            <a:r>
              <a:rPr lang="en-US" b="1" dirty="0"/>
              <a:t>of the Enrollment Counselor</a:t>
            </a:r>
            <a:endParaRPr lang="en-US" dirty="0"/>
          </a:p>
          <a:p>
            <a:r>
              <a:rPr lang="en-US" dirty="0" smtClean="0"/>
              <a:t>The </a:t>
            </a:r>
            <a:r>
              <a:rPr lang="en-US" dirty="0"/>
              <a:t>State contracts with an independent entity, which will be responsible for processing all enrollment and disenrollment transactions. The enrollment counselor will provide unbiased education to enrollees on MMPs and other potential enrollment choices, and ensure ongoing customer service related to outreach, education and support for individuals eligible for the Demonstration. The enrollment counselor incorporates the option of PACE enrollment into its scripts and protocols.</a:t>
            </a:r>
          </a:p>
          <a:p>
            <a:r>
              <a:rPr lang="en-US" dirty="0"/>
              <a:t> </a:t>
            </a:r>
          </a:p>
        </p:txBody>
      </p:sp>
    </p:spTree>
    <p:extLst>
      <p:ext uri="{BB962C8B-B14F-4D97-AF65-F5344CB8AC3E}">
        <p14:creationId xmlns:p14="http://schemas.microsoft.com/office/powerpoint/2010/main" val="354480272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50" y="425450"/>
            <a:ext cx="7886700" cy="1325563"/>
          </a:xfrm>
        </p:spPr>
        <p:txBody>
          <a:bodyPr/>
          <a:lstStyle/>
          <a:p>
            <a:r>
              <a:rPr lang="en-US" b="0" dirty="0" smtClean="0"/>
              <a:t>Enrollee Resources</a:t>
            </a:r>
            <a:endParaRPr lang="en-US" b="0" dirty="0"/>
          </a:p>
        </p:txBody>
      </p:sp>
      <p:sp>
        <p:nvSpPr>
          <p:cNvPr id="4" name="Rectangle 3"/>
          <p:cNvSpPr/>
          <p:nvPr/>
        </p:nvSpPr>
        <p:spPr>
          <a:xfrm>
            <a:off x="628650" y="1690688"/>
            <a:ext cx="7886700" cy="1077218"/>
          </a:xfrm>
          <a:prstGeom prst="rect">
            <a:avLst/>
          </a:prstGeom>
        </p:spPr>
        <p:txBody>
          <a:bodyPr wrap="square">
            <a:spAutoFit/>
          </a:bodyPr>
          <a:lstStyle/>
          <a:p>
            <a:r>
              <a:rPr lang="en-US" sz="2400" b="1" dirty="0"/>
              <a:t>RIPIN Healthcare Advocates</a:t>
            </a:r>
            <a:r>
              <a:rPr lang="en-US" sz="2400" b="1" u="sng" dirty="0"/>
              <a:t> </a:t>
            </a:r>
            <a:r>
              <a:rPr lang="en-US" sz="2000" u="sng" dirty="0"/>
              <a:t>(</a:t>
            </a:r>
            <a:r>
              <a:rPr lang="en-US" sz="2000" u="sng" dirty="0">
                <a:hlinkClick r:id="rId2"/>
              </a:rPr>
              <a:t>http://ripin.org/healthcareadvocate/)</a:t>
            </a:r>
            <a:r>
              <a:rPr lang="en-US" sz="2000" dirty="0"/>
              <a:t> </a:t>
            </a:r>
            <a:endParaRPr lang="en-US" sz="2000" dirty="0" smtClean="0"/>
          </a:p>
          <a:p>
            <a:r>
              <a:rPr lang="en-US" sz="2000" dirty="0" smtClean="0"/>
              <a:t>1-855-747-3224 </a:t>
            </a:r>
          </a:p>
          <a:p>
            <a:r>
              <a:rPr lang="en-US" sz="2000" u="sng" dirty="0" smtClean="0">
                <a:hlinkClick r:id="rId3"/>
              </a:rPr>
              <a:t>Email</a:t>
            </a:r>
            <a:r>
              <a:rPr lang="en-US" sz="2000" u="sng" dirty="0">
                <a:hlinkClick r:id="rId3"/>
              </a:rPr>
              <a:t>:</a:t>
            </a:r>
            <a:r>
              <a:rPr lang="en-US" sz="2000" u="sng" dirty="0"/>
              <a:t> </a:t>
            </a:r>
            <a:r>
              <a:rPr lang="en-US" sz="2000" u="sng" dirty="0">
                <a:hlinkClick r:id="rId3"/>
              </a:rPr>
              <a:t>HealthcareAdvocate@ripin.org</a:t>
            </a:r>
            <a:endParaRPr lang="en-US" sz="2000" u="sng" dirty="0"/>
          </a:p>
        </p:txBody>
      </p:sp>
      <p:sp>
        <p:nvSpPr>
          <p:cNvPr id="5" name="Rectangle 4"/>
          <p:cNvSpPr/>
          <p:nvPr/>
        </p:nvSpPr>
        <p:spPr>
          <a:xfrm>
            <a:off x="628650" y="3152001"/>
            <a:ext cx="7886700" cy="984885"/>
          </a:xfrm>
          <a:prstGeom prst="rect">
            <a:avLst/>
          </a:prstGeom>
        </p:spPr>
        <p:txBody>
          <a:bodyPr wrap="square">
            <a:spAutoFit/>
          </a:bodyPr>
          <a:lstStyle/>
          <a:p>
            <a:r>
              <a:rPr lang="en-US" sz="2000" b="1" dirty="0"/>
              <a:t>The POINT/State Health Insurance Assistance Program (SHIP) Counselors</a:t>
            </a:r>
            <a:r>
              <a:rPr lang="en-US" sz="2000" dirty="0"/>
              <a:t/>
            </a:r>
            <a:br>
              <a:rPr lang="en-US" sz="2000" dirty="0"/>
            </a:br>
            <a:r>
              <a:rPr lang="en-US" sz="2000" dirty="0"/>
              <a:t>1-401-462-4444 (TTY 711)</a:t>
            </a:r>
            <a:r>
              <a:rPr lang="en-US" dirty="0"/>
              <a:t/>
            </a:r>
            <a:br>
              <a:rPr lang="en-US" dirty="0"/>
            </a:br>
            <a:endParaRPr lang="en-US" dirty="0"/>
          </a:p>
        </p:txBody>
      </p:sp>
    </p:spTree>
    <p:extLst>
      <p:ext uri="{BB962C8B-B14F-4D97-AF65-F5344CB8AC3E}">
        <p14:creationId xmlns:p14="http://schemas.microsoft.com/office/powerpoint/2010/main" val="2551757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3458" y="228805"/>
            <a:ext cx="7886700" cy="1047750"/>
          </a:xfrm>
        </p:spPr>
        <p:txBody>
          <a:bodyPr>
            <a:normAutofit/>
          </a:bodyPr>
          <a:lstStyle/>
          <a:p>
            <a:r>
              <a:rPr lang="en-US" sz="4000" b="0" dirty="0" smtClean="0"/>
              <a:t>Role of the Provider</a:t>
            </a:r>
            <a:endParaRPr lang="en-US" sz="4000" b="0" dirty="0"/>
          </a:p>
        </p:txBody>
      </p:sp>
      <p:sp>
        <p:nvSpPr>
          <p:cNvPr id="5" name="TextBox 4"/>
          <p:cNvSpPr txBox="1"/>
          <p:nvPr/>
        </p:nvSpPr>
        <p:spPr>
          <a:xfrm>
            <a:off x="463757" y="1112339"/>
            <a:ext cx="8215547" cy="4801314"/>
          </a:xfrm>
          <a:prstGeom prst="rect">
            <a:avLst/>
          </a:prstGeom>
          <a:noFill/>
        </p:spPr>
        <p:txBody>
          <a:bodyPr wrap="square" rtlCol="0">
            <a:spAutoFit/>
          </a:bodyPr>
          <a:lstStyle/>
          <a:p>
            <a:r>
              <a:rPr lang="en-US" dirty="0"/>
              <a:t>Neighborhood’s INTEGRITY plan is based on a signed three-way contract with CMS and EOHHS. Collaboration with Neighborhood’s contracted providers is critical to the program. Contracted providers actively assist with the data collection, reporting and performance review components of the plan as defined in the three-way contract. Additionally, Neighborhood collaborates with contracted providers to identify opportunities for improvement</a:t>
            </a:r>
            <a:r>
              <a:rPr lang="en-US" dirty="0" smtClean="0"/>
              <a:t>.</a:t>
            </a:r>
          </a:p>
          <a:p>
            <a:endParaRPr lang="en-US" dirty="0"/>
          </a:p>
          <a:p>
            <a:r>
              <a:rPr lang="en-US" b="1" dirty="0"/>
              <a:t>Marketing Guidelines</a:t>
            </a:r>
            <a:endParaRPr lang="en-US" dirty="0"/>
          </a:p>
          <a:p>
            <a:r>
              <a:rPr lang="en-US" dirty="0"/>
              <a:t>Neighborhood’s contract with CMS and EOHHS defines how we and our providers can market and advertise </a:t>
            </a:r>
            <a:r>
              <a:rPr lang="en-US" dirty="0" smtClean="0"/>
              <a:t>INTEGRITY. </a:t>
            </a:r>
            <a:r>
              <a:rPr lang="en-US" dirty="0"/>
              <a:t>Providers will comply with marketing guidelines outlined in the Medicare Marketing Guidelines including any limited English proficiency provisions</a:t>
            </a:r>
            <a:r>
              <a:rPr lang="en-US" dirty="0" smtClean="0"/>
              <a:t>.   Providers </a:t>
            </a:r>
            <a:r>
              <a:rPr lang="en-US" dirty="0"/>
              <a:t>may not include any references to their affiliation with INTEGRITY MMP in their marketing or advertising without prior approval. </a:t>
            </a:r>
            <a:r>
              <a:rPr lang="en-US" dirty="0" smtClean="0"/>
              <a:t> Neighborhood </a:t>
            </a:r>
            <a:r>
              <a:rPr lang="en-US" dirty="0"/>
              <a:t>will submit all designated marketing materials and scripts to CMS and EOHHS to obtain approval prior to distribution or display. </a:t>
            </a:r>
            <a:r>
              <a:rPr lang="en-US" dirty="0" smtClean="0"/>
              <a:t>Please </a:t>
            </a:r>
            <a:r>
              <a:rPr lang="en-US" dirty="0"/>
              <a:t>contact Neighborhood prior to beginning any communications or marketing initiatives.</a:t>
            </a:r>
          </a:p>
          <a:p>
            <a:endParaRPr lang="en-US" dirty="0"/>
          </a:p>
        </p:txBody>
      </p:sp>
    </p:spTree>
    <p:extLst>
      <p:ext uri="{BB962C8B-B14F-4D97-AF65-F5344CB8AC3E}">
        <p14:creationId xmlns:p14="http://schemas.microsoft.com/office/powerpoint/2010/main" val="120821011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7" y="292795"/>
            <a:ext cx="7886700" cy="980563"/>
          </a:xfrm>
        </p:spPr>
        <p:txBody>
          <a:bodyPr>
            <a:normAutofit/>
          </a:bodyPr>
          <a:lstStyle/>
          <a:p>
            <a:r>
              <a:rPr lang="en-US" sz="4000" b="0" dirty="0"/>
              <a:t>Primary Care Providers</a:t>
            </a:r>
            <a:endParaRPr lang="en-US" sz="4000" dirty="0"/>
          </a:p>
        </p:txBody>
      </p:sp>
      <p:sp>
        <p:nvSpPr>
          <p:cNvPr id="4" name="TextBox 3"/>
          <p:cNvSpPr txBox="1"/>
          <p:nvPr/>
        </p:nvSpPr>
        <p:spPr>
          <a:xfrm>
            <a:off x="511277" y="1116042"/>
            <a:ext cx="7886700" cy="4555093"/>
          </a:xfrm>
          <a:prstGeom prst="rect">
            <a:avLst/>
          </a:prstGeom>
          <a:noFill/>
        </p:spPr>
        <p:txBody>
          <a:bodyPr wrap="square" rtlCol="0">
            <a:spAutoFit/>
          </a:bodyPr>
          <a:lstStyle/>
          <a:p>
            <a:r>
              <a:rPr lang="en-US" dirty="0" smtClean="0"/>
              <a:t>The </a:t>
            </a:r>
            <a:r>
              <a:rPr lang="en-US" dirty="0"/>
              <a:t>Primary Care Provider (PCP) serves as the “medical home” for the member. The “medical home” concept should assist in establishing a patient-provider relationship and ultimately better health outcomes. </a:t>
            </a:r>
            <a:endParaRPr lang="en-US" dirty="0" smtClean="0"/>
          </a:p>
          <a:p>
            <a:r>
              <a:rPr lang="en-US" dirty="0" smtClean="0"/>
              <a:t>Responsibilities </a:t>
            </a:r>
            <a:r>
              <a:rPr lang="en-US" dirty="0"/>
              <a:t>include but are not limited to</a:t>
            </a:r>
            <a:r>
              <a:rPr lang="en-US" dirty="0" smtClean="0"/>
              <a:t>:</a:t>
            </a:r>
          </a:p>
          <a:p>
            <a:endParaRPr lang="en-US" sz="1000" dirty="0"/>
          </a:p>
          <a:p>
            <a:pPr marL="285750" indent="-285750">
              <a:spcBef>
                <a:spcPts val="200"/>
              </a:spcBef>
              <a:spcAft>
                <a:spcPts val="200"/>
              </a:spcAft>
              <a:buFont typeface="Arial" panose="020B0604020202020204" pitchFamily="34" charset="0"/>
              <a:buChar char="•"/>
            </a:pPr>
            <a:r>
              <a:rPr lang="en-US" dirty="0"/>
              <a:t>Supervision, coordination, and provision of care to each assigned </a:t>
            </a:r>
            <a:r>
              <a:rPr lang="en-US" dirty="0" smtClean="0"/>
              <a:t>member</a:t>
            </a:r>
          </a:p>
          <a:p>
            <a:pPr marL="285750" indent="-285750">
              <a:spcBef>
                <a:spcPts val="200"/>
              </a:spcBef>
              <a:spcAft>
                <a:spcPts val="200"/>
              </a:spcAft>
              <a:buFont typeface="Arial" panose="020B0604020202020204" pitchFamily="34" charset="0"/>
              <a:buChar char="•"/>
            </a:pPr>
            <a:r>
              <a:rPr lang="en-US" dirty="0" smtClean="0"/>
              <a:t>Initiation </a:t>
            </a:r>
            <a:r>
              <a:rPr lang="en-US" dirty="0"/>
              <a:t>of referrals for medically-necessary specialty care.</a:t>
            </a:r>
          </a:p>
          <a:p>
            <a:pPr marL="285750" indent="-285750">
              <a:spcBef>
                <a:spcPts val="200"/>
              </a:spcBef>
              <a:spcAft>
                <a:spcPts val="200"/>
              </a:spcAft>
              <a:buFont typeface="Arial" panose="020B0604020202020204" pitchFamily="34" charset="0"/>
              <a:buChar char="•"/>
            </a:pPr>
            <a:r>
              <a:rPr lang="en-US" dirty="0"/>
              <a:t>Maintaining continuity of care for each assigned member.</a:t>
            </a:r>
          </a:p>
          <a:p>
            <a:pPr marL="285750" indent="-285750">
              <a:spcBef>
                <a:spcPts val="200"/>
              </a:spcBef>
              <a:spcAft>
                <a:spcPts val="200"/>
              </a:spcAft>
              <a:buFont typeface="Arial" panose="020B0604020202020204" pitchFamily="34" charset="0"/>
              <a:buChar char="•"/>
            </a:pPr>
            <a:r>
              <a:rPr lang="en-US" dirty="0"/>
              <a:t>Maintaining the member’s medical record, including documentation for all services provided to the member by the PCP, as well as any specialists, behavioral health or other referral services.</a:t>
            </a:r>
          </a:p>
          <a:p>
            <a:pPr marL="285750" indent="-285750">
              <a:spcBef>
                <a:spcPts val="200"/>
              </a:spcBef>
              <a:spcAft>
                <a:spcPts val="200"/>
              </a:spcAft>
              <a:buFont typeface="Arial" panose="020B0604020202020204" pitchFamily="34" charset="0"/>
              <a:buChar char="•"/>
            </a:pPr>
            <a:r>
              <a:rPr lang="en-US" dirty="0"/>
              <a:t>Screening for behavioral health needs at each visit and when appropriate, initiate a behavioral health referral</a:t>
            </a:r>
            <a:r>
              <a:rPr lang="en-US" dirty="0" smtClean="0"/>
              <a:t>.</a:t>
            </a:r>
          </a:p>
          <a:p>
            <a:pPr marL="285750" indent="-285750">
              <a:spcBef>
                <a:spcPts val="200"/>
              </a:spcBef>
              <a:spcAft>
                <a:spcPts val="200"/>
              </a:spcAft>
              <a:buFont typeface="Arial" panose="020B0604020202020204" pitchFamily="34" charset="0"/>
              <a:buChar char="•"/>
            </a:pPr>
            <a:r>
              <a:rPr lang="en-US" dirty="0"/>
              <a:t>I</a:t>
            </a:r>
            <a:r>
              <a:rPr lang="en-US" dirty="0" smtClean="0"/>
              <a:t>dentification </a:t>
            </a:r>
            <a:r>
              <a:rPr lang="en-US" dirty="0"/>
              <a:t>of and coordination of LTSS and behavioral health services</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val="26523333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0328" y="377175"/>
            <a:ext cx="7886700" cy="998538"/>
          </a:xfrm>
        </p:spPr>
        <p:txBody>
          <a:bodyPr>
            <a:normAutofit/>
          </a:bodyPr>
          <a:lstStyle/>
          <a:p>
            <a:r>
              <a:rPr lang="en-US" sz="3600" b="0" dirty="0" smtClean="0"/>
              <a:t>Referrals and Specialty Care</a:t>
            </a:r>
            <a:endParaRPr lang="en-US" sz="3600" b="0" dirty="0"/>
          </a:p>
        </p:txBody>
      </p:sp>
      <p:sp>
        <p:nvSpPr>
          <p:cNvPr id="5" name="TextBox 4"/>
          <p:cNvSpPr txBox="1"/>
          <p:nvPr/>
        </p:nvSpPr>
        <p:spPr>
          <a:xfrm>
            <a:off x="628650" y="1341864"/>
            <a:ext cx="8108950" cy="4801314"/>
          </a:xfrm>
          <a:prstGeom prst="rect">
            <a:avLst/>
          </a:prstGeom>
          <a:noFill/>
        </p:spPr>
        <p:txBody>
          <a:bodyPr wrap="square" rtlCol="0">
            <a:spAutoFit/>
          </a:bodyPr>
          <a:lstStyle/>
          <a:p>
            <a:r>
              <a:rPr lang="en-US" b="1" dirty="0" smtClean="0"/>
              <a:t>Neighborhood </a:t>
            </a:r>
            <a:r>
              <a:rPr lang="en-US" b="1" dirty="0"/>
              <a:t>does not require </a:t>
            </a:r>
            <a:r>
              <a:rPr lang="en-US" b="1" dirty="0" smtClean="0"/>
              <a:t>members </a:t>
            </a:r>
            <a:r>
              <a:rPr lang="en-US" b="1" dirty="0"/>
              <a:t>to have a referral to see specialists. </a:t>
            </a:r>
            <a:endParaRPr lang="en-US" b="1" dirty="0" smtClean="0"/>
          </a:p>
          <a:p>
            <a:endParaRPr lang="en-US" dirty="0" smtClean="0"/>
          </a:p>
          <a:p>
            <a:r>
              <a:rPr lang="en-US" dirty="0" smtClean="0"/>
              <a:t>Out-of-network </a:t>
            </a:r>
            <a:r>
              <a:rPr lang="en-US" dirty="0"/>
              <a:t>care requires prior authorization from Neighborhood</a:t>
            </a:r>
            <a:r>
              <a:rPr lang="en-US" dirty="0" smtClean="0"/>
              <a:t>.</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dirty="0" smtClean="0"/>
              <a:t>Neighborhood providers must </a:t>
            </a:r>
            <a:r>
              <a:rPr lang="en-US" dirty="0"/>
              <a:t>complete an </a:t>
            </a:r>
            <a:r>
              <a:rPr lang="en-US" b="1" dirty="0">
                <a:hlinkClick r:id="rId3"/>
              </a:rPr>
              <a:t>Out of Network Prior Authorization Form</a:t>
            </a:r>
            <a:r>
              <a:rPr lang="en-US" dirty="0"/>
              <a:t> or </a:t>
            </a:r>
            <a:r>
              <a:rPr lang="en-US" b="1" dirty="0" err="1">
                <a:hlinkClick r:id="rId4"/>
              </a:rPr>
              <a:t>eForm</a:t>
            </a:r>
            <a:r>
              <a:rPr lang="en-US" dirty="0"/>
              <a:t> to receive approval to refer a member out-of-network. </a:t>
            </a:r>
          </a:p>
          <a:p>
            <a:endParaRPr lang="en-US" dirty="0"/>
          </a:p>
          <a:p>
            <a:r>
              <a:rPr lang="en-US" dirty="0"/>
              <a:t>Certain benefits for INTEGRITY members require prior authorization. These benefits include both skilled and unskilled services. </a:t>
            </a:r>
            <a:r>
              <a:rPr lang="en-US" dirty="0" smtClean="0"/>
              <a:t>  Please </a:t>
            </a:r>
            <a:r>
              <a:rPr lang="en-US" dirty="0"/>
              <a:t>refer to the Prior Authorization Reference Guide and </a:t>
            </a:r>
            <a:r>
              <a:rPr lang="en-US" dirty="0" smtClean="0"/>
              <a:t>Prior Authorization Request </a:t>
            </a:r>
            <a:r>
              <a:rPr lang="en-US" dirty="0"/>
              <a:t>Forms found on Neighborhood’s website (</a:t>
            </a:r>
            <a:r>
              <a:rPr lang="en-US" u="sng" dirty="0">
                <a:hlinkClick r:id="rId5"/>
              </a:rPr>
              <a:t>www.nhpri.org</a:t>
            </a:r>
            <a:r>
              <a:rPr lang="en-US" dirty="0"/>
              <a:t>) to determine which services require prior authorization:</a:t>
            </a:r>
          </a:p>
          <a:p>
            <a:pPr marL="285750" indent="-285750">
              <a:buFont typeface="Arial" panose="020B0604020202020204" pitchFamily="34" charset="0"/>
              <a:buChar char="•"/>
            </a:pPr>
            <a:r>
              <a:rPr lang="en-US" u="sng" dirty="0">
                <a:hlinkClick r:id="rId6"/>
              </a:rPr>
              <a:t>https://</a:t>
            </a:r>
            <a:r>
              <a:rPr lang="en-US" u="sng" dirty="0" smtClean="0">
                <a:hlinkClick r:id="rId6"/>
              </a:rPr>
              <a:t>www.nhpri.org/Providers/ResourcesFAQs/PriorAuthorizationReferenceGuide.aspx</a:t>
            </a:r>
            <a:endParaRPr lang="en-US" b="1" dirty="0" smtClean="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724653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57200" y="276634"/>
            <a:ext cx="7886700" cy="1325563"/>
          </a:xfrm>
        </p:spPr>
        <p:txBody>
          <a:bodyPr>
            <a:normAutofit/>
          </a:bodyPr>
          <a:lstStyle/>
          <a:p>
            <a:r>
              <a:rPr lang="en-US" sz="3600" b="0" dirty="0" smtClean="0"/>
              <a:t>Behavioral Health Providers</a:t>
            </a:r>
            <a:endParaRPr lang="en-US" sz="3600" b="0" dirty="0"/>
          </a:p>
        </p:txBody>
      </p:sp>
      <p:sp>
        <p:nvSpPr>
          <p:cNvPr id="4" name="TextBox 3"/>
          <p:cNvSpPr txBox="1"/>
          <p:nvPr/>
        </p:nvSpPr>
        <p:spPr>
          <a:xfrm>
            <a:off x="457200" y="1339645"/>
            <a:ext cx="7543800" cy="2862322"/>
          </a:xfrm>
          <a:prstGeom prst="rect">
            <a:avLst/>
          </a:prstGeom>
          <a:noFill/>
        </p:spPr>
        <p:txBody>
          <a:bodyPr wrap="square" rtlCol="0">
            <a:spAutoFit/>
          </a:bodyPr>
          <a:lstStyle/>
          <a:p>
            <a:r>
              <a:rPr lang="en-US" dirty="0"/>
              <a:t>Behavioral health services are available to all Neighborhood INTEGRITY </a:t>
            </a:r>
            <a:r>
              <a:rPr lang="en-US" dirty="0" smtClean="0"/>
              <a:t>members without a referral. </a:t>
            </a:r>
            <a:r>
              <a:rPr lang="en-US" dirty="0" err="1"/>
              <a:t>Optum</a:t>
            </a:r>
            <a:r>
              <a:rPr lang="en-US" dirty="0"/>
              <a:t>™ is the behavioral health benefits and network manager for Neighborhood Health Plan of Rhode Island</a:t>
            </a:r>
            <a:r>
              <a:rPr lang="en-US" dirty="0" smtClean="0"/>
              <a:t>.</a:t>
            </a:r>
          </a:p>
          <a:p>
            <a:endParaRPr lang="en-US" dirty="0"/>
          </a:p>
          <a:p>
            <a:r>
              <a:rPr lang="en-US" dirty="0"/>
              <a:t>Behavioral health providers are required to provide covered health services to members within the scope of their </a:t>
            </a:r>
            <a:r>
              <a:rPr lang="en-US" dirty="0" smtClean="0"/>
              <a:t>Neighborhood agreement </a:t>
            </a:r>
            <a:r>
              <a:rPr lang="en-US" dirty="0"/>
              <a:t>and specialty license. </a:t>
            </a:r>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1408547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99767" y="303572"/>
            <a:ext cx="7886700" cy="1325562"/>
          </a:xfrm>
        </p:spPr>
        <p:txBody>
          <a:bodyPr>
            <a:normAutofit/>
          </a:bodyPr>
          <a:lstStyle/>
          <a:p>
            <a:r>
              <a:rPr lang="en-US" sz="4000" b="0" dirty="0" smtClean="0"/>
              <a:t>LTSS Providers</a:t>
            </a:r>
            <a:endParaRPr lang="en-US" sz="4000" b="0" dirty="0"/>
          </a:p>
        </p:txBody>
      </p:sp>
      <p:sp>
        <p:nvSpPr>
          <p:cNvPr id="4" name="TextBox 3"/>
          <p:cNvSpPr txBox="1"/>
          <p:nvPr/>
        </p:nvSpPr>
        <p:spPr>
          <a:xfrm>
            <a:off x="587067" y="1449848"/>
            <a:ext cx="7899400" cy="2308324"/>
          </a:xfrm>
          <a:prstGeom prst="rect">
            <a:avLst/>
          </a:prstGeom>
          <a:noFill/>
        </p:spPr>
        <p:txBody>
          <a:bodyPr wrap="square" rtlCol="0">
            <a:spAutoFit/>
          </a:bodyPr>
          <a:lstStyle/>
          <a:p>
            <a:r>
              <a:rPr lang="en-US" dirty="0"/>
              <a:t>Neighborhood INTEGRITY members will receive an initial health screen to help determine their long-term services and supports </a:t>
            </a:r>
            <a:r>
              <a:rPr lang="en-US" dirty="0" smtClean="0"/>
              <a:t>(LTSS) </a:t>
            </a:r>
            <a:r>
              <a:rPr lang="en-US" dirty="0"/>
              <a:t>needs. </a:t>
            </a:r>
            <a:endParaRPr lang="en-US" dirty="0" smtClean="0"/>
          </a:p>
          <a:p>
            <a:endParaRPr lang="en-US" dirty="0" smtClean="0"/>
          </a:p>
          <a:p>
            <a:r>
              <a:rPr lang="en-US" dirty="0"/>
              <a:t>If a member requires LTSS services, they will be included in the member’s care plan, which will be shared with the member’s PCP</a:t>
            </a:r>
          </a:p>
          <a:p>
            <a:endParaRPr lang="en-US" dirty="0" smtClean="0"/>
          </a:p>
          <a:p>
            <a:r>
              <a:rPr lang="en-US" dirty="0" smtClean="0"/>
              <a:t>INTEGRITY members eligible for LTSS may have to pay part of the cost of the services. The amount is determined by Rhode Island Medicaid. </a:t>
            </a:r>
          </a:p>
        </p:txBody>
      </p:sp>
    </p:spTree>
    <p:extLst>
      <p:ext uri="{BB962C8B-B14F-4D97-AF65-F5344CB8AC3E}">
        <p14:creationId xmlns:p14="http://schemas.microsoft.com/office/powerpoint/2010/main" val="1778444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8647" y="344232"/>
            <a:ext cx="7886700" cy="938212"/>
          </a:xfrm>
        </p:spPr>
        <p:txBody>
          <a:bodyPr/>
          <a:lstStyle/>
          <a:p>
            <a:r>
              <a:rPr lang="en-US" b="0" dirty="0" smtClean="0"/>
              <a:t>Provider Resources</a:t>
            </a:r>
            <a:endParaRPr lang="en-US" dirty="0"/>
          </a:p>
        </p:txBody>
      </p:sp>
      <p:sp>
        <p:nvSpPr>
          <p:cNvPr id="4" name="TextBox 3"/>
          <p:cNvSpPr txBox="1"/>
          <p:nvPr/>
        </p:nvSpPr>
        <p:spPr>
          <a:xfrm>
            <a:off x="494206" y="1292326"/>
            <a:ext cx="8155586" cy="1800493"/>
          </a:xfrm>
          <a:prstGeom prst="rect">
            <a:avLst/>
          </a:prstGeom>
          <a:noFill/>
        </p:spPr>
        <p:txBody>
          <a:bodyPr wrap="square" rtlCol="0">
            <a:spAutoFit/>
          </a:bodyPr>
          <a:lstStyle/>
          <a:p>
            <a:pPr algn="ctr"/>
            <a:r>
              <a:rPr lang="en-US" sz="1900" dirty="0"/>
              <a:t>Find all of the information you need to work with </a:t>
            </a:r>
            <a:r>
              <a:rPr lang="en-US" sz="1900" dirty="0" smtClean="0"/>
              <a:t>Neighborhood, </a:t>
            </a:r>
            <a:r>
              <a:rPr lang="en-US" sz="1900" dirty="0"/>
              <a:t>including the provider manual, forms, trainings, pharmacy information and more, at </a:t>
            </a:r>
            <a:r>
              <a:rPr lang="en-US" sz="1900" dirty="0">
                <a:hlinkClick r:id="rId3"/>
              </a:rPr>
              <a:t>https://www.nhpri.org/providers/providerresources</a:t>
            </a:r>
            <a:r>
              <a:rPr lang="en-US" sz="1900" dirty="0" smtClean="0">
                <a:hlinkClick r:id="rId3"/>
              </a:rPr>
              <a:t>/</a:t>
            </a:r>
            <a:r>
              <a:rPr lang="en-US" sz="1900" dirty="0" smtClean="0"/>
              <a:t> </a:t>
            </a:r>
            <a:endParaRPr lang="en-US" sz="1900" dirty="0"/>
          </a:p>
          <a:p>
            <a:endParaRPr lang="en-US" dirty="0" smtClean="0"/>
          </a:p>
          <a:p>
            <a:endParaRPr lang="en-US" dirty="0"/>
          </a:p>
          <a:p>
            <a:endParaRPr lang="en-US" dirty="0" smtClean="0"/>
          </a:p>
        </p:txBody>
      </p:sp>
      <p:graphicFrame>
        <p:nvGraphicFramePr>
          <p:cNvPr id="7" name="Table 6"/>
          <p:cNvGraphicFramePr>
            <a:graphicFrameLocks noGrp="1"/>
          </p:cNvGraphicFramePr>
          <p:nvPr>
            <p:extLst>
              <p:ext uri="{D42A27DB-BD31-4B8C-83A1-F6EECF244321}">
                <p14:modId xmlns:p14="http://schemas.microsoft.com/office/powerpoint/2010/main" val="2219565043"/>
              </p:ext>
            </p:extLst>
          </p:nvPr>
        </p:nvGraphicFramePr>
        <p:xfrm>
          <a:off x="794242" y="2558151"/>
          <a:ext cx="7555511" cy="1527710"/>
        </p:xfrm>
        <a:graphic>
          <a:graphicData uri="http://schemas.openxmlformats.org/drawingml/2006/table">
            <a:tbl>
              <a:tblPr firstRow="1" bandRow="1">
                <a:tableStyleId>{93296810-A885-4BE3-A3E7-6D5BEEA58F35}</a:tableStyleId>
              </a:tblPr>
              <a:tblGrid>
                <a:gridCol w="7555511">
                  <a:extLst>
                    <a:ext uri="{9D8B030D-6E8A-4147-A177-3AD203B41FA5}">
                      <a16:colId xmlns:a16="http://schemas.microsoft.com/office/drawing/2014/main" val="2915554252"/>
                    </a:ext>
                  </a:extLst>
                </a:gridCol>
              </a:tblGrid>
              <a:tr h="350217">
                <a:tc>
                  <a:txBody>
                    <a:bodyPr/>
                    <a:lstStyle/>
                    <a:p>
                      <a:r>
                        <a:rPr lang="en-US" sz="2000" dirty="0" smtClean="0"/>
                        <a:t>New!</a:t>
                      </a:r>
                      <a:r>
                        <a:rPr lang="en-US" sz="2000" baseline="0" dirty="0" smtClean="0"/>
                        <a:t> Quick Reference Guide for Providers</a:t>
                      </a:r>
                      <a:endParaRPr lang="en-US" sz="2000" dirty="0"/>
                    </a:p>
                  </a:txBody>
                  <a:tcPr/>
                </a:tc>
                <a:extLst>
                  <a:ext uri="{0D108BD9-81ED-4DB2-BD59-A6C34878D82A}">
                    <a16:rowId xmlns:a16="http://schemas.microsoft.com/office/drawing/2014/main" val="3911148615"/>
                  </a:ext>
                </a:extLst>
              </a:tr>
              <a:tr h="113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smtClean="0"/>
                        <a:t>Providers can refer to Neighborhood’s </a:t>
                      </a:r>
                      <a:r>
                        <a:rPr lang="en-US" sz="2000" dirty="0" smtClean="0">
                          <a:hlinkClick r:id="rId4"/>
                        </a:rPr>
                        <a:t>Quick Reference Guide</a:t>
                      </a:r>
                      <a:r>
                        <a:rPr lang="en-US" sz="2000" dirty="0" smtClean="0"/>
                        <a:t> for help with common questions and answers, as well as, frequently used telephone numbers.</a:t>
                      </a:r>
                    </a:p>
                  </a:txBody>
                  <a:tcPr/>
                </a:tc>
                <a:extLst>
                  <a:ext uri="{0D108BD9-81ED-4DB2-BD59-A6C34878D82A}">
                    <a16:rowId xmlns:a16="http://schemas.microsoft.com/office/drawing/2014/main" val="2767958038"/>
                  </a:ext>
                </a:extLst>
              </a:tr>
            </a:tbl>
          </a:graphicData>
        </a:graphic>
      </p:graphicFrame>
      <p:sp>
        <p:nvSpPr>
          <p:cNvPr id="5" name="Rectangle 4"/>
          <p:cNvSpPr/>
          <p:nvPr/>
        </p:nvSpPr>
        <p:spPr>
          <a:xfrm>
            <a:off x="794243" y="4476195"/>
            <a:ext cx="7555510" cy="1015663"/>
          </a:xfrm>
          <a:prstGeom prst="rect">
            <a:avLst/>
          </a:prstGeom>
        </p:spPr>
        <p:txBody>
          <a:bodyPr wrap="square">
            <a:spAutoFit/>
          </a:bodyPr>
          <a:lstStyle/>
          <a:p>
            <a:r>
              <a:rPr lang="en-US" sz="2000" b="1" dirty="0"/>
              <a:t>Eligibility and Claims </a:t>
            </a:r>
            <a:r>
              <a:rPr lang="en-US" sz="2000" b="1" dirty="0" smtClean="0"/>
              <a:t>Information: </a:t>
            </a:r>
            <a:r>
              <a:rPr lang="en-US" sz="2000" dirty="0" smtClean="0"/>
              <a:t>Neighborhood </a:t>
            </a:r>
            <a:r>
              <a:rPr lang="en-US" sz="2000" dirty="0"/>
              <a:t>is contracted with </a:t>
            </a:r>
            <a:r>
              <a:rPr lang="en-US" sz="2000" dirty="0" err="1"/>
              <a:t>NaviNet</a:t>
            </a:r>
            <a:r>
              <a:rPr lang="en-US" sz="2000" dirty="0"/>
              <a:t> to provide online member benefit, eligibility, and claims status lookup.  </a:t>
            </a:r>
            <a:r>
              <a:rPr lang="en-US" sz="2000" dirty="0">
                <a:hlinkClick r:id="rId5"/>
              </a:rPr>
              <a:t>Access the </a:t>
            </a:r>
            <a:r>
              <a:rPr lang="en-US" sz="2000" dirty="0" err="1">
                <a:hlinkClick r:id="rId5"/>
              </a:rPr>
              <a:t>NaviNet</a:t>
            </a:r>
            <a:r>
              <a:rPr lang="en-US" sz="2000" dirty="0">
                <a:hlinkClick r:id="rId5"/>
              </a:rPr>
              <a:t> website here.</a:t>
            </a:r>
            <a:endParaRPr lang="en-US" sz="2000" dirty="0"/>
          </a:p>
        </p:txBody>
      </p:sp>
    </p:spTree>
    <p:extLst>
      <p:ext uri="{BB962C8B-B14F-4D97-AF65-F5344CB8AC3E}">
        <p14:creationId xmlns:p14="http://schemas.microsoft.com/office/powerpoint/2010/main" val="14909093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09665" y="458069"/>
            <a:ext cx="7886700" cy="992188"/>
          </a:xfrm>
        </p:spPr>
        <p:txBody>
          <a:bodyPr>
            <a:normAutofit/>
          </a:bodyPr>
          <a:lstStyle/>
          <a:p>
            <a:r>
              <a:rPr lang="en-US" sz="3600" b="0" dirty="0" smtClean="0"/>
              <a:t>Interdisciplinary Care Management</a:t>
            </a:r>
            <a:endParaRPr lang="en-US" sz="3600" b="0" dirty="0"/>
          </a:p>
        </p:txBody>
      </p:sp>
      <p:sp>
        <p:nvSpPr>
          <p:cNvPr id="4" name="Rectangle 3"/>
          <p:cNvSpPr/>
          <p:nvPr/>
        </p:nvSpPr>
        <p:spPr>
          <a:xfrm>
            <a:off x="421175" y="1450257"/>
            <a:ext cx="7734925" cy="1339854"/>
          </a:xfrm>
          <a:prstGeom prst="rect">
            <a:avLst/>
          </a:prstGeom>
        </p:spPr>
        <p:txBody>
          <a:bodyPr wrap="square">
            <a:spAutoFit/>
          </a:bodyPr>
          <a:lstStyle/>
          <a:p>
            <a:pPr marL="91440" marR="182880" algn="just">
              <a:lnSpc>
                <a:spcPts val="1550"/>
              </a:lnSpc>
              <a:spcBef>
                <a:spcPts val="1000"/>
              </a:spcBef>
              <a:spcAft>
                <a:spcPts val="200"/>
              </a:spcAft>
            </a:pPr>
            <a:r>
              <a:rPr lang="en-US" sz="2000" dirty="0" smtClean="0">
                <a:solidFill>
                  <a:srgbClr val="000000"/>
                </a:solidFill>
                <a:latin typeface="Calibri" panose="020F0502020204030204" pitchFamily="34" charset="0"/>
                <a:ea typeface="Garamond" panose="02020404030301010803" pitchFamily="18" charset="0"/>
                <a:cs typeface="Calibri" panose="020F0502020204030204" pitchFamily="34" charset="0"/>
              </a:rPr>
              <a:t>Conflict-free </a:t>
            </a:r>
            <a:r>
              <a:rPr lang="en-US" sz="2000" dirty="0">
                <a:solidFill>
                  <a:srgbClr val="000000"/>
                </a:solidFill>
                <a:latin typeface="Calibri" panose="020F0502020204030204" pitchFamily="34" charset="0"/>
                <a:ea typeface="Garamond" panose="02020404030301010803" pitchFamily="18" charset="0"/>
                <a:cs typeface="Calibri" panose="020F0502020204030204" pitchFamily="34" charset="0"/>
              </a:rPr>
              <a:t>case management must be provided. Individuals performing evaluations, assessments, and plans of care cannot be related by blood or marriage to the individual or any of the individual's paid caregivers, financially responsible for the individual or empowered to make financial decisions or health-related decisions on behalf of the individual.</a:t>
            </a:r>
            <a:endParaRPr lang="en-US" dirty="0">
              <a:effectLst/>
              <a:latin typeface="Calibri" panose="020F0502020204030204" pitchFamily="34" charset="0"/>
              <a:ea typeface="PMingLiU"/>
              <a:cs typeface="Calibri" panose="020F0502020204030204" pitchFamily="34" charset="0"/>
            </a:endParaRPr>
          </a:p>
        </p:txBody>
      </p:sp>
      <p:sp>
        <p:nvSpPr>
          <p:cNvPr id="5" name="Rectangle 4"/>
          <p:cNvSpPr/>
          <p:nvPr/>
        </p:nvSpPr>
        <p:spPr>
          <a:xfrm>
            <a:off x="600926" y="2941134"/>
            <a:ext cx="7615940" cy="923330"/>
          </a:xfrm>
          <a:prstGeom prst="rect">
            <a:avLst/>
          </a:prstGeom>
        </p:spPr>
        <p:txBody>
          <a:bodyPr wrap="square">
            <a:spAutoFit/>
          </a:bodyPr>
          <a:lstStyle/>
          <a:p>
            <a:pPr algn="ctr"/>
            <a:r>
              <a:rPr lang="en-US" altLang="en-US" b="1" kern="0" dirty="0">
                <a:latin typeface="Helvetica" panose="020B0604020202020204" pitchFamily="34" charset="0"/>
                <a:cs typeface="Helvetica" panose="020B0604020202020204" pitchFamily="34" charset="0"/>
              </a:rPr>
              <a:t>The Interdisciplinary Care </a:t>
            </a:r>
            <a:r>
              <a:rPr lang="en-US" altLang="en-US" b="1" kern="0" dirty="0" smtClean="0">
                <a:latin typeface="Helvetica" panose="020B0604020202020204" pitchFamily="34" charset="0"/>
                <a:cs typeface="Helvetica" panose="020B0604020202020204" pitchFamily="34" charset="0"/>
              </a:rPr>
              <a:t>Team works </a:t>
            </a:r>
            <a:r>
              <a:rPr lang="en-US" altLang="en-US" b="1" kern="0" dirty="0">
                <a:latin typeface="Helvetica" panose="020B0604020202020204" pitchFamily="34" charset="0"/>
                <a:cs typeface="Helvetica" panose="020B0604020202020204" pitchFamily="34" charset="0"/>
              </a:rPr>
              <a:t>together to develop the member’s Interdisciplinary Care Plan (ICP).</a:t>
            </a:r>
          </a:p>
          <a:p>
            <a:r>
              <a:rPr lang="en-US" altLang="en-US" b="1" kern="0" dirty="0" smtClean="0">
                <a:solidFill>
                  <a:schemeClr val="bg1"/>
                </a:solidFill>
                <a:latin typeface="Helvetica" panose="020B0604020202020204" pitchFamily="34" charset="0"/>
                <a:cs typeface="Helvetica" panose="020B0604020202020204" pitchFamily="34" charset="0"/>
              </a:rPr>
              <a:t>face-to-face </a:t>
            </a:r>
            <a:r>
              <a:rPr lang="en-US" altLang="en-US" b="1" kern="0" dirty="0">
                <a:solidFill>
                  <a:schemeClr val="bg1"/>
                </a:solidFill>
                <a:latin typeface="Helvetica" panose="020B0604020202020204" pitchFamily="34" charset="0"/>
                <a:cs typeface="Helvetica" panose="020B0604020202020204" pitchFamily="34" charset="0"/>
              </a:rPr>
              <a:t>collaboration. </a:t>
            </a:r>
          </a:p>
        </p:txBody>
      </p:sp>
    </p:spTree>
    <p:extLst>
      <p:ext uri="{BB962C8B-B14F-4D97-AF65-F5344CB8AC3E}">
        <p14:creationId xmlns:p14="http://schemas.microsoft.com/office/powerpoint/2010/main" val="4776462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a:xfrm>
            <a:off x="952500" y="365125"/>
            <a:ext cx="7886700" cy="1325563"/>
          </a:xfrm>
        </p:spPr>
        <p:txBody>
          <a:bodyPr/>
          <a:lstStyle/>
          <a:p>
            <a:pPr algn="ctr"/>
            <a:r>
              <a:rPr lang="en-US" altLang="en-US" sz="3600" b="0" dirty="0" smtClean="0">
                <a:latin typeface="Cabin" panose="00000500000000000000" pitchFamily="2" charset="0"/>
                <a:cs typeface="Helvetica" charset="0"/>
              </a:rPr>
              <a:t>Interdisciplinary Care Plan</a:t>
            </a:r>
            <a:r>
              <a:rPr lang="en-US" altLang="en-US" sz="3200" dirty="0" smtClean="0">
                <a:latin typeface="Helvetica" charset="0"/>
                <a:cs typeface="Helvetica" charset="0"/>
              </a:rPr>
              <a:t/>
            </a:r>
            <a:br>
              <a:rPr lang="en-US" altLang="en-US" sz="3200" dirty="0" smtClean="0">
                <a:latin typeface="Helvetica" charset="0"/>
                <a:cs typeface="Helvetica" charset="0"/>
              </a:rPr>
            </a:br>
            <a:endParaRPr lang="en-US" altLang="en-US" sz="3200" dirty="0" smtClean="0">
              <a:latin typeface="Helvetica" charset="0"/>
              <a:cs typeface="Helvetica" charset="0"/>
            </a:endParaRPr>
          </a:p>
        </p:txBody>
      </p:sp>
      <p:graphicFrame>
        <p:nvGraphicFramePr>
          <p:cNvPr id="3" name="Diagram 2"/>
          <p:cNvGraphicFramePr/>
          <p:nvPr>
            <p:extLst/>
          </p:nvPr>
        </p:nvGraphicFramePr>
        <p:xfrm>
          <a:off x="457200" y="1417638"/>
          <a:ext cx="8153400" cy="39163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5844" name="TextBox 10"/>
          <p:cNvSpPr txBox="1">
            <a:spLocks noChangeArrowheads="1"/>
          </p:cNvSpPr>
          <p:nvPr/>
        </p:nvSpPr>
        <p:spPr bwMode="auto">
          <a:xfrm>
            <a:off x="228600" y="1232743"/>
            <a:ext cx="2133600" cy="2031325"/>
          </a:xfrm>
          <a:prstGeom prst="rect">
            <a:avLst/>
          </a:prstGeom>
          <a:solidFill>
            <a:schemeClr val="tx2"/>
          </a:solidFill>
          <a:ln w="9525">
            <a:solidFill>
              <a:schemeClr val="tx1"/>
            </a:solidFill>
            <a:miter lim="800000"/>
            <a:headEnd/>
            <a:tailEnd/>
          </a:ln>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endParaRPr lang="en-US" altLang="en-US" sz="1400" b="1" kern="0" dirty="0">
              <a:solidFill>
                <a:schemeClr val="bg1"/>
              </a:solidFill>
              <a:latin typeface="Helvetica" panose="020B0604020202020204" pitchFamily="34" charset="0"/>
              <a:cs typeface="Helvetica" panose="020B0604020202020204" pitchFamily="34" charset="0"/>
            </a:endParaRPr>
          </a:p>
          <a:p>
            <a:pPr>
              <a:spcBef>
                <a:spcPct val="0"/>
              </a:spcBef>
              <a:buFontTx/>
              <a:buNone/>
            </a:pPr>
            <a:r>
              <a:rPr lang="en-US" altLang="en-US" sz="1400" b="1" kern="0" dirty="0">
                <a:solidFill>
                  <a:schemeClr val="bg1"/>
                </a:solidFill>
                <a:latin typeface="Helvetica" panose="020B0604020202020204" pitchFamily="34" charset="0"/>
                <a:cs typeface="Helvetica" panose="020B0604020202020204" pitchFamily="34" charset="0"/>
              </a:rPr>
              <a:t>The membership of the team is based on member’s goals, priorities and needs: medical, behavioral health, social supports and long-term services and supports.</a:t>
            </a:r>
          </a:p>
        </p:txBody>
      </p:sp>
      <p:sp>
        <p:nvSpPr>
          <p:cNvPr id="35845" name="TextBox 9"/>
          <p:cNvSpPr txBox="1">
            <a:spLocks noChangeArrowheads="1"/>
          </p:cNvSpPr>
          <p:nvPr/>
        </p:nvSpPr>
        <p:spPr bwMode="auto">
          <a:xfrm>
            <a:off x="6629400" y="3219450"/>
            <a:ext cx="2209800" cy="585788"/>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pitchFamily="34"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pitchFamily="34"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pitchFamily="34"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Garamond" pitchFamily="18" charset="0"/>
                <a:ea typeface="ＭＳ Ｐゴシック" pitchFamily="34" charset="-128"/>
                <a:cs typeface="Garamond" pitchFamily="18" charset="0"/>
              </a:defRPr>
            </a:lvl9pPr>
          </a:lstStyle>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Member is at the </a:t>
            </a:r>
          </a:p>
          <a:p>
            <a:pPr algn="ctr">
              <a:spcBef>
                <a:spcPct val="0"/>
              </a:spcBef>
              <a:buFontTx/>
              <a:buNone/>
            </a:pPr>
            <a:r>
              <a:rPr lang="en-US" altLang="en-US" sz="1600" b="1" kern="0" dirty="0">
                <a:solidFill>
                  <a:schemeClr val="bg1"/>
                </a:solidFill>
                <a:latin typeface="Helvetica" panose="020B0604020202020204" pitchFamily="34" charset="0"/>
                <a:cs typeface="Helvetica" panose="020B0604020202020204" pitchFamily="34" charset="0"/>
              </a:rPr>
              <a:t>center of the team.</a:t>
            </a:r>
          </a:p>
        </p:txBody>
      </p:sp>
    </p:spTree>
    <p:extLst>
      <p:ext uri="{BB962C8B-B14F-4D97-AF65-F5344CB8AC3E}">
        <p14:creationId xmlns:p14="http://schemas.microsoft.com/office/powerpoint/2010/main" val="298533741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idx="4294967295"/>
          </p:nvPr>
        </p:nvSpPr>
        <p:spPr>
          <a:xfrm>
            <a:off x="176981" y="130687"/>
            <a:ext cx="8229600" cy="970526"/>
          </a:xfrm>
        </p:spPr>
        <p:txBody>
          <a:bodyPr>
            <a:normAutofit/>
          </a:bodyPr>
          <a:lstStyle/>
          <a:p>
            <a:r>
              <a:rPr lang="en-US" altLang="en-US" sz="3600" b="0" dirty="0" smtClean="0">
                <a:latin typeface="Cabin" panose="00000500000000000000" pitchFamily="2" charset="0"/>
                <a:cs typeface="Helvetica" charset="0"/>
              </a:rPr>
              <a:t>Initial Health Screen</a:t>
            </a:r>
          </a:p>
        </p:txBody>
      </p:sp>
      <p:graphicFrame>
        <p:nvGraphicFramePr>
          <p:cNvPr id="4" name="Table 3"/>
          <p:cNvGraphicFramePr>
            <a:graphicFrameLocks noGrp="1"/>
          </p:cNvGraphicFramePr>
          <p:nvPr>
            <p:extLst>
              <p:ext uri="{D42A27DB-BD31-4B8C-83A1-F6EECF244321}">
                <p14:modId xmlns:p14="http://schemas.microsoft.com/office/powerpoint/2010/main" val="1416394302"/>
              </p:ext>
            </p:extLst>
          </p:nvPr>
        </p:nvGraphicFramePr>
        <p:xfrm>
          <a:off x="357622" y="914399"/>
          <a:ext cx="8255435" cy="4604590"/>
        </p:xfrm>
        <a:graphic>
          <a:graphicData uri="http://schemas.openxmlformats.org/drawingml/2006/table">
            <a:tbl>
              <a:tblPr firstRow="1" bandRow="1">
                <a:tableStyleId>{5C22544A-7EE6-4342-B048-85BDC9FD1C3A}</a:tableStyleId>
              </a:tblPr>
              <a:tblGrid>
                <a:gridCol w="1522848">
                  <a:extLst>
                    <a:ext uri="{9D8B030D-6E8A-4147-A177-3AD203B41FA5}">
                      <a16:colId xmlns:a16="http://schemas.microsoft.com/office/drawing/2014/main" val="20000"/>
                    </a:ext>
                  </a:extLst>
                </a:gridCol>
                <a:gridCol w="6732587">
                  <a:extLst>
                    <a:ext uri="{9D8B030D-6E8A-4147-A177-3AD203B41FA5}">
                      <a16:colId xmlns:a16="http://schemas.microsoft.com/office/drawing/2014/main" val="20001"/>
                    </a:ext>
                  </a:extLst>
                </a:gridCol>
              </a:tblGrid>
              <a:tr h="1248984">
                <a:tc>
                  <a:txBody>
                    <a:bodyPr/>
                    <a:lstStyle/>
                    <a:p>
                      <a:r>
                        <a:rPr lang="en-US" sz="1600" b="0" kern="0" baseline="0" dirty="0" smtClean="0">
                          <a:solidFill>
                            <a:schemeClr val="tx1"/>
                          </a:solidFill>
                          <a:latin typeface="Helvetica" panose="020B0604020202020204" pitchFamily="34" charset="0"/>
                        </a:rPr>
                        <a:t>Who receives one?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kern="0" dirty="0" smtClean="0">
                          <a:solidFill>
                            <a:schemeClr val="tx1"/>
                          </a:solidFill>
                          <a:latin typeface="Helvetica" panose="020B0604020202020204" pitchFamily="34" charset="0"/>
                        </a:rPr>
                        <a:t>Community</a:t>
                      </a:r>
                      <a:r>
                        <a:rPr lang="en-US" sz="1600" b="1" kern="0" baseline="0" dirty="0" smtClean="0">
                          <a:solidFill>
                            <a:schemeClr val="tx1"/>
                          </a:solidFill>
                          <a:latin typeface="Helvetica" panose="020B0604020202020204" pitchFamily="34" charset="0"/>
                        </a:rPr>
                        <a:t> Non LTSS </a:t>
                      </a:r>
                      <a:r>
                        <a:rPr lang="en-US" sz="1600" b="0" kern="0" baseline="0" dirty="0" smtClean="0">
                          <a:solidFill>
                            <a:schemeClr val="tx1"/>
                          </a:solidFill>
                          <a:latin typeface="Helvetica" panose="020B0604020202020204" pitchFamily="34" charset="0"/>
                        </a:rPr>
                        <a:t>newly-eligible members wh</a:t>
                      </a:r>
                      <a:r>
                        <a:rPr lang="en-US" sz="1600" b="0" kern="0" dirty="0" smtClean="0">
                          <a:solidFill>
                            <a:schemeClr val="tx1"/>
                          </a:solidFill>
                          <a:latin typeface="Helvetica" panose="020B0604020202020204" pitchFamily="34" charset="0"/>
                        </a:rPr>
                        <a:t>o reside</a:t>
                      </a:r>
                      <a:r>
                        <a:rPr lang="en-US" sz="1600" b="0" kern="0" baseline="0" dirty="0" smtClean="0">
                          <a:solidFill>
                            <a:schemeClr val="tx1"/>
                          </a:solidFill>
                          <a:latin typeface="Helvetica" panose="020B0604020202020204" pitchFamily="34" charset="0"/>
                        </a:rPr>
                        <a:t> in the community and who are not eligible for long term services and supports (LTSS) </a:t>
                      </a:r>
                      <a:r>
                        <a:rPr lang="en-US" altLang="en-US" sz="1600" kern="0" baseline="0" dirty="0" smtClean="0">
                          <a:solidFill>
                            <a:schemeClr val="tx1"/>
                          </a:solidFill>
                          <a:latin typeface="Helvetica" panose="020B0604020202020204" pitchFamily="34" charset="0"/>
                          <a:cs typeface="Helvetica" panose="020B0604020202020204" pitchFamily="34" charset="0"/>
                        </a:rPr>
                        <a:t>This could also include INTEGRITY members who have SPMI, I/DD.</a:t>
                      </a:r>
                      <a:endParaRPr lang="en-US" sz="1600" kern="0" baseline="0" dirty="0" smtClean="0">
                        <a:solidFill>
                          <a:schemeClr val="tx1"/>
                        </a:solidFill>
                        <a:latin typeface="Helvetica" panose="020B0604020202020204" pitchFamily="34" charset="0"/>
                      </a:endParaRPr>
                    </a:p>
                    <a:p>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84248">
                <a:tc>
                  <a:txBody>
                    <a:bodyPr/>
                    <a:lstStyle/>
                    <a:p>
                      <a:r>
                        <a:rPr lang="en-US" sz="1600" b="0" kern="0" baseline="0" dirty="0" smtClean="0">
                          <a:solidFill>
                            <a:schemeClr val="tx1"/>
                          </a:solidFill>
                          <a:latin typeface="Helvetica" panose="020B0604020202020204" pitchFamily="34" charset="0"/>
                        </a:rPr>
                        <a:t>Goal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To determine if the member is low, moderate,</a:t>
                      </a:r>
                      <a:r>
                        <a:rPr lang="en-US" sz="1600" b="0" kern="0" baseline="0" dirty="0" smtClean="0">
                          <a:solidFill>
                            <a:schemeClr val="tx1"/>
                          </a:solidFill>
                          <a:latin typeface="Helvetica" panose="020B0604020202020204" pitchFamily="34" charset="0"/>
                        </a:rPr>
                        <a:t> or high risk. </a:t>
                      </a:r>
                    </a:p>
                    <a:p>
                      <a:r>
                        <a:rPr lang="en-US" sz="1600" b="0" kern="0" dirty="0" smtClean="0">
                          <a:solidFill>
                            <a:schemeClr val="tx1"/>
                          </a:solidFill>
                          <a:latin typeface="Helvetica" panose="020B0604020202020204" pitchFamily="34" charset="0"/>
                        </a:rPr>
                        <a:t>To maximize independence,</a:t>
                      </a:r>
                      <a:r>
                        <a:rPr lang="en-US" sz="1600" b="0" kern="0" baseline="0" dirty="0" smtClean="0">
                          <a:solidFill>
                            <a:schemeClr val="tx1"/>
                          </a:solidFill>
                          <a:latin typeface="Helvetica" panose="020B0604020202020204" pitchFamily="34" charset="0"/>
                        </a:rPr>
                        <a:t> focus on preventative health, wellness and self management.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6616">
                <a:tc>
                  <a:txBody>
                    <a:bodyPr/>
                    <a:lstStyle/>
                    <a:p>
                      <a:r>
                        <a:rPr lang="en-US" sz="1600" b="0" kern="0" baseline="0" dirty="0" smtClean="0">
                          <a:solidFill>
                            <a:schemeClr val="tx1"/>
                          </a:solidFill>
                          <a:latin typeface="Helvetica" panose="020B0604020202020204" pitchFamily="34" charset="0"/>
                        </a:rPr>
                        <a:t>Tool</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Standardized tool that identifie</a:t>
                      </a:r>
                      <a:r>
                        <a:rPr lang="en-US" sz="1600" b="0" kern="0" baseline="0" dirty="0" smtClean="0">
                          <a:solidFill>
                            <a:schemeClr val="tx1"/>
                          </a:solidFill>
                          <a:latin typeface="Helvetica" panose="020B0604020202020204" pitchFamily="34" charset="0"/>
                        </a:rPr>
                        <a:t>s a member’s need for case management services. </a:t>
                      </a:r>
                      <a:r>
                        <a:rPr lang="en-US" sz="1600" b="0" kern="0" dirty="0" smtClean="0">
                          <a:solidFill>
                            <a:schemeClr val="tx1"/>
                          </a:solidFill>
                          <a:latin typeface="Helvetica" panose="020B0604020202020204" pitchFamily="34" charset="0"/>
                        </a:rPr>
                        <a:t>This holistic tool screens for:</a:t>
                      </a:r>
                      <a:r>
                        <a:rPr lang="en-US" sz="1600" b="0" kern="0" baseline="0" dirty="0" smtClean="0">
                          <a:solidFill>
                            <a:schemeClr val="tx1"/>
                          </a:solidFill>
                          <a:latin typeface="Helvetica" panose="020B0604020202020204" pitchFamily="34" charset="0"/>
                        </a:rPr>
                        <a:t> medical and physical needs, behavioral health needs, substance abuse, and functional, social and financial issues.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60490">
                <a:tc>
                  <a:txBody>
                    <a:bodyPr/>
                    <a:lstStyle/>
                    <a:p>
                      <a:r>
                        <a:rPr lang="en-US" sz="1600" b="0" kern="0" baseline="0" dirty="0" smtClean="0">
                          <a:solidFill>
                            <a:schemeClr val="tx1"/>
                          </a:solidFill>
                          <a:latin typeface="Helvetica" panose="020B0604020202020204" pitchFamily="34" charset="0"/>
                        </a:rPr>
                        <a:t>Timeline </a:t>
                      </a:r>
                      <a:endParaRPr lang="en-US" sz="1600" b="0" kern="0" baseline="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0" dirty="0" smtClean="0">
                          <a:solidFill>
                            <a:schemeClr val="tx1"/>
                          </a:solidFill>
                          <a:latin typeface="Helvetica" panose="020B0604020202020204" pitchFamily="34" charset="0"/>
                        </a:rPr>
                        <a:t>Within 45</a:t>
                      </a:r>
                      <a:r>
                        <a:rPr lang="en-US" sz="1600" b="0" kern="0" baseline="0" dirty="0" smtClean="0">
                          <a:solidFill>
                            <a:schemeClr val="tx1"/>
                          </a:solidFill>
                          <a:latin typeface="Helvetica" panose="020B0604020202020204" pitchFamily="34" charset="0"/>
                        </a:rPr>
                        <a:t> calendar days of enrollment in the health plan.</a:t>
                      </a:r>
                    </a:p>
                    <a:p>
                      <a:r>
                        <a:rPr lang="en-US" sz="1600" b="0" kern="0" baseline="0" dirty="0" smtClean="0">
                          <a:solidFill>
                            <a:schemeClr val="tx1"/>
                          </a:solidFill>
                          <a:latin typeface="Helvetica" panose="020B0604020202020204" pitchFamily="34" charset="0"/>
                        </a:rPr>
                        <a:t>Within 15 calendar days of request from member or caregiver. </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3676">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outreach</a:t>
                      </a:r>
                      <a:endParaRPr lang="en-US" sz="1600" b="0" kern="0" dirty="0">
                        <a:solidFill>
                          <a:schemeClr val="tx1"/>
                        </a:solidFill>
                        <a:latin typeface="Helvetica" panose="020B0604020202020204" pitchFamily="34" charset="0"/>
                      </a:endParaRPr>
                    </a:p>
                  </a:txBody>
                  <a:tcPr marT="45724" marB="45724"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0079054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457200" y="198490"/>
            <a:ext cx="7762568" cy="1143000"/>
          </a:xfrm>
        </p:spPr>
        <p:txBody>
          <a:bodyPr/>
          <a:lstStyle/>
          <a:p>
            <a:r>
              <a:rPr lang="en-US" altLang="en-US" sz="3200" b="0" dirty="0" smtClean="0">
                <a:latin typeface="Cabin" panose="00000500000000000000" pitchFamily="2" charset="0"/>
                <a:cs typeface="Helvetica" charset="0"/>
              </a:rPr>
              <a:t>Risk Stratification Based on IHS Results  </a:t>
            </a:r>
            <a:br>
              <a:rPr lang="en-US" altLang="en-US" sz="3200" b="0" dirty="0" smtClean="0">
                <a:latin typeface="Cabin" panose="00000500000000000000" pitchFamily="2" charset="0"/>
                <a:cs typeface="Helvetica" charset="0"/>
              </a:rPr>
            </a:br>
            <a:r>
              <a:rPr lang="en-US" altLang="en-US" sz="2800" b="0" dirty="0" smtClean="0">
                <a:latin typeface="Cabin" panose="00000500000000000000" pitchFamily="2" charset="0"/>
                <a:cs typeface="Helvetica" charset="0"/>
              </a:rPr>
              <a:t>Groups and Definitions</a:t>
            </a:r>
          </a:p>
        </p:txBody>
      </p:sp>
      <p:graphicFrame>
        <p:nvGraphicFramePr>
          <p:cNvPr id="4" name="Table 3"/>
          <p:cNvGraphicFramePr>
            <a:graphicFrameLocks noGrp="1"/>
          </p:cNvGraphicFramePr>
          <p:nvPr>
            <p:extLst>
              <p:ext uri="{D42A27DB-BD31-4B8C-83A1-F6EECF244321}">
                <p14:modId xmlns:p14="http://schemas.microsoft.com/office/powerpoint/2010/main" val="2182149301"/>
              </p:ext>
            </p:extLst>
          </p:nvPr>
        </p:nvGraphicFramePr>
        <p:xfrm>
          <a:off x="457200" y="1341490"/>
          <a:ext cx="7924800" cy="3878263"/>
        </p:xfrm>
        <a:graphic>
          <a:graphicData uri="http://schemas.openxmlformats.org/drawingml/2006/table">
            <a:tbl>
              <a:tblPr firstRow="1" bandRow="1">
                <a:tableStyleId>{5C22544A-7EE6-4342-B048-85BDC9FD1C3A}</a:tableStyleId>
              </a:tblPr>
              <a:tblGrid>
                <a:gridCol w="1306022">
                  <a:extLst>
                    <a:ext uri="{9D8B030D-6E8A-4147-A177-3AD203B41FA5}">
                      <a16:colId xmlns:a16="http://schemas.microsoft.com/office/drawing/2014/main" val="20000"/>
                    </a:ext>
                  </a:extLst>
                </a:gridCol>
                <a:gridCol w="6618778">
                  <a:extLst>
                    <a:ext uri="{9D8B030D-6E8A-4147-A177-3AD203B41FA5}">
                      <a16:colId xmlns:a16="http://schemas.microsoft.com/office/drawing/2014/main" val="20001"/>
                    </a:ext>
                  </a:extLst>
                </a:gridCol>
              </a:tblGrid>
              <a:tr h="2042211">
                <a:tc>
                  <a:txBody>
                    <a:bodyPr/>
                    <a:lstStyle/>
                    <a:p>
                      <a:r>
                        <a:rPr lang="en-US" sz="1600" b="0" kern="0" baseline="0" dirty="0" smtClean="0">
                          <a:solidFill>
                            <a:schemeClr val="tx1"/>
                          </a:solidFill>
                          <a:latin typeface="Helvetica" panose="020B0604020202020204" pitchFamily="34" charset="0"/>
                        </a:rPr>
                        <a:t>High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altLang="en-US" sz="1600" b="1" kern="0" baseline="0" dirty="0" smtClean="0">
                          <a:solidFill>
                            <a:schemeClr val="tx1"/>
                          </a:solidFill>
                          <a:latin typeface="Helvetica" panose="020B0604020202020204" pitchFamily="34" charset="0"/>
                          <a:cs typeface="Helvetica" panose="020B0604020202020204" pitchFamily="34" charset="0"/>
                        </a:rPr>
                        <a:t>Members identified as high risk based on, but not limited to the following criteria. </a:t>
                      </a:r>
                      <a:r>
                        <a:rPr lang="en-US" altLang="en-US" sz="1600" b="0" kern="0" baseline="0" dirty="0" smtClean="0">
                          <a:solidFill>
                            <a:schemeClr val="tx1"/>
                          </a:solidFill>
                          <a:latin typeface="Helvetica" panose="020B0604020202020204" pitchFamily="34" charset="0"/>
                          <a:cs typeface="Helvetica" panose="020B0604020202020204" pitchFamily="34" charset="0"/>
                        </a:rPr>
                        <a:t>Evidence of hospitalizations and readmissions, multiple emergency room visits, impairment with activities of daily living (ADLs), cognitive impairment, loss of informal caregiver in the prior six month period before enrollment, potential loss of housing, has complex medical or behavioral health conditions, and/or social supports needs that may lead to the need for high-cost services, deterioration in health status, or institutionalized after completing health risk assessment. </a:t>
                      </a: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22983">
                <a:tc>
                  <a:txBody>
                    <a:bodyPr/>
                    <a:lstStyle/>
                    <a:p>
                      <a:r>
                        <a:rPr lang="en-US" sz="1600" b="0" kern="0" baseline="0" dirty="0" smtClean="0">
                          <a:solidFill>
                            <a:schemeClr val="tx1"/>
                          </a:solidFill>
                          <a:latin typeface="Helvetica" panose="020B0604020202020204" pitchFamily="34" charset="0"/>
                        </a:rPr>
                        <a:t>Moderate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smtClean="0">
                          <a:latin typeface="Helvetica" panose="020B0604020202020204" pitchFamily="34" charset="0"/>
                          <a:cs typeface="Helvetica" panose="020B0604020202020204" pitchFamily="34" charset="0"/>
                        </a:rPr>
                        <a:t>Members identified as moderate risk based on evidence of needs related to housing, communication, cognitive and/or functional status or access to health care.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1013069">
                <a:tc>
                  <a:txBody>
                    <a:bodyPr/>
                    <a:lstStyle/>
                    <a:p>
                      <a:r>
                        <a:rPr lang="en-US" sz="1600" b="0" kern="0" baseline="0" dirty="0" smtClean="0">
                          <a:solidFill>
                            <a:schemeClr val="tx1"/>
                          </a:solidFill>
                          <a:latin typeface="Helvetica" panose="020B0604020202020204" pitchFamily="34" charset="0"/>
                        </a:rPr>
                        <a:t>Low Risk </a:t>
                      </a:r>
                      <a:endParaRPr lang="en-US" sz="1600" b="0"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600" b="1" kern="0" baseline="0" dirty="0" smtClean="0">
                          <a:latin typeface="Helvetica" panose="020B0604020202020204" pitchFamily="34" charset="0"/>
                          <a:cs typeface="Helvetica" panose="020B0604020202020204" pitchFamily="34" charset="0"/>
                        </a:rPr>
                        <a:t>Members identified as low risk based on the responses to the Initial Health Screen (IHS). </a:t>
                      </a:r>
                      <a:endParaRPr lang="en-US" sz="1600" b="1" kern="0" baseline="0" dirty="0">
                        <a:solidFill>
                          <a:schemeClr val="tx1"/>
                        </a:solidFill>
                        <a:latin typeface="Helvetica" panose="020B0604020202020204" pitchFamily="34" charset="0"/>
                      </a:endParaRPr>
                    </a:p>
                  </a:txBody>
                  <a:tcPr marT="45723" marB="45723"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3755829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idx="4294967295"/>
          </p:nvPr>
        </p:nvSpPr>
        <p:spPr>
          <a:xfrm>
            <a:off x="432619" y="463038"/>
            <a:ext cx="8229600" cy="1143000"/>
          </a:xfrm>
        </p:spPr>
        <p:txBody>
          <a:bodyPr/>
          <a:lstStyle/>
          <a:p>
            <a:pPr algn="ctr"/>
            <a:r>
              <a:rPr lang="en-US" altLang="en-US" sz="3200" b="0" dirty="0" smtClean="0">
                <a:latin typeface="Cabin" panose="00000500000000000000" pitchFamily="2" charset="0"/>
                <a:cs typeface="Helvetica" charset="0"/>
              </a:rPr>
              <a:t>What does the IHS Tool Assess?</a:t>
            </a:r>
            <a:br>
              <a:rPr lang="en-US" altLang="en-US" sz="3200" b="0" dirty="0" smtClean="0">
                <a:latin typeface="Cabin" panose="00000500000000000000" pitchFamily="2" charset="0"/>
                <a:cs typeface="Helvetica" charset="0"/>
              </a:rPr>
            </a:br>
            <a:endParaRPr lang="en-US" altLang="en-US" sz="3200" b="0" dirty="0" smtClean="0">
              <a:latin typeface="Cabin" panose="00000500000000000000" pitchFamily="2" charset="0"/>
              <a:cs typeface="Helvetica" charset="0"/>
            </a:endParaRPr>
          </a:p>
        </p:txBody>
      </p:sp>
      <p:graphicFrame>
        <p:nvGraphicFramePr>
          <p:cNvPr id="4" name="Diagram 3"/>
          <p:cNvGraphicFramePr/>
          <p:nvPr>
            <p:extLst/>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3209912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idx="4294967295"/>
          </p:nvPr>
        </p:nvSpPr>
        <p:spPr>
          <a:xfrm>
            <a:off x="0" y="-33338"/>
            <a:ext cx="8229600" cy="1143001"/>
          </a:xfrm>
        </p:spPr>
        <p:txBody>
          <a:bodyPr>
            <a:normAutofit/>
          </a:bodyPr>
          <a:lstStyle/>
          <a:p>
            <a:pPr algn="ctr"/>
            <a:r>
              <a:rPr lang="en-US" altLang="en-US" sz="2800" b="0" dirty="0" smtClean="0">
                <a:latin typeface="Cabin" panose="00000500000000000000" pitchFamily="2" charset="0"/>
                <a:cs typeface="Helvetica" charset="0"/>
              </a:rPr>
              <a:t>Comprehensive Functional Needs Assessment</a:t>
            </a:r>
          </a:p>
        </p:txBody>
      </p:sp>
      <p:graphicFrame>
        <p:nvGraphicFramePr>
          <p:cNvPr id="4" name="Table 3"/>
          <p:cNvGraphicFramePr>
            <a:graphicFrameLocks noGrp="1"/>
          </p:cNvGraphicFramePr>
          <p:nvPr>
            <p:extLst>
              <p:ext uri="{D42A27DB-BD31-4B8C-83A1-F6EECF244321}">
                <p14:modId xmlns:p14="http://schemas.microsoft.com/office/powerpoint/2010/main" val="2748069429"/>
              </p:ext>
            </p:extLst>
          </p:nvPr>
        </p:nvGraphicFramePr>
        <p:xfrm>
          <a:off x="655700" y="974794"/>
          <a:ext cx="7573900" cy="4221666"/>
        </p:xfrm>
        <a:graphic>
          <a:graphicData uri="http://schemas.openxmlformats.org/drawingml/2006/table">
            <a:tbl>
              <a:tblPr firstRow="1" bandRow="1">
                <a:tableStyleId>{5C22544A-7EE6-4342-B048-85BDC9FD1C3A}</a:tableStyleId>
              </a:tblPr>
              <a:tblGrid>
                <a:gridCol w="1192188">
                  <a:extLst>
                    <a:ext uri="{9D8B030D-6E8A-4147-A177-3AD203B41FA5}">
                      <a16:colId xmlns:a16="http://schemas.microsoft.com/office/drawing/2014/main" val="20000"/>
                    </a:ext>
                  </a:extLst>
                </a:gridCol>
                <a:gridCol w="6381712">
                  <a:extLst>
                    <a:ext uri="{9D8B030D-6E8A-4147-A177-3AD203B41FA5}">
                      <a16:colId xmlns:a16="http://schemas.microsoft.com/office/drawing/2014/main" val="20001"/>
                    </a:ext>
                  </a:extLst>
                </a:gridCol>
              </a:tblGrid>
              <a:tr h="1027566">
                <a:tc>
                  <a:txBody>
                    <a:bodyPr/>
                    <a:lstStyle/>
                    <a:p>
                      <a:r>
                        <a:rPr lang="en-US" sz="1400" b="0" kern="0" baseline="0" dirty="0" smtClean="0">
                          <a:solidFill>
                            <a:schemeClr val="tx1"/>
                          </a:solidFill>
                          <a:latin typeface="Helvetica" panose="020B0604020202020204" pitchFamily="34" charset="0"/>
                        </a:rPr>
                        <a:t>Who receives one?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smtClean="0">
                          <a:solidFill>
                            <a:schemeClr val="tx1"/>
                          </a:solidFill>
                          <a:latin typeface="Helvetica" panose="020B0604020202020204" pitchFamily="34" charset="0"/>
                        </a:rPr>
                        <a:t>INTEGRITY</a:t>
                      </a:r>
                      <a:r>
                        <a:rPr lang="en-US" sz="1400" b="1" kern="0" baseline="0" dirty="0" smtClean="0">
                          <a:solidFill>
                            <a:schemeClr val="tx1"/>
                          </a:solidFill>
                          <a:latin typeface="Helvetica" panose="020B0604020202020204" pitchFamily="34" charset="0"/>
                        </a:rPr>
                        <a:t> MEMBERS DETERMINED AS</a:t>
                      </a:r>
                      <a:r>
                        <a:rPr lang="en-US" sz="1400" b="1" kern="0" dirty="0" smtClean="0">
                          <a:solidFill>
                            <a:schemeClr val="tx1"/>
                          </a:solidFill>
                          <a:latin typeface="Helvetica" panose="020B0604020202020204" pitchFamily="34" charset="0"/>
                        </a:rPr>
                        <a:t> HIGH RISK AND COMMUNITY LTSS MEMBERS</a:t>
                      </a:r>
                      <a:r>
                        <a:rPr lang="en-US" sz="1400" b="1" kern="0" baseline="0" dirty="0" smtClean="0">
                          <a:solidFill>
                            <a:schemeClr val="tx1"/>
                          </a:solidFill>
                          <a:latin typeface="Helvetica" panose="020B0604020202020204" pitchFamily="34" charset="0"/>
                        </a:rPr>
                        <a:t> </a:t>
                      </a:r>
                      <a:endParaRPr lang="en-US" sz="1400" b="1" kern="0" dirty="0" smtClean="0">
                        <a:solidFill>
                          <a:schemeClr val="tx1"/>
                        </a:solidFill>
                        <a:latin typeface="Helvetica" panose="020B0604020202020204" pitchFamily="34" charset="0"/>
                      </a:endParaRPr>
                    </a:p>
                    <a:p>
                      <a:r>
                        <a:rPr lang="en-US" sz="1400" b="0" kern="0" dirty="0" smtClean="0">
                          <a:solidFill>
                            <a:schemeClr val="tx1"/>
                          </a:solidFill>
                          <a:latin typeface="Helvetica" panose="020B0604020202020204" pitchFamily="34" charset="0"/>
                        </a:rPr>
                        <a:t>Members living</a:t>
                      </a:r>
                      <a:r>
                        <a:rPr lang="en-US" sz="1400" b="0" kern="0" baseline="0" dirty="0" smtClean="0">
                          <a:solidFill>
                            <a:schemeClr val="tx1"/>
                          </a:solidFill>
                          <a:latin typeface="Helvetica" panose="020B0604020202020204" pitchFamily="34" charset="0"/>
                        </a:rPr>
                        <a:t> in the community: (1) receiving long-term services and supports (LTSS); (2) determined to be “high risk” based on the results of the Initial Health Screen (IHS); and (3) as needs are identified for those determined to be “moderate risk.”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74586">
                <a:tc>
                  <a:txBody>
                    <a:bodyPr/>
                    <a:lstStyle/>
                    <a:p>
                      <a:r>
                        <a:rPr lang="en-US" sz="1400" b="0" kern="0" baseline="0" dirty="0" smtClean="0">
                          <a:solidFill>
                            <a:schemeClr val="tx1"/>
                          </a:solidFill>
                          <a:latin typeface="Helvetica" panose="020B0604020202020204" pitchFamily="34" charset="0"/>
                        </a:rPr>
                        <a:t>Goal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To</a:t>
                      </a:r>
                      <a:r>
                        <a:rPr lang="en-US" sz="1400" b="0" kern="0" baseline="0" dirty="0" smtClean="0">
                          <a:solidFill>
                            <a:schemeClr val="tx1"/>
                          </a:solidFill>
                          <a:latin typeface="Helvetica" panose="020B0604020202020204" pitchFamily="34" charset="0"/>
                        </a:rPr>
                        <a:t> identify the multi-disciplinary conditions and needs of the member including but not limited to: medical, behavioral health, functional condition, long-term care, social services, informal support system, housing conditions, other conditions and needs to assure that members maximize their health and functional capabilities, well being and independence.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74894">
                <a:tc>
                  <a:txBody>
                    <a:bodyPr/>
                    <a:lstStyle/>
                    <a:p>
                      <a:r>
                        <a:rPr lang="en-US" sz="1400" b="0" kern="0" baseline="0" dirty="0" smtClean="0">
                          <a:solidFill>
                            <a:schemeClr val="tx1"/>
                          </a:solidFill>
                          <a:latin typeface="Helvetica" panose="020B0604020202020204" pitchFamily="34" charset="0"/>
                        </a:rPr>
                        <a:t>Tool</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Approved</a:t>
                      </a:r>
                      <a:r>
                        <a:rPr lang="en-US" sz="1400" b="0" kern="0" baseline="0" dirty="0" smtClean="0">
                          <a:solidFill>
                            <a:schemeClr val="tx1"/>
                          </a:solidFill>
                          <a:latin typeface="Helvetica" panose="020B0604020202020204" pitchFamily="34" charset="0"/>
                        </a:rPr>
                        <a:t> CFNA, user-friendly, culturally and linguistically appropriate.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38276">
                <a:tc>
                  <a:txBody>
                    <a:bodyPr/>
                    <a:lstStyle/>
                    <a:p>
                      <a:r>
                        <a:rPr lang="en-US" sz="1400" b="0" kern="0" baseline="0" dirty="0" smtClean="0">
                          <a:solidFill>
                            <a:schemeClr val="tx1"/>
                          </a:solidFill>
                          <a:latin typeface="Helvetica" panose="020B0604020202020204" pitchFamily="34" charset="0"/>
                        </a:rPr>
                        <a:t>Timeline </a:t>
                      </a:r>
                      <a:endParaRPr lang="en-US" sz="1400" b="0" kern="0" baseline="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baseline="0" dirty="0" smtClean="0">
                          <a:solidFill>
                            <a:schemeClr val="tx1"/>
                          </a:solidFill>
                          <a:latin typeface="Helvetica" panose="020B0604020202020204" pitchFamily="34" charset="0"/>
                        </a:rPr>
                        <a:t>For Community Non-LTSS members identified as high risk based on IHS results: No later than 15 days of completing the IHS. </a:t>
                      </a:r>
                      <a:endParaRPr lang="en-US" sz="1400" b="0" kern="0" dirty="0" smtClean="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48720">
                <a:tc>
                  <a:txBody>
                    <a:bodyPr/>
                    <a:lstStyle/>
                    <a:p>
                      <a:r>
                        <a:rPr lang="en-US" sz="1400" b="0" kern="0" dirty="0" smtClean="0">
                          <a:solidFill>
                            <a:schemeClr val="tx1"/>
                          </a:solidFill>
                          <a:latin typeface="Helvetica" panose="020B0604020202020204" pitchFamily="34" charset="0"/>
                        </a:rPr>
                        <a:t>Telephonic</a:t>
                      </a:r>
                      <a:r>
                        <a:rPr lang="en-US" sz="1400" b="0" kern="0" baseline="0" dirty="0" smtClean="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In person in the member’s home (with</a:t>
                      </a:r>
                      <a:r>
                        <a:rPr lang="en-US" sz="1400" b="0" kern="0" baseline="0" dirty="0" smtClean="0">
                          <a:solidFill>
                            <a:schemeClr val="tx1"/>
                          </a:solidFill>
                          <a:latin typeface="Helvetica" panose="020B0604020202020204" pitchFamily="34" charset="0"/>
                        </a:rPr>
                        <a:t> the member’s consent). </a:t>
                      </a:r>
                      <a:endParaRPr lang="en-US" sz="1400" b="0" kern="0" dirty="0">
                        <a:solidFill>
                          <a:schemeClr val="tx1"/>
                        </a:solidFill>
                        <a:latin typeface="Helvetica" panose="020B0604020202020204" pitchFamily="34" charset="0"/>
                      </a:endParaRPr>
                    </a:p>
                  </a:txBody>
                  <a:tcPr marT="45725" marB="457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7337316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588940" y="276225"/>
            <a:ext cx="8229600" cy="1143000"/>
          </a:xfrm>
        </p:spPr>
        <p:txBody>
          <a:bodyPr/>
          <a:lstStyle/>
          <a:p>
            <a:pPr algn="ctr"/>
            <a:r>
              <a:rPr lang="en-US" altLang="en-US" sz="2800" b="0" dirty="0" smtClean="0">
                <a:latin typeface="Cabin" panose="00000500000000000000" pitchFamily="2" charset="0"/>
                <a:cs typeface="Helvetica" charset="0"/>
              </a:rPr>
              <a:t>What does the CFNA Tool Assess?</a:t>
            </a:r>
            <a:r>
              <a:rPr lang="en-US" altLang="en-US" sz="2000" b="0" dirty="0" smtClean="0">
                <a:latin typeface="Cabin" panose="00000500000000000000" pitchFamily="2" charset="0"/>
                <a:cs typeface="Helvetica" charset="0"/>
              </a:rPr>
              <a:t/>
            </a:r>
            <a:br>
              <a:rPr lang="en-US" altLang="en-US" sz="2000" b="0" dirty="0" smtClean="0">
                <a:latin typeface="Cabin" panose="00000500000000000000" pitchFamily="2" charset="0"/>
                <a:cs typeface="Helvetica" charset="0"/>
              </a:rPr>
            </a:br>
            <a:r>
              <a:rPr lang="en-US" altLang="en-US" sz="2000" b="0" dirty="0" smtClean="0">
                <a:latin typeface="Cabin" panose="00000500000000000000" pitchFamily="2" charset="0"/>
                <a:cs typeface="Helvetica" charset="0"/>
              </a:rPr>
              <a:t>Key Information: Member Preferences and Strengths</a:t>
            </a:r>
          </a:p>
        </p:txBody>
      </p:sp>
      <p:graphicFrame>
        <p:nvGraphicFramePr>
          <p:cNvPr id="4" name="Diagram 3"/>
          <p:cNvGraphicFramePr/>
          <p:nvPr>
            <p:extLst/>
          </p:nvPr>
        </p:nvGraphicFramePr>
        <p:xfrm>
          <a:off x="873080" y="1419784"/>
          <a:ext cx="7661320" cy="39904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152890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idx="4294967295"/>
          </p:nvPr>
        </p:nvSpPr>
        <p:spPr>
          <a:xfrm>
            <a:off x="653845" y="317500"/>
            <a:ext cx="6848167" cy="1143000"/>
          </a:xfrm>
        </p:spPr>
        <p:txBody>
          <a:bodyPr>
            <a:normAutofit/>
          </a:bodyPr>
          <a:lstStyle/>
          <a:p>
            <a:r>
              <a:rPr lang="en-US" altLang="en-US" sz="3600" b="0" dirty="0" smtClean="0">
                <a:latin typeface="Cabin" panose="00000500000000000000" pitchFamily="2" charset="0"/>
                <a:cs typeface="Helvetica" charset="0"/>
              </a:rPr>
              <a:t>Wellness Assessment (Plan)</a:t>
            </a:r>
          </a:p>
        </p:txBody>
      </p:sp>
      <p:graphicFrame>
        <p:nvGraphicFramePr>
          <p:cNvPr id="4" name="Table 3"/>
          <p:cNvGraphicFramePr>
            <a:graphicFrameLocks noGrp="1"/>
          </p:cNvGraphicFramePr>
          <p:nvPr>
            <p:extLst>
              <p:ext uri="{D42A27DB-BD31-4B8C-83A1-F6EECF244321}">
                <p14:modId xmlns:p14="http://schemas.microsoft.com/office/powerpoint/2010/main" val="1867762786"/>
              </p:ext>
            </p:extLst>
          </p:nvPr>
        </p:nvGraphicFramePr>
        <p:xfrm>
          <a:off x="653845" y="1304448"/>
          <a:ext cx="8077200" cy="3931602"/>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822950">
                <a:tc>
                  <a:txBody>
                    <a:bodyPr/>
                    <a:lstStyle/>
                    <a:p>
                      <a:r>
                        <a:rPr lang="en-US" sz="1600" b="0" kern="0" baseline="0" dirty="0" smtClean="0">
                          <a:solidFill>
                            <a:schemeClr val="tx1"/>
                          </a:solidFill>
                          <a:latin typeface="Helvetica" panose="020B0604020202020204" pitchFamily="34" charset="0"/>
                        </a:rPr>
                        <a:t>Who receives one?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1600" b="1" kern="0" dirty="0" smtClean="0">
                          <a:solidFill>
                            <a:schemeClr val="tx1"/>
                          </a:solidFill>
                          <a:latin typeface="Helvetica" panose="020B0604020202020204" pitchFamily="34" charset="0"/>
                        </a:rPr>
                        <a:t>COMMUNITY</a:t>
                      </a:r>
                      <a:r>
                        <a:rPr lang="en-US" sz="1600" b="1" kern="0" baseline="0" dirty="0" smtClean="0">
                          <a:solidFill>
                            <a:schemeClr val="tx1"/>
                          </a:solidFill>
                          <a:latin typeface="Helvetica" panose="020B0604020202020204" pitchFamily="34" charset="0"/>
                        </a:rPr>
                        <a:t> NON-LTSS WHO ARE LOW RISK </a:t>
                      </a:r>
                      <a:endParaRPr lang="en-US" sz="1600" b="1" kern="0" dirty="0" smtClean="0">
                        <a:solidFill>
                          <a:schemeClr val="tx1"/>
                        </a:solidFill>
                        <a:latin typeface="Helvetica" panose="020B0604020202020204" pitchFamily="34" charset="0"/>
                      </a:endParaRPr>
                    </a:p>
                    <a:p>
                      <a:pPr marL="285750" indent="-285750">
                        <a:buFont typeface="Arial" panose="020B0604020202020204" pitchFamily="34" charset="0"/>
                        <a:buChar char="•"/>
                      </a:pPr>
                      <a:r>
                        <a:rPr lang="en-US" sz="1600" b="1" kern="0" dirty="0" smtClean="0">
                          <a:solidFill>
                            <a:schemeClr val="tx1"/>
                          </a:solidFill>
                          <a:latin typeface="Helvetica" panose="020B0604020202020204" pitchFamily="34" charset="0"/>
                        </a:rPr>
                        <a:t>NURSING</a:t>
                      </a:r>
                      <a:r>
                        <a:rPr lang="en-US" sz="1600" b="1" kern="0" baseline="0" dirty="0" smtClean="0">
                          <a:solidFill>
                            <a:schemeClr val="tx1"/>
                          </a:solidFill>
                          <a:latin typeface="Helvetica" panose="020B0604020202020204" pitchFamily="34" charset="0"/>
                        </a:rPr>
                        <a:t> FACILITY</a:t>
                      </a:r>
                      <a:r>
                        <a:rPr lang="en-US" sz="1600" b="0" kern="0" baseline="0" dirty="0" smtClean="0">
                          <a:solidFill>
                            <a:schemeClr val="tx1"/>
                          </a:solidFill>
                          <a:latin typeface="Helvetica" panose="020B0604020202020204" pitchFamily="34" charset="0"/>
                        </a:rPr>
                        <a:t> m</a:t>
                      </a:r>
                      <a:r>
                        <a:rPr lang="en-US" sz="1600" b="0" kern="0" dirty="0" smtClean="0">
                          <a:solidFill>
                            <a:schemeClr val="tx1"/>
                          </a:solidFill>
                          <a:latin typeface="Helvetica" panose="020B0604020202020204" pitchFamily="34" charset="0"/>
                        </a:rPr>
                        <a:t>embers who reside in a nursing</a:t>
                      </a:r>
                      <a:r>
                        <a:rPr lang="en-US" sz="1600" b="0" kern="0" baseline="0" dirty="0" smtClean="0">
                          <a:solidFill>
                            <a:schemeClr val="tx1"/>
                          </a:solidFill>
                          <a:latin typeface="Helvetica" panose="020B0604020202020204" pitchFamily="34" charset="0"/>
                        </a:rPr>
                        <a:t> facility at the time of enrollment and do not have the desire to return to the community. </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716203">
                <a:tc>
                  <a:txBody>
                    <a:bodyPr/>
                    <a:lstStyle/>
                    <a:p>
                      <a:r>
                        <a:rPr lang="en-US" sz="1600" b="0" kern="0" baseline="0" dirty="0" smtClean="0">
                          <a:solidFill>
                            <a:schemeClr val="tx1"/>
                          </a:solidFill>
                          <a:latin typeface="Helvetica" panose="020B0604020202020204" pitchFamily="34" charset="0"/>
                        </a:rPr>
                        <a:t>Goal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dirty="0" smtClean="0">
                          <a:solidFill>
                            <a:schemeClr val="tx1"/>
                          </a:solidFill>
                          <a:latin typeface="Helvetica" panose="020B0604020202020204" pitchFamily="34" charset="0"/>
                        </a:rPr>
                        <a:t>To</a:t>
                      </a:r>
                      <a:r>
                        <a:rPr lang="en-US" sz="1600" b="0" kern="0" baseline="0" dirty="0" smtClean="0">
                          <a:solidFill>
                            <a:schemeClr val="tx1"/>
                          </a:solidFill>
                          <a:latin typeface="Helvetica" panose="020B0604020202020204" pitchFamily="34" charset="0"/>
                        </a:rPr>
                        <a:t> keep the member healthy.</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716203">
                <a:tc>
                  <a:txBody>
                    <a:bodyPr/>
                    <a:lstStyle/>
                    <a:p>
                      <a:r>
                        <a:rPr lang="en-US" sz="1600" b="0" kern="0" baseline="0" dirty="0" smtClean="0">
                          <a:solidFill>
                            <a:schemeClr val="tx1"/>
                          </a:solidFill>
                          <a:latin typeface="Helvetica" panose="020B0604020202020204" pitchFamily="34" charset="0"/>
                        </a:rPr>
                        <a:t>Tool</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latin typeface="Helvetica" panose="020B0604020202020204" pitchFamily="34" charset="0"/>
                        </a:rPr>
                        <a:t> </a:t>
                      </a:r>
                      <a:r>
                        <a:rPr lang="en-US" sz="1600" b="0" kern="0" dirty="0" smtClean="0">
                          <a:solidFill>
                            <a:schemeClr val="tx1"/>
                          </a:solidFill>
                          <a:latin typeface="Helvetica" panose="020B0604020202020204" pitchFamily="34" charset="0"/>
                        </a:rPr>
                        <a:t>The</a:t>
                      </a:r>
                      <a:r>
                        <a:rPr lang="en-US" sz="1600" b="0" kern="0" baseline="0" dirty="0" smtClean="0">
                          <a:solidFill>
                            <a:schemeClr val="tx1"/>
                          </a:solidFill>
                          <a:latin typeface="Helvetica" panose="020B0604020202020204" pitchFamily="34" charset="0"/>
                        </a:rPr>
                        <a:t> IHS is used to develop the Wellness Plan</a:t>
                      </a:r>
                      <a:r>
                        <a:rPr lang="en-US" sz="1600" b="0" baseline="0" dirty="0" smtClean="0">
                          <a:solidFill>
                            <a:schemeClr val="tx1"/>
                          </a:solidFill>
                          <a:latin typeface="Helvetica" panose="020B0604020202020204" pitchFamily="34" charset="0"/>
                        </a:rPr>
                        <a:t>.</a:t>
                      </a:r>
                      <a:endParaRPr lang="en-US" sz="1600" b="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716203">
                <a:tc>
                  <a:txBody>
                    <a:bodyPr/>
                    <a:lstStyle/>
                    <a:p>
                      <a:r>
                        <a:rPr lang="en-US" sz="1600" b="0" kern="0" baseline="0" dirty="0" smtClean="0">
                          <a:solidFill>
                            <a:schemeClr val="tx1"/>
                          </a:solidFill>
                          <a:latin typeface="Helvetica" panose="020B0604020202020204" pitchFamily="34" charset="0"/>
                        </a:rPr>
                        <a:t>Timeline</a:t>
                      </a:r>
                      <a:r>
                        <a:rPr lang="en-US" sz="1600" b="0" dirty="0" smtClean="0">
                          <a:solidFill>
                            <a:schemeClr val="tx1"/>
                          </a:solidFill>
                          <a:latin typeface="Helvetica" panose="020B0604020202020204" pitchFamily="34" charset="0"/>
                        </a:rPr>
                        <a:t> </a:t>
                      </a:r>
                      <a:endParaRPr lang="en-US" sz="1600" b="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kern="0" baseline="0" dirty="0" smtClean="0">
                          <a:solidFill>
                            <a:schemeClr val="tx1"/>
                          </a:solidFill>
                          <a:latin typeface="Helvetica" panose="020B0604020202020204" pitchFamily="34" charset="0"/>
                        </a:rPr>
                        <a:t>Within 120 days of enrollment </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716203">
                <a:tc>
                  <a:txBody>
                    <a:bodyPr/>
                    <a:lstStyle/>
                    <a:p>
                      <a:r>
                        <a:rPr lang="en-US" sz="1600" b="0" kern="0" dirty="0" smtClean="0">
                          <a:solidFill>
                            <a:schemeClr val="tx1"/>
                          </a:solidFill>
                          <a:latin typeface="Helvetica" panose="020B0604020202020204" pitchFamily="34" charset="0"/>
                        </a:rPr>
                        <a:t>Telephonic</a:t>
                      </a:r>
                      <a:r>
                        <a:rPr lang="en-US" sz="1600" b="0" kern="0" baseline="0" dirty="0" smtClean="0">
                          <a:solidFill>
                            <a:schemeClr val="tx1"/>
                          </a:solidFill>
                          <a:latin typeface="Helvetica" panose="020B0604020202020204" pitchFamily="34" charset="0"/>
                        </a:rPr>
                        <a:t> or In Person</a:t>
                      </a:r>
                      <a:endParaRPr lang="en-US" sz="1600" b="0" kern="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dirty="0" smtClean="0">
                          <a:solidFill>
                            <a:schemeClr val="tx1"/>
                          </a:solidFill>
                          <a:latin typeface="Helvetica" panose="020B0604020202020204" pitchFamily="34" charset="0"/>
                        </a:rPr>
                        <a:t> </a:t>
                      </a:r>
                      <a:r>
                        <a:rPr lang="en-US" sz="1600" b="0" kern="0" baseline="0" dirty="0" smtClean="0">
                          <a:solidFill>
                            <a:schemeClr val="tx1"/>
                          </a:solidFill>
                          <a:latin typeface="Helvetica" panose="020B0604020202020204" pitchFamily="34" charset="0"/>
                        </a:rPr>
                        <a:t>Telephone</a:t>
                      </a:r>
                      <a:endParaRPr lang="en-US" sz="1600" b="0" kern="0" baseline="0" dirty="0">
                        <a:solidFill>
                          <a:schemeClr val="tx1"/>
                        </a:solidFill>
                        <a:latin typeface="Helvetica" panose="020B0604020202020204" pitchFamily="34" charset="0"/>
                      </a:endParaRPr>
                    </a:p>
                  </a:txBody>
                  <a:tcPr marT="45715" marB="4571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3660112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363794" y="304129"/>
            <a:ext cx="8229600" cy="1143000"/>
          </a:xfrm>
        </p:spPr>
        <p:txBody>
          <a:bodyPr/>
          <a:lstStyle/>
          <a:p>
            <a:pPr algn="ctr"/>
            <a:r>
              <a:rPr lang="en-US" altLang="en-US" sz="2800" b="0" dirty="0" smtClean="0">
                <a:latin typeface="Cabin" panose="00000500000000000000" pitchFamily="2" charset="0"/>
                <a:cs typeface="Helvetica" charset="0"/>
              </a:rPr>
              <a:t>What Does the Wellness Tool Assess? </a:t>
            </a:r>
            <a:br>
              <a:rPr lang="en-US" altLang="en-US" sz="2800" b="0" dirty="0" smtClean="0">
                <a:latin typeface="Cabin" panose="00000500000000000000" pitchFamily="2" charset="0"/>
                <a:cs typeface="Helvetica" charset="0"/>
              </a:rPr>
            </a:br>
            <a:r>
              <a:rPr lang="en-US" altLang="en-US" sz="2400" b="0" dirty="0" smtClean="0">
                <a:latin typeface="Cabin" panose="00000500000000000000" pitchFamily="2" charset="0"/>
                <a:cs typeface="Helvetica" charset="0"/>
              </a:rPr>
              <a:t>Examples: </a:t>
            </a:r>
          </a:p>
        </p:txBody>
      </p:sp>
      <p:graphicFrame>
        <p:nvGraphicFramePr>
          <p:cNvPr id="4" name="Diagram 3"/>
          <p:cNvGraphicFramePr/>
          <p:nvPr>
            <p:extLst/>
          </p:nvPr>
        </p:nvGraphicFramePr>
        <p:xfrm>
          <a:off x="685800" y="1447129"/>
          <a:ext cx="7813720" cy="4066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91884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idx="4294967295"/>
          </p:nvPr>
        </p:nvSpPr>
        <p:spPr>
          <a:xfrm>
            <a:off x="235974" y="257022"/>
            <a:ext cx="8229600" cy="1143000"/>
          </a:xfrm>
        </p:spPr>
        <p:txBody>
          <a:bodyPr/>
          <a:lstStyle/>
          <a:p>
            <a:pPr algn="ctr"/>
            <a:r>
              <a:rPr lang="en-US" altLang="en-US" sz="3200" b="0" dirty="0" smtClean="0">
                <a:latin typeface="Cabin" panose="00000500000000000000" pitchFamily="2" charset="0"/>
                <a:cs typeface="Helvetica" charset="0"/>
              </a:rPr>
              <a:t>The Reassessment Process</a:t>
            </a:r>
            <a:r>
              <a:rPr lang="en-US" altLang="en-US" sz="2400" dirty="0" smtClean="0">
                <a:latin typeface="Cabin" panose="00000500000000000000" pitchFamily="2" charset="0"/>
                <a:cs typeface="Helvetica" charset="0"/>
              </a:rPr>
              <a:t/>
            </a:r>
            <a:br>
              <a:rPr lang="en-US" altLang="en-US" sz="2400" dirty="0" smtClean="0">
                <a:latin typeface="Cabin" panose="00000500000000000000" pitchFamily="2" charset="0"/>
                <a:cs typeface="Helvetica" charset="0"/>
              </a:rPr>
            </a:br>
            <a:r>
              <a:rPr lang="en-US" altLang="en-US" sz="1800" b="0" dirty="0" smtClean="0">
                <a:latin typeface="Cabin" panose="00000500000000000000" pitchFamily="2" charset="0"/>
                <a:cs typeface="Helvetica" charset="0"/>
              </a:rPr>
              <a:t>What happens when circumstances change for community members? </a:t>
            </a:r>
            <a:br>
              <a:rPr lang="en-US" altLang="en-US" sz="1800" b="0" dirty="0" smtClean="0">
                <a:latin typeface="Cabin" panose="00000500000000000000" pitchFamily="2" charset="0"/>
                <a:cs typeface="Helvetica" charset="0"/>
              </a:rPr>
            </a:br>
            <a:r>
              <a:rPr lang="en-US" altLang="en-US" sz="1800" b="0" dirty="0" smtClean="0">
                <a:latin typeface="Cabin" panose="00000500000000000000" pitchFamily="2" charset="0"/>
                <a:cs typeface="Helvetica" charset="0"/>
              </a:rPr>
              <a:t>The process is faster. </a:t>
            </a:r>
          </a:p>
        </p:txBody>
      </p:sp>
      <p:graphicFrame>
        <p:nvGraphicFramePr>
          <p:cNvPr id="4" name="Diagram 3"/>
          <p:cNvGraphicFramePr/>
          <p:nvPr>
            <p:extLst/>
          </p:nvPr>
        </p:nvGraphicFramePr>
        <p:xfrm>
          <a:off x="762000" y="1600200"/>
          <a:ext cx="6096000" cy="415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7162800" y="1038259"/>
            <a:ext cx="1676400" cy="4893647"/>
          </a:xfrm>
          <a:prstGeom prst="rect">
            <a:avLst/>
          </a:prstGeom>
          <a:noFill/>
          <a:ln>
            <a:solidFill>
              <a:schemeClr val="tx2"/>
            </a:solidFill>
          </a:ln>
        </p:spPr>
        <p:txBody>
          <a:bodyPr>
            <a:spAutoFit/>
          </a:bodyPr>
          <a:lstStyle/>
          <a:p>
            <a:pPr algn="ctr">
              <a:defRPr/>
            </a:pPr>
            <a:r>
              <a:rPr lang="en-US" sz="1200" b="1" kern="0" dirty="0">
                <a:latin typeface="Helvetica" panose="020B0604020202020204" pitchFamily="34" charset="0"/>
              </a:rPr>
              <a:t>Change in </a:t>
            </a:r>
            <a:r>
              <a:rPr lang="en-US" sz="1200" b="1" kern="0" dirty="0" smtClean="0">
                <a:latin typeface="Helvetica" panose="020B0604020202020204" pitchFamily="34" charset="0"/>
              </a:rPr>
              <a:t>circumstances </a:t>
            </a:r>
            <a:r>
              <a:rPr lang="en-US" sz="1200" b="1" kern="0" dirty="0">
                <a:latin typeface="Helvetica" panose="020B0604020202020204" pitchFamily="34" charset="0"/>
              </a:rPr>
              <a:t>includes:</a:t>
            </a:r>
          </a:p>
          <a:p>
            <a:pPr>
              <a:defRPr/>
            </a:pPr>
            <a:endParaRPr lang="en-US" sz="1200" kern="0" dirty="0">
              <a:latin typeface="Helvetica" panose="020B0604020202020204" pitchFamily="34" charset="0"/>
            </a:endParaRPr>
          </a:p>
          <a:p>
            <a:pPr marL="228600" indent="-228600">
              <a:buFont typeface="+mj-lt"/>
              <a:buAutoNum type="arabicPeriod"/>
              <a:defRPr/>
            </a:pPr>
            <a:r>
              <a:rPr lang="en-US" sz="1200" kern="0" dirty="0">
                <a:latin typeface="Helvetica" panose="020B0604020202020204" pitchFamily="34" charset="0"/>
              </a:rPr>
              <a:t>Significant change in medication</a:t>
            </a:r>
          </a:p>
          <a:p>
            <a:pPr marL="228600" indent="-228600">
              <a:buFont typeface="+mj-lt"/>
              <a:buAutoNum type="arabicPeriod"/>
              <a:defRPr/>
            </a:pPr>
            <a:r>
              <a:rPr lang="en-US" sz="1200" kern="0" dirty="0">
                <a:latin typeface="Helvetica" panose="020B0604020202020204" pitchFamily="34" charset="0"/>
              </a:rPr>
              <a:t>Change in, or loss of a caregiver</a:t>
            </a:r>
          </a:p>
          <a:p>
            <a:pPr marL="228600" indent="-228600">
              <a:buFont typeface="+mj-lt"/>
              <a:buAutoNum type="arabicPeriod"/>
              <a:defRPr/>
            </a:pPr>
            <a:r>
              <a:rPr lang="en-US" sz="1200" kern="0" dirty="0">
                <a:latin typeface="Helvetica" panose="020B0604020202020204" pitchFamily="34" charset="0"/>
              </a:rPr>
              <a:t>Medical, psychosocial or behavioral health crisis</a:t>
            </a:r>
          </a:p>
          <a:p>
            <a:pPr marL="228600" indent="-228600">
              <a:buFont typeface="+mj-lt"/>
              <a:buAutoNum type="arabicPeriod"/>
              <a:defRPr/>
            </a:pPr>
            <a:r>
              <a:rPr lang="en-US" sz="1200" kern="0" dirty="0">
                <a:latin typeface="Helvetica" panose="020B0604020202020204" pitchFamily="34" charset="0"/>
              </a:rPr>
              <a:t>Excessive emergency department utilization</a:t>
            </a:r>
          </a:p>
          <a:p>
            <a:pPr marL="228600" indent="-228600">
              <a:buFont typeface="+mj-lt"/>
              <a:buAutoNum type="arabicPeriod"/>
              <a:defRPr/>
            </a:pPr>
            <a:r>
              <a:rPr lang="en-US" sz="1200" kern="0" dirty="0">
                <a:latin typeface="Helvetica" panose="020B0604020202020204" pitchFamily="34" charset="0"/>
              </a:rPr>
              <a:t>Other major changes in the member’s psychosocial, medical, </a:t>
            </a:r>
            <a:r>
              <a:rPr lang="en-US" sz="1200" kern="0" dirty="0" smtClean="0">
                <a:latin typeface="Helvetica" panose="020B0604020202020204" pitchFamily="34" charset="0"/>
              </a:rPr>
              <a:t>or behavioral  </a:t>
            </a:r>
            <a:r>
              <a:rPr lang="en-US" sz="1200" kern="0" dirty="0">
                <a:latin typeface="Helvetica" panose="020B0604020202020204" pitchFamily="34" charset="0"/>
              </a:rPr>
              <a:t>condition</a:t>
            </a:r>
          </a:p>
          <a:p>
            <a:pPr marL="228600" indent="-228600">
              <a:buFont typeface="+mj-lt"/>
              <a:buAutoNum type="arabicPeriod"/>
              <a:defRPr/>
            </a:pPr>
            <a:r>
              <a:rPr lang="en-US" sz="1200" kern="0" dirty="0">
                <a:latin typeface="Helvetica" panose="020B0604020202020204" pitchFamily="34" charset="0"/>
              </a:rPr>
              <a:t>A major change in housing</a:t>
            </a:r>
          </a:p>
          <a:p>
            <a:pPr>
              <a:defRPr/>
            </a:pPr>
            <a:r>
              <a:rPr lang="en-US" sz="1200" dirty="0">
                <a:latin typeface="Helvetica" panose="020B0604020202020204" pitchFamily="34" charset="0"/>
              </a:rPr>
              <a:t> </a:t>
            </a:r>
          </a:p>
        </p:txBody>
      </p:sp>
    </p:spTree>
    <p:extLst>
      <p:ext uri="{BB962C8B-B14F-4D97-AF65-F5344CB8AC3E}">
        <p14:creationId xmlns:p14="http://schemas.microsoft.com/office/powerpoint/2010/main" val="1359368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93534" y="552860"/>
            <a:ext cx="8693150" cy="1325563"/>
          </a:xfrm>
        </p:spPr>
        <p:txBody>
          <a:bodyPr>
            <a:normAutofit/>
          </a:bodyPr>
          <a:lstStyle/>
          <a:p>
            <a:r>
              <a:rPr lang="en-US" sz="4000" b="0" dirty="0" smtClean="0"/>
              <a:t>Provider Rights and Responsibilities</a:t>
            </a:r>
            <a:endParaRPr lang="en-US" sz="4000" b="0" dirty="0"/>
          </a:p>
        </p:txBody>
      </p:sp>
      <p:sp>
        <p:nvSpPr>
          <p:cNvPr id="5" name="TextBox 4"/>
          <p:cNvSpPr txBox="1"/>
          <p:nvPr/>
        </p:nvSpPr>
        <p:spPr>
          <a:xfrm>
            <a:off x="689548" y="1824654"/>
            <a:ext cx="7720871" cy="1477328"/>
          </a:xfrm>
          <a:prstGeom prst="rect">
            <a:avLst/>
          </a:prstGeom>
          <a:noFill/>
        </p:spPr>
        <p:txBody>
          <a:bodyPr wrap="square" rtlCol="0">
            <a:spAutoFit/>
          </a:bodyPr>
          <a:lstStyle/>
          <a:p>
            <a:pPr marL="285750" indent="-285750">
              <a:buFont typeface="Arial" panose="020B0604020202020204" pitchFamily="34" charset="0"/>
              <a:buChar char="•"/>
            </a:pPr>
            <a:r>
              <a:rPr lang="en-US" dirty="0"/>
              <a:t>Grievance and Appeals procedures and timelines </a:t>
            </a:r>
            <a:endParaRPr lang="en-US" dirty="0" smtClean="0"/>
          </a:p>
          <a:p>
            <a:pPr marL="285750" indent="-285750">
              <a:buFont typeface="Arial" panose="020B0604020202020204" pitchFamily="34" charset="0"/>
              <a:buChar char="•"/>
            </a:pPr>
            <a:r>
              <a:rPr lang="en-US" dirty="0" smtClean="0"/>
              <a:t>Provider Complaints</a:t>
            </a:r>
          </a:p>
          <a:p>
            <a:pPr marL="285750" indent="-285750">
              <a:buFont typeface="Arial" panose="020B0604020202020204" pitchFamily="34" charset="0"/>
              <a:buChar char="•"/>
            </a:pPr>
            <a:r>
              <a:rPr lang="en-US" dirty="0" smtClean="0"/>
              <a:t>Clinical (Medical Necessity Appeals)</a:t>
            </a:r>
          </a:p>
          <a:p>
            <a:endParaRPr lang="en-US" dirty="0" smtClean="0"/>
          </a:p>
          <a:p>
            <a:endParaRPr lang="en-US" dirty="0"/>
          </a:p>
        </p:txBody>
      </p:sp>
    </p:spTree>
    <p:extLst>
      <p:ext uri="{BB962C8B-B14F-4D97-AF65-F5344CB8AC3E}">
        <p14:creationId xmlns:p14="http://schemas.microsoft.com/office/powerpoint/2010/main" val="382912627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422786" y="365125"/>
            <a:ext cx="7924801" cy="1325563"/>
          </a:xfrm>
        </p:spPr>
        <p:txBody>
          <a:bodyPr/>
          <a:lstStyle/>
          <a:p>
            <a:r>
              <a:rPr lang="en-US" altLang="en-US" sz="2800" b="0" dirty="0" smtClean="0">
                <a:latin typeface="Cabin" panose="00000500000000000000" pitchFamily="2" charset="0"/>
                <a:cs typeface="Helvetica" charset="0"/>
              </a:rPr>
              <a:t>Reassessments and </a:t>
            </a:r>
            <a:r>
              <a:rPr lang="en-US" altLang="en-US" sz="2800" b="0" dirty="0">
                <a:latin typeface="Cabin" panose="00000500000000000000" pitchFamily="2" charset="0"/>
                <a:cs typeface="Helvetica" charset="0"/>
              </a:rPr>
              <a:t>t</a:t>
            </a:r>
            <a:r>
              <a:rPr lang="en-US" altLang="en-US" sz="2800" b="0" dirty="0" smtClean="0">
                <a:latin typeface="Cabin" panose="00000500000000000000" pitchFamily="2" charset="0"/>
                <a:cs typeface="Helvetica" charset="0"/>
              </a:rPr>
              <a:t>heir Effects on the </a:t>
            </a:r>
            <a:br>
              <a:rPr lang="en-US" altLang="en-US" sz="2800" b="0" dirty="0" smtClean="0">
                <a:latin typeface="Cabin" panose="00000500000000000000" pitchFamily="2" charset="0"/>
                <a:cs typeface="Helvetica" charset="0"/>
              </a:rPr>
            </a:br>
            <a:r>
              <a:rPr lang="en-US" altLang="en-US" sz="2800" b="0" dirty="0" smtClean="0">
                <a:latin typeface="Cabin" panose="00000500000000000000" pitchFamily="2" charset="0"/>
                <a:cs typeface="Helvetica" charset="0"/>
              </a:rPr>
              <a:t>Interdisciplinary Care Plan</a:t>
            </a:r>
            <a:r>
              <a:rPr lang="en-US" altLang="en-US" sz="3200" b="0" dirty="0" smtClean="0">
                <a:latin typeface="Cabin" panose="00000500000000000000" pitchFamily="2" charset="0"/>
                <a:cs typeface="Helvetica" charset="0"/>
              </a:rPr>
              <a:t> </a:t>
            </a:r>
          </a:p>
        </p:txBody>
      </p:sp>
      <p:graphicFrame>
        <p:nvGraphicFramePr>
          <p:cNvPr id="2" name="Content Placeholder 1"/>
          <p:cNvGraphicFramePr>
            <a:graphicFrameLocks noGrp="1"/>
          </p:cNvGraphicFramePr>
          <p:nvPr>
            <p:ph sz="half" idx="4294967295"/>
            <p:extLst>
              <p:ext uri="{D42A27DB-BD31-4B8C-83A1-F6EECF244321}">
                <p14:modId xmlns:p14="http://schemas.microsoft.com/office/powerpoint/2010/main" val="1290475202"/>
              </p:ext>
            </p:extLst>
          </p:nvPr>
        </p:nvGraphicFramePr>
        <p:xfrm>
          <a:off x="422786" y="14176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7881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363793" y="196849"/>
            <a:ext cx="7886700" cy="1325563"/>
          </a:xfrm>
        </p:spPr>
        <p:txBody>
          <a:bodyPr>
            <a:normAutofit/>
          </a:bodyPr>
          <a:lstStyle/>
          <a:p>
            <a:pPr algn="ctr"/>
            <a:r>
              <a:rPr lang="en-US" altLang="en-US" sz="3400" b="0" dirty="0" smtClean="0">
                <a:latin typeface="Cabin" panose="00000500000000000000" pitchFamily="2" charset="0"/>
                <a:cs typeface="Helvetica" charset="0"/>
              </a:rPr>
              <a:t>The Discharge Opportunity Assessment </a:t>
            </a:r>
          </a:p>
        </p:txBody>
      </p:sp>
      <p:sp>
        <p:nvSpPr>
          <p:cNvPr id="60419" name="Content Placeholder 2"/>
          <p:cNvSpPr>
            <a:spLocks noGrp="1"/>
          </p:cNvSpPr>
          <p:nvPr>
            <p:ph sz="half" idx="4294967295"/>
          </p:nvPr>
        </p:nvSpPr>
        <p:spPr>
          <a:xfrm>
            <a:off x="0" y="1825625"/>
            <a:ext cx="3867150" cy="4351338"/>
          </a:xfrm>
        </p:spPr>
        <p:txBody>
          <a:bodyPr/>
          <a:lstStyle/>
          <a:p>
            <a:endParaRPr lang="en-US" altLang="en-US" sz="1100" dirty="0" smtClean="0">
              <a:latin typeface="Helvetica" panose="020B0604020202020204" pitchFamily="34" charset="0"/>
              <a:cs typeface="Helvetica" panose="020B0604020202020204" pitchFamily="34" charset="0"/>
            </a:endParaRPr>
          </a:p>
          <a:p>
            <a:endParaRPr lang="en-US" altLang="en-US" sz="1100" dirty="0" smtClean="0">
              <a:latin typeface="Helvetica" panose="020B0604020202020204" pitchFamily="34" charset="0"/>
              <a:cs typeface="Helvetica"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116360900"/>
              </p:ext>
            </p:extLst>
          </p:nvPr>
        </p:nvGraphicFramePr>
        <p:xfrm>
          <a:off x="738809" y="1307690"/>
          <a:ext cx="8077200" cy="4065589"/>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000"/>
                    </a:ext>
                  </a:extLst>
                </a:gridCol>
                <a:gridCol w="6705600">
                  <a:extLst>
                    <a:ext uri="{9D8B030D-6E8A-4147-A177-3AD203B41FA5}">
                      <a16:colId xmlns:a16="http://schemas.microsoft.com/office/drawing/2014/main" val="20001"/>
                    </a:ext>
                  </a:extLst>
                </a:gridCol>
              </a:tblGrid>
              <a:tr h="609519">
                <a:tc>
                  <a:txBody>
                    <a:bodyPr/>
                    <a:lstStyle/>
                    <a:p>
                      <a:r>
                        <a:rPr lang="en-US" sz="1400" b="0" kern="0" baseline="0" dirty="0" smtClean="0">
                          <a:solidFill>
                            <a:schemeClr val="tx1"/>
                          </a:solidFill>
                          <a:latin typeface="Helvetica" panose="020B0604020202020204" pitchFamily="34" charset="0"/>
                        </a:rPr>
                        <a:t>Who receives one?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1" kern="0" dirty="0" smtClean="0">
                          <a:solidFill>
                            <a:schemeClr val="tx1"/>
                          </a:solidFill>
                          <a:latin typeface="Helvetica" panose="020B0604020202020204" pitchFamily="34" charset="0"/>
                        </a:rPr>
                        <a:t>NURSING</a:t>
                      </a:r>
                      <a:r>
                        <a:rPr lang="en-US" sz="1400" b="1" kern="0" baseline="0" dirty="0" smtClean="0">
                          <a:solidFill>
                            <a:schemeClr val="tx1"/>
                          </a:solidFill>
                          <a:latin typeface="Helvetica" panose="020B0604020202020204" pitchFamily="34" charset="0"/>
                        </a:rPr>
                        <a:t> FACILITY</a:t>
                      </a:r>
                      <a:r>
                        <a:rPr lang="en-US" sz="1400" b="0" kern="0" baseline="0" dirty="0" smtClean="0">
                          <a:solidFill>
                            <a:schemeClr val="tx1"/>
                          </a:solidFill>
                          <a:latin typeface="Helvetica" panose="020B0604020202020204" pitchFamily="34" charset="0"/>
                        </a:rPr>
                        <a:t> m</a:t>
                      </a:r>
                      <a:r>
                        <a:rPr lang="en-US" sz="1400" b="0" kern="0" dirty="0" smtClean="0">
                          <a:solidFill>
                            <a:schemeClr val="tx1"/>
                          </a:solidFill>
                          <a:latin typeface="Helvetica" panose="020B0604020202020204" pitchFamily="34" charset="0"/>
                        </a:rPr>
                        <a:t>embers</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987184">
                <a:tc>
                  <a:txBody>
                    <a:bodyPr/>
                    <a:lstStyle/>
                    <a:p>
                      <a:r>
                        <a:rPr lang="en-US" sz="1400" b="0" kern="0" baseline="0" dirty="0" smtClean="0">
                          <a:solidFill>
                            <a:schemeClr val="tx1"/>
                          </a:solidFill>
                          <a:latin typeface="Helvetica" panose="020B0604020202020204" pitchFamily="34" charset="0"/>
                        </a:rPr>
                        <a:t>Goal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To identify nursing facility residents who may have a desire and/or opportunity to return to the community, based on, but not limited to, self or provider referral, Minimum Data</a:t>
                      </a:r>
                      <a:r>
                        <a:rPr lang="en-US" sz="1400" b="0" kern="0" baseline="0" dirty="0" smtClean="0">
                          <a:solidFill>
                            <a:schemeClr val="tx1"/>
                          </a:solidFill>
                          <a:latin typeface="Helvetica" panose="020B0604020202020204" pitchFamily="34" charset="0"/>
                        </a:rPr>
                        <a:t> Set (M</a:t>
                      </a:r>
                      <a:r>
                        <a:rPr lang="en-US" sz="1400" b="0" kern="0" dirty="0" smtClean="0">
                          <a:solidFill>
                            <a:schemeClr val="tx1"/>
                          </a:solidFill>
                          <a:latin typeface="Helvetica" panose="020B0604020202020204" pitchFamily="34" charset="0"/>
                        </a:rPr>
                        <a:t>DS) results and predictive modeling.</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579122">
                <a:tc>
                  <a:txBody>
                    <a:bodyPr/>
                    <a:lstStyle/>
                    <a:p>
                      <a:r>
                        <a:rPr lang="en-US" sz="1400" b="0" kern="0" baseline="0" dirty="0" smtClean="0">
                          <a:solidFill>
                            <a:schemeClr val="tx1"/>
                          </a:solidFill>
                          <a:latin typeface="Helvetica" panose="020B0604020202020204" pitchFamily="34" charset="0"/>
                        </a:rPr>
                        <a:t>Timeline </a:t>
                      </a:r>
                      <a:endParaRPr lang="en-US" sz="1400" b="0" kern="0" baseline="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kern="0" dirty="0" smtClean="0">
                          <a:solidFill>
                            <a:schemeClr val="tx1"/>
                          </a:solidFill>
                          <a:latin typeface="Helvetica" panose="020B0604020202020204" pitchFamily="34" charset="0"/>
                        </a:rPr>
                        <a:t>Within</a:t>
                      </a:r>
                      <a:r>
                        <a:rPr lang="en-US" sz="1400" b="0" kern="0" baseline="0" dirty="0" smtClean="0">
                          <a:solidFill>
                            <a:schemeClr val="tx1"/>
                          </a:solidFill>
                          <a:latin typeface="Helvetica" panose="020B0604020202020204" pitchFamily="34" charset="0"/>
                        </a:rPr>
                        <a:t> </a:t>
                      </a:r>
                      <a:r>
                        <a:rPr lang="en-US" sz="1400" b="0" kern="0" dirty="0" smtClean="0">
                          <a:solidFill>
                            <a:schemeClr val="tx1"/>
                          </a:solidFill>
                          <a:latin typeface="Helvetica" panose="020B0604020202020204" pitchFamily="34" charset="0"/>
                        </a:rPr>
                        <a:t>30 days of the member being identified or referred</a:t>
                      </a:r>
                      <a:r>
                        <a:rPr lang="en-US" sz="1400" b="0" dirty="0" smtClean="0">
                          <a:solidFill>
                            <a:schemeClr val="tx1"/>
                          </a:solidFill>
                          <a:latin typeface="Helvetica" panose="020B0604020202020204" pitchFamily="34" charset="0"/>
                        </a:rPr>
                        <a:t>.</a:t>
                      </a:r>
                      <a:r>
                        <a:rPr lang="en-US" sz="1400" b="0" baseline="0" dirty="0" smtClean="0">
                          <a:solidFill>
                            <a:schemeClr val="tx1"/>
                          </a:solidFill>
                          <a:latin typeface="Helvetica" panose="020B0604020202020204" pitchFamily="34" charset="0"/>
                        </a:rPr>
                        <a:t> </a:t>
                      </a:r>
                      <a:endParaRPr lang="en-US" sz="1400" b="0" dirty="0" smtClean="0">
                        <a:solidFill>
                          <a:schemeClr val="tx1"/>
                        </a:solidFill>
                        <a:latin typeface="Helvetica" panose="020B0604020202020204" pitchFamily="34" charset="0"/>
                      </a:endParaRPr>
                    </a:p>
                    <a:p>
                      <a:endParaRPr lang="en-US" sz="1400" b="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579122">
                <a:tc>
                  <a:txBody>
                    <a:bodyPr/>
                    <a:lstStyle/>
                    <a:p>
                      <a:r>
                        <a:rPr lang="en-US" sz="1400" b="0" kern="0" dirty="0" smtClean="0">
                          <a:solidFill>
                            <a:schemeClr val="tx1"/>
                          </a:solidFill>
                          <a:latin typeface="Helvetica" panose="020B0604020202020204" pitchFamily="34" charset="0"/>
                        </a:rPr>
                        <a:t>Telephonic</a:t>
                      </a:r>
                      <a:r>
                        <a:rPr lang="en-US" sz="1400" b="0" kern="0" baseline="0" dirty="0" smtClean="0">
                          <a:solidFill>
                            <a:schemeClr val="tx1"/>
                          </a:solidFill>
                          <a:latin typeface="Helvetica" panose="020B0604020202020204" pitchFamily="34" charset="0"/>
                        </a:rPr>
                        <a:t> or In Person</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dirty="0" smtClean="0">
                          <a:solidFill>
                            <a:schemeClr val="tx1"/>
                          </a:solidFill>
                          <a:latin typeface="Helvetica" panose="020B0604020202020204" pitchFamily="34" charset="0"/>
                        </a:rPr>
                        <a:t> </a:t>
                      </a:r>
                      <a:r>
                        <a:rPr lang="en-US" sz="1400" b="0" kern="0" dirty="0" smtClean="0">
                          <a:solidFill>
                            <a:schemeClr val="tx1"/>
                          </a:solidFill>
                          <a:latin typeface="Helvetica" panose="020B0604020202020204" pitchFamily="34" charset="0"/>
                        </a:rPr>
                        <a:t>In</a:t>
                      </a:r>
                      <a:r>
                        <a:rPr lang="en-US" sz="1400" b="0" kern="0" baseline="0" dirty="0" smtClean="0">
                          <a:solidFill>
                            <a:schemeClr val="tx1"/>
                          </a:solidFill>
                          <a:latin typeface="Helvetica" panose="020B0604020202020204" pitchFamily="34" charset="0"/>
                        </a:rPr>
                        <a:t> person </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1310642">
                <a:tc>
                  <a:txBody>
                    <a:bodyPr/>
                    <a:lstStyle/>
                    <a:p>
                      <a:r>
                        <a:rPr lang="en-US" sz="1400" b="0" kern="0" dirty="0" smtClean="0">
                          <a:solidFill>
                            <a:schemeClr val="tx1"/>
                          </a:solidFill>
                          <a:latin typeface="Helvetica" panose="020B0604020202020204" pitchFamily="34" charset="0"/>
                        </a:rPr>
                        <a:t>Neighborhood</a:t>
                      </a:r>
                      <a:r>
                        <a:rPr lang="en-US" sz="1400" b="0" kern="0" baseline="0" dirty="0" smtClean="0">
                          <a:solidFill>
                            <a:schemeClr val="tx1"/>
                          </a:solidFill>
                          <a:latin typeface="Helvetica" panose="020B0604020202020204" pitchFamily="34" charset="0"/>
                        </a:rPr>
                        <a:t> Actions</a:t>
                      </a:r>
                      <a:endParaRPr lang="en-US" sz="1400" b="0" kern="0" dirty="0">
                        <a:solidFill>
                          <a:schemeClr val="tx1"/>
                        </a:solidFill>
                        <a:latin typeface="Helvetica" panose="020B0604020202020204" pitchFamily="34"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b="0" kern="0" dirty="0" smtClean="0">
                          <a:solidFill>
                            <a:schemeClr val="tx1"/>
                          </a:solidFill>
                          <a:latin typeface="Helvetica" panose="020B0604020202020204" pitchFamily="34" charset="0"/>
                        </a:rPr>
                        <a:t>For</a:t>
                      </a:r>
                      <a:r>
                        <a:rPr lang="en-US" sz="1400" b="0" kern="0" baseline="0" dirty="0" smtClean="0">
                          <a:solidFill>
                            <a:schemeClr val="tx1"/>
                          </a:solidFill>
                          <a:latin typeface="Helvetica" panose="020B0604020202020204" pitchFamily="34" charset="0"/>
                        </a:rPr>
                        <a:t> m</a:t>
                      </a:r>
                      <a:r>
                        <a:rPr lang="en-US" sz="1400" b="0" kern="0" dirty="0" smtClean="0">
                          <a:solidFill>
                            <a:schemeClr val="tx1"/>
                          </a:solidFill>
                          <a:latin typeface="Helvetica" panose="020B0604020202020204" pitchFamily="34" charset="0"/>
                        </a:rPr>
                        <a:t>embers residing</a:t>
                      </a:r>
                      <a:r>
                        <a:rPr lang="en-US" sz="1400" b="0" kern="0" baseline="0" dirty="0" smtClean="0">
                          <a:solidFill>
                            <a:schemeClr val="tx1"/>
                          </a:solidFill>
                          <a:latin typeface="Helvetica" panose="020B0604020202020204" pitchFamily="34" charset="0"/>
                        </a:rPr>
                        <a:t> in nursing home facilities identified as having a desire and/or opportunity to return to the community, Neighborhood will: (1) Develop a person-centered Community Transition Plan; and, (2) Assign the member a Transitions Care Manager (TCM).</a:t>
                      </a:r>
                    </a:p>
                  </a:txBody>
                  <a:tcPr marT="45721" marB="45721"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7637821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2115" y="370579"/>
            <a:ext cx="7886700" cy="985838"/>
          </a:xfrm>
        </p:spPr>
        <p:txBody>
          <a:bodyPr>
            <a:normAutofit/>
          </a:bodyPr>
          <a:lstStyle/>
          <a:p>
            <a:r>
              <a:rPr lang="en-US" sz="4000" b="0" dirty="0" smtClean="0"/>
              <a:t>Quality Improvement</a:t>
            </a:r>
            <a:endParaRPr lang="en-US" sz="4000" b="0" dirty="0"/>
          </a:p>
        </p:txBody>
      </p:sp>
      <p:sp>
        <p:nvSpPr>
          <p:cNvPr id="3" name="Content Placeholder 2"/>
          <p:cNvSpPr>
            <a:spLocks noGrp="1"/>
          </p:cNvSpPr>
          <p:nvPr>
            <p:ph idx="4294967295"/>
          </p:nvPr>
        </p:nvSpPr>
        <p:spPr>
          <a:xfrm>
            <a:off x="462115" y="1258094"/>
            <a:ext cx="7749049" cy="2786063"/>
          </a:xfrm>
        </p:spPr>
        <p:txBody>
          <a:bodyPr>
            <a:normAutofit fontScale="85000" lnSpcReduction="20000"/>
          </a:bodyPr>
          <a:lstStyle/>
          <a:p>
            <a:pPr marL="0" indent="0">
              <a:buNone/>
            </a:pPr>
            <a:r>
              <a:rPr lang="en-US" sz="2800" dirty="0">
                <a:latin typeface="Calibri" panose="020F0502020204030204" pitchFamily="34" charset="0"/>
                <a:cs typeface="Calibri" panose="020F0502020204030204" pitchFamily="34" charset="0"/>
              </a:rPr>
              <a:t>Neighborhood’s Quality Improvement (QI) Program strives to ensure that members have access to high quality health care services that are responsive to their needs and result in positive health outcomes</a:t>
            </a:r>
            <a:r>
              <a:rPr lang="en-US" sz="2800" dirty="0" smtClean="0">
                <a:latin typeface="Calibri" panose="020F0502020204030204" pitchFamily="34" charset="0"/>
                <a:cs typeface="Calibri" panose="020F0502020204030204" pitchFamily="34" charset="0"/>
              </a:rPr>
              <a:t>.</a:t>
            </a:r>
          </a:p>
          <a:p>
            <a:r>
              <a:rPr lang="en-US" sz="2800" dirty="0" smtClean="0">
                <a:latin typeface="Calibri" panose="020F0502020204030204" pitchFamily="34" charset="0"/>
                <a:cs typeface="Calibri" panose="020F0502020204030204" pitchFamily="34" charset="0"/>
              </a:rPr>
              <a:t>To </a:t>
            </a:r>
            <a:r>
              <a:rPr lang="en-US" sz="2800" dirty="0">
                <a:latin typeface="Calibri" panose="020F0502020204030204" pitchFamily="34" charset="0"/>
                <a:cs typeface="Calibri" panose="020F0502020204030204" pitchFamily="34" charset="0"/>
              </a:rPr>
              <a:t>meet this goal, Neighborhood’s program targets clinical quality of care, member and provider satisfaction and internal operations. Annually the Quality Improvement Program Description is approved by Neighborhood’s Board of Directors.</a:t>
            </a:r>
          </a:p>
          <a:p>
            <a:endParaRPr lang="en-US" sz="2800" dirty="0" smtClean="0"/>
          </a:p>
        </p:txBody>
      </p:sp>
    </p:spTree>
    <p:extLst>
      <p:ext uri="{BB962C8B-B14F-4D97-AF65-F5344CB8AC3E}">
        <p14:creationId xmlns:p14="http://schemas.microsoft.com/office/powerpoint/2010/main" val="39117225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3121" y="231314"/>
            <a:ext cx="7423355" cy="1143000"/>
          </a:xfrm>
        </p:spPr>
        <p:txBody>
          <a:bodyPr>
            <a:normAutofit/>
          </a:bodyPr>
          <a:lstStyle/>
          <a:p>
            <a:r>
              <a:rPr lang="en-US" sz="3600" b="0" dirty="0" smtClean="0">
                <a:latin typeface="Cabin" panose="00000500000000000000" pitchFamily="2" charset="0"/>
                <a:cs typeface="Helvetica" panose="020B0604020202020204" pitchFamily="34" charset="0"/>
              </a:rPr>
              <a:t>Quality Management Structur</a:t>
            </a:r>
            <a:r>
              <a:rPr lang="en-US" sz="3600" b="0" dirty="0" smtClean="0">
                <a:latin typeface="Cabin" panose="00000500000000000000" pitchFamily="2" charset="0"/>
              </a:rPr>
              <a:t>e</a:t>
            </a:r>
            <a:endParaRPr lang="en-US" sz="3600" b="0" dirty="0">
              <a:latin typeface="Cabin" panose="00000500000000000000" pitchFamily="2" charset="0"/>
            </a:endParaRPr>
          </a:p>
        </p:txBody>
      </p:sp>
      <p:sp>
        <p:nvSpPr>
          <p:cNvPr id="3" name="Content Placeholder 2"/>
          <p:cNvSpPr>
            <a:spLocks noGrp="1"/>
          </p:cNvSpPr>
          <p:nvPr>
            <p:ph idx="4294967295"/>
          </p:nvPr>
        </p:nvSpPr>
        <p:spPr>
          <a:xfrm>
            <a:off x="403121" y="1304260"/>
            <a:ext cx="8229600" cy="4525962"/>
          </a:xfrm>
        </p:spPr>
        <p:txBody>
          <a:bodyPr/>
          <a:lstStyle/>
          <a:p>
            <a:pPr marL="0" indent="0" algn="ctr">
              <a:buNone/>
            </a:pPr>
            <a:r>
              <a:rPr lang="en-US" sz="2600" b="1" kern="0" dirty="0" smtClean="0">
                <a:latin typeface="Calibri" panose="020F0502020204030204" pitchFamily="34" charset="0"/>
                <a:cs typeface="Calibri" panose="020F0502020204030204" pitchFamily="34" charset="0"/>
              </a:rPr>
              <a:t>Board of Directors</a:t>
            </a:r>
          </a:p>
          <a:p>
            <a:r>
              <a:rPr lang="en-US" sz="2200" kern="0" dirty="0" smtClean="0">
                <a:latin typeface="Calibri" panose="020F0502020204030204" pitchFamily="34" charset="0"/>
                <a:cs typeface="Calibri" panose="020F0502020204030204" pitchFamily="34" charset="0"/>
              </a:rPr>
              <a:t>Final authority and responsibility for the care and service delivered to Neighborhood’s members</a:t>
            </a:r>
          </a:p>
          <a:p>
            <a:r>
              <a:rPr lang="en-US" sz="2200" kern="0" dirty="0" smtClean="0">
                <a:latin typeface="Calibri" panose="020F0502020204030204" pitchFamily="34" charset="0"/>
                <a:cs typeface="Calibri" panose="020F0502020204030204" pitchFamily="34" charset="0"/>
              </a:rPr>
              <a:t>Delegates oversight of the Quality Improvement Program to the Clinical Affairs Committee (CAC)</a:t>
            </a:r>
          </a:p>
          <a:p>
            <a:r>
              <a:rPr lang="en-US" sz="2200" kern="0" dirty="0" smtClean="0">
                <a:latin typeface="Calibri" panose="020F0502020204030204" pitchFamily="34" charset="0"/>
                <a:cs typeface="Calibri" panose="020F0502020204030204" pitchFamily="34" charset="0"/>
              </a:rPr>
              <a:t>Annually reviews and approves:</a:t>
            </a:r>
          </a:p>
          <a:p>
            <a:pPr lvl="1"/>
            <a:r>
              <a:rPr lang="en-US" sz="2200" kern="0" dirty="0" smtClean="0">
                <a:latin typeface="Calibri" panose="020F0502020204030204" pitchFamily="34" charset="0"/>
                <a:cs typeface="Calibri" panose="020F0502020204030204" pitchFamily="34" charset="0"/>
              </a:rPr>
              <a:t>Quality Improvement Work Plan</a:t>
            </a:r>
          </a:p>
          <a:p>
            <a:pPr lvl="1"/>
            <a:r>
              <a:rPr lang="en-US" sz="2200" kern="0" dirty="0" smtClean="0">
                <a:latin typeface="Calibri" panose="020F0502020204030204" pitchFamily="34" charset="0"/>
                <a:cs typeface="Calibri" panose="020F0502020204030204" pitchFamily="34" charset="0"/>
              </a:rPr>
              <a:t>Quality Improvement Program Description</a:t>
            </a:r>
          </a:p>
          <a:p>
            <a:pPr lvl="1"/>
            <a:r>
              <a:rPr lang="en-US" sz="2200" kern="0" dirty="0" smtClean="0">
                <a:latin typeface="Calibri" panose="020F0502020204030204" pitchFamily="34" charset="0"/>
                <a:cs typeface="Calibri" panose="020F0502020204030204" pitchFamily="34" charset="0"/>
              </a:rPr>
              <a:t>Quality Improvement Program Evaluation</a:t>
            </a:r>
          </a:p>
          <a:p>
            <a:endParaRPr lang="en-US" sz="2800" dirty="0">
              <a:solidFill>
                <a:schemeClr val="tx2"/>
              </a:solidFill>
            </a:endParaRPr>
          </a:p>
        </p:txBody>
      </p:sp>
    </p:spTree>
    <p:extLst>
      <p:ext uri="{BB962C8B-B14F-4D97-AF65-F5344CB8AC3E}">
        <p14:creationId xmlns:p14="http://schemas.microsoft.com/office/powerpoint/2010/main" val="1868685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3">
                                            <p:txEl>
                                              <p:pRg st="1" end="1"/>
                                            </p:txEl>
                                          </p:spTgt>
                                        </p:tgtEl>
                                      </p:cBhvr>
                                    </p:animEffect>
                                    <p:animScale>
                                      <p:cBhvr>
                                        <p:cTn id="7" dur="250" autoRev="1" fill="hold"/>
                                        <p:tgtEl>
                                          <p:spTgt spid="3">
                                            <p:txEl>
                                              <p:pRg st="1" end="1"/>
                                            </p:txEl>
                                          </p:spTgt>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3">
                                            <p:txEl>
                                              <p:pRg st="2" end="2"/>
                                            </p:txEl>
                                          </p:spTgt>
                                        </p:tgtEl>
                                      </p:cBhvr>
                                    </p:animEffect>
                                    <p:animScale>
                                      <p:cBhvr>
                                        <p:cTn id="12" dur="250" autoRev="1" fill="hold"/>
                                        <p:tgtEl>
                                          <p:spTgt spid="3">
                                            <p:txEl>
                                              <p:pRg st="2" end="2"/>
                                            </p:txEl>
                                          </p:spTgt>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nodeType="clickEffect">
                                  <p:stCondLst>
                                    <p:cond delay="0"/>
                                  </p:stCondLst>
                                  <p:childTnLst>
                                    <p:animEffect transition="out" filter="fade">
                                      <p:cBhvr>
                                        <p:cTn id="16" dur="500" tmFilter="0, 0; .2, .5; .8, .5; 1, 0"/>
                                        <p:tgtEl>
                                          <p:spTgt spid="3">
                                            <p:txEl>
                                              <p:pRg st="3" end="3"/>
                                            </p:txEl>
                                          </p:spTgt>
                                        </p:tgtEl>
                                      </p:cBhvr>
                                    </p:animEffect>
                                    <p:animScale>
                                      <p:cBhvr>
                                        <p:cTn id="17" dur="250" autoRev="1" fill="hold"/>
                                        <p:tgtEl>
                                          <p:spTgt spid="3">
                                            <p:txEl>
                                              <p:pRg st="3" end="3"/>
                                            </p:txEl>
                                          </p:spTgt>
                                        </p:tgtEl>
                                      </p:cBhvr>
                                      <p:by x="105000" y="105000"/>
                                    </p:animScale>
                                  </p:childTnLst>
                                </p:cTn>
                              </p:par>
                              <p:par>
                                <p:cTn id="18" presetID="26" presetClass="emph" presetSubtype="0" fill="hold" nodeType="withEffect">
                                  <p:stCondLst>
                                    <p:cond delay="0"/>
                                  </p:stCondLst>
                                  <p:childTnLst>
                                    <p:animEffect transition="out" filter="fade">
                                      <p:cBhvr>
                                        <p:cTn id="19" dur="500" tmFilter="0, 0; .2, .5; .8, .5; 1, 0"/>
                                        <p:tgtEl>
                                          <p:spTgt spid="3">
                                            <p:txEl>
                                              <p:pRg st="4" end="4"/>
                                            </p:txEl>
                                          </p:spTgt>
                                        </p:tgtEl>
                                      </p:cBhvr>
                                    </p:animEffect>
                                    <p:animScale>
                                      <p:cBhvr>
                                        <p:cTn id="20" dur="250" autoRev="1" fill="hold"/>
                                        <p:tgtEl>
                                          <p:spTgt spid="3">
                                            <p:txEl>
                                              <p:pRg st="4" end="4"/>
                                            </p:txEl>
                                          </p:spTgt>
                                        </p:tgtEl>
                                      </p:cBhvr>
                                      <p:by x="105000" y="105000"/>
                                    </p:animScale>
                                  </p:childTnLst>
                                </p:cTn>
                              </p:par>
                              <p:par>
                                <p:cTn id="21" presetID="26" presetClass="emph" presetSubtype="0" fill="hold" nodeType="withEffect">
                                  <p:stCondLst>
                                    <p:cond delay="0"/>
                                  </p:stCondLst>
                                  <p:childTnLst>
                                    <p:animEffect transition="out" filter="fade">
                                      <p:cBhvr>
                                        <p:cTn id="22" dur="500" tmFilter="0, 0; .2, .5; .8, .5; 1, 0"/>
                                        <p:tgtEl>
                                          <p:spTgt spid="3">
                                            <p:txEl>
                                              <p:pRg st="5" end="5"/>
                                            </p:txEl>
                                          </p:spTgt>
                                        </p:tgtEl>
                                      </p:cBhvr>
                                    </p:animEffect>
                                    <p:animScale>
                                      <p:cBhvr>
                                        <p:cTn id="23" dur="250" autoRev="1" fill="hold"/>
                                        <p:tgtEl>
                                          <p:spTgt spid="3">
                                            <p:txEl>
                                              <p:pRg st="5" end="5"/>
                                            </p:txEl>
                                          </p:spTgt>
                                        </p:tgtEl>
                                      </p:cBhvr>
                                      <p:by x="105000" y="105000"/>
                                    </p:animScale>
                                  </p:childTnLst>
                                </p:cTn>
                              </p:par>
                              <p:par>
                                <p:cTn id="24" presetID="26" presetClass="emph" presetSubtype="0" fill="hold" nodeType="withEffect">
                                  <p:stCondLst>
                                    <p:cond delay="0"/>
                                  </p:stCondLst>
                                  <p:childTnLst>
                                    <p:animEffect transition="out" filter="fade">
                                      <p:cBhvr>
                                        <p:cTn id="25" dur="500" tmFilter="0, 0; .2, .5; .8, .5; 1, 0"/>
                                        <p:tgtEl>
                                          <p:spTgt spid="3">
                                            <p:txEl>
                                              <p:pRg st="6" end="6"/>
                                            </p:txEl>
                                          </p:spTgt>
                                        </p:tgtEl>
                                      </p:cBhvr>
                                    </p:animEffect>
                                    <p:animScale>
                                      <p:cBhvr>
                                        <p:cTn id="26" dur="250" autoRev="1" fill="hold"/>
                                        <p:tgtEl>
                                          <p:spTgt spid="3">
                                            <p:txEl>
                                              <p:pRg st="6" end="6"/>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42541" y="335576"/>
            <a:ext cx="8888413" cy="985838"/>
          </a:xfrm>
        </p:spPr>
        <p:txBody>
          <a:bodyPr>
            <a:noAutofit/>
          </a:bodyPr>
          <a:lstStyle/>
          <a:p>
            <a:r>
              <a:rPr lang="en-US" sz="3200" b="0" dirty="0" smtClean="0">
                <a:latin typeface="Cabin" panose="00000500000000000000" pitchFamily="2" charset="0"/>
                <a:cs typeface="Helvetica" panose="020B0604020202020204" pitchFamily="34" charset="0"/>
              </a:rPr>
              <a:t>Performance and Health Outcome Measurements</a:t>
            </a:r>
            <a:endParaRPr lang="en-US" sz="3200" b="0" dirty="0">
              <a:latin typeface="Cabin" panose="00000500000000000000" pitchFamily="2" charset="0"/>
              <a:cs typeface="Helvetica" panose="020B0604020202020204" pitchFamily="34" charset="0"/>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550592931"/>
              </p:ext>
            </p:extLst>
          </p:nvPr>
        </p:nvGraphicFramePr>
        <p:xfrm>
          <a:off x="471947" y="1144434"/>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2552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1" nodeType="clickEffect">
                                  <p:stCondLst>
                                    <p:cond delay="0"/>
                                  </p:stCondLst>
                                  <p:childTnLst>
                                    <p:set>
                                      <p:cBhvr>
                                        <p:cTn id="6" dur="1" fill="hold">
                                          <p:stCondLst>
                                            <p:cond delay="0"/>
                                          </p:stCondLst>
                                        </p:cTn>
                                        <p:tgtEl>
                                          <p:spTgt spid="4">
                                            <p:graphicEl>
                                              <a:dgm id="{C1AA409C-3052-4243-9C17-B21C078E415A}"/>
                                            </p:graphicEl>
                                          </p:spTgt>
                                        </p:tgtEl>
                                        <p:attrNameLst>
                                          <p:attrName>style.visibility</p:attrName>
                                        </p:attrNameLst>
                                      </p:cBhvr>
                                      <p:to>
                                        <p:strVal val="visible"/>
                                      </p:to>
                                    </p:set>
                                    <p:anim calcmode="lin" valueType="num">
                                      <p:cBhvr>
                                        <p:cTn id="7" dur="1000" fill="hold"/>
                                        <p:tgtEl>
                                          <p:spTgt spid="4">
                                            <p:graphicEl>
                                              <a:dgm id="{C1AA409C-3052-4243-9C17-B21C078E415A}"/>
                                            </p:graphicEl>
                                          </p:spTgt>
                                        </p:tgtEl>
                                        <p:attrNameLst>
                                          <p:attrName>ppt_w</p:attrName>
                                        </p:attrNameLst>
                                      </p:cBhvr>
                                      <p:tavLst>
                                        <p:tav tm="0">
                                          <p:val>
                                            <p:fltVal val="0"/>
                                          </p:val>
                                        </p:tav>
                                        <p:tav tm="100000">
                                          <p:val>
                                            <p:strVal val="#ppt_w"/>
                                          </p:val>
                                        </p:tav>
                                      </p:tavLst>
                                    </p:anim>
                                    <p:anim calcmode="lin" valueType="num">
                                      <p:cBhvr>
                                        <p:cTn id="8" dur="1000" fill="hold"/>
                                        <p:tgtEl>
                                          <p:spTgt spid="4">
                                            <p:graphicEl>
                                              <a:dgm id="{C1AA409C-3052-4243-9C17-B21C078E415A}"/>
                                            </p:graphicEl>
                                          </p:spTgt>
                                        </p:tgtEl>
                                        <p:attrNameLst>
                                          <p:attrName>ppt_h</p:attrName>
                                        </p:attrNameLst>
                                      </p:cBhvr>
                                      <p:tavLst>
                                        <p:tav tm="0">
                                          <p:val>
                                            <p:fltVal val="0"/>
                                          </p:val>
                                        </p:tav>
                                        <p:tav tm="100000">
                                          <p:val>
                                            <p:strVal val="#ppt_h"/>
                                          </p:val>
                                        </p:tav>
                                      </p:tavLst>
                                    </p:anim>
                                    <p:anim calcmode="lin" valueType="num">
                                      <p:cBhvr>
                                        <p:cTn id="9" dur="1000" fill="hold"/>
                                        <p:tgtEl>
                                          <p:spTgt spid="4">
                                            <p:graphicEl>
                                              <a:dgm id="{C1AA409C-3052-4243-9C17-B21C078E415A}"/>
                                            </p:graphicEl>
                                          </p:spTgt>
                                        </p:tgtEl>
                                        <p:attrNameLst>
                                          <p:attrName>style.rotation</p:attrName>
                                        </p:attrNameLst>
                                      </p:cBhvr>
                                      <p:tavLst>
                                        <p:tav tm="0">
                                          <p:val>
                                            <p:fltVal val="90"/>
                                          </p:val>
                                        </p:tav>
                                        <p:tav tm="100000">
                                          <p:val>
                                            <p:fltVal val="0"/>
                                          </p:val>
                                        </p:tav>
                                      </p:tavLst>
                                    </p:anim>
                                    <p:animEffect transition="in" filter="fade">
                                      <p:cBhvr>
                                        <p:cTn id="10" dur="1000"/>
                                        <p:tgtEl>
                                          <p:spTgt spid="4">
                                            <p:graphicEl>
                                              <a:dgm id="{C1AA409C-3052-4243-9C17-B21C078E415A}"/>
                                            </p:graphicEl>
                                          </p:spTgt>
                                        </p:tgtEl>
                                      </p:cBhvr>
                                    </p:animEffect>
                                  </p:childTnLst>
                                </p:cTn>
                              </p:par>
                              <p:par>
                                <p:cTn id="11" presetID="31" presetClass="entr" presetSubtype="0" fill="hold" grpId="1" nodeType="withEffect">
                                  <p:stCondLst>
                                    <p:cond delay="0"/>
                                  </p:stCondLst>
                                  <p:childTnLst>
                                    <p:set>
                                      <p:cBhvr>
                                        <p:cTn id="12" dur="1" fill="hold">
                                          <p:stCondLst>
                                            <p:cond delay="0"/>
                                          </p:stCondLst>
                                        </p:cTn>
                                        <p:tgtEl>
                                          <p:spTgt spid="4">
                                            <p:graphicEl>
                                              <a:dgm id="{126D463E-CA32-419A-8B77-83B2B2AFF542}"/>
                                            </p:graphicEl>
                                          </p:spTgt>
                                        </p:tgtEl>
                                        <p:attrNameLst>
                                          <p:attrName>style.visibility</p:attrName>
                                        </p:attrNameLst>
                                      </p:cBhvr>
                                      <p:to>
                                        <p:strVal val="visible"/>
                                      </p:to>
                                    </p:set>
                                    <p:anim calcmode="lin" valueType="num">
                                      <p:cBhvr>
                                        <p:cTn id="13" dur="1000" fill="hold"/>
                                        <p:tgtEl>
                                          <p:spTgt spid="4">
                                            <p:graphicEl>
                                              <a:dgm id="{126D463E-CA32-419A-8B77-83B2B2AFF542}"/>
                                            </p:graphicEl>
                                          </p:spTgt>
                                        </p:tgtEl>
                                        <p:attrNameLst>
                                          <p:attrName>ppt_w</p:attrName>
                                        </p:attrNameLst>
                                      </p:cBhvr>
                                      <p:tavLst>
                                        <p:tav tm="0">
                                          <p:val>
                                            <p:fltVal val="0"/>
                                          </p:val>
                                        </p:tav>
                                        <p:tav tm="100000">
                                          <p:val>
                                            <p:strVal val="#ppt_w"/>
                                          </p:val>
                                        </p:tav>
                                      </p:tavLst>
                                    </p:anim>
                                    <p:anim calcmode="lin" valueType="num">
                                      <p:cBhvr>
                                        <p:cTn id="14" dur="1000" fill="hold"/>
                                        <p:tgtEl>
                                          <p:spTgt spid="4">
                                            <p:graphicEl>
                                              <a:dgm id="{126D463E-CA32-419A-8B77-83B2B2AFF542}"/>
                                            </p:graphicEl>
                                          </p:spTgt>
                                        </p:tgtEl>
                                        <p:attrNameLst>
                                          <p:attrName>ppt_h</p:attrName>
                                        </p:attrNameLst>
                                      </p:cBhvr>
                                      <p:tavLst>
                                        <p:tav tm="0">
                                          <p:val>
                                            <p:fltVal val="0"/>
                                          </p:val>
                                        </p:tav>
                                        <p:tav tm="100000">
                                          <p:val>
                                            <p:strVal val="#ppt_h"/>
                                          </p:val>
                                        </p:tav>
                                      </p:tavLst>
                                    </p:anim>
                                    <p:anim calcmode="lin" valueType="num">
                                      <p:cBhvr>
                                        <p:cTn id="15" dur="1000" fill="hold"/>
                                        <p:tgtEl>
                                          <p:spTgt spid="4">
                                            <p:graphicEl>
                                              <a:dgm id="{126D463E-CA32-419A-8B77-83B2B2AFF542}"/>
                                            </p:graphicEl>
                                          </p:spTgt>
                                        </p:tgtEl>
                                        <p:attrNameLst>
                                          <p:attrName>style.rotation</p:attrName>
                                        </p:attrNameLst>
                                      </p:cBhvr>
                                      <p:tavLst>
                                        <p:tav tm="0">
                                          <p:val>
                                            <p:fltVal val="90"/>
                                          </p:val>
                                        </p:tav>
                                        <p:tav tm="100000">
                                          <p:val>
                                            <p:fltVal val="0"/>
                                          </p:val>
                                        </p:tav>
                                      </p:tavLst>
                                    </p:anim>
                                    <p:animEffect transition="in" filter="fade">
                                      <p:cBhvr>
                                        <p:cTn id="16" dur="1000"/>
                                        <p:tgtEl>
                                          <p:spTgt spid="4">
                                            <p:graphicEl>
                                              <a:dgm id="{126D463E-CA32-419A-8B77-83B2B2AFF542}"/>
                                            </p:graphicEl>
                                          </p:spTgt>
                                        </p:tgtEl>
                                      </p:cBhvr>
                                    </p:animEffect>
                                  </p:childTnLst>
                                </p:cTn>
                              </p:par>
                              <p:par>
                                <p:cTn id="17" presetID="31" presetClass="entr" presetSubtype="0" fill="hold" grpId="1" nodeType="withEffect">
                                  <p:stCondLst>
                                    <p:cond delay="0"/>
                                  </p:stCondLst>
                                  <p:childTnLst>
                                    <p:set>
                                      <p:cBhvr>
                                        <p:cTn id="18" dur="1" fill="hold">
                                          <p:stCondLst>
                                            <p:cond delay="0"/>
                                          </p:stCondLst>
                                        </p:cTn>
                                        <p:tgtEl>
                                          <p:spTgt spid="4">
                                            <p:graphicEl>
                                              <a:dgm id="{D72D2D32-14B7-4F3C-BA42-1C56F2CB18F3}"/>
                                            </p:graphicEl>
                                          </p:spTgt>
                                        </p:tgtEl>
                                        <p:attrNameLst>
                                          <p:attrName>style.visibility</p:attrName>
                                        </p:attrNameLst>
                                      </p:cBhvr>
                                      <p:to>
                                        <p:strVal val="visible"/>
                                      </p:to>
                                    </p:set>
                                    <p:anim calcmode="lin" valueType="num">
                                      <p:cBhvr>
                                        <p:cTn id="19" dur="1000" fill="hold"/>
                                        <p:tgtEl>
                                          <p:spTgt spid="4">
                                            <p:graphicEl>
                                              <a:dgm id="{D72D2D32-14B7-4F3C-BA42-1C56F2CB18F3}"/>
                                            </p:graphicEl>
                                          </p:spTgt>
                                        </p:tgtEl>
                                        <p:attrNameLst>
                                          <p:attrName>ppt_w</p:attrName>
                                        </p:attrNameLst>
                                      </p:cBhvr>
                                      <p:tavLst>
                                        <p:tav tm="0">
                                          <p:val>
                                            <p:fltVal val="0"/>
                                          </p:val>
                                        </p:tav>
                                        <p:tav tm="100000">
                                          <p:val>
                                            <p:strVal val="#ppt_w"/>
                                          </p:val>
                                        </p:tav>
                                      </p:tavLst>
                                    </p:anim>
                                    <p:anim calcmode="lin" valueType="num">
                                      <p:cBhvr>
                                        <p:cTn id="20" dur="1000" fill="hold"/>
                                        <p:tgtEl>
                                          <p:spTgt spid="4">
                                            <p:graphicEl>
                                              <a:dgm id="{D72D2D32-14B7-4F3C-BA42-1C56F2CB18F3}"/>
                                            </p:graphicEl>
                                          </p:spTgt>
                                        </p:tgtEl>
                                        <p:attrNameLst>
                                          <p:attrName>ppt_h</p:attrName>
                                        </p:attrNameLst>
                                      </p:cBhvr>
                                      <p:tavLst>
                                        <p:tav tm="0">
                                          <p:val>
                                            <p:fltVal val="0"/>
                                          </p:val>
                                        </p:tav>
                                        <p:tav tm="100000">
                                          <p:val>
                                            <p:strVal val="#ppt_h"/>
                                          </p:val>
                                        </p:tav>
                                      </p:tavLst>
                                    </p:anim>
                                    <p:anim calcmode="lin" valueType="num">
                                      <p:cBhvr>
                                        <p:cTn id="21" dur="1000" fill="hold"/>
                                        <p:tgtEl>
                                          <p:spTgt spid="4">
                                            <p:graphicEl>
                                              <a:dgm id="{D72D2D32-14B7-4F3C-BA42-1C56F2CB18F3}"/>
                                            </p:graphicEl>
                                          </p:spTgt>
                                        </p:tgtEl>
                                        <p:attrNameLst>
                                          <p:attrName>style.rotation</p:attrName>
                                        </p:attrNameLst>
                                      </p:cBhvr>
                                      <p:tavLst>
                                        <p:tav tm="0">
                                          <p:val>
                                            <p:fltVal val="90"/>
                                          </p:val>
                                        </p:tav>
                                        <p:tav tm="100000">
                                          <p:val>
                                            <p:fltVal val="0"/>
                                          </p:val>
                                        </p:tav>
                                      </p:tavLst>
                                    </p:anim>
                                    <p:animEffect transition="in" filter="fade">
                                      <p:cBhvr>
                                        <p:cTn id="22" dur="1000"/>
                                        <p:tgtEl>
                                          <p:spTgt spid="4">
                                            <p:graphicEl>
                                              <a:dgm id="{D72D2D32-14B7-4F3C-BA42-1C56F2CB18F3}"/>
                                            </p:graphicEl>
                                          </p:spTgt>
                                        </p:tgtEl>
                                      </p:cBhvr>
                                    </p:animEffect>
                                  </p:childTnLst>
                                </p:cTn>
                              </p:par>
                              <p:par>
                                <p:cTn id="23" presetID="31" presetClass="entr" presetSubtype="0" fill="hold" grpId="1" nodeType="withEffect">
                                  <p:stCondLst>
                                    <p:cond delay="0"/>
                                  </p:stCondLst>
                                  <p:childTnLst>
                                    <p:set>
                                      <p:cBhvr>
                                        <p:cTn id="24" dur="1" fill="hold">
                                          <p:stCondLst>
                                            <p:cond delay="0"/>
                                          </p:stCondLst>
                                        </p:cTn>
                                        <p:tgtEl>
                                          <p:spTgt spid="4">
                                            <p:graphicEl>
                                              <a:dgm id="{2D20C0EB-4B48-4DEC-A7BE-AD5714590098}"/>
                                            </p:graphicEl>
                                          </p:spTgt>
                                        </p:tgtEl>
                                        <p:attrNameLst>
                                          <p:attrName>style.visibility</p:attrName>
                                        </p:attrNameLst>
                                      </p:cBhvr>
                                      <p:to>
                                        <p:strVal val="visible"/>
                                      </p:to>
                                    </p:set>
                                    <p:anim calcmode="lin" valueType="num">
                                      <p:cBhvr>
                                        <p:cTn id="25" dur="1000" fill="hold"/>
                                        <p:tgtEl>
                                          <p:spTgt spid="4">
                                            <p:graphicEl>
                                              <a:dgm id="{2D20C0EB-4B48-4DEC-A7BE-AD5714590098}"/>
                                            </p:graphicEl>
                                          </p:spTgt>
                                        </p:tgtEl>
                                        <p:attrNameLst>
                                          <p:attrName>ppt_w</p:attrName>
                                        </p:attrNameLst>
                                      </p:cBhvr>
                                      <p:tavLst>
                                        <p:tav tm="0">
                                          <p:val>
                                            <p:fltVal val="0"/>
                                          </p:val>
                                        </p:tav>
                                        <p:tav tm="100000">
                                          <p:val>
                                            <p:strVal val="#ppt_w"/>
                                          </p:val>
                                        </p:tav>
                                      </p:tavLst>
                                    </p:anim>
                                    <p:anim calcmode="lin" valueType="num">
                                      <p:cBhvr>
                                        <p:cTn id="26" dur="1000" fill="hold"/>
                                        <p:tgtEl>
                                          <p:spTgt spid="4">
                                            <p:graphicEl>
                                              <a:dgm id="{2D20C0EB-4B48-4DEC-A7BE-AD5714590098}"/>
                                            </p:graphicEl>
                                          </p:spTgt>
                                        </p:tgtEl>
                                        <p:attrNameLst>
                                          <p:attrName>ppt_h</p:attrName>
                                        </p:attrNameLst>
                                      </p:cBhvr>
                                      <p:tavLst>
                                        <p:tav tm="0">
                                          <p:val>
                                            <p:fltVal val="0"/>
                                          </p:val>
                                        </p:tav>
                                        <p:tav tm="100000">
                                          <p:val>
                                            <p:strVal val="#ppt_h"/>
                                          </p:val>
                                        </p:tav>
                                      </p:tavLst>
                                    </p:anim>
                                    <p:anim calcmode="lin" valueType="num">
                                      <p:cBhvr>
                                        <p:cTn id="27" dur="1000" fill="hold"/>
                                        <p:tgtEl>
                                          <p:spTgt spid="4">
                                            <p:graphicEl>
                                              <a:dgm id="{2D20C0EB-4B48-4DEC-A7BE-AD5714590098}"/>
                                            </p:graphicEl>
                                          </p:spTgt>
                                        </p:tgtEl>
                                        <p:attrNameLst>
                                          <p:attrName>style.rotation</p:attrName>
                                        </p:attrNameLst>
                                      </p:cBhvr>
                                      <p:tavLst>
                                        <p:tav tm="0">
                                          <p:val>
                                            <p:fltVal val="90"/>
                                          </p:val>
                                        </p:tav>
                                        <p:tav tm="100000">
                                          <p:val>
                                            <p:fltVal val="0"/>
                                          </p:val>
                                        </p:tav>
                                      </p:tavLst>
                                    </p:anim>
                                    <p:animEffect transition="in" filter="fade">
                                      <p:cBhvr>
                                        <p:cTn id="28" dur="1000"/>
                                        <p:tgtEl>
                                          <p:spTgt spid="4">
                                            <p:graphicEl>
                                              <a:dgm id="{2D20C0EB-4B48-4DEC-A7BE-AD5714590098}"/>
                                            </p:graphicEl>
                                          </p:spTgt>
                                        </p:tgtEl>
                                      </p:cBhvr>
                                    </p:animEffect>
                                  </p:childTnLst>
                                </p:cTn>
                              </p:par>
                              <p:par>
                                <p:cTn id="29" presetID="31" presetClass="entr" presetSubtype="0" fill="hold" grpId="1" nodeType="withEffect">
                                  <p:stCondLst>
                                    <p:cond delay="0"/>
                                  </p:stCondLst>
                                  <p:childTnLst>
                                    <p:set>
                                      <p:cBhvr>
                                        <p:cTn id="30" dur="1" fill="hold">
                                          <p:stCondLst>
                                            <p:cond delay="0"/>
                                          </p:stCondLst>
                                        </p:cTn>
                                        <p:tgtEl>
                                          <p:spTgt spid="4">
                                            <p:graphicEl>
                                              <a:dgm id="{29636A90-9512-4FE4-B56B-8716B2D2ABBD}"/>
                                            </p:graphicEl>
                                          </p:spTgt>
                                        </p:tgtEl>
                                        <p:attrNameLst>
                                          <p:attrName>style.visibility</p:attrName>
                                        </p:attrNameLst>
                                      </p:cBhvr>
                                      <p:to>
                                        <p:strVal val="visible"/>
                                      </p:to>
                                    </p:set>
                                    <p:anim calcmode="lin" valueType="num">
                                      <p:cBhvr>
                                        <p:cTn id="31" dur="1000" fill="hold"/>
                                        <p:tgtEl>
                                          <p:spTgt spid="4">
                                            <p:graphicEl>
                                              <a:dgm id="{29636A90-9512-4FE4-B56B-8716B2D2ABBD}"/>
                                            </p:graphicEl>
                                          </p:spTgt>
                                        </p:tgtEl>
                                        <p:attrNameLst>
                                          <p:attrName>ppt_w</p:attrName>
                                        </p:attrNameLst>
                                      </p:cBhvr>
                                      <p:tavLst>
                                        <p:tav tm="0">
                                          <p:val>
                                            <p:fltVal val="0"/>
                                          </p:val>
                                        </p:tav>
                                        <p:tav tm="100000">
                                          <p:val>
                                            <p:strVal val="#ppt_w"/>
                                          </p:val>
                                        </p:tav>
                                      </p:tavLst>
                                    </p:anim>
                                    <p:anim calcmode="lin" valueType="num">
                                      <p:cBhvr>
                                        <p:cTn id="32" dur="1000" fill="hold"/>
                                        <p:tgtEl>
                                          <p:spTgt spid="4">
                                            <p:graphicEl>
                                              <a:dgm id="{29636A90-9512-4FE4-B56B-8716B2D2ABBD}"/>
                                            </p:graphicEl>
                                          </p:spTgt>
                                        </p:tgtEl>
                                        <p:attrNameLst>
                                          <p:attrName>ppt_h</p:attrName>
                                        </p:attrNameLst>
                                      </p:cBhvr>
                                      <p:tavLst>
                                        <p:tav tm="0">
                                          <p:val>
                                            <p:fltVal val="0"/>
                                          </p:val>
                                        </p:tav>
                                        <p:tav tm="100000">
                                          <p:val>
                                            <p:strVal val="#ppt_h"/>
                                          </p:val>
                                        </p:tav>
                                      </p:tavLst>
                                    </p:anim>
                                    <p:anim calcmode="lin" valueType="num">
                                      <p:cBhvr>
                                        <p:cTn id="33" dur="1000" fill="hold"/>
                                        <p:tgtEl>
                                          <p:spTgt spid="4">
                                            <p:graphicEl>
                                              <a:dgm id="{29636A90-9512-4FE4-B56B-8716B2D2ABBD}"/>
                                            </p:graphicEl>
                                          </p:spTgt>
                                        </p:tgtEl>
                                        <p:attrNameLst>
                                          <p:attrName>style.rotation</p:attrName>
                                        </p:attrNameLst>
                                      </p:cBhvr>
                                      <p:tavLst>
                                        <p:tav tm="0">
                                          <p:val>
                                            <p:fltVal val="90"/>
                                          </p:val>
                                        </p:tav>
                                        <p:tav tm="100000">
                                          <p:val>
                                            <p:fltVal val="0"/>
                                          </p:val>
                                        </p:tav>
                                      </p:tavLst>
                                    </p:anim>
                                    <p:animEffect transition="in" filter="fade">
                                      <p:cBhvr>
                                        <p:cTn id="34" dur="1000"/>
                                        <p:tgtEl>
                                          <p:spTgt spid="4">
                                            <p:graphicEl>
                                              <a:dgm id="{29636A90-9512-4FE4-B56B-8716B2D2ABBD}"/>
                                            </p:graphicEl>
                                          </p:spTgt>
                                        </p:tgtEl>
                                      </p:cBhvr>
                                    </p:animEffect>
                                  </p:childTnLst>
                                </p:cTn>
                              </p:par>
                              <p:par>
                                <p:cTn id="35" presetID="31" presetClass="entr" presetSubtype="0" fill="hold" grpId="1" nodeType="withEffect">
                                  <p:stCondLst>
                                    <p:cond delay="0"/>
                                  </p:stCondLst>
                                  <p:childTnLst>
                                    <p:set>
                                      <p:cBhvr>
                                        <p:cTn id="36" dur="1" fill="hold">
                                          <p:stCondLst>
                                            <p:cond delay="0"/>
                                          </p:stCondLst>
                                        </p:cTn>
                                        <p:tgtEl>
                                          <p:spTgt spid="4">
                                            <p:graphicEl>
                                              <a:dgm id="{9940978A-CA28-4A69-B2BD-752A60BA54E2}"/>
                                            </p:graphicEl>
                                          </p:spTgt>
                                        </p:tgtEl>
                                        <p:attrNameLst>
                                          <p:attrName>style.visibility</p:attrName>
                                        </p:attrNameLst>
                                      </p:cBhvr>
                                      <p:to>
                                        <p:strVal val="visible"/>
                                      </p:to>
                                    </p:set>
                                    <p:anim calcmode="lin" valueType="num">
                                      <p:cBhvr>
                                        <p:cTn id="37" dur="1000" fill="hold"/>
                                        <p:tgtEl>
                                          <p:spTgt spid="4">
                                            <p:graphicEl>
                                              <a:dgm id="{9940978A-CA28-4A69-B2BD-752A60BA54E2}"/>
                                            </p:graphicEl>
                                          </p:spTgt>
                                        </p:tgtEl>
                                        <p:attrNameLst>
                                          <p:attrName>ppt_w</p:attrName>
                                        </p:attrNameLst>
                                      </p:cBhvr>
                                      <p:tavLst>
                                        <p:tav tm="0">
                                          <p:val>
                                            <p:fltVal val="0"/>
                                          </p:val>
                                        </p:tav>
                                        <p:tav tm="100000">
                                          <p:val>
                                            <p:strVal val="#ppt_w"/>
                                          </p:val>
                                        </p:tav>
                                      </p:tavLst>
                                    </p:anim>
                                    <p:anim calcmode="lin" valueType="num">
                                      <p:cBhvr>
                                        <p:cTn id="38" dur="1000" fill="hold"/>
                                        <p:tgtEl>
                                          <p:spTgt spid="4">
                                            <p:graphicEl>
                                              <a:dgm id="{9940978A-CA28-4A69-B2BD-752A60BA54E2}"/>
                                            </p:graphicEl>
                                          </p:spTgt>
                                        </p:tgtEl>
                                        <p:attrNameLst>
                                          <p:attrName>ppt_h</p:attrName>
                                        </p:attrNameLst>
                                      </p:cBhvr>
                                      <p:tavLst>
                                        <p:tav tm="0">
                                          <p:val>
                                            <p:fltVal val="0"/>
                                          </p:val>
                                        </p:tav>
                                        <p:tav tm="100000">
                                          <p:val>
                                            <p:strVal val="#ppt_h"/>
                                          </p:val>
                                        </p:tav>
                                      </p:tavLst>
                                    </p:anim>
                                    <p:anim calcmode="lin" valueType="num">
                                      <p:cBhvr>
                                        <p:cTn id="39" dur="1000" fill="hold"/>
                                        <p:tgtEl>
                                          <p:spTgt spid="4">
                                            <p:graphicEl>
                                              <a:dgm id="{9940978A-CA28-4A69-B2BD-752A60BA54E2}"/>
                                            </p:graphicEl>
                                          </p:spTgt>
                                        </p:tgtEl>
                                        <p:attrNameLst>
                                          <p:attrName>style.rotation</p:attrName>
                                        </p:attrNameLst>
                                      </p:cBhvr>
                                      <p:tavLst>
                                        <p:tav tm="0">
                                          <p:val>
                                            <p:fltVal val="90"/>
                                          </p:val>
                                        </p:tav>
                                        <p:tav tm="100000">
                                          <p:val>
                                            <p:fltVal val="0"/>
                                          </p:val>
                                        </p:tav>
                                      </p:tavLst>
                                    </p:anim>
                                    <p:animEffect transition="in" filter="fade">
                                      <p:cBhvr>
                                        <p:cTn id="40" dur="1000"/>
                                        <p:tgtEl>
                                          <p:spTgt spid="4">
                                            <p:graphicEl>
                                              <a:dgm id="{9940978A-CA28-4A69-B2BD-752A60BA54E2}"/>
                                            </p:graphicEl>
                                          </p:spTgt>
                                        </p:tgtEl>
                                      </p:cBhvr>
                                    </p:animEffect>
                                  </p:childTnLst>
                                </p:cTn>
                              </p:par>
                              <p:par>
                                <p:cTn id="41" presetID="31" presetClass="entr" presetSubtype="0" fill="hold" grpId="1" nodeType="withEffect">
                                  <p:stCondLst>
                                    <p:cond delay="0"/>
                                  </p:stCondLst>
                                  <p:childTnLst>
                                    <p:set>
                                      <p:cBhvr>
                                        <p:cTn id="42" dur="1" fill="hold">
                                          <p:stCondLst>
                                            <p:cond delay="0"/>
                                          </p:stCondLst>
                                        </p:cTn>
                                        <p:tgtEl>
                                          <p:spTgt spid="4">
                                            <p:graphicEl>
                                              <a:dgm id="{9541EBF5-D3AA-4F37-BEBB-7682CA42B4C9}"/>
                                            </p:graphicEl>
                                          </p:spTgt>
                                        </p:tgtEl>
                                        <p:attrNameLst>
                                          <p:attrName>style.visibility</p:attrName>
                                        </p:attrNameLst>
                                      </p:cBhvr>
                                      <p:to>
                                        <p:strVal val="visible"/>
                                      </p:to>
                                    </p:set>
                                    <p:anim calcmode="lin" valueType="num">
                                      <p:cBhvr>
                                        <p:cTn id="43" dur="1000" fill="hold"/>
                                        <p:tgtEl>
                                          <p:spTgt spid="4">
                                            <p:graphicEl>
                                              <a:dgm id="{9541EBF5-D3AA-4F37-BEBB-7682CA42B4C9}"/>
                                            </p:graphicEl>
                                          </p:spTgt>
                                        </p:tgtEl>
                                        <p:attrNameLst>
                                          <p:attrName>ppt_w</p:attrName>
                                        </p:attrNameLst>
                                      </p:cBhvr>
                                      <p:tavLst>
                                        <p:tav tm="0">
                                          <p:val>
                                            <p:fltVal val="0"/>
                                          </p:val>
                                        </p:tav>
                                        <p:tav tm="100000">
                                          <p:val>
                                            <p:strVal val="#ppt_w"/>
                                          </p:val>
                                        </p:tav>
                                      </p:tavLst>
                                    </p:anim>
                                    <p:anim calcmode="lin" valueType="num">
                                      <p:cBhvr>
                                        <p:cTn id="44" dur="1000" fill="hold"/>
                                        <p:tgtEl>
                                          <p:spTgt spid="4">
                                            <p:graphicEl>
                                              <a:dgm id="{9541EBF5-D3AA-4F37-BEBB-7682CA42B4C9}"/>
                                            </p:graphicEl>
                                          </p:spTgt>
                                        </p:tgtEl>
                                        <p:attrNameLst>
                                          <p:attrName>ppt_h</p:attrName>
                                        </p:attrNameLst>
                                      </p:cBhvr>
                                      <p:tavLst>
                                        <p:tav tm="0">
                                          <p:val>
                                            <p:fltVal val="0"/>
                                          </p:val>
                                        </p:tav>
                                        <p:tav tm="100000">
                                          <p:val>
                                            <p:strVal val="#ppt_h"/>
                                          </p:val>
                                        </p:tav>
                                      </p:tavLst>
                                    </p:anim>
                                    <p:anim calcmode="lin" valueType="num">
                                      <p:cBhvr>
                                        <p:cTn id="45" dur="1000" fill="hold"/>
                                        <p:tgtEl>
                                          <p:spTgt spid="4">
                                            <p:graphicEl>
                                              <a:dgm id="{9541EBF5-D3AA-4F37-BEBB-7682CA42B4C9}"/>
                                            </p:graphicEl>
                                          </p:spTgt>
                                        </p:tgtEl>
                                        <p:attrNameLst>
                                          <p:attrName>style.rotation</p:attrName>
                                        </p:attrNameLst>
                                      </p:cBhvr>
                                      <p:tavLst>
                                        <p:tav tm="0">
                                          <p:val>
                                            <p:fltVal val="90"/>
                                          </p:val>
                                        </p:tav>
                                        <p:tav tm="100000">
                                          <p:val>
                                            <p:fltVal val="0"/>
                                          </p:val>
                                        </p:tav>
                                      </p:tavLst>
                                    </p:anim>
                                    <p:animEffect transition="in" filter="fade">
                                      <p:cBhvr>
                                        <p:cTn id="46" dur="1000"/>
                                        <p:tgtEl>
                                          <p:spTgt spid="4">
                                            <p:graphicEl>
                                              <a:dgm id="{9541EBF5-D3AA-4F37-BEBB-7682CA42B4C9}"/>
                                            </p:graphicEl>
                                          </p:spTgt>
                                        </p:tgtEl>
                                      </p:cBhvr>
                                    </p:animEffect>
                                  </p:childTnLst>
                                </p:cTn>
                              </p:par>
                              <p:par>
                                <p:cTn id="47" presetID="31" presetClass="entr" presetSubtype="0" fill="hold" grpId="1" nodeType="withEffect">
                                  <p:stCondLst>
                                    <p:cond delay="0"/>
                                  </p:stCondLst>
                                  <p:childTnLst>
                                    <p:set>
                                      <p:cBhvr>
                                        <p:cTn id="48" dur="1" fill="hold">
                                          <p:stCondLst>
                                            <p:cond delay="0"/>
                                          </p:stCondLst>
                                        </p:cTn>
                                        <p:tgtEl>
                                          <p:spTgt spid="4">
                                            <p:graphicEl>
                                              <a:dgm id="{1DCD74AB-43BD-4BB9-901B-F5FE9F882053}"/>
                                            </p:graphicEl>
                                          </p:spTgt>
                                        </p:tgtEl>
                                        <p:attrNameLst>
                                          <p:attrName>style.visibility</p:attrName>
                                        </p:attrNameLst>
                                      </p:cBhvr>
                                      <p:to>
                                        <p:strVal val="visible"/>
                                      </p:to>
                                    </p:set>
                                    <p:anim calcmode="lin" valueType="num">
                                      <p:cBhvr>
                                        <p:cTn id="49" dur="1000" fill="hold"/>
                                        <p:tgtEl>
                                          <p:spTgt spid="4">
                                            <p:graphicEl>
                                              <a:dgm id="{1DCD74AB-43BD-4BB9-901B-F5FE9F882053}"/>
                                            </p:graphicEl>
                                          </p:spTgt>
                                        </p:tgtEl>
                                        <p:attrNameLst>
                                          <p:attrName>ppt_w</p:attrName>
                                        </p:attrNameLst>
                                      </p:cBhvr>
                                      <p:tavLst>
                                        <p:tav tm="0">
                                          <p:val>
                                            <p:fltVal val="0"/>
                                          </p:val>
                                        </p:tav>
                                        <p:tav tm="100000">
                                          <p:val>
                                            <p:strVal val="#ppt_w"/>
                                          </p:val>
                                        </p:tav>
                                      </p:tavLst>
                                    </p:anim>
                                    <p:anim calcmode="lin" valueType="num">
                                      <p:cBhvr>
                                        <p:cTn id="50" dur="1000" fill="hold"/>
                                        <p:tgtEl>
                                          <p:spTgt spid="4">
                                            <p:graphicEl>
                                              <a:dgm id="{1DCD74AB-43BD-4BB9-901B-F5FE9F882053}"/>
                                            </p:graphicEl>
                                          </p:spTgt>
                                        </p:tgtEl>
                                        <p:attrNameLst>
                                          <p:attrName>ppt_h</p:attrName>
                                        </p:attrNameLst>
                                      </p:cBhvr>
                                      <p:tavLst>
                                        <p:tav tm="0">
                                          <p:val>
                                            <p:fltVal val="0"/>
                                          </p:val>
                                        </p:tav>
                                        <p:tav tm="100000">
                                          <p:val>
                                            <p:strVal val="#ppt_h"/>
                                          </p:val>
                                        </p:tav>
                                      </p:tavLst>
                                    </p:anim>
                                    <p:anim calcmode="lin" valueType="num">
                                      <p:cBhvr>
                                        <p:cTn id="51" dur="1000" fill="hold"/>
                                        <p:tgtEl>
                                          <p:spTgt spid="4">
                                            <p:graphicEl>
                                              <a:dgm id="{1DCD74AB-43BD-4BB9-901B-F5FE9F882053}"/>
                                            </p:graphicEl>
                                          </p:spTgt>
                                        </p:tgtEl>
                                        <p:attrNameLst>
                                          <p:attrName>style.rotation</p:attrName>
                                        </p:attrNameLst>
                                      </p:cBhvr>
                                      <p:tavLst>
                                        <p:tav tm="0">
                                          <p:val>
                                            <p:fltVal val="90"/>
                                          </p:val>
                                        </p:tav>
                                        <p:tav tm="100000">
                                          <p:val>
                                            <p:fltVal val="0"/>
                                          </p:val>
                                        </p:tav>
                                      </p:tavLst>
                                    </p:anim>
                                    <p:animEffect transition="in" filter="fade">
                                      <p:cBhvr>
                                        <p:cTn id="52" dur="1000"/>
                                        <p:tgtEl>
                                          <p:spTgt spid="4">
                                            <p:graphicEl>
                                              <a:dgm id="{1DCD74AB-43BD-4BB9-901B-F5FE9F882053}"/>
                                            </p:graphicEl>
                                          </p:spTgt>
                                        </p:tgtEl>
                                      </p:cBhvr>
                                    </p:animEffect>
                                  </p:childTnLst>
                                </p:cTn>
                              </p:par>
                              <p:par>
                                <p:cTn id="53" presetID="31" presetClass="entr" presetSubtype="0" fill="hold" grpId="1" nodeType="withEffect">
                                  <p:stCondLst>
                                    <p:cond delay="0"/>
                                  </p:stCondLst>
                                  <p:childTnLst>
                                    <p:set>
                                      <p:cBhvr>
                                        <p:cTn id="54" dur="1" fill="hold">
                                          <p:stCondLst>
                                            <p:cond delay="0"/>
                                          </p:stCondLst>
                                        </p:cTn>
                                        <p:tgtEl>
                                          <p:spTgt spid="4">
                                            <p:graphicEl>
                                              <a:dgm id="{2A26BBFB-312B-4AD1-BA89-082E450A9126}"/>
                                            </p:graphicEl>
                                          </p:spTgt>
                                        </p:tgtEl>
                                        <p:attrNameLst>
                                          <p:attrName>style.visibility</p:attrName>
                                        </p:attrNameLst>
                                      </p:cBhvr>
                                      <p:to>
                                        <p:strVal val="visible"/>
                                      </p:to>
                                    </p:set>
                                    <p:anim calcmode="lin" valueType="num">
                                      <p:cBhvr>
                                        <p:cTn id="55" dur="1000" fill="hold"/>
                                        <p:tgtEl>
                                          <p:spTgt spid="4">
                                            <p:graphicEl>
                                              <a:dgm id="{2A26BBFB-312B-4AD1-BA89-082E450A9126}"/>
                                            </p:graphicEl>
                                          </p:spTgt>
                                        </p:tgtEl>
                                        <p:attrNameLst>
                                          <p:attrName>ppt_w</p:attrName>
                                        </p:attrNameLst>
                                      </p:cBhvr>
                                      <p:tavLst>
                                        <p:tav tm="0">
                                          <p:val>
                                            <p:fltVal val="0"/>
                                          </p:val>
                                        </p:tav>
                                        <p:tav tm="100000">
                                          <p:val>
                                            <p:strVal val="#ppt_w"/>
                                          </p:val>
                                        </p:tav>
                                      </p:tavLst>
                                    </p:anim>
                                    <p:anim calcmode="lin" valueType="num">
                                      <p:cBhvr>
                                        <p:cTn id="56" dur="1000" fill="hold"/>
                                        <p:tgtEl>
                                          <p:spTgt spid="4">
                                            <p:graphicEl>
                                              <a:dgm id="{2A26BBFB-312B-4AD1-BA89-082E450A9126}"/>
                                            </p:graphicEl>
                                          </p:spTgt>
                                        </p:tgtEl>
                                        <p:attrNameLst>
                                          <p:attrName>ppt_h</p:attrName>
                                        </p:attrNameLst>
                                      </p:cBhvr>
                                      <p:tavLst>
                                        <p:tav tm="0">
                                          <p:val>
                                            <p:fltVal val="0"/>
                                          </p:val>
                                        </p:tav>
                                        <p:tav tm="100000">
                                          <p:val>
                                            <p:strVal val="#ppt_h"/>
                                          </p:val>
                                        </p:tav>
                                      </p:tavLst>
                                    </p:anim>
                                    <p:anim calcmode="lin" valueType="num">
                                      <p:cBhvr>
                                        <p:cTn id="57" dur="1000" fill="hold"/>
                                        <p:tgtEl>
                                          <p:spTgt spid="4">
                                            <p:graphicEl>
                                              <a:dgm id="{2A26BBFB-312B-4AD1-BA89-082E450A9126}"/>
                                            </p:graphicEl>
                                          </p:spTgt>
                                        </p:tgtEl>
                                        <p:attrNameLst>
                                          <p:attrName>style.rotation</p:attrName>
                                        </p:attrNameLst>
                                      </p:cBhvr>
                                      <p:tavLst>
                                        <p:tav tm="0">
                                          <p:val>
                                            <p:fltVal val="90"/>
                                          </p:val>
                                        </p:tav>
                                        <p:tav tm="100000">
                                          <p:val>
                                            <p:fltVal val="0"/>
                                          </p:val>
                                        </p:tav>
                                      </p:tavLst>
                                    </p:anim>
                                    <p:animEffect transition="in" filter="fade">
                                      <p:cBhvr>
                                        <p:cTn id="58" dur="1000"/>
                                        <p:tgtEl>
                                          <p:spTgt spid="4">
                                            <p:graphicEl>
                                              <a:dgm id="{2A26BBFB-312B-4AD1-BA89-082E450A9126}"/>
                                            </p:graphicEl>
                                          </p:spTgt>
                                        </p:tgtEl>
                                      </p:cBhvr>
                                    </p:animEffect>
                                  </p:childTnLst>
                                </p:cTn>
                              </p:par>
                              <p:par>
                                <p:cTn id="59" presetID="31" presetClass="entr" presetSubtype="0" fill="hold" grpId="1" nodeType="withEffect">
                                  <p:stCondLst>
                                    <p:cond delay="0"/>
                                  </p:stCondLst>
                                  <p:childTnLst>
                                    <p:set>
                                      <p:cBhvr>
                                        <p:cTn id="60" dur="1" fill="hold">
                                          <p:stCondLst>
                                            <p:cond delay="0"/>
                                          </p:stCondLst>
                                        </p:cTn>
                                        <p:tgtEl>
                                          <p:spTgt spid="4">
                                            <p:graphicEl>
                                              <a:dgm id="{F4A54D22-B7AE-4F6A-8FF9-EF2D701BD5A9}"/>
                                            </p:graphicEl>
                                          </p:spTgt>
                                        </p:tgtEl>
                                        <p:attrNameLst>
                                          <p:attrName>style.visibility</p:attrName>
                                        </p:attrNameLst>
                                      </p:cBhvr>
                                      <p:to>
                                        <p:strVal val="visible"/>
                                      </p:to>
                                    </p:set>
                                    <p:anim calcmode="lin" valueType="num">
                                      <p:cBhvr>
                                        <p:cTn id="61" dur="1000" fill="hold"/>
                                        <p:tgtEl>
                                          <p:spTgt spid="4">
                                            <p:graphicEl>
                                              <a:dgm id="{F4A54D22-B7AE-4F6A-8FF9-EF2D701BD5A9}"/>
                                            </p:graphicEl>
                                          </p:spTgt>
                                        </p:tgtEl>
                                        <p:attrNameLst>
                                          <p:attrName>ppt_w</p:attrName>
                                        </p:attrNameLst>
                                      </p:cBhvr>
                                      <p:tavLst>
                                        <p:tav tm="0">
                                          <p:val>
                                            <p:fltVal val="0"/>
                                          </p:val>
                                        </p:tav>
                                        <p:tav tm="100000">
                                          <p:val>
                                            <p:strVal val="#ppt_w"/>
                                          </p:val>
                                        </p:tav>
                                      </p:tavLst>
                                    </p:anim>
                                    <p:anim calcmode="lin" valueType="num">
                                      <p:cBhvr>
                                        <p:cTn id="62" dur="1000" fill="hold"/>
                                        <p:tgtEl>
                                          <p:spTgt spid="4">
                                            <p:graphicEl>
                                              <a:dgm id="{F4A54D22-B7AE-4F6A-8FF9-EF2D701BD5A9}"/>
                                            </p:graphicEl>
                                          </p:spTgt>
                                        </p:tgtEl>
                                        <p:attrNameLst>
                                          <p:attrName>ppt_h</p:attrName>
                                        </p:attrNameLst>
                                      </p:cBhvr>
                                      <p:tavLst>
                                        <p:tav tm="0">
                                          <p:val>
                                            <p:fltVal val="0"/>
                                          </p:val>
                                        </p:tav>
                                        <p:tav tm="100000">
                                          <p:val>
                                            <p:strVal val="#ppt_h"/>
                                          </p:val>
                                        </p:tav>
                                      </p:tavLst>
                                    </p:anim>
                                    <p:anim calcmode="lin" valueType="num">
                                      <p:cBhvr>
                                        <p:cTn id="63" dur="1000" fill="hold"/>
                                        <p:tgtEl>
                                          <p:spTgt spid="4">
                                            <p:graphicEl>
                                              <a:dgm id="{F4A54D22-B7AE-4F6A-8FF9-EF2D701BD5A9}"/>
                                            </p:graphicEl>
                                          </p:spTgt>
                                        </p:tgtEl>
                                        <p:attrNameLst>
                                          <p:attrName>style.rotation</p:attrName>
                                        </p:attrNameLst>
                                      </p:cBhvr>
                                      <p:tavLst>
                                        <p:tav tm="0">
                                          <p:val>
                                            <p:fltVal val="90"/>
                                          </p:val>
                                        </p:tav>
                                        <p:tav tm="100000">
                                          <p:val>
                                            <p:fltVal val="0"/>
                                          </p:val>
                                        </p:tav>
                                      </p:tavLst>
                                    </p:anim>
                                    <p:animEffect transition="in" filter="fade">
                                      <p:cBhvr>
                                        <p:cTn id="64" dur="1000"/>
                                        <p:tgtEl>
                                          <p:spTgt spid="4">
                                            <p:graphicEl>
                                              <a:dgm id="{F4A54D22-B7AE-4F6A-8FF9-EF2D701BD5A9}"/>
                                            </p:graphicEl>
                                          </p:spTgt>
                                        </p:tgtEl>
                                      </p:cBhvr>
                                    </p:animEffect>
                                  </p:childTnLst>
                                </p:cTn>
                              </p:par>
                              <p:par>
                                <p:cTn id="65" presetID="31" presetClass="entr" presetSubtype="0" fill="hold" grpId="1" nodeType="withEffect">
                                  <p:stCondLst>
                                    <p:cond delay="0"/>
                                  </p:stCondLst>
                                  <p:childTnLst>
                                    <p:set>
                                      <p:cBhvr>
                                        <p:cTn id="66" dur="1" fill="hold">
                                          <p:stCondLst>
                                            <p:cond delay="0"/>
                                          </p:stCondLst>
                                        </p:cTn>
                                        <p:tgtEl>
                                          <p:spTgt spid="4">
                                            <p:graphicEl>
                                              <a:dgm id="{49B2B105-299F-4102-91EA-9BF2054FD604}"/>
                                            </p:graphicEl>
                                          </p:spTgt>
                                        </p:tgtEl>
                                        <p:attrNameLst>
                                          <p:attrName>style.visibility</p:attrName>
                                        </p:attrNameLst>
                                      </p:cBhvr>
                                      <p:to>
                                        <p:strVal val="visible"/>
                                      </p:to>
                                    </p:set>
                                    <p:anim calcmode="lin" valueType="num">
                                      <p:cBhvr>
                                        <p:cTn id="67" dur="1000" fill="hold"/>
                                        <p:tgtEl>
                                          <p:spTgt spid="4">
                                            <p:graphicEl>
                                              <a:dgm id="{49B2B105-299F-4102-91EA-9BF2054FD604}"/>
                                            </p:graphicEl>
                                          </p:spTgt>
                                        </p:tgtEl>
                                        <p:attrNameLst>
                                          <p:attrName>ppt_w</p:attrName>
                                        </p:attrNameLst>
                                      </p:cBhvr>
                                      <p:tavLst>
                                        <p:tav tm="0">
                                          <p:val>
                                            <p:fltVal val="0"/>
                                          </p:val>
                                        </p:tav>
                                        <p:tav tm="100000">
                                          <p:val>
                                            <p:strVal val="#ppt_w"/>
                                          </p:val>
                                        </p:tav>
                                      </p:tavLst>
                                    </p:anim>
                                    <p:anim calcmode="lin" valueType="num">
                                      <p:cBhvr>
                                        <p:cTn id="68" dur="1000" fill="hold"/>
                                        <p:tgtEl>
                                          <p:spTgt spid="4">
                                            <p:graphicEl>
                                              <a:dgm id="{49B2B105-299F-4102-91EA-9BF2054FD604}"/>
                                            </p:graphicEl>
                                          </p:spTgt>
                                        </p:tgtEl>
                                        <p:attrNameLst>
                                          <p:attrName>ppt_h</p:attrName>
                                        </p:attrNameLst>
                                      </p:cBhvr>
                                      <p:tavLst>
                                        <p:tav tm="0">
                                          <p:val>
                                            <p:fltVal val="0"/>
                                          </p:val>
                                        </p:tav>
                                        <p:tav tm="100000">
                                          <p:val>
                                            <p:strVal val="#ppt_h"/>
                                          </p:val>
                                        </p:tav>
                                      </p:tavLst>
                                    </p:anim>
                                    <p:anim calcmode="lin" valueType="num">
                                      <p:cBhvr>
                                        <p:cTn id="69" dur="1000" fill="hold"/>
                                        <p:tgtEl>
                                          <p:spTgt spid="4">
                                            <p:graphicEl>
                                              <a:dgm id="{49B2B105-299F-4102-91EA-9BF2054FD604}"/>
                                            </p:graphicEl>
                                          </p:spTgt>
                                        </p:tgtEl>
                                        <p:attrNameLst>
                                          <p:attrName>style.rotation</p:attrName>
                                        </p:attrNameLst>
                                      </p:cBhvr>
                                      <p:tavLst>
                                        <p:tav tm="0">
                                          <p:val>
                                            <p:fltVal val="90"/>
                                          </p:val>
                                        </p:tav>
                                        <p:tav tm="100000">
                                          <p:val>
                                            <p:fltVal val="0"/>
                                          </p:val>
                                        </p:tav>
                                      </p:tavLst>
                                    </p:anim>
                                    <p:animEffect transition="in" filter="fade">
                                      <p:cBhvr>
                                        <p:cTn id="70" dur="1000"/>
                                        <p:tgtEl>
                                          <p:spTgt spid="4">
                                            <p:graphicEl>
                                              <a:dgm id="{49B2B105-299F-4102-91EA-9BF2054FD60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4">
                                            <p:graphicEl>
                                              <a:dgm id="{C1AA409C-3052-4243-9C17-B21C078E415A}"/>
                                            </p:graphicEl>
                                          </p:spTgt>
                                        </p:tgtEl>
                                      </p:cBhvr>
                                    </p:animEffect>
                                    <p:animScale>
                                      <p:cBhvr>
                                        <p:cTn id="75" dur="250" autoRev="1" fill="hold"/>
                                        <p:tgtEl>
                                          <p:spTgt spid="4">
                                            <p:graphicEl>
                                              <a:dgm id="{C1AA409C-3052-4243-9C17-B21C078E415A}"/>
                                            </p:graphicEl>
                                          </p:spTgt>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grpId="0" nodeType="clickEffect">
                                  <p:stCondLst>
                                    <p:cond delay="0"/>
                                  </p:stCondLst>
                                  <p:childTnLst>
                                    <p:animEffect transition="out" filter="fade">
                                      <p:cBhvr>
                                        <p:cTn id="79" dur="500" tmFilter="0, 0; .2, .5; .8, .5; 1, 0"/>
                                        <p:tgtEl>
                                          <p:spTgt spid="4">
                                            <p:graphicEl>
                                              <a:dgm id="{126D463E-CA32-419A-8B77-83B2B2AFF542}"/>
                                            </p:graphicEl>
                                          </p:spTgt>
                                        </p:tgtEl>
                                      </p:cBhvr>
                                    </p:animEffect>
                                    <p:animScale>
                                      <p:cBhvr>
                                        <p:cTn id="80" dur="250" autoRev="1" fill="hold"/>
                                        <p:tgtEl>
                                          <p:spTgt spid="4">
                                            <p:graphicEl>
                                              <a:dgm id="{126D463E-CA32-419A-8B77-83B2B2AFF542}"/>
                                            </p:graphicEl>
                                          </p:spTgt>
                                        </p:tgtEl>
                                      </p:cBhvr>
                                      <p:by x="105000" y="105000"/>
                                    </p:animScale>
                                  </p:childTnLst>
                                </p:cTn>
                              </p:par>
                            </p:childTnLst>
                          </p:cTn>
                        </p:par>
                      </p:childTnLst>
                    </p:cTn>
                  </p:par>
                  <p:par>
                    <p:cTn id="81" fill="hold">
                      <p:stCondLst>
                        <p:cond delay="indefinite"/>
                      </p:stCondLst>
                      <p:childTnLst>
                        <p:par>
                          <p:cTn id="82" fill="hold">
                            <p:stCondLst>
                              <p:cond delay="0"/>
                            </p:stCondLst>
                            <p:childTnLst>
                              <p:par>
                                <p:cTn id="83" presetID="26" presetClass="emph" presetSubtype="0" fill="hold" grpId="0" nodeType="clickEffect">
                                  <p:stCondLst>
                                    <p:cond delay="0"/>
                                  </p:stCondLst>
                                  <p:childTnLst>
                                    <p:animEffect transition="out" filter="fade">
                                      <p:cBhvr>
                                        <p:cTn id="84" dur="500" tmFilter="0, 0; .2, .5; .8, .5; 1, 0"/>
                                        <p:tgtEl>
                                          <p:spTgt spid="4">
                                            <p:graphicEl>
                                              <a:dgm id="{D72D2D32-14B7-4F3C-BA42-1C56F2CB18F3}"/>
                                            </p:graphicEl>
                                          </p:spTgt>
                                        </p:tgtEl>
                                      </p:cBhvr>
                                    </p:animEffect>
                                    <p:animScale>
                                      <p:cBhvr>
                                        <p:cTn id="85" dur="250" autoRev="1" fill="hold"/>
                                        <p:tgtEl>
                                          <p:spTgt spid="4">
                                            <p:graphicEl>
                                              <a:dgm id="{D72D2D32-14B7-4F3C-BA42-1C56F2CB18F3}"/>
                                            </p:graphicEl>
                                          </p:spTgt>
                                        </p:tgtEl>
                                      </p:cBhvr>
                                      <p:by x="105000" y="105000"/>
                                    </p:animScale>
                                  </p:childTnLst>
                                </p:cTn>
                              </p:par>
                            </p:childTnLst>
                          </p:cTn>
                        </p:par>
                      </p:childTnLst>
                    </p:cTn>
                  </p:par>
                  <p:par>
                    <p:cTn id="86" fill="hold">
                      <p:stCondLst>
                        <p:cond delay="indefinite"/>
                      </p:stCondLst>
                      <p:childTnLst>
                        <p:par>
                          <p:cTn id="87" fill="hold">
                            <p:stCondLst>
                              <p:cond delay="0"/>
                            </p:stCondLst>
                            <p:childTnLst>
                              <p:par>
                                <p:cTn id="88" presetID="26" presetClass="emph" presetSubtype="0" fill="hold" grpId="0" nodeType="clickEffect">
                                  <p:stCondLst>
                                    <p:cond delay="0"/>
                                  </p:stCondLst>
                                  <p:childTnLst>
                                    <p:animEffect transition="out" filter="fade">
                                      <p:cBhvr>
                                        <p:cTn id="89" dur="500" tmFilter="0, 0; .2, .5; .8, .5; 1, 0"/>
                                        <p:tgtEl>
                                          <p:spTgt spid="4">
                                            <p:graphicEl>
                                              <a:dgm id="{2D20C0EB-4B48-4DEC-A7BE-AD5714590098}"/>
                                            </p:graphicEl>
                                          </p:spTgt>
                                        </p:tgtEl>
                                      </p:cBhvr>
                                    </p:animEffect>
                                    <p:animScale>
                                      <p:cBhvr>
                                        <p:cTn id="90" dur="250" autoRev="1" fill="hold"/>
                                        <p:tgtEl>
                                          <p:spTgt spid="4">
                                            <p:graphicEl>
                                              <a:dgm id="{2D20C0EB-4B48-4DEC-A7BE-AD5714590098}"/>
                                            </p:graphicEl>
                                          </p:spTgt>
                                        </p:tgtEl>
                                      </p:cBhvr>
                                      <p:by x="105000" y="105000"/>
                                    </p:animScale>
                                  </p:childTnLst>
                                </p:cTn>
                              </p:par>
                            </p:childTnLst>
                          </p:cTn>
                        </p:par>
                      </p:childTnLst>
                    </p:cTn>
                  </p:par>
                  <p:par>
                    <p:cTn id="91" fill="hold">
                      <p:stCondLst>
                        <p:cond delay="indefinite"/>
                      </p:stCondLst>
                      <p:childTnLst>
                        <p:par>
                          <p:cTn id="92" fill="hold">
                            <p:stCondLst>
                              <p:cond delay="0"/>
                            </p:stCondLst>
                            <p:childTnLst>
                              <p:par>
                                <p:cTn id="93" presetID="26" presetClass="emph" presetSubtype="0" fill="hold" grpId="0" nodeType="clickEffect">
                                  <p:stCondLst>
                                    <p:cond delay="0"/>
                                  </p:stCondLst>
                                  <p:childTnLst>
                                    <p:animEffect transition="out" filter="fade">
                                      <p:cBhvr>
                                        <p:cTn id="94" dur="500" tmFilter="0, 0; .2, .5; .8, .5; 1, 0"/>
                                        <p:tgtEl>
                                          <p:spTgt spid="4">
                                            <p:graphicEl>
                                              <a:dgm id="{29636A90-9512-4FE4-B56B-8716B2D2ABBD}"/>
                                            </p:graphicEl>
                                          </p:spTgt>
                                        </p:tgtEl>
                                      </p:cBhvr>
                                    </p:animEffect>
                                    <p:animScale>
                                      <p:cBhvr>
                                        <p:cTn id="95" dur="250" autoRev="1" fill="hold"/>
                                        <p:tgtEl>
                                          <p:spTgt spid="4">
                                            <p:graphicEl>
                                              <a:dgm id="{29636A90-9512-4FE4-B56B-8716B2D2ABBD}"/>
                                            </p:graphicEl>
                                          </p:spTgt>
                                        </p:tgtEl>
                                      </p:cBhvr>
                                      <p:by x="105000" y="105000"/>
                                    </p:animScale>
                                  </p:childTnLst>
                                </p:cTn>
                              </p:par>
                            </p:childTnLst>
                          </p:cTn>
                        </p:par>
                      </p:childTnLst>
                    </p:cTn>
                  </p:par>
                  <p:par>
                    <p:cTn id="96" fill="hold">
                      <p:stCondLst>
                        <p:cond delay="indefinite"/>
                      </p:stCondLst>
                      <p:childTnLst>
                        <p:par>
                          <p:cTn id="97" fill="hold">
                            <p:stCondLst>
                              <p:cond delay="0"/>
                            </p:stCondLst>
                            <p:childTnLst>
                              <p:par>
                                <p:cTn id="98" presetID="26" presetClass="emph" presetSubtype="0" fill="hold" grpId="0" nodeType="clickEffect">
                                  <p:stCondLst>
                                    <p:cond delay="0"/>
                                  </p:stCondLst>
                                  <p:childTnLst>
                                    <p:animEffect transition="out" filter="fade">
                                      <p:cBhvr>
                                        <p:cTn id="99" dur="500" tmFilter="0, 0; .2, .5; .8, .5; 1, 0"/>
                                        <p:tgtEl>
                                          <p:spTgt spid="4">
                                            <p:graphicEl>
                                              <a:dgm id="{9940978A-CA28-4A69-B2BD-752A60BA54E2}"/>
                                            </p:graphicEl>
                                          </p:spTgt>
                                        </p:tgtEl>
                                      </p:cBhvr>
                                    </p:animEffect>
                                    <p:animScale>
                                      <p:cBhvr>
                                        <p:cTn id="100" dur="250" autoRev="1" fill="hold"/>
                                        <p:tgtEl>
                                          <p:spTgt spid="4">
                                            <p:graphicEl>
                                              <a:dgm id="{9940978A-CA28-4A69-B2BD-752A60BA54E2}"/>
                                            </p:graphicEl>
                                          </p:spTgt>
                                        </p:tgtEl>
                                      </p:cBhvr>
                                      <p:by x="105000" y="105000"/>
                                    </p:animScale>
                                  </p:childTnLst>
                                </p:cTn>
                              </p:par>
                            </p:childTnLst>
                          </p:cTn>
                        </p:par>
                      </p:childTnLst>
                    </p:cTn>
                  </p:par>
                  <p:par>
                    <p:cTn id="101" fill="hold">
                      <p:stCondLst>
                        <p:cond delay="indefinite"/>
                      </p:stCondLst>
                      <p:childTnLst>
                        <p:par>
                          <p:cTn id="102" fill="hold">
                            <p:stCondLst>
                              <p:cond delay="0"/>
                            </p:stCondLst>
                            <p:childTnLst>
                              <p:par>
                                <p:cTn id="103" presetID="26" presetClass="emph" presetSubtype="0" fill="hold" grpId="0" nodeType="clickEffect">
                                  <p:stCondLst>
                                    <p:cond delay="0"/>
                                  </p:stCondLst>
                                  <p:childTnLst>
                                    <p:animEffect transition="out" filter="fade">
                                      <p:cBhvr>
                                        <p:cTn id="104" dur="500" tmFilter="0, 0; .2, .5; .8, .5; 1, 0"/>
                                        <p:tgtEl>
                                          <p:spTgt spid="4">
                                            <p:graphicEl>
                                              <a:dgm id="{9541EBF5-D3AA-4F37-BEBB-7682CA42B4C9}"/>
                                            </p:graphicEl>
                                          </p:spTgt>
                                        </p:tgtEl>
                                      </p:cBhvr>
                                    </p:animEffect>
                                    <p:animScale>
                                      <p:cBhvr>
                                        <p:cTn id="105" dur="250" autoRev="1" fill="hold"/>
                                        <p:tgtEl>
                                          <p:spTgt spid="4">
                                            <p:graphicEl>
                                              <a:dgm id="{9541EBF5-D3AA-4F37-BEBB-7682CA42B4C9}"/>
                                            </p:graphicEl>
                                          </p:spTgt>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26" presetClass="emph" presetSubtype="0" fill="hold" grpId="0" nodeType="clickEffect">
                                  <p:stCondLst>
                                    <p:cond delay="0"/>
                                  </p:stCondLst>
                                  <p:childTnLst>
                                    <p:animEffect transition="out" filter="fade">
                                      <p:cBhvr>
                                        <p:cTn id="109" dur="500" tmFilter="0, 0; .2, .5; .8, .5; 1, 0"/>
                                        <p:tgtEl>
                                          <p:spTgt spid="4">
                                            <p:graphicEl>
                                              <a:dgm id="{1DCD74AB-43BD-4BB9-901B-F5FE9F882053}"/>
                                            </p:graphicEl>
                                          </p:spTgt>
                                        </p:tgtEl>
                                      </p:cBhvr>
                                    </p:animEffect>
                                    <p:animScale>
                                      <p:cBhvr>
                                        <p:cTn id="110" dur="250" autoRev="1" fill="hold"/>
                                        <p:tgtEl>
                                          <p:spTgt spid="4">
                                            <p:graphicEl>
                                              <a:dgm id="{1DCD74AB-43BD-4BB9-901B-F5FE9F882053}"/>
                                            </p:graphicEl>
                                          </p:spTgt>
                                        </p:tgtEl>
                                      </p:cBhvr>
                                      <p:by x="105000" y="105000"/>
                                    </p:animScale>
                                  </p:childTnLst>
                                </p:cTn>
                              </p:par>
                            </p:childTnLst>
                          </p:cTn>
                        </p:par>
                      </p:childTnLst>
                    </p:cTn>
                  </p:par>
                  <p:par>
                    <p:cTn id="111" fill="hold">
                      <p:stCondLst>
                        <p:cond delay="indefinite"/>
                      </p:stCondLst>
                      <p:childTnLst>
                        <p:par>
                          <p:cTn id="112" fill="hold">
                            <p:stCondLst>
                              <p:cond delay="0"/>
                            </p:stCondLst>
                            <p:childTnLst>
                              <p:par>
                                <p:cTn id="113" presetID="26" presetClass="emph" presetSubtype="0" fill="hold" grpId="0" nodeType="clickEffect">
                                  <p:stCondLst>
                                    <p:cond delay="0"/>
                                  </p:stCondLst>
                                  <p:childTnLst>
                                    <p:animEffect transition="out" filter="fade">
                                      <p:cBhvr>
                                        <p:cTn id="114" dur="500" tmFilter="0, 0; .2, .5; .8, .5; 1, 0"/>
                                        <p:tgtEl>
                                          <p:spTgt spid="4">
                                            <p:graphicEl>
                                              <a:dgm id="{2A26BBFB-312B-4AD1-BA89-082E450A9126}"/>
                                            </p:graphicEl>
                                          </p:spTgt>
                                        </p:tgtEl>
                                      </p:cBhvr>
                                    </p:animEffect>
                                    <p:animScale>
                                      <p:cBhvr>
                                        <p:cTn id="115" dur="250" autoRev="1" fill="hold"/>
                                        <p:tgtEl>
                                          <p:spTgt spid="4">
                                            <p:graphicEl>
                                              <a:dgm id="{2A26BBFB-312B-4AD1-BA89-082E450A9126}"/>
                                            </p:graphicEl>
                                          </p:spTgt>
                                        </p:tgtEl>
                                      </p:cBhvr>
                                      <p:by x="105000" y="105000"/>
                                    </p:animScale>
                                  </p:childTnLst>
                                </p:cTn>
                              </p:par>
                            </p:childTnLst>
                          </p:cTn>
                        </p:par>
                      </p:childTnLst>
                    </p:cTn>
                  </p:par>
                  <p:par>
                    <p:cTn id="116" fill="hold">
                      <p:stCondLst>
                        <p:cond delay="indefinite"/>
                      </p:stCondLst>
                      <p:childTnLst>
                        <p:par>
                          <p:cTn id="117" fill="hold">
                            <p:stCondLst>
                              <p:cond delay="0"/>
                            </p:stCondLst>
                            <p:childTnLst>
                              <p:par>
                                <p:cTn id="118" presetID="26" presetClass="emph" presetSubtype="0" fill="hold" grpId="0" nodeType="clickEffect">
                                  <p:stCondLst>
                                    <p:cond delay="0"/>
                                  </p:stCondLst>
                                  <p:childTnLst>
                                    <p:animEffect transition="out" filter="fade">
                                      <p:cBhvr>
                                        <p:cTn id="119" dur="500" tmFilter="0, 0; .2, .5; .8, .5; 1, 0"/>
                                        <p:tgtEl>
                                          <p:spTgt spid="4">
                                            <p:graphicEl>
                                              <a:dgm id="{F4A54D22-B7AE-4F6A-8FF9-EF2D701BD5A9}"/>
                                            </p:graphicEl>
                                          </p:spTgt>
                                        </p:tgtEl>
                                      </p:cBhvr>
                                    </p:animEffect>
                                    <p:animScale>
                                      <p:cBhvr>
                                        <p:cTn id="120" dur="250" autoRev="1" fill="hold"/>
                                        <p:tgtEl>
                                          <p:spTgt spid="4">
                                            <p:graphicEl>
                                              <a:dgm id="{F4A54D22-B7AE-4F6A-8FF9-EF2D701BD5A9}"/>
                                            </p:graphicEl>
                                          </p:spTgt>
                                        </p:tgtEl>
                                      </p:cBhvr>
                                      <p:by x="105000" y="105000"/>
                                    </p:animScale>
                                  </p:childTnLst>
                                </p:cTn>
                              </p:par>
                            </p:childTnLst>
                          </p:cTn>
                        </p:par>
                      </p:childTnLst>
                    </p:cTn>
                  </p:par>
                  <p:par>
                    <p:cTn id="121" fill="hold">
                      <p:stCondLst>
                        <p:cond delay="indefinite"/>
                      </p:stCondLst>
                      <p:childTnLst>
                        <p:par>
                          <p:cTn id="122" fill="hold">
                            <p:stCondLst>
                              <p:cond delay="0"/>
                            </p:stCondLst>
                            <p:childTnLst>
                              <p:par>
                                <p:cTn id="123" presetID="26" presetClass="emph" presetSubtype="0" fill="hold" grpId="0" nodeType="clickEffect">
                                  <p:stCondLst>
                                    <p:cond delay="0"/>
                                  </p:stCondLst>
                                  <p:childTnLst>
                                    <p:animEffect transition="out" filter="fade">
                                      <p:cBhvr>
                                        <p:cTn id="124" dur="500" tmFilter="0, 0; .2, .5; .8, .5; 1, 0"/>
                                        <p:tgtEl>
                                          <p:spTgt spid="4">
                                            <p:graphicEl>
                                              <a:dgm id="{49B2B105-299F-4102-91EA-9BF2054FD604}"/>
                                            </p:graphicEl>
                                          </p:spTgt>
                                        </p:tgtEl>
                                      </p:cBhvr>
                                    </p:animEffect>
                                    <p:animScale>
                                      <p:cBhvr>
                                        <p:cTn id="125" dur="250" autoRev="1" fill="hold"/>
                                        <p:tgtEl>
                                          <p:spTgt spid="4">
                                            <p:graphicEl>
                                              <a:dgm id="{49B2B105-299F-4102-91EA-9BF2054FD604}"/>
                                            </p:graphic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Graphic spid="4" grpId="1">
        <p:bldSub>
          <a:bldDgm/>
        </p:bldSub>
      </p:bldGraphic>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9250" y="221483"/>
            <a:ext cx="7886700" cy="1125536"/>
          </a:xfrm>
        </p:spPr>
        <p:txBody>
          <a:bodyPr>
            <a:normAutofit/>
          </a:bodyPr>
          <a:lstStyle/>
          <a:p>
            <a:r>
              <a:rPr lang="en-US" sz="3600" b="0" kern="0" dirty="0">
                <a:latin typeface="Cabin" panose="00000500000000000000" pitchFamily="2" charset="0"/>
              </a:rPr>
              <a:t>Clinical Affairs Committee (CAC)</a:t>
            </a:r>
            <a:endParaRPr lang="en-US" sz="3600" b="0" dirty="0">
              <a:latin typeface="Cabin" panose="00000500000000000000" pitchFamily="2" charset="0"/>
              <a:cs typeface="Helvetica" panose="020B0604020202020204" pitchFamily="34" charset="0"/>
            </a:endParaRPr>
          </a:p>
        </p:txBody>
      </p:sp>
      <p:sp>
        <p:nvSpPr>
          <p:cNvPr id="5" name="TextBox 4"/>
          <p:cNvSpPr txBox="1"/>
          <p:nvPr/>
        </p:nvSpPr>
        <p:spPr>
          <a:xfrm>
            <a:off x="457405" y="1185499"/>
            <a:ext cx="8166100" cy="3693319"/>
          </a:xfrm>
          <a:prstGeom prst="rect">
            <a:avLst/>
          </a:prstGeom>
          <a:noFill/>
        </p:spPr>
        <p:txBody>
          <a:bodyPr wrap="square" rtlCol="0">
            <a:spAutoFit/>
          </a:bodyPr>
          <a:lstStyle/>
          <a:p>
            <a:r>
              <a:rPr lang="en-US" dirty="0" smtClean="0"/>
              <a:t>The </a:t>
            </a:r>
            <a:r>
              <a:rPr lang="en-US" dirty="0"/>
              <a:t>INTEGRITY Quality Improvement Program is in compliance with CMS and EOHHS quality standards, expectations and priority initiatives.</a:t>
            </a:r>
          </a:p>
          <a:p>
            <a:endParaRPr lang="en-US" dirty="0"/>
          </a:p>
          <a:p>
            <a:pPr marL="285750" indent="-285750">
              <a:buFont typeface="Arial" panose="020B0604020202020204" pitchFamily="34" charset="0"/>
              <a:buChar char="•"/>
            </a:pPr>
            <a:r>
              <a:rPr lang="en-US" dirty="0"/>
              <a:t>Providers are responsible for ensuring compliance with quality improvement standards. </a:t>
            </a:r>
          </a:p>
          <a:p>
            <a:pPr marL="285750" indent="-285750">
              <a:buFont typeface="Arial" panose="020B0604020202020204" pitchFamily="34" charset="0"/>
              <a:buChar char="•"/>
            </a:pPr>
            <a:r>
              <a:rPr lang="en-US" dirty="0"/>
              <a:t>Providers must meet specific levels of quality outcomes using evidenced-based practices.</a:t>
            </a:r>
          </a:p>
          <a:p>
            <a:r>
              <a:rPr lang="en-US" dirty="0"/>
              <a:t> </a:t>
            </a:r>
          </a:p>
          <a:p>
            <a:r>
              <a:rPr lang="en-US" dirty="0"/>
              <a:t>Findings and issues will be presented to the Clinical Affairs Committee for review and approval and be shared with the Chief Medical Officer and the Vice President of Medicare &amp; Medicaid Integration.</a:t>
            </a:r>
          </a:p>
          <a:p>
            <a:endParaRPr lang="en-US" dirty="0"/>
          </a:p>
          <a:p>
            <a:endParaRPr lang="en-US" dirty="0"/>
          </a:p>
        </p:txBody>
      </p:sp>
    </p:spTree>
    <p:extLst>
      <p:ext uri="{BB962C8B-B14F-4D97-AF65-F5344CB8AC3E}">
        <p14:creationId xmlns:p14="http://schemas.microsoft.com/office/powerpoint/2010/main" val="251991448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idx="4294967295"/>
          </p:nvPr>
        </p:nvSpPr>
        <p:spPr>
          <a:xfrm>
            <a:off x="406400" y="286467"/>
            <a:ext cx="7886700" cy="1325563"/>
          </a:xfrm>
        </p:spPr>
        <p:txBody>
          <a:bodyPr>
            <a:normAutofit/>
          </a:bodyPr>
          <a:lstStyle/>
          <a:p>
            <a:r>
              <a:rPr lang="en-US" altLang="en-US" sz="3400" b="0" dirty="0" smtClean="0">
                <a:latin typeface="Cabin" panose="00000500000000000000" pitchFamily="2" charset="0"/>
                <a:cs typeface="Helvetica" panose="020B0604020202020204" pitchFamily="34" charset="0"/>
              </a:rPr>
              <a:t>INTEGRITY Population</a:t>
            </a:r>
          </a:p>
        </p:txBody>
      </p:sp>
      <p:sp>
        <p:nvSpPr>
          <p:cNvPr id="33795" name="Content Placeholder 17"/>
          <p:cNvSpPr txBox="1">
            <a:spLocks/>
          </p:cNvSpPr>
          <p:nvPr/>
        </p:nvSpPr>
        <p:spPr bwMode="auto">
          <a:xfrm>
            <a:off x="457200" y="1255369"/>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pPr>
              <a:buFont typeface="Wingdings" pitchFamily="2" charset="2"/>
              <a:buChar char="Ø"/>
            </a:pPr>
            <a:r>
              <a:rPr lang="en-US" altLang="en-US" sz="2400" kern="0" dirty="0" smtClean="0">
                <a:latin typeface="Calibri" panose="020F0502020204030204" pitchFamily="34" charset="0"/>
                <a:cs typeface="Calibri" panose="020F0502020204030204" pitchFamily="34" charset="0"/>
              </a:rPr>
              <a:t>Seniors </a:t>
            </a:r>
            <a:r>
              <a:rPr lang="en-US" altLang="en-US" sz="2400" kern="0" dirty="0">
                <a:latin typeface="Calibri" panose="020F0502020204030204" pitchFamily="34" charset="0"/>
                <a:cs typeface="Calibri" panose="020F0502020204030204" pitchFamily="34" charset="0"/>
              </a:rPr>
              <a:t>65 and older</a:t>
            </a:r>
          </a:p>
          <a:p>
            <a:pPr>
              <a:buFont typeface="Wingdings" pitchFamily="2" charset="2"/>
              <a:buChar char="Ø"/>
            </a:pPr>
            <a:r>
              <a:rPr lang="en-US" altLang="en-US" sz="2400" kern="0" dirty="0">
                <a:latin typeface="Calibri" panose="020F0502020204030204" pitchFamily="34" charset="0"/>
                <a:cs typeface="Calibri" panose="020F0502020204030204" pitchFamily="34" charset="0"/>
              </a:rPr>
              <a:t>Adults with disabilities 21-64 </a:t>
            </a:r>
          </a:p>
          <a:p>
            <a:pPr>
              <a:buFont typeface="Wingdings" pitchFamily="2" charset="2"/>
              <a:buChar char="Ø"/>
            </a:pPr>
            <a:r>
              <a:rPr lang="en-US" altLang="en-US" sz="2400" kern="0" dirty="0">
                <a:latin typeface="Calibri" panose="020F0502020204030204" pitchFamily="34" charset="0"/>
                <a:cs typeface="Calibri" panose="020F0502020204030204" pitchFamily="34" charset="0"/>
              </a:rPr>
              <a:t>High health care needs and costs </a:t>
            </a:r>
          </a:p>
          <a:p>
            <a:pPr>
              <a:buFont typeface="Wingdings" pitchFamily="2" charset="2"/>
              <a:buChar char="Ø"/>
            </a:pPr>
            <a:r>
              <a:rPr lang="en-US" altLang="en-US" sz="2400" kern="0" dirty="0">
                <a:latin typeface="Calibri" panose="020F0502020204030204" pitchFamily="34" charset="0"/>
                <a:cs typeface="Calibri" panose="020F0502020204030204" pitchFamily="34" charset="0"/>
              </a:rPr>
              <a:t>Range of complex conditions and disabilities </a:t>
            </a:r>
          </a:p>
          <a:p>
            <a:pPr lvl="1">
              <a:buFont typeface="Wingdings" pitchFamily="2" charset="2"/>
              <a:buChar char="Ø"/>
            </a:pPr>
            <a:r>
              <a:rPr lang="en-US" altLang="en-US" sz="2000" kern="0" dirty="0">
                <a:latin typeface="Calibri" panose="020F0502020204030204" pitchFamily="34" charset="0"/>
                <a:cs typeface="Calibri" panose="020F0502020204030204" pitchFamily="34" charset="0"/>
              </a:rPr>
              <a:t>Many have significant behavioral health conditions</a:t>
            </a:r>
          </a:p>
          <a:p>
            <a:pPr lvl="1">
              <a:buFont typeface="Wingdings" pitchFamily="2" charset="2"/>
              <a:buChar char="Ø"/>
            </a:pPr>
            <a:r>
              <a:rPr lang="en-US" altLang="en-US" sz="2000" kern="0" dirty="0">
                <a:latin typeface="Calibri" panose="020F0502020204030204" pitchFamily="34" charset="0"/>
                <a:cs typeface="Calibri" panose="020F0502020204030204" pitchFamily="34" charset="0"/>
              </a:rPr>
              <a:t>Physical disabilities, multiple chronic conditions</a:t>
            </a:r>
          </a:p>
          <a:p>
            <a:pPr lvl="1">
              <a:buFont typeface="Wingdings" pitchFamily="2" charset="2"/>
              <a:buChar char="Ø"/>
            </a:pPr>
            <a:r>
              <a:rPr lang="en-US" altLang="en-US" sz="2000" kern="0" dirty="0">
                <a:latin typeface="Calibri" panose="020F0502020204030204" pitchFamily="34" charset="0"/>
                <a:cs typeface="Calibri" panose="020F0502020204030204" pitchFamily="34" charset="0"/>
              </a:rPr>
              <a:t>Functional and cognitive limitations, and more</a:t>
            </a:r>
          </a:p>
          <a:p>
            <a:pPr>
              <a:buFont typeface="Wingdings" pitchFamily="2" charset="2"/>
              <a:buChar char="Ø"/>
            </a:pPr>
            <a:r>
              <a:rPr lang="en-US" altLang="en-US" sz="2400" kern="0" dirty="0" smtClean="0">
                <a:latin typeface="Calibri" panose="020F0502020204030204" pitchFamily="34" charset="0"/>
                <a:cs typeface="Calibri" panose="020F0502020204030204" pitchFamily="34" charset="0"/>
              </a:rPr>
              <a:t>Comorbidities</a:t>
            </a:r>
            <a:r>
              <a:rPr lang="en-US" altLang="en-US" sz="2400" kern="0" dirty="0">
                <a:latin typeface="Calibri" panose="020F0502020204030204" pitchFamily="34" charset="0"/>
                <a:cs typeface="Calibri" panose="020F0502020204030204" pitchFamily="34" charset="0"/>
              </a:rPr>
              <a:t>, more than one condition </a:t>
            </a:r>
          </a:p>
          <a:p>
            <a:pPr>
              <a:buFont typeface="Wingdings" pitchFamily="2" charset="2"/>
              <a:buChar char="Ø"/>
            </a:pPr>
            <a:r>
              <a:rPr lang="en-US" altLang="en-US" sz="2400" kern="0" dirty="0">
                <a:latin typeface="Calibri" panose="020F0502020204030204" pitchFamily="34" charset="0"/>
                <a:cs typeface="Calibri" panose="020F0502020204030204" pitchFamily="34" charset="0"/>
              </a:rPr>
              <a:t>Among the nation’s poorest, with significant </a:t>
            </a:r>
            <a:r>
              <a:rPr lang="en-US" altLang="en-US" sz="2400" kern="0" dirty="0" smtClean="0">
                <a:latin typeface="Calibri" panose="020F0502020204030204" pitchFamily="34" charset="0"/>
                <a:cs typeface="Calibri" panose="020F0502020204030204" pitchFamily="34" charset="0"/>
              </a:rPr>
              <a:t>disabilities</a:t>
            </a:r>
            <a:endParaRPr lang="en-US" altLang="en-US" sz="2400" kern="0" dirty="0">
              <a:latin typeface="Calibri" panose="020F0502020204030204" pitchFamily="34" charset="0"/>
              <a:cs typeface="Calibri" panose="020F0502020204030204" pitchFamily="34" charset="0"/>
            </a:endParaRPr>
          </a:p>
        </p:txBody>
      </p:sp>
      <p:sp>
        <p:nvSpPr>
          <p:cNvPr id="4" name="Slide Number Placeholder 1"/>
          <p:cNvSpPr txBox="1">
            <a:spLocks/>
          </p:cNvSpPr>
          <p:nvPr/>
        </p:nvSpPr>
        <p:spPr>
          <a:xfrm>
            <a:off x="6553200" y="6356350"/>
            <a:ext cx="2133600" cy="365125"/>
          </a:xfrm>
          <a:prstGeom prst="rect">
            <a:avLst/>
          </a:prstGeom>
        </p:spPr>
        <p:txBody>
          <a:bodyPr/>
          <a:lstStyle>
            <a:defPPr>
              <a:defRPr lang="en-US"/>
            </a:defPPr>
            <a:lvl1pPr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defTabSz="457200"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a:lstStyle>
          <a:p>
            <a:pPr algn="r" eaLnBrk="1" hangingPunct="1"/>
            <a:endParaRPr lang="en-US" sz="1200" dirty="0">
              <a:solidFill>
                <a:prstClr val="black"/>
              </a:solidFill>
              <a:ea typeface="ＭＳ Ｐゴシック" charset="0"/>
            </a:endParaRPr>
          </a:p>
        </p:txBody>
      </p:sp>
    </p:spTree>
    <p:extLst>
      <p:ext uri="{BB962C8B-B14F-4D97-AF65-F5344CB8AC3E}">
        <p14:creationId xmlns:p14="http://schemas.microsoft.com/office/powerpoint/2010/main" val="383967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7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795">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379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379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7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470719" y="217641"/>
            <a:ext cx="7886700" cy="1325563"/>
          </a:xfrm>
        </p:spPr>
        <p:txBody>
          <a:bodyPr/>
          <a:lstStyle/>
          <a:p>
            <a:pPr algn="ctr"/>
            <a:r>
              <a:rPr lang="en-US" altLang="en-US" sz="3200" b="0" dirty="0" smtClean="0">
                <a:latin typeface="Cabin" panose="00000500000000000000" pitchFamily="2" charset="0"/>
                <a:cs typeface="Helvetica" panose="020B0604020202020204" pitchFamily="34" charset="0"/>
              </a:rPr>
              <a:t>Rhode Island’s 35,000 Full Benefit Duals: </a:t>
            </a:r>
            <a:br>
              <a:rPr lang="en-US" altLang="en-US" sz="3200" b="0" dirty="0" smtClean="0">
                <a:latin typeface="Cabin" panose="00000500000000000000" pitchFamily="2" charset="0"/>
                <a:cs typeface="Helvetica" panose="020B0604020202020204" pitchFamily="34" charset="0"/>
              </a:rPr>
            </a:br>
            <a:r>
              <a:rPr lang="en-US" altLang="en-US" sz="2400" b="0" dirty="0" smtClean="0">
                <a:latin typeface="Cabin" panose="00000500000000000000" pitchFamily="2" charset="0"/>
                <a:cs typeface="Helvetica" panose="020B0604020202020204" pitchFamily="34" charset="0"/>
              </a:rPr>
              <a:t>Where do they live?</a:t>
            </a:r>
            <a:endParaRPr lang="en-US" altLang="en-US" sz="1400" b="0" dirty="0" smtClean="0">
              <a:latin typeface="Cabin" panose="00000500000000000000" pitchFamily="2" charset="0"/>
              <a:cs typeface="Helvetica" panose="020B0604020202020204" pitchFamily="34" charset="0"/>
            </a:endParaRPr>
          </a:p>
        </p:txBody>
      </p:sp>
      <p:sp>
        <p:nvSpPr>
          <p:cNvPr id="34819" name="Text Placeholder 2"/>
          <p:cNvSpPr>
            <a:spLocks noGrp="1"/>
          </p:cNvSpPr>
          <p:nvPr>
            <p:ph type="body" idx="4294967295"/>
          </p:nvPr>
        </p:nvSpPr>
        <p:spPr>
          <a:xfrm>
            <a:off x="0" y="1358900"/>
            <a:ext cx="4040188" cy="639763"/>
          </a:xfrm>
        </p:spPr>
        <p:txBody>
          <a:bodyPr anchor="ctr">
            <a:normAutofit/>
          </a:bodyPr>
          <a:lstStyle/>
          <a:p>
            <a:pPr marL="0" indent="0" algn="ctr">
              <a:buNone/>
            </a:pPr>
            <a:r>
              <a:rPr lang="en-US" altLang="en-US" sz="2800" dirty="0" smtClean="0">
                <a:solidFill>
                  <a:schemeClr val="tx2"/>
                </a:solidFill>
                <a:latin typeface="Cabin" panose="00000500000000000000" pitchFamily="2" charset="0"/>
                <a:cs typeface="Helvetica" panose="020B0604020202020204" pitchFamily="34" charset="0"/>
              </a:rPr>
              <a:t>ADULTS</a:t>
            </a:r>
            <a:r>
              <a:rPr lang="en-US" altLang="en-US" sz="2800" dirty="0" smtClean="0">
                <a:solidFill>
                  <a:schemeClr val="tx2"/>
                </a:solidFill>
                <a:latin typeface="Helvetica" panose="020B0604020202020204" pitchFamily="34" charset="0"/>
                <a:cs typeface="Helvetica" panose="020B0604020202020204" pitchFamily="34" charset="0"/>
              </a:rPr>
              <a:t> </a:t>
            </a:r>
          </a:p>
        </p:txBody>
      </p:sp>
      <p:sp>
        <p:nvSpPr>
          <p:cNvPr id="34820" name="Content Placeholder 3"/>
          <p:cNvSpPr>
            <a:spLocks noGrp="1"/>
          </p:cNvSpPr>
          <p:nvPr>
            <p:ph sz="half" idx="4294967295"/>
          </p:nvPr>
        </p:nvSpPr>
        <p:spPr>
          <a:xfrm>
            <a:off x="279937" y="1860397"/>
            <a:ext cx="4040188" cy="3951287"/>
          </a:xfrm>
        </p:spPr>
        <p:txBody>
          <a:bodyPr/>
          <a:lstStyle/>
          <a:p>
            <a:pPr>
              <a:lnSpc>
                <a:spcPct val="150000"/>
              </a:lnSpc>
            </a:pPr>
            <a:r>
              <a:rPr lang="en-US" altLang="en-US" sz="2000" kern="0" dirty="0" smtClean="0">
                <a:latin typeface="Calibri" panose="020F0502020204030204" pitchFamily="34" charset="0"/>
                <a:cs typeface="Calibri" panose="020F0502020204030204" pitchFamily="34" charset="0"/>
              </a:rPr>
              <a:t>Between 21-64 years of age</a:t>
            </a:r>
            <a:br>
              <a:rPr lang="en-US" altLang="en-US" sz="2000" kern="0" dirty="0" smtClean="0">
                <a:latin typeface="Calibri" panose="020F0502020204030204" pitchFamily="34" charset="0"/>
                <a:cs typeface="Calibri" panose="020F0502020204030204" pitchFamily="34" charset="0"/>
              </a:rPr>
            </a:br>
            <a:endParaRPr lang="en-US" altLang="en-US" sz="7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Adults with disabilities, living in the community or in an institution.</a:t>
            </a:r>
            <a:br>
              <a:rPr lang="en-US" altLang="en-US" sz="2000" kern="0" dirty="0" smtClean="0">
                <a:latin typeface="Calibri" panose="020F0502020204030204" pitchFamily="34" charset="0"/>
                <a:cs typeface="Calibri" panose="020F0502020204030204" pitchFamily="34" charset="0"/>
              </a:rPr>
            </a:br>
            <a:endParaRPr lang="en-US" altLang="en-US" sz="1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95% live in the community. </a:t>
            </a:r>
          </a:p>
          <a:p>
            <a:pPr lvl="1"/>
            <a:r>
              <a:rPr lang="en-US" altLang="en-US" sz="1600" kern="0" dirty="0" smtClean="0">
                <a:latin typeface="Calibri" panose="020F0502020204030204" pitchFamily="34" charset="0"/>
                <a:cs typeface="Calibri" panose="020F0502020204030204" pitchFamily="34" charset="0"/>
              </a:rPr>
              <a:t>30% receive home and community-based services (HCBS)</a:t>
            </a:r>
            <a:br>
              <a:rPr lang="en-US" altLang="en-US" sz="1600" kern="0" dirty="0" smtClean="0">
                <a:latin typeface="Calibri" panose="020F0502020204030204" pitchFamily="34" charset="0"/>
                <a:cs typeface="Calibri" panose="020F0502020204030204" pitchFamily="34" charset="0"/>
              </a:rPr>
            </a:br>
            <a:endParaRPr lang="en-US" altLang="en-US" sz="8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5% live in LTC institutions </a:t>
            </a:r>
            <a:r>
              <a:rPr lang="en-US" altLang="en-US" sz="2000" dirty="0" smtClean="0">
                <a:latin typeface="Helvetica" panose="020B0604020202020204" pitchFamily="34" charset="0"/>
                <a:cs typeface="Helvetica" panose="020B0604020202020204" pitchFamily="34" charset="0"/>
              </a:rPr>
              <a:t>			</a:t>
            </a:r>
          </a:p>
          <a:p>
            <a:endParaRPr lang="en-US" altLang="en-US" sz="2000" dirty="0" smtClean="0">
              <a:latin typeface="Helvetica" panose="020B0604020202020204" pitchFamily="34" charset="0"/>
              <a:cs typeface="Helvetica" panose="020B0604020202020204" pitchFamily="34" charset="0"/>
            </a:endParaRPr>
          </a:p>
        </p:txBody>
      </p:sp>
      <p:sp>
        <p:nvSpPr>
          <p:cNvPr id="34821" name="Text Placeholder 4"/>
          <p:cNvSpPr>
            <a:spLocks noGrp="1"/>
          </p:cNvSpPr>
          <p:nvPr>
            <p:ph type="body" sz="quarter" idx="4294967295"/>
          </p:nvPr>
        </p:nvSpPr>
        <p:spPr>
          <a:xfrm>
            <a:off x="4708935" y="1358901"/>
            <a:ext cx="4041775" cy="639762"/>
          </a:xfrm>
        </p:spPr>
        <p:txBody>
          <a:bodyPr anchor="ctr">
            <a:normAutofit/>
          </a:bodyPr>
          <a:lstStyle/>
          <a:p>
            <a:pPr marL="0" indent="0" algn="ctr">
              <a:buNone/>
            </a:pPr>
            <a:r>
              <a:rPr lang="en-US" altLang="en-US" sz="2800" dirty="0" smtClean="0">
                <a:solidFill>
                  <a:schemeClr val="tx2"/>
                </a:solidFill>
                <a:latin typeface="Cabin" panose="00000500000000000000" pitchFamily="2" charset="0"/>
                <a:cs typeface="Helvetica" panose="020B0604020202020204" pitchFamily="34" charset="0"/>
              </a:rPr>
              <a:t>SENIORS </a:t>
            </a:r>
          </a:p>
        </p:txBody>
      </p:sp>
      <p:sp>
        <p:nvSpPr>
          <p:cNvPr id="34822" name="Content Placeholder 5"/>
          <p:cNvSpPr>
            <a:spLocks noGrp="1"/>
          </p:cNvSpPr>
          <p:nvPr>
            <p:ph sz="quarter" idx="4294967295"/>
          </p:nvPr>
        </p:nvSpPr>
        <p:spPr>
          <a:xfrm>
            <a:off x="4944909" y="1998663"/>
            <a:ext cx="4041775" cy="3951287"/>
          </a:xfrm>
        </p:spPr>
        <p:txBody>
          <a:bodyPr/>
          <a:lstStyle/>
          <a:p>
            <a:r>
              <a:rPr lang="en-US" altLang="en-US" sz="2000" kern="0" dirty="0" smtClean="0">
                <a:latin typeface="Calibri" panose="020F0502020204030204" pitchFamily="34" charset="0"/>
                <a:cs typeface="Calibri" panose="020F0502020204030204" pitchFamily="34" charset="0"/>
              </a:rPr>
              <a:t>65 years of age and older </a:t>
            </a:r>
            <a:br>
              <a:rPr lang="en-US" altLang="en-US" sz="2000" kern="0" dirty="0" smtClean="0">
                <a:latin typeface="Calibri" panose="020F0502020204030204" pitchFamily="34" charset="0"/>
                <a:cs typeface="Calibri" panose="020F0502020204030204" pitchFamily="34" charset="0"/>
              </a:rPr>
            </a:br>
            <a:endParaRPr lang="en-US" altLang="en-US" sz="14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Seniors, living in the community or in an institution.</a:t>
            </a:r>
            <a:br>
              <a:rPr lang="en-US" altLang="en-US" sz="2000" kern="0" dirty="0" smtClean="0">
                <a:latin typeface="Calibri" panose="020F0502020204030204" pitchFamily="34" charset="0"/>
                <a:cs typeface="Calibri" panose="020F0502020204030204" pitchFamily="34" charset="0"/>
              </a:rPr>
            </a:br>
            <a:endParaRPr lang="en-US" altLang="en-US" sz="14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65% live in the community</a:t>
            </a:r>
          </a:p>
          <a:p>
            <a:pPr lvl="1"/>
            <a:r>
              <a:rPr lang="en-US" altLang="en-US" sz="1600" kern="0" dirty="0" smtClean="0">
                <a:latin typeface="Calibri" panose="020F0502020204030204" pitchFamily="34" charset="0"/>
                <a:cs typeface="Calibri" panose="020F0502020204030204" pitchFamily="34" charset="0"/>
              </a:rPr>
              <a:t>6% receive home and community-based services (HCBS).</a:t>
            </a:r>
            <a:br>
              <a:rPr lang="en-US" altLang="en-US" sz="1600" kern="0" dirty="0" smtClean="0">
                <a:latin typeface="Calibri" panose="020F0502020204030204" pitchFamily="34" charset="0"/>
                <a:cs typeface="Calibri" panose="020F0502020204030204" pitchFamily="34" charset="0"/>
              </a:rPr>
            </a:br>
            <a:endParaRPr lang="en-US" altLang="en-US" sz="1100" kern="0" dirty="0" smtClean="0">
              <a:latin typeface="Calibri" panose="020F0502020204030204" pitchFamily="34" charset="0"/>
              <a:cs typeface="Calibri" panose="020F0502020204030204" pitchFamily="34" charset="0"/>
            </a:endParaRPr>
          </a:p>
          <a:p>
            <a:r>
              <a:rPr lang="en-US" altLang="en-US" sz="2000" kern="0" dirty="0" smtClean="0">
                <a:latin typeface="Calibri" panose="020F0502020204030204" pitchFamily="34" charset="0"/>
                <a:cs typeface="Calibri" panose="020F0502020204030204" pitchFamily="34" charset="0"/>
              </a:rPr>
              <a:t>35% live in long term care  institutions </a:t>
            </a:r>
          </a:p>
          <a:p>
            <a:endParaRPr lang="en-US" altLang="en-US" sz="2000" dirty="0" smtClean="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38436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4820"/>
                                        </p:tgtEl>
                                        <p:attrNameLst>
                                          <p:attrName>style.visibility</p:attrName>
                                        </p:attrNameLst>
                                      </p:cBhvr>
                                      <p:to>
                                        <p:strVal val="visible"/>
                                      </p:to>
                                    </p:set>
                                    <p:animEffect transition="in" filter="fade">
                                      <p:cBhvr>
                                        <p:cTn id="7" dur="1000"/>
                                        <p:tgtEl>
                                          <p:spTgt spid="34820"/>
                                        </p:tgtEl>
                                      </p:cBhvr>
                                    </p:animEffect>
                                    <p:anim calcmode="lin" valueType="num">
                                      <p:cBhvr>
                                        <p:cTn id="8" dur="1000" fill="hold"/>
                                        <p:tgtEl>
                                          <p:spTgt spid="34820"/>
                                        </p:tgtEl>
                                        <p:attrNameLst>
                                          <p:attrName>ppt_x</p:attrName>
                                        </p:attrNameLst>
                                      </p:cBhvr>
                                      <p:tavLst>
                                        <p:tav tm="0">
                                          <p:val>
                                            <p:strVal val="#ppt_x"/>
                                          </p:val>
                                        </p:tav>
                                        <p:tav tm="100000">
                                          <p:val>
                                            <p:strVal val="#ppt_x"/>
                                          </p:val>
                                        </p:tav>
                                      </p:tavLst>
                                    </p:anim>
                                    <p:anim calcmode="lin" valueType="num">
                                      <p:cBhvr>
                                        <p:cTn id="9" dur="1000" fill="hold"/>
                                        <p:tgtEl>
                                          <p:spTgt spid="348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4822"/>
                                        </p:tgtEl>
                                        <p:attrNameLst>
                                          <p:attrName>style.visibility</p:attrName>
                                        </p:attrNameLst>
                                      </p:cBhvr>
                                      <p:to>
                                        <p:strVal val="visible"/>
                                      </p:to>
                                    </p:set>
                                    <p:animEffect transition="in" filter="fade">
                                      <p:cBhvr>
                                        <p:cTn id="14" dur="1000"/>
                                        <p:tgtEl>
                                          <p:spTgt spid="34822"/>
                                        </p:tgtEl>
                                      </p:cBhvr>
                                    </p:animEffect>
                                    <p:anim calcmode="lin" valueType="num">
                                      <p:cBhvr>
                                        <p:cTn id="15" dur="1000" fill="hold"/>
                                        <p:tgtEl>
                                          <p:spTgt spid="34822"/>
                                        </p:tgtEl>
                                        <p:attrNameLst>
                                          <p:attrName>ppt_x</p:attrName>
                                        </p:attrNameLst>
                                      </p:cBhvr>
                                      <p:tavLst>
                                        <p:tav tm="0">
                                          <p:val>
                                            <p:strVal val="#ppt_x"/>
                                          </p:val>
                                        </p:tav>
                                        <p:tav tm="100000">
                                          <p:val>
                                            <p:strVal val="#ppt_x"/>
                                          </p:val>
                                        </p:tav>
                                      </p:tavLst>
                                    </p:anim>
                                    <p:anim calcmode="lin" valueType="num">
                                      <p:cBhvr>
                                        <p:cTn id="16" dur="1000" fill="hold"/>
                                        <p:tgtEl>
                                          <p:spTgt spid="348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0" grpId="0"/>
      <p:bldP spid="34822"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7321218" y="3284538"/>
            <a:ext cx="1295400" cy="309563"/>
          </a:xfrm>
          <a:solidFill>
            <a:schemeClr val="tx2"/>
          </a:solidFill>
        </p:spPr>
        <p:txBody>
          <a:bodyPr anchor="t"/>
          <a:lstStyle/>
          <a:p>
            <a:pPr algn="ctr"/>
            <a:r>
              <a:rPr lang="en-US" altLang="en-US" sz="1400" dirty="0" smtClean="0">
                <a:solidFill>
                  <a:schemeClr val="bg1"/>
                </a:solidFill>
                <a:latin typeface="Cabin Regular"/>
                <a:cs typeface="Helvetica" charset="0"/>
              </a:rPr>
              <a:t>RI Duals</a:t>
            </a:r>
            <a:endParaRPr lang="en-US" altLang="en-US" sz="1400" dirty="0" smtClean="0">
              <a:latin typeface="Cabin Regular"/>
              <a:cs typeface="Helvetica" charset="0"/>
            </a:endParaRPr>
          </a:p>
        </p:txBody>
      </p:sp>
      <p:sp>
        <p:nvSpPr>
          <p:cNvPr id="3" name="Content Placeholder 2"/>
          <p:cNvSpPr>
            <a:spLocks noGrp="1"/>
          </p:cNvSpPr>
          <p:nvPr>
            <p:ph idx="4294967295"/>
          </p:nvPr>
        </p:nvSpPr>
        <p:spPr>
          <a:xfrm>
            <a:off x="-152403" y="325439"/>
            <a:ext cx="6477000" cy="752475"/>
          </a:xfrm>
        </p:spPr>
        <p:txBody>
          <a:bodyPr/>
          <a:lstStyle/>
          <a:p>
            <a:pPr marL="0" indent="0" algn="ctr">
              <a:buFont typeface="Arial" panose="020B0604020202020204" pitchFamily="34" charset="0"/>
              <a:buNone/>
              <a:defRPr/>
            </a:pPr>
            <a:r>
              <a:rPr lang="en-US" sz="3600" dirty="0" smtClean="0">
                <a:solidFill>
                  <a:srgbClr val="208F44"/>
                </a:solidFill>
                <a:latin typeface="Cabin" panose="00000500000000000000" pitchFamily="2" charset="0"/>
                <a:ea typeface="ＭＳ Ｐゴシック" pitchFamily="-112" charset="-128"/>
                <a:cs typeface="Helvetica" panose="020B0604020202020204" pitchFamily="34" charset="0"/>
              </a:rPr>
              <a:t>A Sketch of the Population</a:t>
            </a:r>
          </a:p>
          <a:p>
            <a:pPr marL="0" indent="0" algn="ctr">
              <a:buFont typeface="Arial" panose="020B0604020202020204" pitchFamily="34" charset="0"/>
              <a:buNone/>
              <a:defRPr/>
            </a:pPr>
            <a:endParaRPr lang="en-US" sz="2800" b="1" dirty="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b="1"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buFont typeface="Arial" panose="020B0604020202020204" pitchFamily="34" charset="0"/>
              <a:buNone/>
              <a:defRPr/>
            </a:pPr>
            <a:endParaRPr lang="en-US" sz="1200" b="1" u="sng"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a:solidFill>
                <a:schemeClr val="tx2"/>
              </a:solidFill>
              <a:latin typeface="Helvetica" panose="020B0604020202020204" pitchFamily="34" charset="0"/>
              <a:ea typeface="ＭＳ Ｐゴシック" pitchFamily="-112" charset="-128"/>
              <a:cs typeface="Helvetica" panose="020B0604020202020204" pitchFamily="34" charset="0"/>
            </a:endParaRPr>
          </a:p>
          <a:p>
            <a:pPr>
              <a:buFont typeface="Arial" panose="020B0604020202020204" pitchFamily="34" charset="0"/>
              <a:buChar char="•"/>
              <a:defRPr/>
            </a:pPr>
            <a:endParaRPr lang="en-US" sz="2000"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2000"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a:p>
            <a:pPr marL="0" indent="0" algn="ctr">
              <a:buFont typeface="Arial" panose="020B0604020202020204" pitchFamily="34" charset="0"/>
              <a:buNone/>
              <a:defRPr/>
            </a:pPr>
            <a:endParaRPr lang="en-US" sz="1600" b="1" u="sng" dirty="0" smtClean="0">
              <a:solidFill>
                <a:schemeClr val="tx2"/>
              </a:solidFill>
              <a:latin typeface="Helvetica" panose="020B0604020202020204" pitchFamily="34" charset="0"/>
              <a:ea typeface="ＭＳ Ｐゴシック" pitchFamily="-112" charset="-128"/>
              <a:cs typeface="Helvetica" panose="020B0604020202020204" pitchFamily="34" charset="0"/>
            </a:endParaRPr>
          </a:p>
        </p:txBody>
      </p:sp>
      <p:sp>
        <p:nvSpPr>
          <p:cNvPr id="36868" name="Text Placeholder 3"/>
          <p:cNvSpPr>
            <a:spLocks noGrp="1"/>
          </p:cNvSpPr>
          <p:nvPr>
            <p:ph type="body" sz="half" idx="4294967295"/>
          </p:nvPr>
        </p:nvSpPr>
        <p:spPr>
          <a:xfrm>
            <a:off x="7219618" y="3733800"/>
            <a:ext cx="1498600" cy="1889125"/>
          </a:xfrm>
        </p:spPr>
        <p:txBody>
          <a:bodyPr>
            <a:normAutofit fontScale="40000" lnSpcReduction="20000"/>
          </a:bodyPr>
          <a:lstStyle/>
          <a:p>
            <a:pPr marL="285750" indent="-285750">
              <a:buFont typeface="Wingdings" pitchFamily="2" charset="2"/>
              <a:buChar char="ü"/>
            </a:pPr>
            <a:r>
              <a:rPr lang="en-US" altLang="en-US" dirty="0" smtClean="0">
                <a:cs typeface="Garamond" pitchFamily="18" charset="0"/>
              </a:rPr>
              <a:t>44% under the age of 65.</a:t>
            </a:r>
          </a:p>
          <a:p>
            <a:endParaRPr lang="en-US" altLang="en-US" dirty="0" smtClean="0">
              <a:cs typeface="Garamond" pitchFamily="18" charset="0"/>
            </a:endParaRPr>
          </a:p>
          <a:p>
            <a:pPr marL="285750" indent="-285750">
              <a:buFont typeface="Wingdings" pitchFamily="2" charset="2"/>
              <a:buChar char="ü"/>
            </a:pPr>
            <a:r>
              <a:rPr lang="en-US" altLang="en-US" dirty="0" smtClean="0">
                <a:cs typeface="Garamond" pitchFamily="18" charset="0"/>
              </a:rPr>
              <a:t>66% female.</a:t>
            </a:r>
          </a:p>
          <a:p>
            <a:pPr marL="285750" indent="-285750">
              <a:buFont typeface="Wingdings" pitchFamily="2" charset="2"/>
              <a:buChar char="ü"/>
            </a:pPr>
            <a:endParaRPr lang="en-US" altLang="en-US" dirty="0" smtClean="0">
              <a:cs typeface="Garamond" pitchFamily="18" charset="0"/>
            </a:endParaRPr>
          </a:p>
          <a:p>
            <a:pPr marL="285750" indent="-285750">
              <a:buFont typeface="Wingdings" pitchFamily="2" charset="2"/>
              <a:buChar char="ü"/>
            </a:pPr>
            <a:r>
              <a:rPr lang="en-US" altLang="en-US" dirty="0" smtClean="0">
                <a:cs typeface="Garamond" pitchFamily="18" charset="0"/>
              </a:rPr>
              <a:t>Many live in Providence. </a:t>
            </a:r>
          </a:p>
        </p:txBody>
      </p:sp>
      <p:graphicFrame>
        <p:nvGraphicFramePr>
          <p:cNvPr id="2" name="Diagram 1"/>
          <p:cNvGraphicFramePr/>
          <p:nvPr>
            <p:extLst/>
          </p:nvPr>
        </p:nvGraphicFramePr>
        <p:xfrm>
          <a:off x="533398" y="914401"/>
          <a:ext cx="7696201"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592138" y="1147763"/>
            <a:ext cx="3657600" cy="990600"/>
          </a:xfrm>
          <a:prstGeom prst="ellipse">
            <a:avLst/>
          </a:prstGeom>
          <a:solidFill>
            <a:schemeClr val="bg1">
              <a:lumMod val="8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600" b="1" dirty="0">
                <a:solidFill>
                  <a:schemeClr val="tx2"/>
                </a:solidFill>
                <a:latin typeface="Helvetica" panose="020B0604020202020204" pitchFamily="34" charset="0"/>
                <a:cs typeface="Helvetica" panose="020B0604020202020204" pitchFamily="34" charset="0"/>
              </a:rPr>
              <a:t>Most persons have 2 or more chronic conditions </a:t>
            </a:r>
          </a:p>
        </p:txBody>
      </p:sp>
      <p:sp>
        <p:nvSpPr>
          <p:cNvPr id="4" name="Rectangle 3"/>
          <p:cNvSpPr/>
          <p:nvPr/>
        </p:nvSpPr>
        <p:spPr>
          <a:xfrm>
            <a:off x="7160087" y="3121742"/>
            <a:ext cx="1617662" cy="2498725"/>
          </a:xfrm>
          <a:prstGeom prst="rect">
            <a:avLst/>
          </a:prstGeom>
          <a:noFill/>
          <a:ln w="25400">
            <a:solidFill>
              <a:schemeClr val="tx2">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16070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graphicEl>
                                              <a:dgm id="{C17E0A93-002A-4B99-8FDA-5AFBE5C18453}"/>
                                            </p:graphicEl>
                                          </p:spTgt>
                                        </p:tgtEl>
                                        <p:attrNameLst>
                                          <p:attrName>style.color</p:attrName>
                                        </p:attrNameLst>
                                      </p:cBhvr>
                                      <p:by>
                                        <p:hsl h="0" s="-12549" l="-25098"/>
                                      </p:by>
                                    </p:animClr>
                                    <p:animClr clrSpc="hsl" dir="cw">
                                      <p:cBhvr>
                                        <p:cTn id="7" dur="500" fill="hold"/>
                                        <p:tgtEl>
                                          <p:spTgt spid="2">
                                            <p:graphicEl>
                                              <a:dgm id="{C17E0A93-002A-4B99-8FDA-5AFBE5C18453}"/>
                                            </p:graphicEl>
                                          </p:spTgt>
                                        </p:tgtEl>
                                        <p:attrNameLst>
                                          <p:attrName>fillcolor</p:attrName>
                                        </p:attrNameLst>
                                      </p:cBhvr>
                                      <p:by>
                                        <p:hsl h="0" s="-12549" l="-25098"/>
                                      </p:by>
                                    </p:animClr>
                                    <p:animClr clrSpc="hsl" dir="cw">
                                      <p:cBhvr>
                                        <p:cTn id="8" dur="500" fill="hold"/>
                                        <p:tgtEl>
                                          <p:spTgt spid="2">
                                            <p:graphicEl>
                                              <a:dgm id="{C17E0A93-002A-4B99-8FDA-5AFBE5C18453}"/>
                                            </p:graphicEl>
                                          </p:spTgt>
                                        </p:tgtEl>
                                        <p:attrNameLst>
                                          <p:attrName>stroke.color</p:attrName>
                                        </p:attrNameLst>
                                      </p:cBhvr>
                                      <p:by>
                                        <p:hsl h="0" s="-12549" l="-25098"/>
                                      </p:by>
                                    </p:animClr>
                                    <p:set>
                                      <p:cBhvr>
                                        <p:cTn id="9" dur="500" fill="hold"/>
                                        <p:tgtEl>
                                          <p:spTgt spid="2">
                                            <p:graphicEl>
                                              <a:dgm id="{C17E0A93-002A-4B99-8FDA-5AFBE5C18453}"/>
                                            </p:graphicEl>
                                          </p:spTgt>
                                        </p:tgtEl>
                                        <p:attrNameLst>
                                          <p:attrName>fill.type</p:attrName>
                                        </p:attrNameLst>
                                      </p:cBhvr>
                                      <p:to>
                                        <p:strVal val="solid"/>
                                      </p:to>
                                    </p:set>
                                  </p:childTnLst>
                                </p:cTn>
                              </p:par>
                              <p:par>
                                <p:cTn id="10" presetID="24" presetClass="emph" presetSubtype="0" fill="hold" grpId="0" nodeType="withEffect">
                                  <p:stCondLst>
                                    <p:cond delay="0"/>
                                  </p:stCondLst>
                                  <p:childTnLst>
                                    <p:animClr clrSpc="hsl" dir="cw">
                                      <p:cBhvr override="childStyle">
                                        <p:cTn id="11" dur="500" fill="hold"/>
                                        <p:tgtEl>
                                          <p:spTgt spid="2">
                                            <p:graphicEl>
                                              <a:dgm id="{525A7F45-1636-4BD1-8BCC-FB66596C393B}"/>
                                            </p:graphicEl>
                                          </p:spTgt>
                                        </p:tgtEl>
                                        <p:attrNameLst>
                                          <p:attrName>style.color</p:attrName>
                                        </p:attrNameLst>
                                      </p:cBhvr>
                                      <p:by>
                                        <p:hsl h="0" s="-12549" l="-25098"/>
                                      </p:by>
                                    </p:animClr>
                                    <p:animClr clrSpc="hsl" dir="cw">
                                      <p:cBhvr>
                                        <p:cTn id="12" dur="500" fill="hold"/>
                                        <p:tgtEl>
                                          <p:spTgt spid="2">
                                            <p:graphicEl>
                                              <a:dgm id="{525A7F45-1636-4BD1-8BCC-FB66596C393B}"/>
                                            </p:graphicEl>
                                          </p:spTgt>
                                        </p:tgtEl>
                                        <p:attrNameLst>
                                          <p:attrName>fillcolor</p:attrName>
                                        </p:attrNameLst>
                                      </p:cBhvr>
                                      <p:by>
                                        <p:hsl h="0" s="-12549" l="-25098"/>
                                      </p:by>
                                    </p:animClr>
                                    <p:animClr clrSpc="hsl" dir="cw">
                                      <p:cBhvr>
                                        <p:cTn id="13" dur="500" fill="hold"/>
                                        <p:tgtEl>
                                          <p:spTgt spid="2">
                                            <p:graphicEl>
                                              <a:dgm id="{525A7F45-1636-4BD1-8BCC-FB66596C393B}"/>
                                            </p:graphicEl>
                                          </p:spTgt>
                                        </p:tgtEl>
                                        <p:attrNameLst>
                                          <p:attrName>stroke.color</p:attrName>
                                        </p:attrNameLst>
                                      </p:cBhvr>
                                      <p:by>
                                        <p:hsl h="0" s="-12549" l="-25098"/>
                                      </p:by>
                                    </p:animClr>
                                    <p:set>
                                      <p:cBhvr>
                                        <p:cTn id="14" dur="500" fill="hold"/>
                                        <p:tgtEl>
                                          <p:spTgt spid="2">
                                            <p:graphicEl>
                                              <a:dgm id="{525A7F45-1636-4BD1-8BCC-FB66596C393B}"/>
                                            </p:graphicEl>
                                          </p:spTgt>
                                        </p:tgtEl>
                                        <p:attrNameLst>
                                          <p:attrName>fill.type</p:attrName>
                                        </p:attrNameLst>
                                      </p:cBhvr>
                                      <p:to>
                                        <p:strVal val="solid"/>
                                      </p:to>
                                    </p:set>
                                  </p:childTnLst>
                                </p:cTn>
                              </p:par>
                              <p:par>
                                <p:cTn id="15" presetID="24" presetClass="emph" presetSubtype="0" fill="hold" grpId="0" nodeType="withEffect">
                                  <p:stCondLst>
                                    <p:cond delay="0"/>
                                  </p:stCondLst>
                                  <p:childTnLst>
                                    <p:animClr clrSpc="hsl" dir="cw">
                                      <p:cBhvr override="childStyle">
                                        <p:cTn id="16" dur="500" fill="hold"/>
                                        <p:tgtEl>
                                          <p:spTgt spid="2">
                                            <p:graphicEl>
                                              <a:dgm id="{5D513CDF-9743-4BA8-9AD7-199E7F178B6E}"/>
                                            </p:graphicEl>
                                          </p:spTgt>
                                        </p:tgtEl>
                                        <p:attrNameLst>
                                          <p:attrName>style.color</p:attrName>
                                        </p:attrNameLst>
                                      </p:cBhvr>
                                      <p:by>
                                        <p:hsl h="0" s="-12549" l="-25098"/>
                                      </p:by>
                                    </p:animClr>
                                    <p:animClr clrSpc="hsl" dir="cw">
                                      <p:cBhvr>
                                        <p:cTn id="17" dur="500" fill="hold"/>
                                        <p:tgtEl>
                                          <p:spTgt spid="2">
                                            <p:graphicEl>
                                              <a:dgm id="{5D513CDF-9743-4BA8-9AD7-199E7F178B6E}"/>
                                            </p:graphicEl>
                                          </p:spTgt>
                                        </p:tgtEl>
                                        <p:attrNameLst>
                                          <p:attrName>fillcolor</p:attrName>
                                        </p:attrNameLst>
                                      </p:cBhvr>
                                      <p:by>
                                        <p:hsl h="0" s="-12549" l="-25098"/>
                                      </p:by>
                                    </p:animClr>
                                    <p:animClr clrSpc="hsl" dir="cw">
                                      <p:cBhvr>
                                        <p:cTn id="18" dur="500" fill="hold"/>
                                        <p:tgtEl>
                                          <p:spTgt spid="2">
                                            <p:graphicEl>
                                              <a:dgm id="{5D513CDF-9743-4BA8-9AD7-199E7F178B6E}"/>
                                            </p:graphicEl>
                                          </p:spTgt>
                                        </p:tgtEl>
                                        <p:attrNameLst>
                                          <p:attrName>stroke.color</p:attrName>
                                        </p:attrNameLst>
                                      </p:cBhvr>
                                      <p:by>
                                        <p:hsl h="0" s="-12549" l="-25098"/>
                                      </p:by>
                                    </p:animClr>
                                    <p:set>
                                      <p:cBhvr>
                                        <p:cTn id="19" dur="500" fill="hold"/>
                                        <p:tgtEl>
                                          <p:spTgt spid="2">
                                            <p:graphicEl>
                                              <a:dgm id="{5D513CDF-9743-4BA8-9AD7-199E7F178B6E}"/>
                                            </p:graphic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4" presetClass="emph" presetSubtype="0" fill="hold" grpId="0" nodeType="clickEffect">
                                  <p:stCondLst>
                                    <p:cond delay="0"/>
                                  </p:stCondLst>
                                  <p:childTnLst>
                                    <p:animClr clrSpc="hsl" dir="cw">
                                      <p:cBhvr override="childStyle">
                                        <p:cTn id="23" dur="500" fill="hold"/>
                                        <p:tgtEl>
                                          <p:spTgt spid="2">
                                            <p:graphicEl>
                                              <a:dgm id="{4FF0FA8E-92C1-4858-A267-F2A54E141B84}"/>
                                            </p:graphicEl>
                                          </p:spTgt>
                                        </p:tgtEl>
                                        <p:attrNameLst>
                                          <p:attrName>style.color</p:attrName>
                                        </p:attrNameLst>
                                      </p:cBhvr>
                                      <p:by>
                                        <p:hsl h="0" s="-12549" l="-25098"/>
                                      </p:by>
                                    </p:animClr>
                                    <p:animClr clrSpc="hsl" dir="cw">
                                      <p:cBhvr>
                                        <p:cTn id="24" dur="500" fill="hold"/>
                                        <p:tgtEl>
                                          <p:spTgt spid="2">
                                            <p:graphicEl>
                                              <a:dgm id="{4FF0FA8E-92C1-4858-A267-F2A54E141B84}"/>
                                            </p:graphicEl>
                                          </p:spTgt>
                                        </p:tgtEl>
                                        <p:attrNameLst>
                                          <p:attrName>fillcolor</p:attrName>
                                        </p:attrNameLst>
                                      </p:cBhvr>
                                      <p:by>
                                        <p:hsl h="0" s="-12549" l="-25098"/>
                                      </p:by>
                                    </p:animClr>
                                    <p:animClr clrSpc="hsl" dir="cw">
                                      <p:cBhvr>
                                        <p:cTn id="25" dur="500" fill="hold"/>
                                        <p:tgtEl>
                                          <p:spTgt spid="2">
                                            <p:graphicEl>
                                              <a:dgm id="{4FF0FA8E-92C1-4858-A267-F2A54E141B84}"/>
                                            </p:graphicEl>
                                          </p:spTgt>
                                        </p:tgtEl>
                                        <p:attrNameLst>
                                          <p:attrName>stroke.color</p:attrName>
                                        </p:attrNameLst>
                                      </p:cBhvr>
                                      <p:by>
                                        <p:hsl h="0" s="-12549" l="-25098"/>
                                      </p:by>
                                    </p:animClr>
                                    <p:set>
                                      <p:cBhvr>
                                        <p:cTn id="26" dur="500" fill="hold"/>
                                        <p:tgtEl>
                                          <p:spTgt spid="2">
                                            <p:graphicEl>
                                              <a:dgm id="{4FF0FA8E-92C1-4858-A267-F2A54E141B84}"/>
                                            </p:graphicEl>
                                          </p:spTgt>
                                        </p:tgtEl>
                                        <p:attrNameLst>
                                          <p:attrName>fill.type</p:attrName>
                                        </p:attrNameLst>
                                      </p:cBhvr>
                                      <p:to>
                                        <p:strVal val="solid"/>
                                      </p:to>
                                    </p:set>
                                  </p:childTnLst>
                                </p:cTn>
                              </p:par>
                              <p:par>
                                <p:cTn id="27" presetID="24" presetClass="emph" presetSubtype="0" fill="hold" grpId="0" nodeType="withEffect">
                                  <p:stCondLst>
                                    <p:cond delay="0"/>
                                  </p:stCondLst>
                                  <p:childTnLst>
                                    <p:animClr clrSpc="hsl" dir="cw">
                                      <p:cBhvr override="childStyle">
                                        <p:cTn id="28" dur="500" fill="hold"/>
                                        <p:tgtEl>
                                          <p:spTgt spid="2">
                                            <p:graphicEl>
                                              <a:dgm id="{DC787341-5AE9-4966-ADFE-5AD7A040703B}"/>
                                            </p:graphicEl>
                                          </p:spTgt>
                                        </p:tgtEl>
                                        <p:attrNameLst>
                                          <p:attrName>style.color</p:attrName>
                                        </p:attrNameLst>
                                      </p:cBhvr>
                                      <p:by>
                                        <p:hsl h="0" s="-12549" l="-25098"/>
                                      </p:by>
                                    </p:animClr>
                                    <p:animClr clrSpc="hsl" dir="cw">
                                      <p:cBhvr>
                                        <p:cTn id="29" dur="500" fill="hold"/>
                                        <p:tgtEl>
                                          <p:spTgt spid="2">
                                            <p:graphicEl>
                                              <a:dgm id="{DC787341-5AE9-4966-ADFE-5AD7A040703B}"/>
                                            </p:graphicEl>
                                          </p:spTgt>
                                        </p:tgtEl>
                                        <p:attrNameLst>
                                          <p:attrName>fillcolor</p:attrName>
                                        </p:attrNameLst>
                                      </p:cBhvr>
                                      <p:by>
                                        <p:hsl h="0" s="-12549" l="-25098"/>
                                      </p:by>
                                    </p:animClr>
                                    <p:animClr clrSpc="hsl" dir="cw">
                                      <p:cBhvr>
                                        <p:cTn id="30" dur="500" fill="hold"/>
                                        <p:tgtEl>
                                          <p:spTgt spid="2">
                                            <p:graphicEl>
                                              <a:dgm id="{DC787341-5AE9-4966-ADFE-5AD7A040703B}"/>
                                            </p:graphicEl>
                                          </p:spTgt>
                                        </p:tgtEl>
                                        <p:attrNameLst>
                                          <p:attrName>stroke.color</p:attrName>
                                        </p:attrNameLst>
                                      </p:cBhvr>
                                      <p:by>
                                        <p:hsl h="0" s="-12549" l="-25098"/>
                                      </p:by>
                                    </p:animClr>
                                    <p:set>
                                      <p:cBhvr>
                                        <p:cTn id="31" dur="500" fill="hold"/>
                                        <p:tgtEl>
                                          <p:spTgt spid="2">
                                            <p:graphicEl>
                                              <a:dgm id="{DC787341-5AE9-4966-ADFE-5AD7A040703B}"/>
                                            </p:graphicEl>
                                          </p:spTgt>
                                        </p:tgtEl>
                                        <p:attrNameLst>
                                          <p:attrName>fill.type</p:attrName>
                                        </p:attrNameLst>
                                      </p:cBhvr>
                                      <p:to>
                                        <p:strVal val="solid"/>
                                      </p:to>
                                    </p:set>
                                  </p:childTnLst>
                                </p:cTn>
                              </p:par>
                              <p:par>
                                <p:cTn id="32" presetID="24" presetClass="emph" presetSubtype="0" fill="hold" grpId="0" nodeType="withEffect">
                                  <p:stCondLst>
                                    <p:cond delay="0"/>
                                  </p:stCondLst>
                                  <p:childTnLst>
                                    <p:animClr clrSpc="hsl" dir="cw">
                                      <p:cBhvr override="childStyle">
                                        <p:cTn id="33" dur="500" fill="hold"/>
                                        <p:tgtEl>
                                          <p:spTgt spid="2">
                                            <p:graphicEl>
                                              <a:dgm id="{CF71A453-48F2-4177-AB22-020F8FD9AD7A}"/>
                                            </p:graphicEl>
                                          </p:spTgt>
                                        </p:tgtEl>
                                        <p:attrNameLst>
                                          <p:attrName>style.color</p:attrName>
                                        </p:attrNameLst>
                                      </p:cBhvr>
                                      <p:by>
                                        <p:hsl h="0" s="-12549" l="-25098"/>
                                      </p:by>
                                    </p:animClr>
                                    <p:animClr clrSpc="hsl" dir="cw">
                                      <p:cBhvr>
                                        <p:cTn id="34" dur="500" fill="hold"/>
                                        <p:tgtEl>
                                          <p:spTgt spid="2">
                                            <p:graphicEl>
                                              <a:dgm id="{CF71A453-48F2-4177-AB22-020F8FD9AD7A}"/>
                                            </p:graphicEl>
                                          </p:spTgt>
                                        </p:tgtEl>
                                        <p:attrNameLst>
                                          <p:attrName>fillcolor</p:attrName>
                                        </p:attrNameLst>
                                      </p:cBhvr>
                                      <p:by>
                                        <p:hsl h="0" s="-12549" l="-25098"/>
                                      </p:by>
                                    </p:animClr>
                                    <p:animClr clrSpc="hsl" dir="cw">
                                      <p:cBhvr>
                                        <p:cTn id="35" dur="500" fill="hold"/>
                                        <p:tgtEl>
                                          <p:spTgt spid="2">
                                            <p:graphicEl>
                                              <a:dgm id="{CF71A453-48F2-4177-AB22-020F8FD9AD7A}"/>
                                            </p:graphicEl>
                                          </p:spTgt>
                                        </p:tgtEl>
                                        <p:attrNameLst>
                                          <p:attrName>stroke.color</p:attrName>
                                        </p:attrNameLst>
                                      </p:cBhvr>
                                      <p:by>
                                        <p:hsl h="0" s="-12549" l="-25098"/>
                                      </p:by>
                                    </p:animClr>
                                    <p:set>
                                      <p:cBhvr>
                                        <p:cTn id="36" dur="500" fill="hold"/>
                                        <p:tgtEl>
                                          <p:spTgt spid="2">
                                            <p:graphicEl>
                                              <a:dgm id="{CF71A453-48F2-4177-AB22-020F8FD9AD7A}"/>
                                            </p:graphicEl>
                                          </p:spTgt>
                                        </p:tgtEl>
                                        <p:attrNameLst>
                                          <p:attrName>fill.type</p:attrName>
                                        </p:attrNameLst>
                                      </p:cBhvr>
                                      <p:to>
                                        <p:strVal val="solid"/>
                                      </p:to>
                                    </p:set>
                                  </p:childTnLst>
                                </p:cTn>
                              </p:par>
                            </p:childTnLst>
                          </p:cTn>
                        </p:par>
                      </p:childTnLst>
                    </p:cTn>
                  </p:par>
                  <p:par>
                    <p:cTn id="37" fill="hold">
                      <p:stCondLst>
                        <p:cond delay="indefinite"/>
                      </p:stCondLst>
                      <p:childTnLst>
                        <p:par>
                          <p:cTn id="38" fill="hold">
                            <p:stCondLst>
                              <p:cond delay="0"/>
                            </p:stCondLst>
                            <p:childTnLst>
                              <p:par>
                                <p:cTn id="39" presetID="24" presetClass="emph" presetSubtype="0" fill="hold" grpId="0" nodeType="clickEffect">
                                  <p:stCondLst>
                                    <p:cond delay="0"/>
                                  </p:stCondLst>
                                  <p:childTnLst>
                                    <p:animClr clrSpc="hsl" dir="cw">
                                      <p:cBhvr override="childStyle">
                                        <p:cTn id="40" dur="500" fill="hold"/>
                                        <p:tgtEl>
                                          <p:spTgt spid="2">
                                            <p:graphicEl>
                                              <a:dgm id="{9DBDBF6D-8AC0-45FF-93CE-29BF03F239B4}"/>
                                            </p:graphicEl>
                                          </p:spTgt>
                                        </p:tgtEl>
                                        <p:attrNameLst>
                                          <p:attrName>style.color</p:attrName>
                                        </p:attrNameLst>
                                      </p:cBhvr>
                                      <p:by>
                                        <p:hsl h="0" s="-12549" l="-25098"/>
                                      </p:by>
                                    </p:animClr>
                                    <p:animClr clrSpc="hsl" dir="cw">
                                      <p:cBhvr>
                                        <p:cTn id="41" dur="500" fill="hold"/>
                                        <p:tgtEl>
                                          <p:spTgt spid="2">
                                            <p:graphicEl>
                                              <a:dgm id="{9DBDBF6D-8AC0-45FF-93CE-29BF03F239B4}"/>
                                            </p:graphicEl>
                                          </p:spTgt>
                                        </p:tgtEl>
                                        <p:attrNameLst>
                                          <p:attrName>fillcolor</p:attrName>
                                        </p:attrNameLst>
                                      </p:cBhvr>
                                      <p:by>
                                        <p:hsl h="0" s="-12549" l="-25098"/>
                                      </p:by>
                                    </p:animClr>
                                    <p:animClr clrSpc="hsl" dir="cw">
                                      <p:cBhvr>
                                        <p:cTn id="42" dur="500" fill="hold"/>
                                        <p:tgtEl>
                                          <p:spTgt spid="2">
                                            <p:graphicEl>
                                              <a:dgm id="{9DBDBF6D-8AC0-45FF-93CE-29BF03F239B4}"/>
                                            </p:graphicEl>
                                          </p:spTgt>
                                        </p:tgtEl>
                                        <p:attrNameLst>
                                          <p:attrName>stroke.color</p:attrName>
                                        </p:attrNameLst>
                                      </p:cBhvr>
                                      <p:by>
                                        <p:hsl h="0" s="-12549" l="-25098"/>
                                      </p:by>
                                    </p:animClr>
                                    <p:set>
                                      <p:cBhvr>
                                        <p:cTn id="43" dur="500" fill="hold"/>
                                        <p:tgtEl>
                                          <p:spTgt spid="2">
                                            <p:graphicEl>
                                              <a:dgm id="{9DBDBF6D-8AC0-45FF-93CE-29BF03F239B4}"/>
                                            </p:graphicEl>
                                          </p:spTgt>
                                        </p:tgtEl>
                                        <p:attrNameLst>
                                          <p:attrName>fill.type</p:attrName>
                                        </p:attrNameLst>
                                      </p:cBhvr>
                                      <p:to>
                                        <p:strVal val="solid"/>
                                      </p:to>
                                    </p:set>
                                  </p:childTnLst>
                                </p:cTn>
                              </p:par>
                              <p:par>
                                <p:cTn id="44" presetID="24" presetClass="emph" presetSubtype="0" fill="hold" grpId="0" nodeType="withEffect">
                                  <p:stCondLst>
                                    <p:cond delay="0"/>
                                  </p:stCondLst>
                                  <p:childTnLst>
                                    <p:animClr clrSpc="hsl" dir="cw">
                                      <p:cBhvr override="childStyle">
                                        <p:cTn id="45" dur="500" fill="hold"/>
                                        <p:tgtEl>
                                          <p:spTgt spid="2">
                                            <p:graphicEl>
                                              <a:dgm id="{B924B948-38FB-46E5-BA1C-BBC4E871E13F}"/>
                                            </p:graphicEl>
                                          </p:spTgt>
                                        </p:tgtEl>
                                        <p:attrNameLst>
                                          <p:attrName>style.color</p:attrName>
                                        </p:attrNameLst>
                                      </p:cBhvr>
                                      <p:by>
                                        <p:hsl h="0" s="-12549" l="-25098"/>
                                      </p:by>
                                    </p:animClr>
                                    <p:animClr clrSpc="hsl" dir="cw">
                                      <p:cBhvr>
                                        <p:cTn id="46" dur="500" fill="hold"/>
                                        <p:tgtEl>
                                          <p:spTgt spid="2">
                                            <p:graphicEl>
                                              <a:dgm id="{B924B948-38FB-46E5-BA1C-BBC4E871E13F}"/>
                                            </p:graphicEl>
                                          </p:spTgt>
                                        </p:tgtEl>
                                        <p:attrNameLst>
                                          <p:attrName>fillcolor</p:attrName>
                                        </p:attrNameLst>
                                      </p:cBhvr>
                                      <p:by>
                                        <p:hsl h="0" s="-12549" l="-25098"/>
                                      </p:by>
                                    </p:animClr>
                                    <p:animClr clrSpc="hsl" dir="cw">
                                      <p:cBhvr>
                                        <p:cTn id="47" dur="500" fill="hold"/>
                                        <p:tgtEl>
                                          <p:spTgt spid="2">
                                            <p:graphicEl>
                                              <a:dgm id="{B924B948-38FB-46E5-BA1C-BBC4E871E13F}"/>
                                            </p:graphicEl>
                                          </p:spTgt>
                                        </p:tgtEl>
                                        <p:attrNameLst>
                                          <p:attrName>stroke.color</p:attrName>
                                        </p:attrNameLst>
                                      </p:cBhvr>
                                      <p:by>
                                        <p:hsl h="0" s="-12549" l="-25098"/>
                                      </p:by>
                                    </p:animClr>
                                    <p:set>
                                      <p:cBhvr>
                                        <p:cTn id="48" dur="500" fill="hold"/>
                                        <p:tgtEl>
                                          <p:spTgt spid="2">
                                            <p:graphicEl>
                                              <a:dgm id="{B924B948-38FB-46E5-BA1C-BBC4E871E13F}"/>
                                            </p:graphicEl>
                                          </p:spTgt>
                                        </p:tgtEl>
                                        <p:attrNameLst>
                                          <p:attrName>fill.type</p:attrName>
                                        </p:attrNameLst>
                                      </p:cBhvr>
                                      <p:to>
                                        <p:strVal val="solid"/>
                                      </p:to>
                                    </p:set>
                                  </p:childTnLst>
                                </p:cTn>
                              </p:par>
                              <p:par>
                                <p:cTn id="49" presetID="24" presetClass="emph" presetSubtype="0" fill="hold" grpId="0" nodeType="withEffect">
                                  <p:stCondLst>
                                    <p:cond delay="0"/>
                                  </p:stCondLst>
                                  <p:childTnLst>
                                    <p:animClr clrSpc="hsl" dir="cw">
                                      <p:cBhvr override="childStyle">
                                        <p:cTn id="50" dur="500" fill="hold"/>
                                        <p:tgtEl>
                                          <p:spTgt spid="2">
                                            <p:graphicEl>
                                              <a:dgm id="{6952EBED-BC94-479E-8A17-76542FEACDA7}"/>
                                            </p:graphicEl>
                                          </p:spTgt>
                                        </p:tgtEl>
                                        <p:attrNameLst>
                                          <p:attrName>style.color</p:attrName>
                                        </p:attrNameLst>
                                      </p:cBhvr>
                                      <p:by>
                                        <p:hsl h="0" s="-12549" l="-25098"/>
                                      </p:by>
                                    </p:animClr>
                                    <p:animClr clrSpc="hsl" dir="cw">
                                      <p:cBhvr>
                                        <p:cTn id="51" dur="500" fill="hold"/>
                                        <p:tgtEl>
                                          <p:spTgt spid="2">
                                            <p:graphicEl>
                                              <a:dgm id="{6952EBED-BC94-479E-8A17-76542FEACDA7}"/>
                                            </p:graphicEl>
                                          </p:spTgt>
                                        </p:tgtEl>
                                        <p:attrNameLst>
                                          <p:attrName>fillcolor</p:attrName>
                                        </p:attrNameLst>
                                      </p:cBhvr>
                                      <p:by>
                                        <p:hsl h="0" s="-12549" l="-25098"/>
                                      </p:by>
                                    </p:animClr>
                                    <p:animClr clrSpc="hsl" dir="cw">
                                      <p:cBhvr>
                                        <p:cTn id="52" dur="500" fill="hold"/>
                                        <p:tgtEl>
                                          <p:spTgt spid="2">
                                            <p:graphicEl>
                                              <a:dgm id="{6952EBED-BC94-479E-8A17-76542FEACDA7}"/>
                                            </p:graphicEl>
                                          </p:spTgt>
                                        </p:tgtEl>
                                        <p:attrNameLst>
                                          <p:attrName>stroke.color</p:attrName>
                                        </p:attrNameLst>
                                      </p:cBhvr>
                                      <p:by>
                                        <p:hsl h="0" s="-12549" l="-25098"/>
                                      </p:by>
                                    </p:animClr>
                                    <p:set>
                                      <p:cBhvr>
                                        <p:cTn id="53" dur="500" fill="hold"/>
                                        <p:tgtEl>
                                          <p:spTgt spid="2">
                                            <p:graphicEl>
                                              <a:dgm id="{6952EBED-BC94-479E-8A17-76542FEACDA7}"/>
                                            </p:graphicEl>
                                          </p:spTgt>
                                        </p:tgtEl>
                                        <p:attrNameLst>
                                          <p:attrName>fill.type</p:attrName>
                                        </p:attrNameLst>
                                      </p:cBhvr>
                                      <p:to>
                                        <p:strVal val="solid"/>
                                      </p:to>
                                    </p:set>
                                  </p:childTnLst>
                                </p:cTn>
                              </p:par>
                            </p:childTnLst>
                          </p:cTn>
                        </p:par>
                      </p:childTnLst>
                    </p:cTn>
                  </p:par>
                  <p:par>
                    <p:cTn id="54" fill="hold">
                      <p:stCondLst>
                        <p:cond delay="indefinite"/>
                      </p:stCondLst>
                      <p:childTnLst>
                        <p:par>
                          <p:cTn id="55" fill="hold">
                            <p:stCondLst>
                              <p:cond delay="0"/>
                            </p:stCondLst>
                            <p:childTnLst>
                              <p:par>
                                <p:cTn id="56" presetID="24" presetClass="emph" presetSubtype="0" fill="hold" grpId="0" nodeType="clickEffect">
                                  <p:stCondLst>
                                    <p:cond delay="0"/>
                                  </p:stCondLst>
                                  <p:childTnLst>
                                    <p:animClr clrSpc="hsl" dir="cw">
                                      <p:cBhvr override="childStyle">
                                        <p:cTn id="57" dur="500" fill="hold"/>
                                        <p:tgtEl>
                                          <p:spTgt spid="2">
                                            <p:graphicEl>
                                              <a:dgm id="{E95C663C-70A3-48CE-AB45-6BE442863D13}"/>
                                            </p:graphicEl>
                                          </p:spTgt>
                                        </p:tgtEl>
                                        <p:attrNameLst>
                                          <p:attrName>style.color</p:attrName>
                                        </p:attrNameLst>
                                      </p:cBhvr>
                                      <p:by>
                                        <p:hsl h="0" s="-12549" l="-25098"/>
                                      </p:by>
                                    </p:animClr>
                                    <p:animClr clrSpc="hsl" dir="cw">
                                      <p:cBhvr>
                                        <p:cTn id="58" dur="500" fill="hold"/>
                                        <p:tgtEl>
                                          <p:spTgt spid="2">
                                            <p:graphicEl>
                                              <a:dgm id="{E95C663C-70A3-48CE-AB45-6BE442863D13}"/>
                                            </p:graphicEl>
                                          </p:spTgt>
                                        </p:tgtEl>
                                        <p:attrNameLst>
                                          <p:attrName>fillcolor</p:attrName>
                                        </p:attrNameLst>
                                      </p:cBhvr>
                                      <p:by>
                                        <p:hsl h="0" s="-12549" l="-25098"/>
                                      </p:by>
                                    </p:animClr>
                                    <p:animClr clrSpc="hsl" dir="cw">
                                      <p:cBhvr>
                                        <p:cTn id="59" dur="500" fill="hold"/>
                                        <p:tgtEl>
                                          <p:spTgt spid="2">
                                            <p:graphicEl>
                                              <a:dgm id="{E95C663C-70A3-48CE-AB45-6BE442863D13}"/>
                                            </p:graphicEl>
                                          </p:spTgt>
                                        </p:tgtEl>
                                        <p:attrNameLst>
                                          <p:attrName>stroke.color</p:attrName>
                                        </p:attrNameLst>
                                      </p:cBhvr>
                                      <p:by>
                                        <p:hsl h="0" s="-12549" l="-25098"/>
                                      </p:by>
                                    </p:animClr>
                                    <p:set>
                                      <p:cBhvr>
                                        <p:cTn id="60" dur="500" fill="hold"/>
                                        <p:tgtEl>
                                          <p:spTgt spid="2">
                                            <p:graphicEl>
                                              <a:dgm id="{E95C663C-70A3-48CE-AB45-6BE442863D13}"/>
                                            </p:graphicEl>
                                          </p:spTgt>
                                        </p:tgtEl>
                                        <p:attrNameLst>
                                          <p:attrName>fill.type</p:attrName>
                                        </p:attrNameLst>
                                      </p:cBhvr>
                                      <p:to>
                                        <p:strVal val="solid"/>
                                      </p:to>
                                    </p:set>
                                  </p:childTnLst>
                                </p:cTn>
                              </p:par>
                              <p:par>
                                <p:cTn id="61" presetID="24" presetClass="emph" presetSubtype="0" fill="hold" grpId="0" nodeType="withEffect">
                                  <p:stCondLst>
                                    <p:cond delay="0"/>
                                  </p:stCondLst>
                                  <p:childTnLst>
                                    <p:animClr clrSpc="hsl" dir="cw">
                                      <p:cBhvr override="childStyle">
                                        <p:cTn id="62" dur="500" fill="hold"/>
                                        <p:tgtEl>
                                          <p:spTgt spid="2">
                                            <p:graphicEl>
                                              <a:dgm id="{D65823F0-6E18-441F-B485-3BCF542D36CF}"/>
                                            </p:graphicEl>
                                          </p:spTgt>
                                        </p:tgtEl>
                                        <p:attrNameLst>
                                          <p:attrName>style.color</p:attrName>
                                        </p:attrNameLst>
                                      </p:cBhvr>
                                      <p:by>
                                        <p:hsl h="0" s="-12549" l="-25098"/>
                                      </p:by>
                                    </p:animClr>
                                    <p:animClr clrSpc="hsl" dir="cw">
                                      <p:cBhvr>
                                        <p:cTn id="63" dur="500" fill="hold"/>
                                        <p:tgtEl>
                                          <p:spTgt spid="2">
                                            <p:graphicEl>
                                              <a:dgm id="{D65823F0-6E18-441F-B485-3BCF542D36CF}"/>
                                            </p:graphicEl>
                                          </p:spTgt>
                                        </p:tgtEl>
                                        <p:attrNameLst>
                                          <p:attrName>fillcolor</p:attrName>
                                        </p:attrNameLst>
                                      </p:cBhvr>
                                      <p:by>
                                        <p:hsl h="0" s="-12549" l="-25098"/>
                                      </p:by>
                                    </p:animClr>
                                    <p:animClr clrSpc="hsl" dir="cw">
                                      <p:cBhvr>
                                        <p:cTn id="64" dur="500" fill="hold"/>
                                        <p:tgtEl>
                                          <p:spTgt spid="2">
                                            <p:graphicEl>
                                              <a:dgm id="{D65823F0-6E18-441F-B485-3BCF542D36CF}"/>
                                            </p:graphicEl>
                                          </p:spTgt>
                                        </p:tgtEl>
                                        <p:attrNameLst>
                                          <p:attrName>stroke.color</p:attrName>
                                        </p:attrNameLst>
                                      </p:cBhvr>
                                      <p:by>
                                        <p:hsl h="0" s="-12549" l="-25098"/>
                                      </p:by>
                                    </p:animClr>
                                    <p:set>
                                      <p:cBhvr>
                                        <p:cTn id="65" dur="500" fill="hold"/>
                                        <p:tgtEl>
                                          <p:spTgt spid="2">
                                            <p:graphicEl>
                                              <a:dgm id="{D65823F0-6E18-441F-B485-3BCF542D36CF}"/>
                                            </p:graphicEl>
                                          </p:spTgt>
                                        </p:tgtEl>
                                        <p:attrNameLst>
                                          <p:attrName>fill.type</p:attrName>
                                        </p:attrNameLst>
                                      </p:cBhvr>
                                      <p:to>
                                        <p:strVal val="solid"/>
                                      </p:to>
                                    </p:set>
                                  </p:childTnLst>
                                </p:cTn>
                              </p:par>
                              <p:par>
                                <p:cTn id="66" presetID="24" presetClass="emph" presetSubtype="0" fill="hold" grpId="0" nodeType="withEffect">
                                  <p:stCondLst>
                                    <p:cond delay="0"/>
                                  </p:stCondLst>
                                  <p:childTnLst>
                                    <p:animClr clrSpc="hsl" dir="cw">
                                      <p:cBhvr override="childStyle">
                                        <p:cTn id="67" dur="500" fill="hold"/>
                                        <p:tgtEl>
                                          <p:spTgt spid="2">
                                            <p:graphicEl>
                                              <a:dgm id="{D7B0D3DE-83D8-434D-9DB9-14FF87314B83}"/>
                                            </p:graphicEl>
                                          </p:spTgt>
                                        </p:tgtEl>
                                        <p:attrNameLst>
                                          <p:attrName>style.color</p:attrName>
                                        </p:attrNameLst>
                                      </p:cBhvr>
                                      <p:by>
                                        <p:hsl h="0" s="-12549" l="-25098"/>
                                      </p:by>
                                    </p:animClr>
                                    <p:animClr clrSpc="hsl" dir="cw">
                                      <p:cBhvr>
                                        <p:cTn id="68" dur="500" fill="hold"/>
                                        <p:tgtEl>
                                          <p:spTgt spid="2">
                                            <p:graphicEl>
                                              <a:dgm id="{D7B0D3DE-83D8-434D-9DB9-14FF87314B83}"/>
                                            </p:graphicEl>
                                          </p:spTgt>
                                        </p:tgtEl>
                                        <p:attrNameLst>
                                          <p:attrName>fillcolor</p:attrName>
                                        </p:attrNameLst>
                                      </p:cBhvr>
                                      <p:by>
                                        <p:hsl h="0" s="-12549" l="-25098"/>
                                      </p:by>
                                    </p:animClr>
                                    <p:animClr clrSpc="hsl" dir="cw">
                                      <p:cBhvr>
                                        <p:cTn id="69" dur="500" fill="hold"/>
                                        <p:tgtEl>
                                          <p:spTgt spid="2">
                                            <p:graphicEl>
                                              <a:dgm id="{D7B0D3DE-83D8-434D-9DB9-14FF87314B83}"/>
                                            </p:graphicEl>
                                          </p:spTgt>
                                        </p:tgtEl>
                                        <p:attrNameLst>
                                          <p:attrName>stroke.color</p:attrName>
                                        </p:attrNameLst>
                                      </p:cBhvr>
                                      <p:by>
                                        <p:hsl h="0" s="-12549" l="-25098"/>
                                      </p:by>
                                    </p:animClr>
                                    <p:set>
                                      <p:cBhvr>
                                        <p:cTn id="70" dur="500" fill="hold"/>
                                        <p:tgtEl>
                                          <p:spTgt spid="2">
                                            <p:graphicEl>
                                              <a:dgm id="{D7B0D3DE-83D8-434D-9DB9-14FF87314B83}"/>
                                            </p:graphicEl>
                                          </p:spTgt>
                                        </p:tgtEl>
                                        <p:attrNameLst>
                                          <p:attrName>fill.type</p:attrName>
                                        </p:attrNameLst>
                                      </p:cBhvr>
                                      <p:to>
                                        <p:strVal val="solid"/>
                                      </p:to>
                                    </p:set>
                                  </p:childTnLst>
                                </p:cTn>
                              </p:par>
                            </p:childTnLst>
                          </p:cTn>
                        </p:par>
                      </p:childTnLst>
                    </p:cTn>
                  </p:par>
                  <p:par>
                    <p:cTn id="71" fill="hold">
                      <p:stCondLst>
                        <p:cond delay="indefinite"/>
                      </p:stCondLst>
                      <p:childTnLst>
                        <p:par>
                          <p:cTn id="72" fill="hold">
                            <p:stCondLst>
                              <p:cond delay="0"/>
                            </p:stCondLst>
                            <p:childTnLst>
                              <p:par>
                                <p:cTn id="73" presetID="24" presetClass="emph" presetSubtype="0" fill="hold" grpId="0" nodeType="clickEffect">
                                  <p:stCondLst>
                                    <p:cond delay="0"/>
                                  </p:stCondLst>
                                  <p:childTnLst>
                                    <p:animClr clrSpc="hsl" dir="cw">
                                      <p:cBhvr override="childStyle">
                                        <p:cTn id="74" dur="500" fill="hold"/>
                                        <p:tgtEl>
                                          <p:spTgt spid="2">
                                            <p:graphicEl>
                                              <a:dgm id="{A7BB00DA-2E68-4F31-98CC-47CC8A21B7BF}"/>
                                            </p:graphicEl>
                                          </p:spTgt>
                                        </p:tgtEl>
                                        <p:attrNameLst>
                                          <p:attrName>style.color</p:attrName>
                                        </p:attrNameLst>
                                      </p:cBhvr>
                                      <p:by>
                                        <p:hsl h="0" s="-12549" l="-25098"/>
                                      </p:by>
                                    </p:animClr>
                                    <p:animClr clrSpc="hsl" dir="cw">
                                      <p:cBhvr>
                                        <p:cTn id="75" dur="500" fill="hold"/>
                                        <p:tgtEl>
                                          <p:spTgt spid="2">
                                            <p:graphicEl>
                                              <a:dgm id="{A7BB00DA-2E68-4F31-98CC-47CC8A21B7BF}"/>
                                            </p:graphicEl>
                                          </p:spTgt>
                                        </p:tgtEl>
                                        <p:attrNameLst>
                                          <p:attrName>fillcolor</p:attrName>
                                        </p:attrNameLst>
                                      </p:cBhvr>
                                      <p:by>
                                        <p:hsl h="0" s="-12549" l="-25098"/>
                                      </p:by>
                                    </p:animClr>
                                    <p:animClr clrSpc="hsl" dir="cw">
                                      <p:cBhvr>
                                        <p:cTn id="76" dur="500" fill="hold"/>
                                        <p:tgtEl>
                                          <p:spTgt spid="2">
                                            <p:graphicEl>
                                              <a:dgm id="{A7BB00DA-2E68-4F31-98CC-47CC8A21B7BF}"/>
                                            </p:graphicEl>
                                          </p:spTgt>
                                        </p:tgtEl>
                                        <p:attrNameLst>
                                          <p:attrName>stroke.color</p:attrName>
                                        </p:attrNameLst>
                                      </p:cBhvr>
                                      <p:by>
                                        <p:hsl h="0" s="-12549" l="-25098"/>
                                      </p:by>
                                    </p:animClr>
                                    <p:set>
                                      <p:cBhvr>
                                        <p:cTn id="77" dur="500" fill="hold"/>
                                        <p:tgtEl>
                                          <p:spTgt spid="2">
                                            <p:graphicEl>
                                              <a:dgm id="{A7BB00DA-2E68-4F31-98CC-47CC8A21B7BF}"/>
                                            </p:graphicEl>
                                          </p:spTgt>
                                        </p:tgtEl>
                                        <p:attrNameLst>
                                          <p:attrName>fill.type</p:attrName>
                                        </p:attrNameLst>
                                      </p:cBhvr>
                                      <p:to>
                                        <p:strVal val="solid"/>
                                      </p:to>
                                    </p:set>
                                  </p:childTnLst>
                                </p:cTn>
                              </p:par>
                              <p:par>
                                <p:cTn id="78" presetID="24" presetClass="emph" presetSubtype="0" fill="hold" grpId="0" nodeType="withEffect">
                                  <p:stCondLst>
                                    <p:cond delay="0"/>
                                  </p:stCondLst>
                                  <p:childTnLst>
                                    <p:animClr clrSpc="hsl" dir="cw">
                                      <p:cBhvr override="childStyle">
                                        <p:cTn id="79" dur="500" fill="hold"/>
                                        <p:tgtEl>
                                          <p:spTgt spid="2">
                                            <p:graphicEl>
                                              <a:dgm id="{5D59A672-70BE-4FE2-A6E6-5ABA173BEA7B}"/>
                                            </p:graphicEl>
                                          </p:spTgt>
                                        </p:tgtEl>
                                        <p:attrNameLst>
                                          <p:attrName>style.color</p:attrName>
                                        </p:attrNameLst>
                                      </p:cBhvr>
                                      <p:by>
                                        <p:hsl h="0" s="-12549" l="-25098"/>
                                      </p:by>
                                    </p:animClr>
                                    <p:animClr clrSpc="hsl" dir="cw">
                                      <p:cBhvr>
                                        <p:cTn id="80" dur="500" fill="hold"/>
                                        <p:tgtEl>
                                          <p:spTgt spid="2">
                                            <p:graphicEl>
                                              <a:dgm id="{5D59A672-70BE-4FE2-A6E6-5ABA173BEA7B}"/>
                                            </p:graphicEl>
                                          </p:spTgt>
                                        </p:tgtEl>
                                        <p:attrNameLst>
                                          <p:attrName>fillcolor</p:attrName>
                                        </p:attrNameLst>
                                      </p:cBhvr>
                                      <p:by>
                                        <p:hsl h="0" s="-12549" l="-25098"/>
                                      </p:by>
                                    </p:animClr>
                                    <p:animClr clrSpc="hsl" dir="cw">
                                      <p:cBhvr>
                                        <p:cTn id="81" dur="500" fill="hold"/>
                                        <p:tgtEl>
                                          <p:spTgt spid="2">
                                            <p:graphicEl>
                                              <a:dgm id="{5D59A672-70BE-4FE2-A6E6-5ABA173BEA7B}"/>
                                            </p:graphicEl>
                                          </p:spTgt>
                                        </p:tgtEl>
                                        <p:attrNameLst>
                                          <p:attrName>stroke.color</p:attrName>
                                        </p:attrNameLst>
                                      </p:cBhvr>
                                      <p:by>
                                        <p:hsl h="0" s="-12549" l="-25098"/>
                                      </p:by>
                                    </p:animClr>
                                    <p:set>
                                      <p:cBhvr>
                                        <p:cTn id="82" dur="500" fill="hold"/>
                                        <p:tgtEl>
                                          <p:spTgt spid="2">
                                            <p:graphicEl>
                                              <a:dgm id="{5D59A672-70BE-4FE2-A6E6-5ABA173BEA7B}"/>
                                            </p:graphicEl>
                                          </p:spTgt>
                                        </p:tgtEl>
                                        <p:attrNameLst>
                                          <p:attrName>fill.type</p:attrName>
                                        </p:attrNameLst>
                                      </p:cBhvr>
                                      <p:to>
                                        <p:strVal val="solid"/>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P spid="4"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idx="4294967295"/>
          </p:nvPr>
        </p:nvSpPr>
        <p:spPr>
          <a:xfrm>
            <a:off x="376745" y="208782"/>
            <a:ext cx="7886700" cy="1325562"/>
          </a:xfrm>
        </p:spPr>
        <p:txBody>
          <a:bodyPr/>
          <a:lstStyle/>
          <a:p>
            <a:r>
              <a:rPr lang="en-US" altLang="en-US" sz="3600" b="0" dirty="0" smtClean="0">
                <a:latin typeface="Cabin" panose="00000500000000000000" pitchFamily="2" charset="0"/>
                <a:cs typeface="Helvetica" charset="0"/>
              </a:rPr>
              <a:t>INTEGRITY &amp; Cultural Competence</a:t>
            </a:r>
          </a:p>
        </p:txBody>
      </p:sp>
      <p:grpSp>
        <p:nvGrpSpPr>
          <p:cNvPr id="2" name="Group 1"/>
          <p:cNvGrpSpPr/>
          <p:nvPr/>
        </p:nvGrpSpPr>
        <p:grpSpPr>
          <a:xfrm>
            <a:off x="304614" y="2971773"/>
            <a:ext cx="8383669" cy="2154463"/>
            <a:chOff x="259344" y="1908811"/>
            <a:chExt cx="7765337" cy="2154463"/>
          </a:xfrm>
        </p:grpSpPr>
        <p:sp>
          <p:nvSpPr>
            <p:cNvPr id="3" name="Freeform 2"/>
            <p:cNvSpPr/>
            <p:nvPr/>
          </p:nvSpPr>
          <p:spPr>
            <a:xfrm>
              <a:off x="911949"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Seniors </a:t>
              </a:r>
              <a:r>
                <a:rPr lang="en-US" dirty="0" smtClean="0"/>
                <a:t>aged </a:t>
              </a:r>
              <a:r>
                <a:rPr lang="en-US" sz="1800" kern="1200" dirty="0" smtClean="0"/>
                <a:t>65 and older</a:t>
              </a:r>
              <a:endParaRPr lang="en-US" sz="1800" kern="1200" dirty="0"/>
            </a:p>
          </p:txBody>
        </p:sp>
        <p:sp>
          <p:nvSpPr>
            <p:cNvPr id="5" name="Freeform 4"/>
            <p:cNvSpPr/>
            <p:nvPr/>
          </p:nvSpPr>
          <p:spPr>
            <a:xfrm>
              <a:off x="4838700" y="1908811"/>
              <a:ext cx="2666999" cy="788951"/>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Adults with disabilities aged 21-64 </a:t>
              </a:r>
              <a:endParaRPr lang="en-US" sz="1800" kern="1200" dirty="0"/>
            </a:p>
          </p:txBody>
        </p:sp>
        <p:sp>
          <p:nvSpPr>
            <p:cNvPr id="6" name="Freeform 5"/>
            <p:cNvSpPr/>
            <p:nvPr/>
          </p:nvSpPr>
          <p:spPr>
            <a:xfrm>
              <a:off x="4208823" y="2861908"/>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High health care needs and costs </a:t>
              </a:r>
              <a:endParaRPr lang="en-US" sz="1800" kern="1200" dirty="0"/>
            </a:p>
          </p:txBody>
        </p:sp>
        <p:sp>
          <p:nvSpPr>
            <p:cNvPr id="7" name="Freeform 6"/>
            <p:cNvSpPr/>
            <p:nvPr/>
          </p:nvSpPr>
          <p:spPr>
            <a:xfrm>
              <a:off x="259344"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en-US" sz="1800" kern="1200" dirty="0" smtClean="0"/>
                <a:t>Range of complex conditions and disabilities </a:t>
              </a:r>
              <a:endParaRPr lang="en-US" sz="1800" kern="1200" dirty="0"/>
            </a:p>
          </p:txBody>
        </p:sp>
        <p:sp>
          <p:nvSpPr>
            <p:cNvPr id="8" name="Freeform 7"/>
            <p:cNvSpPr/>
            <p:nvPr/>
          </p:nvSpPr>
          <p:spPr>
            <a:xfrm>
              <a:off x="2245448" y="2860310"/>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Comorbidity conditions </a:t>
              </a:r>
            </a:p>
            <a:p>
              <a:pPr lvl="0" algn="ctr" defTabSz="800100" rtl="0">
                <a:lnSpc>
                  <a:spcPct val="90000"/>
                </a:lnSpc>
                <a:spcBef>
                  <a:spcPct val="0"/>
                </a:spcBef>
                <a:spcAft>
                  <a:spcPct val="35000"/>
                </a:spcAft>
              </a:pPr>
              <a:r>
                <a:rPr lang="en-US" sz="1800" kern="1200" dirty="0" smtClean="0"/>
                <a:t>(Multiple conditions) </a:t>
              </a:r>
              <a:endParaRPr lang="en-US" sz="1800" kern="1200" dirty="0"/>
            </a:p>
          </p:txBody>
        </p:sp>
        <p:sp>
          <p:nvSpPr>
            <p:cNvPr id="9" name="Freeform 8"/>
            <p:cNvSpPr/>
            <p:nvPr/>
          </p:nvSpPr>
          <p:spPr>
            <a:xfrm>
              <a:off x="6194927" y="2874554"/>
              <a:ext cx="1829754" cy="1188720"/>
            </a:xfrm>
            <a:custGeom>
              <a:avLst/>
              <a:gdLst>
                <a:gd name="connsiteX0" fmla="*/ 0 w 2666999"/>
                <a:gd name="connsiteY0" fmla="*/ 0 h 1600199"/>
                <a:gd name="connsiteX1" fmla="*/ 2666999 w 2666999"/>
                <a:gd name="connsiteY1" fmla="*/ 0 h 1600199"/>
                <a:gd name="connsiteX2" fmla="*/ 2666999 w 2666999"/>
                <a:gd name="connsiteY2" fmla="*/ 1600199 h 1600199"/>
                <a:gd name="connsiteX3" fmla="*/ 0 w 2666999"/>
                <a:gd name="connsiteY3" fmla="*/ 1600199 h 1600199"/>
                <a:gd name="connsiteX4" fmla="*/ 0 w 2666999"/>
                <a:gd name="connsiteY4" fmla="*/ 0 h 1600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6999" h="1600199">
                  <a:moveTo>
                    <a:pt x="0" y="0"/>
                  </a:moveTo>
                  <a:lnTo>
                    <a:pt x="2666999" y="0"/>
                  </a:lnTo>
                  <a:lnTo>
                    <a:pt x="2666999" y="1600199"/>
                  </a:lnTo>
                  <a:lnTo>
                    <a:pt x="0" y="1600199"/>
                  </a:lnTo>
                  <a:lnTo>
                    <a:pt x="0" y="0"/>
                  </a:lnTo>
                  <a:close/>
                </a:path>
              </a:pathLst>
            </a:custGeom>
            <a:scene3d>
              <a:camera prst="orthographicFront"/>
              <a:lightRig rig="flat" dir="t"/>
            </a:scene3d>
            <a:sp3d prstMaterial="dkEdge">
              <a:bevelT w="8200" h="38100"/>
            </a:sp3d>
          </p:spPr>
          <p:style>
            <a:lnRef idx="0">
              <a:schemeClr val="lt2">
                <a:hueOff val="0"/>
                <a:satOff val="0"/>
                <a:lumOff val="0"/>
                <a:alphaOff val="0"/>
              </a:schemeClr>
            </a:lnRef>
            <a:fillRef idx="2">
              <a:schemeClr val="dk2">
                <a:hueOff val="0"/>
                <a:satOff val="0"/>
                <a:lumOff val="0"/>
                <a:alphaOff val="0"/>
              </a:schemeClr>
            </a:fillRef>
            <a:effectRef idx="1">
              <a:schemeClr val="dk2">
                <a:hueOff val="0"/>
                <a:satOff val="0"/>
                <a:lumOff val="0"/>
                <a:alphaOff val="0"/>
              </a:schemeClr>
            </a:effectRef>
            <a:fontRef idx="minor">
              <a:schemeClr val="dk1"/>
            </a:fontRef>
          </p:style>
          <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US" sz="1800" kern="1200" dirty="0" smtClean="0"/>
                <a:t>Among the most economically disadvantaged with significant disabilities</a:t>
              </a:r>
              <a:endParaRPr lang="en-US" sz="1800" kern="1200" dirty="0"/>
            </a:p>
          </p:txBody>
        </p:sp>
      </p:grpSp>
      <p:sp>
        <p:nvSpPr>
          <p:cNvPr id="10" name="Rectangle 9"/>
          <p:cNvSpPr/>
          <p:nvPr/>
        </p:nvSpPr>
        <p:spPr>
          <a:xfrm>
            <a:off x="474875" y="1191260"/>
            <a:ext cx="7690440" cy="1369606"/>
          </a:xfrm>
          <a:prstGeom prst="rect">
            <a:avLst/>
          </a:prstGeom>
        </p:spPr>
        <p:txBody>
          <a:bodyPr wrap="square">
            <a:spAutoFit/>
          </a:bodyPr>
          <a:lstStyle/>
          <a:p>
            <a:pPr>
              <a:spcAft>
                <a:spcPts val="600"/>
              </a:spcAft>
            </a:pPr>
            <a:r>
              <a:rPr lang="en-US" sz="2000" kern="0" dirty="0">
                <a:solidFill>
                  <a:schemeClr val="tx1">
                    <a:lumMod val="95000"/>
                    <a:lumOff val="5000"/>
                  </a:schemeClr>
                </a:solidFill>
                <a:latin typeface="Helvetica" panose="020B0604020202020204" pitchFamily="34" charset="0"/>
              </a:rPr>
              <a:t>“</a:t>
            </a:r>
            <a:r>
              <a:rPr lang="en-US" sz="2000" i="1" kern="0" dirty="0">
                <a:solidFill>
                  <a:schemeClr val="tx1">
                    <a:lumMod val="95000"/>
                    <a:lumOff val="5000"/>
                  </a:schemeClr>
                </a:solidFill>
                <a:latin typeface="Garamond" panose="02020404030301010803" pitchFamily="18" charset="0"/>
              </a:rPr>
              <a:t>The concept of cultural competency has a </a:t>
            </a:r>
            <a:r>
              <a:rPr lang="en-US" sz="2000" b="1" i="1" kern="0" dirty="0">
                <a:solidFill>
                  <a:schemeClr val="tx1">
                    <a:lumMod val="95000"/>
                    <a:lumOff val="5000"/>
                  </a:schemeClr>
                </a:solidFill>
                <a:latin typeface="Garamond" panose="02020404030301010803" pitchFamily="18" charset="0"/>
              </a:rPr>
              <a:t>positive effect </a:t>
            </a:r>
            <a:r>
              <a:rPr lang="en-US" sz="2000" i="1" kern="0" dirty="0">
                <a:solidFill>
                  <a:schemeClr val="tx1">
                    <a:lumMod val="95000"/>
                    <a:lumOff val="5000"/>
                  </a:schemeClr>
                </a:solidFill>
                <a:latin typeface="Garamond" panose="02020404030301010803" pitchFamily="18" charset="0"/>
              </a:rPr>
              <a:t>on patient care delivery by enabling providers to deliver services that are </a:t>
            </a:r>
            <a:r>
              <a:rPr lang="en-US" sz="2000" b="1" i="1" kern="0" dirty="0">
                <a:solidFill>
                  <a:schemeClr val="tx1">
                    <a:lumMod val="95000"/>
                    <a:lumOff val="5000"/>
                  </a:schemeClr>
                </a:solidFill>
                <a:latin typeface="Garamond" panose="02020404030301010803" pitchFamily="18" charset="0"/>
              </a:rPr>
              <a:t>respectful of and responsive to </a:t>
            </a:r>
            <a:r>
              <a:rPr lang="en-US" sz="2000" i="1" kern="0" dirty="0">
                <a:solidFill>
                  <a:schemeClr val="tx1">
                    <a:lumMod val="95000"/>
                    <a:lumOff val="5000"/>
                  </a:schemeClr>
                </a:solidFill>
                <a:latin typeface="Garamond" panose="02020404030301010803" pitchFamily="18" charset="0"/>
              </a:rPr>
              <a:t>the health beliefs, practices and cultural and linguistic needs of diverse patients</a:t>
            </a:r>
            <a:r>
              <a:rPr lang="en-US" sz="2000" kern="0" dirty="0" smtClean="0">
                <a:solidFill>
                  <a:schemeClr val="tx1">
                    <a:lumMod val="95000"/>
                    <a:lumOff val="5000"/>
                  </a:schemeClr>
                </a:solidFill>
                <a:latin typeface="Garamond" panose="02020404030301010803" pitchFamily="18" charset="0"/>
              </a:rPr>
              <a:t>.” </a:t>
            </a:r>
          </a:p>
          <a:p>
            <a:r>
              <a:rPr lang="en-US" kern="0" dirty="0" smtClean="0">
                <a:solidFill>
                  <a:schemeClr val="tx1">
                    <a:lumMod val="95000"/>
                    <a:lumOff val="5000"/>
                  </a:schemeClr>
                </a:solidFill>
                <a:latin typeface="Garamond" panose="02020404030301010803" pitchFamily="18" charset="0"/>
              </a:rPr>
              <a:t>- </a:t>
            </a:r>
            <a:r>
              <a:rPr lang="en-US" sz="1600" kern="0" dirty="0">
                <a:solidFill>
                  <a:schemeClr val="tx1">
                    <a:lumMod val="95000"/>
                    <a:lumOff val="5000"/>
                  </a:schemeClr>
                </a:solidFill>
                <a:latin typeface="Garamond" panose="02020404030301010803" pitchFamily="18" charset="0"/>
              </a:rPr>
              <a:t>National Institutes of Health (NIH)</a:t>
            </a:r>
            <a:endParaRPr lang="en-US" altLang="en-US" kern="0" dirty="0">
              <a:solidFill>
                <a:schemeClr val="tx1">
                  <a:lumMod val="95000"/>
                  <a:lumOff val="5000"/>
                </a:schemeClr>
              </a:solidFill>
              <a:latin typeface="Garamond" panose="02020404030301010803" pitchFamily="18" charset="0"/>
            </a:endParaRPr>
          </a:p>
        </p:txBody>
      </p:sp>
    </p:spTree>
    <p:extLst>
      <p:ext uri="{BB962C8B-B14F-4D97-AF65-F5344CB8AC3E}">
        <p14:creationId xmlns:p14="http://schemas.microsoft.com/office/powerpoint/2010/main" val="25779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idx="4294967295"/>
          </p:nvPr>
        </p:nvSpPr>
        <p:spPr>
          <a:xfrm>
            <a:off x="342900" y="346075"/>
            <a:ext cx="7886700" cy="1325563"/>
          </a:xfrm>
        </p:spPr>
        <p:txBody>
          <a:bodyPr>
            <a:normAutofit/>
          </a:bodyPr>
          <a:lstStyle/>
          <a:p>
            <a:r>
              <a:rPr lang="en-US" altLang="en-US" sz="4000" b="0" dirty="0" smtClean="0">
                <a:latin typeface="Cabin" panose="00000500000000000000" pitchFamily="2" charset="0"/>
                <a:cs typeface="Helvetica" charset="0"/>
              </a:rPr>
              <a:t>Provider Complaints</a:t>
            </a:r>
          </a:p>
        </p:txBody>
      </p:sp>
      <p:sp>
        <p:nvSpPr>
          <p:cNvPr id="3" name="Content Placeholder 2"/>
          <p:cNvSpPr>
            <a:spLocks noGrp="1"/>
          </p:cNvSpPr>
          <p:nvPr>
            <p:ph sz="half" idx="4294967295"/>
          </p:nvPr>
        </p:nvSpPr>
        <p:spPr>
          <a:xfrm>
            <a:off x="471948" y="1417638"/>
            <a:ext cx="8229600" cy="3886200"/>
          </a:xfrm>
          <a:ln>
            <a:noFill/>
          </a:ln>
        </p:spPr>
        <p:txBody>
          <a:bodyPr>
            <a:normAutofit/>
          </a:bodyPr>
          <a:lstStyle/>
          <a:p>
            <a:pPr fontAlgn="base"/>
            <a:r>
              <a:rPr lang="en-US" sz="2000" dirty="0">
                <a:latin typeface="+mn-lt"/>
              </a:rPr>
              <a:t>Neighborhood is committed to </a:t>
            </a:r>
            <a:r>
              <a:rPr lang="en-US" sz="2000" dirty="0" smtClean="0">
                <a:latin typeface="+mn-lt"/>
              </a:rPr>
              <a:t>provider </a:t>
            </a:r>
            <a:r>
              <a:rPr lang="en-US" sz="2000" dirty="0">
                <a:latin typeface="+mn-lt"/>
              </a:rPr>
              <a:t>satisfaction and improving the </a:t>
            </a:r>
            <a:r>
              <a:rPr lang="en-US" sz="2000" dirty="0" smtClean="0">
                <a:latin typeface="+mn-lt"/>
              </a:rPr>
              <a:t>provider </a:t>
            </a:r>
            <a:r>
              <a:rPr lang="en-US" sz="2000" dirty="0">
                <a:latin typeface="+mn-lt"/>
              </a:rPr>
              <a:t>experience. If, at any time, a provider’s office or facility needs assistance, Neighborhood’s Provider Services Department can assist and, if they are unable to resolve the issue for you on the telephone or via their internal escalation process, they may accept a provider-initiated complaint. </a:t>
            </a:r>
          </a:p>
          <a:p>
            <a:pPr fontAlgn="base"/>
            <a:endParaRPr lang="en-US" sz="2000" dirty="0">
              <a:latin typeface="+mn-lt"/>
            </a:endParaRPr>
          </a:p>
          <a:p>
            <a:pPr fontAlgn="base"/>
            <a:r>
              <a:rPr lang="en-US" sz="2000" dirty="0">
                <a:latin typeface="+mn-lt"/>
              </a:rPr>
              <a:t>Neighborhood Grievances and Appeals Unit logs each provider complaint and acknowledges the complaint either verbally or in writing. The complaint will be resolved via written notification within 30 calendar days from receipt unless additional time is needed. </a:t>
            </a:r>
          </a:p>
          <a:p>
            <a:pPr>
              <a:defRPr/>
            </a:pPr>
            <a:endParaRPr lang="en-US" sz="2400" dirty="0" smtClean="0">
              <a:latin typeface="Helvetica" panose="020B0604020202020204" pitchFamily="34" charset="0"/>
            </a:endParaRPr>
          </a:p>
        </p:txBody>
      </p:sp>
    </p:spTree>
    <p:extLst>
      <p:ext uri="{BB962C8B-B14F-4D97-AF65-F5344CB8AC3E}">
        <p14:creationId xmlns:p14="http://schemas.microsoft.com/office/powerpoint/2010/main" val="367688744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452283" y="324464"/>
            <a:ext cx="7886700" cy="1218740"/>
          </a:xfrm>
        </p:spPr>
        <p:txBody>
          <a:bodyPr>
            <a:normAutofit/>
          </a:bodyPr>
          <a:lstStyle/>
          <a:p>
            <a:pPr algn="ctr"/>
            <a:r>
              <a:rPr lang="en-US" altLang="en-US" sz="3200" b="0" dirty="0" smtClean="0">
                <a:latin typeface="Cabin" panose="00000500000000000000" pitchFamily="2" charset="0"/>
                <a:ea typeface="ＭＳ Ｐゴシック" pitchFamily="34" charset="-128"/>
                <a:cs typeface="Helvetica" charset="0"/>
              </a:rPr>
              <a:t>INTEGRITY Members and Health Disparities</a:t>
            </a:r>
          </a:p>
        </p:txBody>
      </p:sp>
      <p:sp>
        <p:nvSpPr>
          <p:cNvPr id="4" name="Rounded Rectangle 3"/>
          <p:cNvSpPr/>
          <p:nvPr/>
        </p:nvSpPr>
        <p:spPr bwMode="auto">
          <a:xfrm>
            <a:off x="668594" y="1543205"/>
            <a:ext cx="7731277" cy="2556848"/>
          </a:xfrm>
          <a:prstGeom prst="round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txBody>
          <a:bodyPr/>
          <a:lstStyle/>
          <a:p>
            <a:pPr>
              <a:defRPr/>
            </a:pPr>
            <a:r>
              <a:rPr lang="en-US" sz="2400" dirty="0">
                <a:solidFill>
                  <a:schemeClr val="tx1">
                    <a:lumMod val="95000"/>
                    <a:lumOff val="5000"/>
                  </a:schemeClr>
                </a:solidFill>
                <a:latin typeface="Calibri" panose="020F0502020204030204" pitchFamily="34" charset="0"/>
                <a:cs typeface="Calibri" panose="020F0502020204030204" pitchFamily="34" charset="0"/>
              </a:rPr>
              <a:t>Healthy People 2020 </a:t>
            </a:r>
            <a:r>
              <a:rPr lang="en-US" sz="2400" dirty="0" smtClean="0">
                <a:solidFill>
                  <a:schemeClr val="tx1">
                    <a:lumMod val="95000"/>
                    <a:lumOff val="5000"/>
                  </a:schemeClr>
                </a:solidFill>
                <a:latin typeface="Calibri" panose="020F0502020204030204" pitchFamily="34" charset="0"/>
                <a:cs typeface="Calibri" panose="020F0502020204030204" pitchFamily="34" charset="0"/>
              </a:rPr>
              <a:t>definition:</a:t>
            </a:r>
            <a:endParaRPr lang="en-US" sz="2400" dirty="0">
              <a:solidFill>
                <a:schemeClr val="tx1">
                  <a:lumMod val="95000"/>
                  <a:lumOff val="5000"/>
                </a:schemeClr>
              </a:solidFill>
              <a:latin typeface="Calibri" panose="020F0502020204030204" pitchFamily="34" charset="0"/>
              <a:cs typeface="Calibri" panose="020F0502020204030204" pitchFamily="34" charset="0"/>
            </a:endParaRPr>
          </a:p>
          <a:p>
            <a:pPr>
              <a:defRPr/>
            </a:pPr>
            <a:endParaRPr lang="en-US" sz="2800" dirty="0">
              <a:solidFill>
                <a:schemeClr val="tx1">
                  <a:lumMod val="95000"/>
                  <a:lumOff val="5000"/>
                </a:schemeClr>
              </a:solidFill>
              <a:latin typeface="Calibri" panose="020F0502020204030204" pitchFamily="34" charset="0"/>
              <a:cs typeface="Calibri" panose="020F0502020204030204" pitchFamily="34" charset="0"/>
            </a:endParaRPr>
          </a:p>
          <a:p>
            <a:pPr>
              <a:defRPr/>
            </a:pPr>
            <a:r>
              <a:rPr lang="en-US" sz="2400" b="1" i="1" kern="0" dirty="0" smtClean="0">
                <a:solidFill>
                  <a:schemeClr val="tx1">
                    <a:lumMod val="95000"/>
                    <a:lumOff val="5000"/>
                  </a:schemeClr>
                </a:solidFill>
                <a:latin typeface="Calibri" panose="020F0502020204030204" pitchFamily="34" charset="0"/>
                <a:cs typeface="Calibri" panose="020F0502020204030204" pitchFamily="34" charset="0"/>
              </a:rPr>
              <a:t>A</a:t>
            </a:r>
            <a:r>
              <a:rPr lang="en-US" sz="2400" kern="0" dirty="0" smtClean="0">
                <a:solidFill>
                  <a:schemeClr val="tx1">
                    <a:lumMod val="95000"/>
                    <a:lumOff val="5000"/>
                  </a:schemeClr>
                </a:solidFill>
                <a:latin typeface="Calibri" panose="020F0502020204030204" pitchFamily="34" charset="0"/>
                <a:cs typeface="Calibri" panose="020F0502020204030204" pitchFamily="34" charset="0"/>
              </a:rPr>
              <a:t> </a:t>
            </a:r>
            <a:r>
              <a:rPr lang="en-US" sz="2400" b="1" i="1" kern="0" dirty="0" smtClean="0">
                <a:solidFill>
                  <a:schemeClr val="tx1">
                    <a:lumMod val="95000"/>
                    <a:lumOff val="5000"/>
                  </a:schemeClr>
                </a:solidFill>
                <a:latin typeface="Calibri" panose="020F0502020204030204" pitchFamily="34" charset="0"/>
                <a:cs typeface="Calibri" panose="020F0502020204030204" pitchFamily="34" charset="0"/>
              </a:rPr>
              <a:t>health </a:t>
            </a:r>
            <a:r>
              <a:rPr lang="en-US" sz="2400" b="1" i="1" kern="0" dirty="0">
                <a:solidFill>
                  <a:schemeClr val="tx1">
                    <a:lumMod val="95000"/>
                    <a:lumOff val="5000"/>
                  </a:schemeClr>
                </a:solidFill>
                <a:latin typeface="Calibri" panose="020F0502020204030204" pitchFamily="34" charset="0"/>
                <a:cs typeface="Calibri" panose="020F0502020204030204" pitchFamily="34" charset="0"/>
              </a:rPr>
              <a:t>disparity</a:t>
            </a:r>
            <a:r>
              <a:rPr lang="en-US" sz="2400" b="1" kern="0" dirty="0">
                <a:solidFill>
                  <a:schemeClr val="tx1">
                    <a:lumMod val="95000"/>
                    <a:lumOff val="5000"/>
                  </a:schemeClr>
                </a:solidFill>
                <a:latin typeface="Calibri" panose="020F0502020204030204" pitchFamily="34" charset="0"/>
                <a:cs typeface="Calibri" panose="020F0502020204030204" pitchFamily="34" charset="0"/>
              </a:rPr>
              <a:t> </a:t>
            </a:r>
            <a:r>
              <a:rPr lang="en-US" sz="2400" b="1" kern="0" dirty="0" smtClean="0">
                <a:solidFill>
                  <a:schemeClr val="tx1">
                    <a:lumMod val="95000"/>
                    <a:lumOff val="5000"/>
                  </a:schemeClr>
                </a:solidFill>
                <a:latin typeface="Calibri" panose="020F0502020204030204" pitchFamily="34" charset="0"/>
                <a:cs typeface="Calibri" panose="020F0502020204030204" pitchFamily="34" charset="0"/>
              </a:rPr>
              <a:t>is </a:t>
            </a:r>
            <a:r>
              <a:rPr lang="en-US" sz="2400" b="1" kern="0" dirty="0">
                <a:solidFill>
                  <a:schemeClr val="tx1">
                    <a:lumMod val="95000"/>
                    <a:lumOff val="5000"/>
                  </a:schemeClr>
                </a:solidFill>
                <a:latin typeface="Calibri" panose="020F0502020204030204" pitchFamily="34" charset="0"/>
                <a:cs typeface="Calibri" panose="020F0502020204030204" pitchFamily="34" charset="0"/>
              </a:rPr>
              <a:t>“a particular type of health difference that is closely linked with social, economic, and/or environmental disadvantage.”</a:t>
            </a:r>
          </a:p>
          <a:p>
            <a:pPr>
              <a:defRPr/>
            </a:pPr>
            <a:endParaRPr lang="en-US" sz="1800" b="1" dirty="0">
              <a:solidFill>
                <a:schemeClr val="tx2"/>
              </a:solidFill>
              <a:latin typeface="Helvetica" panose="020B0604020202020204" pitchFamily="34" charset="0"/>
            </a:endParaRPr>
          </a:p>
        </p:txBody>
      </p:sp>
    </p:spTree>
    <p:extLst>
      <p:ext uri="{BB962C8B-B14F-4D97-AF65-F5344CB8AC3E}">
        <p14:creationId xmlns:p14="http://schemas.microsoft.com/office/powerpoint/2010/main" val="2090374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idx="4294967295"/>
          </p:nvPr>
        </p:nvSpPr>
        <p:spPr>
          <a:xfrm>
            <a:off x="619431" y="237306"/>
            <a:ext cx="7395087" cy="1325563"/>
          </a:xfrm>
        </p:spPr>
        <p:txBody>
          <a:bodyPr/>
          <a:lstStyle/>
          <a:p>
            <a:r>
              <a:rPr lang="en-US" altLang="en-US" sz="3600" b="0" dirty="0" smtClean="0">
                <a:latin typeface="Cabin" panose="00000500000000000000" pitchFamily="2" charset="0"/>
                <a:ea typeface="ＭＳ Ｐゴシック" pitchFamily="34" charset="-128"/>
                <a:cs typeface="Helvetica" charset="0"/>
              </a:rPr>
              <a:t>Racial, Ethnic, Linguistic Minorities</a:t>
            </a:r>
          </a:p>
        </p:txBody>
      </p:sp>
      <p:graphicFrame>
        <p:nvGraphicFramePr>
          <p:cNvPr id="2" name="Diagram 1"/>
          <p:cNvGraphicFramePr/>
          <p:nvPr>
            <p:extLst/>
          </p:nvPr>
        </p:nvGraphicFramePr>
        <p:xfrm>
          <a:off x="914400" y="1397000"/>
          <a:ext cx="72390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673094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idx="4294967295"/>
          </p:nvPr>
        </p:nvSpPr>
        <p:spPr>
          <a:xfrm>
            <a:off x="0" y="157163"/>
            <a:ext cx="8229600" cy="1143000"/>
          </a:xfrm>
        </p:spPr>
        <p:txBody>
          <a:bodyPr/>
          <a:lstStyle/>
          <a:p>
            <a:pPr algn="ctr"/>
            <a:r>
              <a:rPr lang="en-US" altLang="en-US" sz="3600" b="0" smtClean="0">
                <a:latin typeface="Cabin" panose="00000500000000000000" pitchFamily="2" charset="0"/>
                <a:ea typeface="ＭＳ Ｐゴシック" pitchFamily="34" charset="-128"/>
                <a:cs typeface="Helvetica" charset="0"/>
              </a:rPr>
              <a:t>LGBTQ </a:t>
            </a:r>
            <a:r>
              <a:rPr lang="en-US" altLang="en-US" sz="3600" b="0" dirty="0" smtClean="0">
                <a:latin typeface="Cabin" panose="00000500000000000000" pitchFamily="2" charset="0"/>
                <a:ea typeface="ＭＳ Ｐゴシック" pitchFamily="34" charset="-128"/>
                <a:cs typeface="Helvetica" charset="0"/>
              </a:rPr>
              <a:t>Individuals </a:t>
            </a:r>
          </a:p>
        </p:txBody>
      </p:sp>
      <p:sp>
        <p:nvSpPr>
          <p:cNvPr id="8" name="TextBox 7"/>
          <p:cNvSpPr txBox="1"/>
          <p:nvPr/>
        </p:nvSpPr>
        <p:spPr>
          <a:xfrm>
            <a:off x="1447800" y="1722719"/>
            <a:ext cx="7162800" cy="1477328"/>
          </a:xfrm>
          <a:prstGeom prst="rect">
            <a:avLst/>
          </a:prstGeom>
          <a:noFill/>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Structural and legal factors</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Social discrimination</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Lack of culturally competent health care</a:t>
            </a:r>
          </a:p>
          <a:p>
            <a:pPr marL="800100" lvl="1"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Lesbians and bisexual women up to 10 times less likely to receive regular cervical cancer screening</a:t>
            </a:r>
            <a:r>
              <a:rPr lang="en-US" kern="0" dirty="0" smtClean="0">
                <a:latin typeface="Helvetica" panose="020B0604020202020204" pitchFamily="34" charset="0"/>
              </a:rPr>
              <a:t>.</a:t>
            </a:r>
            <a:endParaRPr lang="en-US" kern="0" dirty="0">
              <a:latin typeface="Helvetica" panose="020B0604020202020204" pitchFamily="34" charset="0"/>
            </a:endParaRPr>
          </a:p>
        </p:txBody>
      </p:sp>
      <p:sp>
        <p:nvSpPr>
          <p:cNvPr id="10" name="TextBox 9"/>
          <p:cNvSpPr txBox="1"/>
          <p:nvPr/>
        </p:nvSpPr>
        <p:spPr>
          <a:xfrm>
            <a:off x="457200" y="1035785"/>
            <a:ext cx="8534400" cy="461665"/>
          </a:xfrm>
          <a:prstGeom prst="rect">
            <a:avLst/>
          </a:prstGeom>
          <a:noFill/>
        </p:spPr>
        <p:txBody>
          <a:bodyPr wrap="square" rtlCol="0">
            <a:spAutoFit/>
          </a:bodyPr>
          <a:lstStyle/>
          <a:p>
            <a:r>
              <a:rPr lang="en-US" sz="2400" kern="0" dirty="0" smtClean="0">
                <a:solidFill>
                  <a:srgbClr val="00742F"/>
                </a:solidFill>
                <a:latin typeface="Cabin" panose="00000500000000000000" pitchFamily="2" charset="0"/>
              </a:rPr>
              <a:t>Health disparities resulting in negative health outcomes:</a:t>
            </a:r>
            <a:endParaRPr lang="en-US" sz="2400" kern="0" dirty="0">
              <a:solidFill>
                <a:srgbClr val="00742F"/>
              </a:solidFill>
              <a:latin typeface="Cabin" panose="00000500000000000000" pitchFamily="2" charset="0"/>
            </a:endParaRPr>
          </a:p>
        </p:txBody>
      </p:sp>
      <p:sp>
        <p:nvSpPr>
          <p:cNvPr id="12" name="TextBox 11"/>
          <p:cNvSpPr txBox="1"/>
          <p:nvPr/>
        </p:nvSpPr>
        <p:spPr>
          <a:xfrm>
            <a:off x="457200" y="3423242"/>
            <a:ext cx="4000500" cy="1200329"/>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1 in 4 transgender women are HIV positive</a:t>
            </a:r>
          </a:p>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Gay and bisexual men account for 66% of new HIV infections.</a:t>
            </a:r>
            <a:endParaRPr lang="en-US" kern="0" dirty="0">
              <a:solidFill>
                <a:schemeClr val="tx2">
                  <a:lumMod val="75000"/>
                </a:schemeClr>
              </a:solidFill>
              <a:latin typeface="Helvetica" panose="020B0604020202020204" pitchFamily="34" charset="0"/>
            </a:endParaRPr>
          </a:p>
        </p:txBody>
      </p:sp>
      <p:sp>
        <p:nvSpPr>
          <p:cNvPr id="14" name="TextBox 13"/>
          <p:cNvSpPr txBox="1"/>
          <p:nvPr/>
        </p:nvSpPr>
        <p:spPr>
          <a:xfrm>
            <a:off x="5029200" y="3423242"/>
            <a:ext cx="3352800" cy="1754326"/>
          </a:xfrm>
          <a:prstGeom prst="rect">
            <a:avLst/>
          </a:prstGeom>
          <a:noFill/>
          <a:ln w="25400">
            <a:solidFill>
              <a:schemeClr val="bg2">
                <a:lumMod val="75000"/>
              </a:schemeClr>
            </a:solidFill>
          </a:ln>
        </p:spPr>
        <p:txBody>
          <a:bodyPr wrap="square" rtlCol="0">
            <a:spAutoFit/>
          </a:bodyPr>
          <a:lstStyle/>
          <a:p>
            <a:pPr marL="342900" indent="-342900">
              <a:buFont typeface="Arial" panose="020B0604020202020204" pitchFamily="34" charset="0"/>
              <a:buChar char="•"/>
            </a:pPr>
            <a:r>
              <a:rPr lang="en-US" kern="0" dirty="0" smtClean="0">
                <a:solidFill>
                  <a:schemeClr val="tx2">
                    <a:lumMod val="75000"/>
                  </a:schemeClr>
                </a:solidFill>
                <a:latin typeface="Helvetica" panose="020B0604020202020204" pitchFamily="34" charset="0"/>
              </a:rPr>
              <a:t>LGBT Individuals experience higher prevalence of HIV, mental illness, substance abuse, smoking and other conditions</a:t>
            </a:r>
            <a:endParaRPr lang="en-US" kern="0" dirty="0">
              <a:solidFill>
                <a:schemeClr val="tx2">
                  <a:lumMod val="75000"/>
                </a:schemeClr>
              </a:solidFill>
              <a:latin typeface="Helvetica" panose="020B0604020202020204" pitchFamily="34" charset="0"/>
            </a:endParaRPr>
          </a:p>
        </p:txBody>
      </p:sp>
    </p:spTree>
    <p:extLst>
      <p:ext uri="{BB962C8B-B14F-4D97-AF65-F5344CB8AC3E}">
        <p14:creationId xmlns:p14="http://schemas.microsoft.com/office/powerpoint/2010/main" val="3480069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500"/>
                                        <p:tgtEl>
                                          <p:spTgt spid="8">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xEl>
                                              <p:pRg st="3" end="3"/>
                                            </p:txEl>
                                          </p:spTgt>
                                        </p:tgtEl>
                                        <p:attrNameLst>
                                          <p:attrName>style.visibility</p:attrName>
                                        </p:attrNameLst>
                                      </p:cBhvr>
                                      <p:to>
                                        <p:strVal val="visible"/>
                                      </p:to>
                                    </p:set>
                                    <p:animEffect transition="in" filter="fade">
                                      <p:cBhvr>
                                        <p:cTn id="20" dur="500"/>
                                        <p:tgtEl>
                                          <p:spTgt spid="8">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12" grpId="0" animBg="1"/>
      <p:bldP spid="14" grpId="0" animBg="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a:xfrm>
            <a:off x="570271" y="365125"/>
            <a:ext cx="7886700" cy="1325563"/>
          </a:xfrm>
        </p:spPr>
        <p:txBody>
          <a:bodyPr/>
          <a:lstStyle/>
          <a:p>
            <a:r>
              <a:rPr lang="en-US" altLang="en-US" sz="3600" b="0" dirty="0" smtClean="0">
                <a:latin typeface="Cabin" panose="00000500000000000000" pitchFamily="2" charset="0"/>
                <a:ea typeface="ＭＳ Ｐゴシック" pitchFamily="34" charset="-128"/>
                <a:cs typeface="Helvetica" charset="0"/>
              </a:rPr>
              <a:t>Aging Demographic</a:t>
            </a:r>
          </a:p>
        </p:txBody>
      </p:sp>
      <p:graphicFrame>
        <p:nvGraphicFramePr>
          <p:cNvPr id="2" name="Diagram 1"/>
          <p:cNvGraphicFramePr/>
          <p:nvPr>
            <p:extLst/>
          </p:nvPr>
        </p:nvGraphicFramePr>
        <p:xfrm>
          <a:off x="1699098" y="1260812"/>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187821" y="2142884"/>
            <a:ext cx="2438400" cy="646331"/>
          </a:xfrm>
          <a:prstGeom prst="rect">
            <a:avLst/>
          </a:prstGeom>
          <a:noFill/>
        </p:spPr>
        <p:txBody>
          <a:bodyPr wrap="square" rtlCol="0">
            <a:spAutoFit/>
          </a:bodyPr>
          <a:lstStyle/>
          <a:p>
            <a:r>
              <a:rPr lang="en-US" sz="3600" dirty="0" smtClean="0">
                <a:solidFill>
                  <a:schemeClr val="tx2">
                    <a:lumMod val="75000"/>
                  </a:schemeClr>
                </a:solidFill>
                <a:latin typeface="Helvetica" panose="020B0604020202020204" pitchFamily="34" charset="0"/>
              </a:rPr>
              <a:t>By 2050:</a:t>
            </a:r>
            <a:endParaRPr lang="en-US" sz="3600" dirty="0">
              <a:solidFill>
                <a:schemeClr val="tx2">
                  <a:lumMod val="75000"/>
                </a:schemeClr>
              </a:solidFill>
              <a:latin typeface="Helvetica" panose="020B0604020202020204" pitchFamily="34" charset="0"/>
            </a:endParaRPr>
          </a:p>
        </p:txBody>
      </p:sp>
    </p:spTree>
    <p:extLst>
      <p:ext uri="{BB962C8B-B14F-4D97-AF65-F5344CB8AC3E}">
        <p14:creationId xmlns:p14="http://schemas.microsoft.com/office/powerpoint/2010/main" val="17190542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137652" y="366456"/>
            <a:ext cx="8132763" cy="1325563"/>
          </a:xfrm>
        </p:spPr>
        <p:txBody>
          <a:bodyPr/>
          <a:lstStyle/>
          <a:p>
            <a:pPr algn="ctr"/>
            <a:r>
              <a:rPr lang="en-US" altLang="en-US" sz="3600" b="0" dirty="0" smtClean="0">
                <a:latin typeface="Cabin" panose="00000500000000000000" pitchFamily="2" charset="0"/>
                <a:ea typeface="ＭＳ Ｐゴシック" pitchFamily="34" charset="-128"/>
                <a:cs typeface="Helvetica" charset="0"/>
              </a:rPr>
              <a:t>Barriers</a:t>
            </a:r>
            <a:r>
              <a:rPr lang="en-US" altLang="en-US" sz="3600" b="0" dirty="0">
                <a:latin typeface="Cabin" panose="00000500000000000000" pitchFamily="2" charset="0"/>
                <a:ea typeface="ＭＳ Ｐゴシック" pitchFamily="34" charset="-128"/>
                <a:cs typeface="Helvetica" charset="0"/>
              </a:rPr>
              <a:t> </a:t>
            </a:r>
            <a:r>
              <a:rPr lang="en-US" altLang="en-US" sz="3600" b="0" dirty="0" smtClean="0">
                <a:latin typeface="Cabin" panose="00000500000000000000" pitchFamily="2" charset="0"/>
                <a:ea typeface="ＭＳ Ｐゴシック" pitchFamily="34" charset="-128"/>
                <a:cs typeface="Helvetica" charset="0"/>
              </a:rPr>
              <a:t>to Culturally Competent Care</a:t>
            </a:r>
            <a:endParaRPr lang="en-US" altLang="en-US" b="0" dirty="0" smtClean="0">
              <a:latin typeface="Cabin" panose="00000500000000000000" pitchFamily="2" charset="0"/>
              <a:ea typeface="ＭＳ Ｐゴシック" pitchFamily="34" charset="-128"/>
              <a:cs typeface="Helvetica" charset="0"/>
            </a:endParaRPr>
          </a:p>
        </p:txBody>
      </p:sp>
      <p:graphicFrame>
        <p:nvGraphicFramePr>
          <p:cNvPr id="2" name="Diagram 1"/>
          <p:cNvGraphicFramePr/>
          <p:nvPr>
            <p:extLst>
              <p:ext uri="{D42A27DB-BD31-4B8C-83A1-F6EECF244321}">
                <p14:modId xmlns:p14="http://schemas.microsoft.com/office/powerpoint/2010/main" val="2141388698"/>
              </p:ext>
            </p:extLst>
          </p:nvPr>
        </p:nvGraphicFramePr>
        <p:xfrm>
          <a:off x="587216" y="1564233"/>
          <a:ext cx="7897813" cy="3686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62013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graphicEl>
                                              <a:dgm id="{D2C328AA-54D3-43B7-85E9-976CA26E15FF}"/>
                                            </p:graphicEl>
                                          </p:spTgt>
                                        </p:tgtEl>
                                        <p:attrNameLst>
                                          <p:attrName>style.visibility</p:attrName>
                                        </p:attrNameLst>
                                      </p:cBhvr>
                                      <p:to>
                                        <p:strVal val="visible"/>
                                      </p:to>
                                    </p:set>
                                    <p:anim calcmode="lin" valueType="num">
                                      <p:cBhvr additive="base">
                                        <p:cTn id="7" dur="500" fill="hold"/>
                                        <p:tgtEl>
                                          <p:spTgt spid="2">
                                            <p:graphicEl>
                                              <a:dgm id="{D2C328AA-54D3-43B7-85E9-976CA26E15FF}"/>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
                                            <p:graphicEl>
                                              <a:dgm id="{D2C328AA-54D3-43B7-85E9-976CA26E15FF}"/>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graphicEl>
                                              <a:dgm id="{C23B3AF3-4B1D-4DC4-91D4-C40D9E0A5460}"/>
                                            </p:graphicEl>
                                          </p:spTgt>
                                        </p:tgtEl>
                                        <p:attrNameLst>
                                          <p:attrName>style.visibility</p:attrName>
                                        </p:attrNameLst>
                                      </p:cBhvr>
                                      <p:to>
                                        <p:strVal val="visible"/>
                                      </p:to>
                                    </p:set>
                                    <p:anim calcmode="lin" valueType="num">
                                      <p:cBhvr additive="base">
                                        <p:cTn id="11" dur="500" fill="hold"/>
                                        <p:tgtEl>
                                          <p:spTgt spid="2">
                                            <p:graphicEl>
                                              <a:dgm id="{C23B3AF3-4B1D-4DC4-91D4-C40D9E0A5460}"/>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2">
                                            <p:graphicEl>
                                              <a:dgm id="{C23B3AF3-4B1D-4DC4-91D4-C40D9E0A5460}"/>
                                            </p:graphicEl>
                                          </p:spTgt>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2">
                                            <p:graphicEl>
                                              <a:dgm id="{1D2DB804-007B-4CB2-85BF-EA2F0C184FEA}"/>
                                            </p:graphicEl>
                                          </p:spTgt>
                                        </p:tgtEl>
                                        <p:attrNameLst>
                                          <p:attrName>style.visibility</p:attrName>
                                        </p:attrNameLst>
                                      </p:cBhvr>
                                      <p:to>
                                        <p:strVal val="visible"/>
                                      </p:to>
                                    </p:set>
                                    <p:anim calcmode="lin" valueType="num">
                                      <p:cBhvr additive="base">
                                        <p:cTn id="17" dur="500" fill="hold"/>
                                        <p:tgtEl>
                                          <p:spTgt spid="2">
                                            <p:graphicEl>
                                              <a:dgm id="{1D2DB804-007B-4CB2-85BF-EA2F0C184FEA}"/>
                                            </p:graphic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
                                            <p:graphicEl>
                                              <a:dgm id="{1D2DB804-007B-4CB2-85BF-EA2F0C184FEA}"/>
                                            </p:graphic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
                                            <p:graphicEl>
                                              <a:dgm id="{BB6919BD-6E4A-49E7-9D68-CDBFDEB94DEA}"/>
                                            </p:graphicEl>
                                          </p:spTgt>
                                        </p:tgtEl>
                                        <p:attrNameLst>
                                          <p:attrName>style.visibility</p:attrName>
                                        </p:attrNameLst>
                                      </p:cBhvr>
                                      <p:to>
                                        <p:strVal val="visible"/>
                                      </p:to>
                                    </p:set>
                                    <p:anim calcmode="lin" valueType="num">
                                      <p:cBhvr additive="base">
                                        <p:cTn id="21" dur="500" fill="hold"/>
                                        <p:tgtEl>
                                          <p:spTgt spid="2">
                                            <p:graphicEl>
                                              <a:dgm id="{BB6919BD-6E4A-49E7-9D68-CDBFDEB94DEA}"/>
                                            </p:graphic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2">
                                            <p:graphicEl>
                                              <a:dgm id="{BB6919BD-6E4A-49E7-9D68-CDBFDEB94DEA}"/>
                                            </p:graphic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
                                            <p:graphicEl>
                                              <a:dgm id="{F784A6C2-BFD4-4F76-A813-B8077C71E860}"/>
                                            </p:graphicEl>
                                          </p:spTgt>
                                        </p:tgtEl>
                                        <p:attrNameLst>
                                          <p:attrName>style.visibility</p:attrName>
                                        </p:attrNameLst>
                                      </p:cBhvr>
                                      <p:to>
                                        <p:strVal val="visible"/>
                                      </p:to>
                                    </p:set>
                                    <p:anim calcmode="lin" valueType="num">
                                      <p:cBhvr additive="base">
                                        <p:cTn id="27" dur="500" fill="hold"/>
                                        <p:tgtEl>
                                          <p:spTgt spid="2">
                                            <p:graphicEl>
                                              <a:dgm id="{F784A6C2-BFD4-4F76-A813-B8077C71E860}"/>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
                                            <p:graphicEl>
                                              <a:dgm id="{F784A6C2-BFD4-4F76-A813-B8077C71E860}"/>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
                                            <p:graphicEl>
                                              <a:dgm id="{FB8354E8-0A2F-42B1-93EF-B07B77B77376}"/>
                                            </p:graphicEl>
                                          </p:spTgt>
                                        </p:tgtEl>
                                        <p:attrNameLst>
                                          <p:attrName>style.visibility</p:attrName>
                                        </p:attrNameLst>
                                      </p:cBhvr>
                                      <p:to>
                                        <p:strVal val="visible"/>
                                      </p:to>
                                    </p:set>
                                    <p:anim calcmode="lin" valueType="num">
                                      <p:cBhvr additive="base">
                                        <p:cTn id="31" dur="500" fill="hold"/>
                                        <p:tgtEl>
                                          <p:spTgt spid="2">
                                            <p:graphicEl>
                                              <a:dgm id="{FB8354E8-0A2F-42B1-93EF-B07B77B77376}"/>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2">
                                            <p:graphicEl>
                                              <a:dgm id="{FB8354E8-0A2F-42B1-93EF-B07B77B77376}"/>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2">
                                            <p:graphicEl>
                                              <a:dgm id="{7C44330F-12A8-4257-8F08-C75DC038E293}"/>
                                            </p:graphicEl>
                                          </p:spTgt>
                                        </p:tgtEl>
                                        <p:attrNameLst>
                                          <p:attrName>style.visibility</p:attrName>
                                        </p:attrNameLst>
                                      </p:cBhvr>
                                      <p:to>
                                        <p:strVal val="visible"/>
                                      </p:to>
                                    </p:set>
                                    <p:anim calcmode="lin" valueType="num">
                                      <p:cBhvr additive="base">
                                        <p:cTn id="37" dur="500" fill="hold"/>
                                        <p:tgtEl>
                                          <p:spTgt spid="2">
                                            <p:graphicEl>
                                              <a:dgm id="{7C44330F-12A8-4257-8F08-C75DC038E293}"/>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
                                            <p:graphicEl>
                                              <a:dgm id="{7C44330F-12A8-4257-8F08-C75DC038E293}"/>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2">
                                            <p:graphicEl>
                                              <a:dgm id="{88305877-5FE9-4430-A2F8-0AE7BBCE144B}"/>
                                            </p:graphicEl>
                                          </p:spTgt>
                                        </p:tgtEl>
                                        <p:attrNameLst>
                                          <p:attrName>style.visibility</p:attrName>
                                        </p:attrNameLst>
                                      </p:cBhvr>
                                      <p:to>
                                        <p:strVal val="visible"/>
                                      </p:to>
                                    </p:set>
                                    <p:anim calcmode="lin" valueType="num">
                                      <p:cBhvr additive="base">
                                        <p:cTn id="41" dur="500" fill="hold"/>
                                        <p:tgtEl>
                                          <p:spTgt spid="2">
                                            <p:graphicEl>
                                              <a:dgm id="{88305877-5FE9-4430-A2F8-0AE7BBCE144B}"/>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2">
                                            <p:graphicEl>
                                              <a:dgm id="{88305877-5FE9-4430-A2F8-0AE7BBCE144B}"/>
                                            </p:graphic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2">
                                            <p:graphicEl>
                                              <a:dgm id="{0D311125-9A09-4E10-8476-BCCC5FC67B2F}"/>
                                            </p:graphicEl>
                                          </p:spTgt>
                                        </p:tgtEl>
                                        <p:attrNameLst>
                                          <p:attrName>style.visibility</p:attrName>
                                        </p:attrNameLst>
                                      </p:cBhvr>
                                      <p:to>
                                        <p:strVal val="visible"/>
                                      </p:to>
                                    </p:set>
                                    <p:anim calcmode="lin" valueType="num">
                                      <p:cBhvr additive="base">
                                        <p:cTn id="47" dur="500" fill="hold"/>
                                        <p:tgtEl>
                                          <p:spTgt spid="2">
                                            <p:graphicEl>
                                              <a:dgm id="{0D311125-9A09-4E10-8476-BCCC5FC67B2F}"/>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
                                            <p:graphicEl>
                                              <a:dgm id="{0D311125-9A09-4E10-8476-BCCC5FC67B2F}"/>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2">
                                            <p:graphicEl>
                                              <a:dgm id="{129085B4-BEDB-4345-B3AE-BC67805B7A49}"/>
                                            </p:graphicEl>
                                          </p:spTgt>
                                        </p:tgtEl>
                                        <p:attrNameLst>
                                          <p:attrName>style.visibility</p:attrName>
                                        </p:attrNameLst>
                                      </p:cBhvr>
                                      <p:to>
                                        <p:strVal val="visible"/>
                                      </p:to>
                                    </p:set>
                                    <p:anim calcmode="lin" valueType="num">
                                      <p:cBhvr additive="base">
                                        <p:cTn id="51" dur="500" fill="hold"/>
                                        <p:tgtEl>
                                          <p:spTgt spid="2">
                                            <p:graphicEl>
                                              <a:dgm id="{129085B4-BEDB-4345-B3AE-BC67805B7A49}"/>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2">
                                            <p:graphicEl>
                                              <a:dgm id="{129085B4-BEDB-4345-B3AE-BC67805B7A49}"/>
                                            </p:graphic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grpId="0" nodeType="clickEffect">
                                  <p:stCondLst>
                                    <p:cond delay="0"/>
                                  </p:stCondLst>
                                  <p:childTnLst>
                                    <p:set>
                                      <p:cBhvr>
                                        <p:cTn id="56" dur="1" fill="hold">
                                          <p:stCondLst>
                                            <p:cond delay="0"/>
                                          </p:stCondLst>
                                        </p:cTn>
                                        <p:tgtEl>
                                          <p:spTgt spid="2">
                                            <p:graphicEl>
                                              <a:dgm id="{0BCEA4AC-B0ED-404C-81E9-AC5639923D44}"/>
                                            </p:graphicEl>
                                          </p:spTgt>
                                        </p:tgtEl>
                                        <p:attrNameLst>
                                          <p:attrName>style.visibility</p:attrName>
                                        </p:attrNameLst>
                                      </p:cBhvr>
                                      <p:to>
                                        <p:strVal val="visible"/>
                                      </p:to>
                                    </p:set>
                                    <p:anim calcmode="lin" valueType="num">
                                      <p:cBhvr additive="base">
                                        <p:cTn id="57" dur="500" fill="hold"/>
                                        <p:tgtEl>
                                          <p:spTgt spid="2">
                                            <p:graphicEl>
                                              <a:dgm id="{0BCEA4AC-B0ED-404C-81E9-AC5639923D44}"/>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
                                            <p:graphicEl>
                                              <a:dgm id="{0BCEA4AC-B0ED-404C-81E9-AC5639923D44}"/>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2">
                                            <p:graphicEl>
                                              <a:dgm id="{7534604A-8CCB-4B1A-A58B-DDE26756D5AA}"/>
                                            </p:graphicEl>
                                          </p:spTgt>
                                        </p:tgtEl>
                                        <p:attrNameLst>
                                          <p:attrName>style.visibility</p:attrName>
                                        </p:attrNameLst>
                                      </p:cBhvr>
                                      <p:to>
                                        <p:strVal val="visible"/>
                                      </p:to>
                                    </p:set>
                                    <p:anim calcmode="lin" valueType="num">
                                      <p:cBhvr additive="base">
                                        <p:cTn id="61" dur="500" fill="hold"/>
                                        <p:tgtEl>
                                          <p:spTgt spid="2">
                                            <p:graphicEl>
                                              <a:dgm id="{7534604A-8CCB-4B1A-A58B-DDE26756D5A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2">
                                            <p:graphicEl>
                                              <a:dgm id="{7534604A-8CCB-4B1A-A58B-DDE26756D5AA}"/>
                                            </p:graphic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2">
                                            <p:graphicEl>
                                              <a:dgm id="{403CB870-1C95-4401-AC4B-6E52999B5C2F}"/>
                                            </p:graphicEl>
                                          </p:spTgt>
                                        </p:tgtEl>
                                        <p:attrNameLst>
                                          <p:attrName>style.visibility</p:attrName>
                                        </p:attrNameLst>
                                      </p:cBhvr>
                                      <p:to>
                                        <p:strVal val="visible"/>
                                      </p:to>
                                    </p:set>
                                    <p:anim calcmode="lin" valueType="num">
                                      <p:cBhvr additive="base">
                                        <p:cTn id="67" dur="500" fill="hold"/>
                                        <p:tgtEl>
                                          <p:spTgt spid="2">
                                            <p:graphicEl>
                                              <a:dgm id="{403CB870-1C95-4401-AC4B-6E52999B5C2F}"/>
                                            </p:graphicEl>
                                          </p:spTgt>
                                        </p:tgtEl>
                                        <p:attrNameLst>
                                          <p:attrName>ppt_x</p:attrName>
                                        </p:attrNameLst>
                                      </p:cBhvr>
                                      <p:tavLst>
                                        <p:tav tm="0">
                                          <p:val>
                                            <p:strVal val="1+#ppt_w/2"/>
                                          </p:val>
                                        </p:tav>
                                        <p:tav tm="100000">
                                          <p:val>
                                            <p:strVal val="#ppt_x"/>
                                          </p:val>
                                        </p:tav>
                                      </p:tavLst>
                                    </p:anim>
                                    <p:anim calcmode="lin" valueType="num">
                                      <p:cBhvr additive="base">
                                        <p:cTn id="68" dur="500" fill="hold"/>
                                        <p:tgtEl>
                                          <p:spTgt spid="2">
                                            <p:graphicEl>
                                              <a:dgm id="{403CB870-1C95-4401-AC4B-6E52999B5C2F}"/>
                                            </p:graphicEl>
                                          </p:spTgt>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
                                            <p:graphicEl>
                                              <a:dgm id="{345E9FA0-8E77-40DB-84B2-52DFE96B669C}"/>
                                            </p:graphicEl>
                                          </p:spTgt>
                                        </p:tgtEl>
                                        <p:attrNameLst>
                                          <p:attrName>style.visibility</p:attrName>
                                        </p:attrNameLst>
                                      </p:cBhvr>
                                      <p:to>
                                        <p:strVal val="visible"/>
                                      </p:to>
                                    </p:set>
                                    <p:anim calcmode="lin" valueType="num">
                                      <p:cBhvr additive="base">
                                        <p:cTn id="71" dur="500" fill="hold"/>
                                        <p:tgtEl>
                                          <p:spTgt spid="2">
                                            <p:graphicEl>
                                              <a:dgm id="{345E9FA0-8E77-40DB-84B2-52DFE96B669C}"/>
                                            </p:graphicEl>
                                          </p:spTgt>
                                        </p:tgtEl>
                                        <p:attrNameLst>
                                          <p:attrName>ppt_x</p:attrName>
                                        </p:attrNameLst>
                                      </p:cBhvr>
                                      <p:tavLst>
                                        <p:tav tm="0">
                                          <p:val>
                                            <p:strVal val="1+#ppt_w/2"/>
                                          </p:val>
                                        </p:tav>
                                        <p:tav tm="100000">
                                          <p:val>
                                            <p:strVal val="#ppt_x"/>
                                          </p:val>
                                        </p:tav>
                                      </p:tavLst>
                                    </p:anim>
                                    <p:anim calcmode="lin" valueType="num">
                                      <p:cBhvr additive="base">
                                        <p:cTn id="72" dur="500" fill="hold"/>
                                        <p:tgtEl>
                                          <p:spTgt spid="2">
                                            <p:graphicEl>
                                              <a:dgm id="{345E9FA0-8E77-40DB-84B2-52DFE96B669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idx="4294967295"/>
          </p:nvPr>
        </p:nvSpPr>
        <p:spPr>
          <a:xfrm>
            <a:off x="196646" y="263525"/>
            <a:ext cx="8386916" cy="1143000"/>
          </a:xfrm>
        </p:spPr>
        <p:txBody>
          <a:bodyPr>
            <a:normAutofit/>
          </a:bodyPr>
          <a:lstStyle/>
          <a:p>
            <a:r>
              <a:rPr lang="en-US" altLang="en-US" sz="3200" b="0" dirty="0" smtClean="0">
                <a:latin typeface="Cabin" panose="00000500000000000000" pitchFamily="2" charset="0"/>
                <a:ea typeface="ＭＳ Ｐゴシック" pitchFamily="34" charset="-128"/>
                <a:cs typeface="Helvetica" charset="0"/>
              </a:rPr>
              <a:t>Equal </a:t>
            </a:r>
            <a:r>
              <a:rPr lang="en-US" altLang="en-US" sz="3200" b="0" dirty="0">
                <a:latin typeface="Cabin" panose="00000500000000000000" pitchFamily="2" charset="0"/>
                <a:ea typeface="ＭＳ Ｐゴシック" pitchFamily="34" charset="-128"/>
                <a:cs typeface="Helvetica" charset="0"/>
              </a:rPr>
              <a:t>Access For All </a:t>
            </a:r>
            <a:r>
              <a:rPr lang="en-US" altLang="en-US" sz="3200" b="0" dirty="0" smtClean="0">
                <a:latin typeface="Cabin" panose="00000500000000000000" pitchFamily="2" charset="0"/>
                <a:ea typeface="ＭＳ Ｐゴシック" pitchFamily="34" charset="-128"/>
                <a:cs typeface="Helvetica" charset="0"/>
              </a:rPr>
              <a:t>Cultures </a:t>
            </a:r>
            <a:r>
              <a:rPr lang="en-US" altLang="en-US" sz="3200" b="0" dirty="0">
                <a:latin typeface="Cabin" panose="00000500000000000000" pitchFamily="2" charset="0"/>
                <a:ea typeface="ＭＳ Ｐゴシック" pitchFamily="34" charset="-128"/>
                <a:cs typeface="Helvetica" charset="0"/>
              </a:rPr>
              <a:t>and Communities</a:t>
            </a:r>
            <a:endParaRPr lang="en-US" altLang="en-US" sz="3200" b="0" dirty="0" smtClean="0">
              <a:latin typeface="Cabin" panose="00000500000000000000" pitchFamily="2" charset="0"/>
              <a:ea typeface="ＭＳ Ｐゴシック" pitchFamily="34" charset="-128"/>
              <a:cs typeface="Helvetica" charset="0"/>
            </a:endParaRPr>
          </a:p>
        </p:txBody>
      </p:sp>
      <p:grpSp>
        <p:nvGrpSpPr>
          <p:cNvPr id="2" name="Group 1"/>
          <p:cNvGrpSpPr/>
          <p:nvPr/>
        </p:nvGrpSpPr>
        <p:grpSpPr>
          <a:xfrm>
            <a:off x="2490660" y="1669082"/>
            <a:ext cx="3781679" cy="3758473"/>
            <a:chOff x="2490660" y="1669082"/>
            <a:chExt cx="3781679" cy="3758473"/>
          </a:xfrm>
        </p:grpSpPr>
        <p:sp>
          <p:nvSpPr>
            <p:cNvPr id="3" name="Freeform 2"/>
            <p:cNvSpPr/>
            <p:nvPr/>
          </p:nvSpPr>
          <p:spPr>
            <a:xfrm>
              <a:off x="2619581" y="1669082"/>
              <a:ext cx="3609784" cy="3609784"/>
            </a:xfrm>
            <a:custGeom>
              <a:avLst/>
              <a:gdLst>
                <a:gd name="connsiteX0" fmla="*/ 1804892 w 3609784"/>
                <a:gd name="connsiteY0" fmla="*/ 0 h 3609784"/>
                <a:gd name="connsiteX1" fmla="*/ 3367974 w 3609784"/>
                <a:gd name="connsiteY1" fmla="*/ 902446 h 3609784"/>
                <a:gd name="connsiteX2" fmla="*/ 1804892 w 3609784"/>
                <a:gd name="connsiteY2" fmla="*/ 1804892 h 3609784"/>
                <a:gd name="connsiteX3" fmla="*/ 1804892 w 3609784"/>
                <a:gd name="connsiteY3" fmla="*/ 0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0"/>
                  </a:moveTo>
                  <a:cubicBezTo>
                    <a:pt x="2449718" y="0"/>
                    <a:pt x="3045561" y="344010"/>
                    <a:pt x="3367974" y="902446"/>
                  </a:cubicBezTo>
                  <a:lnTo>
                    <a:pt x="1804892" y="1804892"/>
                  </a:lnTo>
                  <a:lnTo>
                    <a:pt x="1804892" y="0"/>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478887" rIns="791306" bIns="243590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Age, Gender, Adults and Seniors </a:t>
              </a:r>
              <a:endParaRPr lang="en-US" sz="1200" kern="1200" dirty="0">
                <a:latin typeface="Helvetica" panose="020B0604020202020204" pitchFamily="34" charset="0"/>
              </a:endParaRPr>
            </a:p>
          </p:txBody>
        </p:sp>
        <p:sp>
          <p:nvSpPr>
            <p:cNvPr id="4" name="Freeform 3"/>
            <p:cNvSpPr/>
            <p:nvPr/>
          </p:nvSpPr>
          <p:spPr>
            <a:xfrm>
              <a:off x="2662555" y="1743426"/>
              <a:ext cx="3609784" cy="3609784"/>
            </a:xfrm>
            <a:custGeom>
              <a:avLst/>
              <a:gdLst>
                <a:gd name="connsiteX0" fmla="*/ 3367974 w 3609784"/>
                <a:gd name="connsiteY0" fmla="*/ 902446 h 3609784"/>
                <a:gd name="connsiteX1" fmla="*/ 3367974 w 3609784"/>
                <a:gd name="connsiteY1" fmla="*/ 2707338 h 3609784"/>
                <a:gd name="connsiteX2" fmla="*/ 1804892 w 3609784"/>
                <a:gd name="connsiteY2" fmla="*/ 1804892 h 3609784"/>
                <a:gd name="connsiteX3" fmla="*/ 3367974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902446"/>
                  </a:moveTo>
                  <a:cubicBezTo>
                    <a:pt x="3690387" y="1460882"/>
                    <a:pt x="3690387" y="2148902"/>
                    <a:pt x="3367974" y="2707338"/>
                  </a:cubicBezTo>
                  <a:lnTo>
                    <a:pt x="1804892" y="1804892"/>
                  </a:lnTo>
                  <a:lnTo>
                    <a:pt x="3367974"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2467276" tIns="1478884" rIns="189675" bIns="145739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Race,  Religious, Ethnicity, Language  </a:t>
              </a:r>
              <a:endParaRPr lang="en-US" sz="1200" kern="1200" dirty="0">
                <a:latin typeface="Helvetica" panose="020B0604020202020204" pitchFamily="34" charset="0"/>
              </a:endParaRPr>
            </a:p>
          </p:txBody>
        </p:sp>
        <p:sp>
          <p:nvSpPr>
            <p:cNvPr id="6" name="Freeform 5"/>
            <p:cNvSpPr/>
            <p:nvPr/>
          </p:nvSpPr>
          <p:spPr>
            <a:xfrm>
              <a:off x="2619581" y="1817771"/>
              <a:ext cx="3609784" cy="3609784"/>
            </a:xfrm>
            <a:custGeom>
              <a:avLst/>
              <a:gdLst>
                <a:gd name="connsiteX0" fmla="*/ 3367974 w 3609784"/>
                <a:gd name="connsiteY0" fmla="*/ 2707338 h 3609784"/>
                <a:gd name="connsiteX1" fmla="*/ 1804892 w 3609784"/>
                <a:gd name="connsiteY1" fmla="*/ 3609784 h 3609784"/>
                <a:gd name="connsiteX2" fmla="*/ 1804892 w 3609784"/>
                <a:gd name="connsiteY2" fmla="*/ 1804892 h 3609784"/>
                <a:gd name="connsiteX3" fmla="*/ 3367974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3367974" y="2707338"/>
                  </a:moveTo>
                  <a:cubicBezTo>
                    <a:pt x="3045561" y="3265774"/>
                    <a:pt x="2449717" y="3609784"/>
                    <a:pt x="1804892" y="3609784"/>
                  </a:cubicBezTo>
                  <a:lnTo>
                    <a:pt x="1804892" y="1804892"/>
                  </a:lnTo>
                  <a:lnTo>
                    <a:pt x="3367974"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908619" tIns="2457392" rIns="791306" bIns="457401"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Lesbian, Gay, Bisexual, Transgender</a:t>
              </a:r>
              <a:endParaRPr lang="en-US" sz="1200" kern="1200" dirty="0">
                <a:latin typeface="Helvetica" panose="020B0604020202020204" pitchFamily="34" charset="0"/>
              </a:endParaRPr>
            </a:p>
          </p:txBody>
        </p:sp>
        <p:sp>
          <p:nvSpPr>
            <p:cNvPr id="7" name="Freeform 6"/>
            <p:cNvSpPr/>
            <p:nvPr/>
          </p:nvSpPr>
          <p:spPr>
            <a:xfrm>
              <a:off x="2533634" y="1817771"/>
              <a:ext cx="3609784" cy="3609784"/>
            </a:xfrm>
            <a:custGeom>
              <a:avLst/>
              <a:gdLst>
                <a:gd name="connsiteX0" fmla="*/ 1804892 w 3609784"/>
                <a:gd name="connsiteY0" fmla="*/ 3609784 h 3609784"/>
                <a:gd name="connsiteX1" fmla="*/ 241810 w 3609784"/>
                <a:gd name="connsiteY1" fmla="*/ 2707338 h 3609784"/>
                <a:gd name="connsiteX2" fmla="*/ 1804892 w 3609784"/>
                <a:gd name="connsiteY2" fmla="*/ 1804892 h 3609784"/>
                <a:gd name="connsiteX3" fmla="*/ 1804892 w 3609784"/>
                <a:gd name="connsiteY3" fmla="*/ 3609784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1804892" y="3609784"/>
                  </a:moveTo>
                  <a:cubicBezTo>
                    <a:pt x="1160066" y="3609784"/>
                    <a:pt x="564223" y="3265774"/>
                    <a:pt x="241810" y="2707338"/>
                  </a:cubicBezTo>
                  <a:lnTo>
                    <a:pt x="1804892" y="1804892"/>
                  </a:lnTo>
                  <a:lnTo>
                    <a:pt x="1804892" y="3609784"/>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2457392" rIns="1908620" bIns="457401"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Deaf </a:t>
              </a:r>
              <a:endParaRPr lang="en-US" sz="1400" kern="1200" dirty="0">
                <a:latin typeface="Helvetica" panose="020B0604020202020204" pitchFamily="34" charset="0"/>
              </a:endParaRPr>
            </a:p>
          </p:txBody>
        </p:sp>
        <p:sp>
          <p:nvSpPr>
            <p:cNvPr id="8" name="Freeform 7"/>
            <p:cNvSpPr/>
            <p:nvPr/>
          </p:nvSpPr>
          <p:spPr>
            <a:xfrm>
              <a:off x="2490660" y="1743426"/>
              <a:ext cx="3609784" cy="3609784"/>
            </a:xfrm>
            <a:custGeom>
              <a:avLst/>
              <a:gdLst>
                <a:gd name="connsiteX0" fmla="*/ 241810 w 3609784"/>
                <a:gd name="connsiteY0" fmla="*/ 2707338 h 3609784"/>
                <a:gd name="connsiteX1" fmla="*/ 241810 w 3609784"/>
                <a:gd name="connsiteY1" fmla="*/ 902446 h 3609784"/>
                <a:gd name="connsiteX2" fmla="*/ 1804892 w 3609784"/>
                <a:gd name="connsiteY2" fmla="*/ 1804892 h 3609784"/>
                <a:gd name="connsiteX3" fmla="*/ 241810 w 3609784"/>
                <a:gd name="connsiteY3" fmla="*/ 2707338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2707338"/>
                  </a:moveTo>
                  <a:cubicBezTo>
                    <a:pt x="-80603" y="2148902"/>
                    <a:pt x="-80603" y="1460882"/>
                    <a:pt x="241810" y="902446"/>
                  </a:cubicBezTo>
                  <a:lnTo>
                    <a:pt x="1804892" y="1804892"/>
                  </a:lnTo>
                  <a:lnTo>
                    <a:pt x="241810" y="2707338"/>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189675" tIns="1478884" rIns="2467276" bIns="145739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Behavioral Health Conditions </a:t>
              </a:r>
              <a:endParaRPr lang="en-US" sz="1200" kern="1200" dirty="0">
                <a:latin typeface="Helvetica" panose="020B0604020202020204" pitchFamily="34" charset="0"/>
              </a:endParaRPr>
            </a:p>
          </p:txBody>
        </p:sp>
        <p:sp>
          <p:nvSpPr>
            <p:cNvPr id="9" name="Freeform 8"/>
            <p:cNvSpPr/>
            <p:nvPr/>
          </p:nvSpPr>
          <p:spPr>
            <a:xfrm>
              <a:off x="2533634" y="1669082"/>
              <a:ext cx="3609784" cy="3609784"/>
            </a:xfrm>
            <a:custGeom>
              <a:avLst/>
              <a:gdLst>
                <a:gd name="connsiteX0" fmla="*/ 241810 w 3609784"/>
                <a:gd name="connsiteY0" fmla="*/ 902446 h 3609784"/>
                <a:gd name="connsiteX1" fmla="*/ 1804892 w 3609784"/>
                <a:gd name="connsiteY1" fmla="*/ 0 h 3609784"/>
                <a:gd name="connsiteX2" fmla="*/ 1804892 w 3609784"/>
                <a:gd name="connsiteY2" fmla="*/ 1804892 h 3609784"/>
                <a:gd name="connsiteX3" fmla="*/ 241810 w 3609784"/>
                <a:gd name="connsiteY3" fmla="*/ 902446 h 3609784"/>
              </a:gdLst>
              <a:ahLst/>
              <a:cxnLst>
                <a:cxn ang="0">
                  <a:pos x="connsiteX0" y="connsiteY0"/>
                </a:cxn>
                <a:cxn ang="0">
                  <a:pos x="connsiteX1" y="connsiteY1"/>
                </a:cxn>
                <a:cxn ang="0">
                  <a:pos x="connsiteX2" y="connsiteY2"/>
                </a:cxn>
                <a:cxn ang="0">
                  <a:pos x="connsiteX3" y="connsiteY3"/>
                </a:cxn>
              </a:cxnLst>
              <a:rect l="l" t="t" r="r" b="b"/>
              <a:pathLst>
                <a:path w="3609784" h="3609784">
                  <a:moveTo>
                    <a:pt x="241810" y="902446"/>
                  </a:moveTo>
                  <a:cubicBezTo>
                    <a:pt x="564223" y="344010"/>
                    <a:pt x="1160067" y="0"/>
                    <a:pt x="1804892" y="0"/>
                  </a:cubicBezTo>
                  <a:lnTo>
                    <a:pt x="1804892" y="1804892"/>
                  </a:lnTo>
                  <a:lnTo>
                    <a:pt x="241810" y="902446"/>
                  </a:lnTo>
                  <a:close/>
                </a:path>
              </a:pathLst>
            </a:custGeom>
          </p:spPr>
          <p:style>
            <a:lnRef idx="2">
              <a:schemeClr val="dk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2">
                <a:hueOff val="0"/>
                <a:satOff val="0"/>
                <a:lumOff val="0"/>
                <a:alphaOff val="0"/>
              </a:schemeClr>
            </a:fontRef>
          </p:style>
          <p:txBody>
            <a:bodyPr spcFirstLastPara="0" vert="horz" wrap="square" lIns="791305" tIns="478887" rIns="1908620" bIns="2435906" numCol="1" spcCol="1270" anchor="ctr" anchorCtr="0">
              <a:noAutofit/>
            </a:bodyPr>
            <a:lstStyle/>
            <a:p>
              <a:pPr lvl="0" algn="ctr" defTabSz="622300">
                <a:lnSpc>
                  <a:spcPct val="90000"/>
                </a:lnSpc>
                <a:spcBef>
                  <a:spcPct val="0"/>
                </a:spcBef>
                <a:spcAft>
                  <a:spcPct val="35000"/>
                </a:spcAft>
              </a:pPr>
              <a:r>
                <a:rPr lang="en-US" sz="1200" kern="1200" dirty="0" smtClean="0">
                  <a:latin typeface="Helvetica" panose="020B0604020202020204" pitchFamily="34" charset="0"/>
                </a:rPr>
                <a:t>Physical Disabilities and Chronic Conditions</a:t>
              </a:r>
              <a:endParaRPr lang="en-US" sz="1200" kern="1200" dirty="0">
                <a:latin typeface="Helvetica" panose="020B0604020202020204" pitchFamily="34" charset="0"/>
              </a:endParaRPr>
            </a:p>
          </p:txBody>
        </p:sp>
      </p:grpSp>
      <p:sp>
        <p:nvSpPr>
          <p:cNvPr id="24581" name="TextBox 1"/>
          <p:cNvSpPr txBox="1">
            <a:spLocks noChangeArrowheads="1"/>
          </p:cNvSpPr>
          <p:nvPr/>
        </p:nvSpPr>
        <p:spPr bwMode="auto">
          <a:xfrm>
            <a:off x="457200" y="1857375"/>
            <a:ext cx="1698625" cy="2769989"/>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Garamond" pitchFamily="18" charset="0"/>
                <a:ea typeface="ＭＳ Ｐゴシック" pitchFamily="34" charset="-128"/>
                <a:cs typeface="Garamond" pitchFamily="18" charset="0"/>
              </a:defRPr>
            </a:lvl1pPr>
            <a:lvl2pPr marL="742950" indent="-285750">
              <a:spcBef>
                <a:spcPct val="20000"/>
              </a:spcBef>
              <a:buFont typeface="Arial" charset="0"/>
              <a:buChar char="–"/>
              <a:defRPr sz="2800">
                <a:solidFill>
                  <a:schemeClr val="tx1"/>
                </a:solidFill>
                <a:latin typeface="Garamond" pitchFamily="18" charset="0"/>
                <a:ea typeface="ＭＳ Ｐゴシック" pitchFamily="34" charset="-128"/>
                <a:cs typeface="Garamond" pitchFamily="18" charset="0"/>
              </a:defRPr>
            </a:lvl2pPr>
            <a:lvl3pPr marL="1143000" indent="-228600">
              <a:spcBef>
                <a:spcPct val="20000"/>
              </a:spcBef>
              <a:buFont typeface="Arial" charset="0"/>
              <a:buChar char="•"/>
              <a:defRPr sz="2400">
                <a:solidFill>
                  <a:schemeClr val="tx1"/>
                </a:solidFill>
                <a:latin typeface="Garamond" pitchFamily="18" charset="0"/>
                <a:ea typeface="ＭＳ Ｐゴシック" pitchFamily="34" charset="-128"/>
                <a:cs typeface="Garamond" pitchFamily="18" charset="0"/>
              </a:defRPr>
            </a:lvl3pPr>
            <a:lvl4pPr marL="16002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4pPr>
            <a:lvl5pPr marL="2057400" indent="-228600">
              <a:spcBef>
                <a:spcPct val="20000"/>
              </a:spcBef>
              <a:buFont typeface="Arial" charset="0"/>
              <a:buChar char="»"/>
              <a:defRPr sz="2000">
                <a:solidFill>
                  <a:schemeClr val="tx1"/>
                </a:solidFill>
                <a:latin typeface="Garamond" pitchFamily="18" charset="0"/>
                <a:ea typeface="ＭＳ Ｐゴシック" pitchFamily="34" charset="-128"/>
                <a:cs typeface="Garamond" pitchFamily="18"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aramond" pitchFamily="18" charset="0"/>
                <a:ea typeface="ＭＳ Ｐゴシック" pitchFamily="34" charset="-128"/>
                <a:cs typeface="Garamond" pitchFamily="18" charset="0"/>
              </a:defRPr>
            </a:lvl9pPr>
          </a:lstStyle>
          <a:p>
            <a:pPr>
              <a:spcBef>
                <a:spcPct val="0"/>
              </a:spcBef>
              <a:buFontTx/>
              <a:buNone/>
            </a:pPr>
            <a:r>
              <a:rPr lang="en-US" altLang="en-US" sz="2000" kern="0" dirty="0">
                <a:solidFill>
                  <a:schemeClr val="tx2"/>
                </a:solidFill>
                <a:latin typeface="Helvetica" panose="020B0604020202020204" pitchFamily="34" charset="0"/>
                <a:cs typeface="Helvetica" panose="020B0604020202020204" pitchFamily="34" charset="0"/>
              </a:rPr>
              <a:t>INTEGRITY </a:t>
            </a:r>
          </a:p>
          <a:p>
            <a:pPr>
              <a:spcBef>
                <a:spcPct val="0"/>
              </a:spcBef>
              <a:buFontTx/>
              <a:buNone/>
            </a:pPr>
            <a:r>
              <a:rPr lang="en-US" altLang="en-US" sz="2000" kern="0" dirty="0">
                <a:latin typeface="Helvetica" panose="020B0604020202020204" pitchFamily="34" charset="0"/>
                <a:cs typeface="Helvetica" panose="020B0604020202020204" pitchFamily="34" charset="0"/>
              </a:rPr>
              <a:t>will serve a diverse population representing many cultures </a:t>
            </a:r>
            <a:r>
              <a:rPr lang="en-US" altLang="en-US" sz="2000" kern="0" dirty="0" smtClean="0">
                <a:latin typeface="Helvetica" panose="020B0604020202020204" pitchFamily="34" charset="0"/>
                <a:cs typeface="Helvetica" panose="020B0604020202020204" pitchFamily="34" charset="0"/>
              </a:rPr>
              <a:t>and identities.</a:t>
            </a:r>
            <a:endParaRPr lang="en-US" altLang="en-US" sz="2000" kern="0" dirty="0">
              <a:latin typeface="Helvetica" panose="020B0604020202020204" pitchFamily="34" charset="0"/>
              <a:cs typeface="Helvetica" panose="020B0604020202020204" pitchFamily="34" charset="0"/>
            </a:endParaRPr>
          </a:p>
          <a:p>
            <a:pPr>
              <a:spcBef>
                <a:spcPct val="0"/>
              </a:spcBef>
              <a:buFontTx/>
              <a:buNone/>
            </a:pPr>
            <a:endParaRPr lang="en-US" altLang="en-US" sz="140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3742713386"/>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1278" y="356624"/>
            <a:ext cx="7886700" cy="1325563"/>
          </a:xfrm>
        </p:spPr>
        <p:txBody>
          <a:bodyPr>
            <a:normAutofit/>
          </a:bodyPr>
          <a:lstStyle/>
          <a:p>
            <a:r>
              <a:rPr lang="en-US" sz="4000" b="0" dirty="0" smtClean="0"/>
              <a:t>Educational Resources</a:t>
            </a:r>
            <a:endParaRPr lang="en-US" sz="4000" b="0" dirty="0"/>
          </a:p>
        </p:txBody>
      </p:sp>
      <p:sp>
        <p:nvSpPr>
          <p:cNvPr id="4" name="TextBox 3"/>
          <p:cNvSpPr txBox="1"/>
          <p:nvPr/>
        </p:nvSpPr>
        <p:spPr>
          <a:xfrm>
            <a:off x="511278" y="1582994"/>
            <a:ext cx="8445910" cy="3139321"/>
          </a:xfrm>
          <a:prstGeom prst="rect">
            <a:avLst/>
          </a:prstGeom>
          <a:noFill/>
        </p:spPr>
        <p:txBody>
          <a:bodyPr wrap="square" rtlCol="0">
            <a:spAutoFit/>
          </a:bodyPr>
          <a:lstStyle/>
          <a:p>
            <a:r>
              <a:rPr lang="en-US" dirty="0" smtClean="0"/>
              <a:t>RI EOHHS Integrated Care Initiative: </a:t>
            </a:r>
            <a:r>
              <a:rPr lang="en-US" dirty="0">
                <a:hlinkClick r:id="rId2"/>
              </a:rPr>
              <a:t>https://</a:t>
            </a:r>
            <a:r>
              <a:rPr lang="en-US" dirty="0" smtClean="0">
                <a:hlinkClick r:id="rId2"/>
              </a:rPr>
              <a:t>eohhs.ri.gov/initiatives/integrated-care-initiative</a:t>
            </a:r>
            <a:r>
              <a:rPr lang="en-US" dirty="0" smtClean="0"/>
              <a:t> </a:t>
            </a:r>
          </a:p>
          <a:p>
            <a:endParaRPr lang="en-US" dirty="0"/>
          </a:p>
          <a:p>
            <a:r>
              <a:rPr lang="en-US" dirty="0">
                <a:hlinkClick r:id="rId3"/>
              </a:rPr>
              <a:t>Training Culturally Competent Direct Care Workers: Key Considerations for Long-Term Services and Supports </a:t>
            </a:r>
            <a:r>
              <a:rPr lang="en-US" dirty="0" smtClean="0">
                <a:hlinkClick r:id="rId3"/>
              </a:rPr>
              <a:t>Providers</a:t>
            </a:r>
            <a:endParaRPr lang="en-US" dirty="0" smtClean="0"/>
          </a:p>
          <a:p>
            <a:endParaRPr lang="en-US" dirty="0"/>
          </a:p>
          <a:p>
            <a:r>
              <a:rPr lang="en-US" dirty="0"/>
              <a:t>Health Resources &amp; Services Administration: Health Literacy</a:t>
            </a:r>
          </a:p>
          <a:p>
            <a:r>
              <a:rPr lang="en-US" dirty="0" smtClean="0">
                <a:hlinkClick r:id="rId4"/>
              </a:rPr>
              <a:t> https</a:t>
            </a:r>
            <a:r>
              <a:rPr lang="en-US" dirty="0">
                <a:hlinkClick r:id="rId4"/>
              </a:rPr>
              <a:t>://</a:t>
            </a:r>
            <a:r>
              <a:rPr lang="en-US" dirty="0" smtClean="0">
                <a:hlinkClick r:id="rId4"/>
              </a:rPr>
              <a:t>www.hrsa.gov/about/organization/bureaus/ohe/health-literacy/index.html</a:t>
            </a:r>
            <a:endParaRPr lang="en-US" dirty="0" smtClean="0"/>
          </a:p>
          <a:p>
            <a:endParaRPr lang="en-US" dirty="0"/>
          </a:p>
          <a:p>
            <a:endParaRPr lang="en-US" dirty="0" smtClean="0"/>
          </a:p>
          <a:p>
            <a:r>
              <a:rPr lang="en-US" b="1" dirty="0" smtClean="0"/>
              <a:t>Email </a:t>
            </a:r>
            <a:r>
              <a:rPr lang="en-US" b="1" dirty="0" smtClean="0">
                <a:hlinkClick r:id="rId5"/>
              </a:rPr>
              <a:t>ProviderTraining@nhpri.org</a:t>
            </a:r>
            <a:r>
              <a:rPr lang="en-US" b="1" dirty="0" smtClean="0"/>
              <a:t> for assistance in finding other resources  </a:t>
            </a:r>
            <a:endParaRPr lang="en-US" b="1" dirty="0"/>
          </a:p>
        </p:txBody>
      </p:sp>
    </p:spTree>
    <p:extLst>
      <p:ext uri="{BB962C8B-B14F-4D97-AF65-F5344CB8AC3E}">
        <p14:creationId xmlns:p14="http://schemas.microsoft.com/office/powerpoint/2010/main" val="221720431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92359" y="3426236"/>
            <a:ext cx="7886700" cy="1289050"/>
          </a:xfrm>
          <a:noFill/>
          <a:ln>
            <a:noFill/>
          </a:ln>
        </p:spPr>
        <p:txBody>
          <a:bodyPr>
            <a:noAutofit/>
          </a:bodyPr>
          <a:lstStyle/>
          <a:p>
            <a:pPr algn="ctr"/>
            <a:r>
              <a:rPr lang="en-US" sz="2200" b="0" dirty="0" smtClean="0"/>
              <a:t>Together with our provider partners, Neighborhood is dedicated to providing </a:t>
            </a:r>
            <a:r>
              <a:rPr lang="en-US" sz="2200" b="0" dirty="0"/>
              <a:t>high quality, cost-effective health care </a:t>
            </a:r>
            <a:r>
              <a:rPr lang="en-US" sz="2200" b="0" dirty="0" smtClean="0"/>
              <a:t>for </a:t>
            </a:r>
            <a:br>
              <a:rPr lang="en-US" sz="2200" b="0" dirty="0" smtClean="0"/>
            </a:br>
            <a:r>
              <a:rPr lang="en-US" sz="2200" b="0" dirty="0" smtClean="0"/>
              <a:t>Rhode </a:t>
            </a:r>
            <a:r>
              <a:rPr lang="en-US" sz="2200" b="0" dirty="0"/>
              <a:t>Island’s at-risk populations.</a:t>
            </a:r>
            <a:r>
              <a:rPr lang="en-US" sz="2200" b="0" dirty="0" smtClean="0"/>
              <a:t> </a:t>
            </a:r>
            <a:endParaRPr lang="en-US" sz="2200" b="0" dirty="0"/>
          </a:p>
        </p:txBody>
      </p:sp>
      <p:sp>
        <p:nvSpPr>
          <p:cNvPr id="5" name="TextBox 4"/>
          <p:cNvSpPr txBox="1"/>
          <p:nvPr/>
        </p:nvSpPr>
        <p:spPr>
          <a:xfrm>
            <a:off x="374755" y="411735"/>
            <a:ext cx="8521908" cy="5232202"/>
          </a:xfrm>
          <a:prstGeom prst="rect">
            <a:avLst/>
          </a:prstGeom>
          <a:noFill/>
          <a:ln>
            <a:noFill/>
          </a:ln>
        </p:spPr>
        <p:txBody>
          <a:bodyPr wrap="square" rtlCol="0">
            <a:spAutoFit/>
          </a:bodyPr>
          <a:lstStyle/>
          <a:p>
            <a:pPr algn="ctr"/>
            <a:r>
              <a:rPr lang="en-US" b="1" dirty="0" smtClean="0"/>
              <a:t>Thank you for your time, collaboration, and commitment</a:t>
            </a:r>
            <a:r>
              <a:rPr lang="en-US" b="1" dirty="0"/>
              <a:t> </a:t>
            </a:r>
            <a:r>
              <a:rPr lang="en-US" b="1" dirty="0" smtClean="0"/>
              <a:t>to Neighborhood members. </a:t>
            </a:r>
          </a:p>
          <a:p>
            <a:pPr algn="ctr"/>
            <a:endParaRPr lang="en-US" sz="2000" b="1" dirty="0"/>
          </a:p>
          <a:p>
            <a:pPr algn="ctr"/>
            <a:r>
              <a:rPr lang="en-US" sz="2800" b="1" dirty="0" smtClean="0"/>
              <a:t>At the end of this training, please click </a:t>
            </a:r>
            <a:r>
              <a:rPr lang="en-US" sz="2800" b="1" dirty="0" smtClean="0">
                <a:solidFill>
                  <a:srgbClr val="FF0000"/>
                </a:solidFill>
                <a:hlinkClick r:id="rId2"/>
              </a:rPr>
              <a:t>this link </a:t>
            </a:r>
            <a:r>
              <a:rPr lang="en-US" sz="2800" b="1" dirty="0" smtClean="0"/>
              <a:t>to attest to your understanding and completion</a:t>
            </a:r>
            <a:r>
              <a:rPr lang="en-US" sz="2400" b="1" dirty="0" smtClean="0"/>
              <a:t>.  </a:t>
            </a:r>
          </a:p>
          <a:p>
            <a:pPr algn="ctr"/>
            <a:endParaRPr lang="en-US" b="1" dirty="0" smtClean="0"/>
          </a:p>
          <a:p>
            <a:pPr algn="ctr"/>
            <a:r>
              <a:rPr lang="en-US" sz="2000" b="1" dirty="0"/>
              <a:t>An authorized representative from each provider organization must complete the training and</a:t>
            </a:r>
            <a:r>
              <a:rPr lang="en-US" sz="2000" b="1" dirty="0">
                <a:solidFill>
                  <a:srgbClr val="FF0000"/>
                </a:solidFill>
              </a:rPr>
              <a:t> attest </a:t>
            </a:r>
            <a:r>
              <a:rPr lang="en-US" sz="2000" b="1" dirty="0"/>
              <a:t>to having done </a:t>
            </a:r>
            <a:r>
              <a:rPr lang="en-US" sz="2000" b="1" dirty="0" smtClean="0"/>
              <a:t>so.  </a:t>
            </a:r>
            <a:r>
              <a:rPr lang="en-US" sz="2000" b="1" dirty="0"/>
              <a:t>This authorized representative also attests that he/she will train his/her employees using Neighborhood’s training.  </a:t>
            </a:r>
          </a:p>
          <a:p>
            <a:pPr algn="ctr"/>
            <a:endParaRPr lang="en-US" b="1" dirty="0" smtClean="0"/>
          </a:p>
          <a:p>
            <a:pPr algn="ctr"/>
            <a:endParaRPr lang="en-US" b="1" dirty="0"/>
          </a:p>
          <a:p>
            <a:pPr algn="ctr"/>
            <a:endParaRPr lang="en-US" b="1" dirty="0" smtClean="0"/>
          </a:p>
          <a:p>
            <a:pPr algn="ctr"/>
            <a:endParaRPr lang="en-US" b="1" dirty="0"/>
          </a:p>
          <a:p>
            <a:pPr algn="ctr"/>
            <a:endParaRPr lang="en-US" b="1" dirty="0" smtClean="0"/>
          </a:p>
          <a:p>
            <a:pPr algn="ctr"/>
            <a:endParaRPr lang="en-US" b="1" dirty="0"/>
          </a:p>
          <a:p>
            <a:pPr algn="ctr"/>
            <a:endParaRPr lang="en-US" b="1" dirty="0"/>
          </a:p>
          <a:p>
            <a:pPr algn="ctr"/>
            <a:r>
              <a:rPr lang="en-US" b="1" dirty="0" smtClean="0"/>
              <a:t>   If you have any questions regarding this training, please contact Provider Relations</a:t>
            </a:r>
            <a:r>
              <a:rPr lang="en-US" b="1" dirty="0"/>
              <a:t> o</a:t>
            </a:r>
            <a:r>
              <a:rPr lang="en-US" b="1" dirty="0" smtClean="0"/>
              <a:t>r email: </a:t>
            </a:r>
            <a:r>
              <a:rPr lang="en-US" b="1" dirty="0" smtClean="0">
                <a:hlinkClick r:id="rId3"/>
              </a:rPr>
              <a:t>providertraining@nhpri.org</a:t>
            </a:r>
            <a:r>
              <a:rPr lang="en-US" b="1" dirty="0" smtClean="0"/>
              <a:t> </a:t>
            </a:r>
            <a:endParaRPr lang="en-US" b="1" dirty="0"/>
          </a:p>
        </p:txBody>
      </p:sp>
    </p:spTree>
    <p:extLst>
      <p:ext uri="{BB962C8B-B14F-4D97-AF65-F5344CB8AC3E}">
        <p14:creationId xmlns:p14="http://schemas.microsoft.com/office/powerpoint/2010/main" val="3399223962"/>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5F253484-58B2-8A45-826E-6FB76DB896D9}"/>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3.xml><?xml version="1.0" encoding="utf-8"?>
<a:theme xmlns:a="http://schemas.openxmlformats.org/drawingml/2006/main" name="Interior Image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PRI-1116-PPTGeneric Temp" id="{1FB371CB-2817-2A47-9722-CAE5E5972612}" vid="{09B838DE-5161-0143-9F8E-8A164041B81B}"/>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D83108C71062F49A05BC8B04A319C0B" ma:contentTypeVersion="0" ma:contentTypeDescription="Create a new document." ma:contentTypeScope="" ma:versionID="5311a567c74e2ee2528c94bb53eaf47f">
  <xsd:schema xmlns:xsd="http://www.w3.org/2001/XMLSchema" xmlns:xs="http://www.w3.org/2001/XMLSchema" xmlns:p="http://schemas.microsoft.com/office/2006/metadata/properties" targetNamespace="http://schemas.microsoft.com/office/2006/metadata/properties" ma:root="true" ma:fieldsID="a4dacf80bf3dc4653b5ffcc0cf5ce856">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3478940-2FAC-4F25-9C2E-2A30100F43BF}">
  <ds:schemaRefs>
    <ds:schemaRef ds:uri="http://schemas.microsoft.com/sharepoint/v3/contenttype/forms"/>
  </ds:schemaRefs>
</ds:datastoreItem>
</file>

<file path=customXml/itemProps2.xml><?xml version="1.0" encoding="utf-8"?>
<ds:datastoreItem xmlns:ds="http://schemas.openxmlformats.org/officeDocument/2006/customXml" ds:itemID="{C5B2AFC2-4580-421E-AC47-852BB42F4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790D818-7F8D-45FE-8FD0-141D72039E67}">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691</TotalTime>
  <Words>17385</Words>
  <Application>Microsoft Office PowerPoint</Application>
  <PresentationFormat>On-screen Show (4:3)</PresentationFormat>
  <Paragraphs>1241</Paragraphs>
  <Slides>97</Slides>
  <Notes>63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97</vt:i4>
      </vt:variant>
    </vt:vector>
  </HeadingPairs>
  <TitlesOfParts>
    <vt:vector size="113" baseType="lpstr">
      <vt:lpstr>ＭＳ Ｐゴシック</vt:lpstr>
      <vt:lpstr>ＭＳ Ｐゴシック</vt:lpstr>
      <vt:lpstr>Arial</vt:lpstr>
      <vt:lpstr>Cabin</vt:lpstr>
      <vt:lpstr>Cabin Regular</vt:lpstr>
      <vt:lpstr>Calibri</vt:lpstr>
      <vt:lpstr>Calibri Light</vt:lpstr>
      <vt:lpstr>Garamond</vt:lpstr>
      <vt:lpstr>Gotham-Bold</vt:lpstr>
      <vt:lpstr>Helvetica</vt:lpstr>
      <vt:lpstr>PMingLiU</vt:lpstr>
      <vt:lpstr>Symbol</vt:lpstr>
      <vt:lpstr>Wingdings</vt:lpstr>
      <vt:lpstr>2_Custom Design</vt:lpstr>
      <vt:lpstr>5_Custom Design</vt:lpstr>
      <vt:lpstr>Interior Image slides</vt:lpstr>
      <vt:lpstr>PowerPoint Presentation</vt:lpstr>
      <vt:lpstr>Training Overview</vt:lpstr>
      <vt:lpstr>About Us</vt:lpstr>
      <vt:lpstr>Neighborhood Members</vt:lpstr>
      <vt:lpstr>Member Plans</vt:lpstr>
      <vt:lpstr>Contract Oversight</vt:lpstr>
      <vt:lpstr>Provider Resources</vt:lpstr>
      <vt:lpstr>Provider Rights and Responsibilities</vt:lpstr>
      <vt:lpstr>Provider Complaints</vt:lpstr>
      <vt:lpstr>Member Complaints &amp; Grievances –  All Lines of Business</vt:lpstr>
      <vt:lpstr>INTEGRITY Member Grievances</vt:lpstr>
      <vt:lpstr>The Provider Role with Member Grievances</vt:lpstr>
      <vt:lpstr>Clinical (Medical Necessity) Appeals</vt:lpstr>
      <vt:lpstr>Clinical Appeals Description and Process</vt:lpstr>
      <vt:lpstr>Administrative (non-clinical “benefit”) Appeals </vt:lpstr>
      <vt:lpstr>Provider Claim Disputes  (formerly known as Provider Claim Payment Appeals) </vt:lpstr>
      <vt:lpstr>Appeal Resolution Timeframe</vt:lpstr>
      <vt:lpstr>Compliance at Neighborhood</vt:lpstr>
      <vt:lpstr>Fraud, Waste, and Abuse (FWA) </vt:lpstr>
      <vt:lpstr>FWA – Examples</vt:lpstr>
      <vt:lpstr>Implementing a Compliance Program to  Deter FWA</vt:lpstr>
      <vt:lpstr>FWA Audits and Investigations</vt:lpstr>
      <vt:lpstr>Member Care</vt:lpstr>
      <vt:lpstr>Reporting Abuse</vt:lpstr>
      <vt:lpstr>ADA Compliance </vt:lpstr>
      <vt:lpstr>Department of Justice - Civil Rights Division Understanding the Olmstead Act</vt:lpstr>
      <vt:lpstr>Persons with Disabilities </vt:lpstr>
      <vt:lpstr>Be Prepared–Know Your Patients!</vt:lpstr>
      <vt:lpstr>Accommodating Persons with Disabilities </vt:lpstr>
      <vt:lpstr>Accommodating Persons with Disabilities </vt:lpstr>
      <vt:lpstr>Accommodation Requirements</vt:lpstr>
      <vt:lpstr>Culturally Competent Member Care</vt:lpstr>
      <vt:lpstr>CLAS Standards </vt:lpstr>
      <vt:lpstr>Becoming a Culturally Competent Provider</vt:lpstr>
      <vt:lpstr>Becoming a Culturally Competent Provider</vt:lpstr>
      <vt:lpstr>Tips for Successful Cross-Cultural Communication</vt:lpstr>
      <vt:lpstr>Cultural Competency and Quality </vt:lpstr>
      <vt:lpstr>INTEGRITY Overview </vt:lpstr>
      <vt:lpstr>What is INTEGRITY? </vt:lpstr>
      <vt:lpstr>Goals of INTEGRITY</vt:lpstr>
      <vt:lpstr>Comprehensive Coverage</vt:lpstr>
      <vt:lpstr>INTEGRITY Enrollee Benefits</vt:lpstr>
      <vt:lpstr>PowerPoint Presentation</vt:lpstr>
      <vt:lpstr>PowerPoint Presentation</vt:lpstr>
      <vt:lpstr>PowerPoint Presentation</vt:lpstr>
      <vt:lpstr>PowerPoint Presentation</vt:lpstr>
      <vt:lpstr>INTEGRITY - Pharmacy Benefits</vt:lpstr>
      <vt:lpstr>PowerPoint Presentation</vt:lpstr>
      <vt:lpstr>Benefits Covered Outside of INTEGRITY  </vt:lpstr>
      <vt:lpstr>Non-Covered Services for INTEGRITY</vt:lpstr>
      <vt:lpstr>Transition Policy</vt:lpstr>
      <vt:lpstr>Continuity of Care Policies </vt:lpstr>
      <vt:lpstr>The MMP Enrollment Process</vt:lpstr>
      <vt:lpstr>Enrollee Rights and Protections</vt:lpstr>
      <vt:lpstr>Access to Relevant Information  </vt:lpstr>
      <vt:lpstr>Choice and Participation in Assessment Process </vt:lpstr>
      <vt:lpstr>Balance Billing</vt:lpstr>
      <vt:lpstr>INTEGRITY Member Appeals</vt:lpstr>
      <vt:lpstr>INTEGRITY Member Appeals, cont.</vt:lpstr>
      <vt:lpstr>Standard Member Appeals</vt:lpstr>
      <vt:lpstr>Fast-Track Appeals</vt:lpstr>
      <vt:lpstr>Fast-Track Appeal Resources </vt:lpstr>
      <vt:lpstr>Enrollment Services</vt:lpstr>
      <vt:lpstr>Enrollee Resources</vt:lpstr>
      <vt:lpstr>Role of the Provider</vt:lpstr>
      <vt:lpstr>Primary Care Providers</vt:lpstr>
      <vt:lpstr>Referrals and Specialty Care</vt:lpstr>
      <vt:lpstr>Behavioral Health Providers</vt:lpstr>
      <vt:lpstr>LTSS Providers</vt:lpstr>
      <vt:lpstr>Interdisciplinary Care Management</vt:lpstr>
      <vt:lpstr>Interdisciplinary Care Plan </vt:lpstr>
      <vt:lpstr>Initial Health Screen</vt:lpstr>
      <vt:lpstr>Risk Stratification Based on IHS Results   Groups and Definitions</vt:lpstr>
      <vt:lpstr>What does the IHS Tool Assess? </vt:lpstr>
      <vt:lpstr>Comprehensive Functional Needs Assessment</vt:lpstr>
      <vt:lpstr>What does the CFNA Tool Assess? Key Information: Member Preferences and Strengths</vt:lpstr>
      <vt:lpstr>Wellness Assessment (Plan)</vt:lpstr>
      <vt:lpstr>What Does the Wellness Tool Assess?  Examples: </vt:lpstr>
      <vt:lpstr>The Reassessment Process What happens when circumstances change for community members?  The process is faster. </vt:lpstr>
      <vt:lpstr>Reassessments and their Effects on the  Interdisciplinary Care Plan </vt:lpstr>
      <vt:lpstr>The Discharge Opportunity Assessment </vt:lpstr>
      <vt:lpstr>Quality Improvement</vt:lpstr>
      <vt:lpstr>Quality Management Structure</vt:lpstr>
      <vt:lpstr>Performance and Health Outcome Measurements</vt:lpstr>
      <vt:lpstr>Clinical Affairs Committee (CAC)</vt:lpstr>
      <vt:lpstr>INTEGRITY Population</vt:lpstr>
      <vt:lpstr>Rhode Island’s 35,000 Full Benefit Duals:  Where do they live?</vt:lpstr>
      <vt:lpstr>RI Duals</vt:lpstr>
      <vt:lpstr>INTEGRITY &amp; Cultural Competence</vt:lpstr>
      <vt:lpstr>INTEGRITY Members and Health Disparities</vt:lpstr>
      <vt:lpstr>Racial, Ethnic, Linguistic Minorities</vt:lpstr>
      <vt:lpstr>LGBTQ Individuals </vt:lpstr>
      <vt:lpstr>Aging Demographic</vt:lpstr>
      <vt:lpstr>Barriers to Culturally Competent Care</vt:lpstr>
      <vt:lpstr>Equal Access For All Cultures and Communities</vt:lpstr>
      <vt:lpstr>Educational Resources</vt:lpstr>
      <vt:lpstr>Together with our provider partners, Neighborhood is dedicated to providing high quality, cost-effective health care for  Rhode Island’s at-risk populations.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a general audience</dc:title>
  <dc:creator>Emily Steffen</dc:creator>
  <cp:lastModifiedBy>Christine Zanfini Parker</cp:lastModifiedBy>
  <cp:revision>92</cp:revision>
  <dcterms:created xsi:type="dcterms:W3CDTF">2016-02-29T16:53:32Z</dcterms:created>
  <dcterms:modified xsi:type="dcterms:W3CDTF">2021-06-18T23:44:05Z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0x0101004D83108C71062F49A05BC8B04A319C0B</vt:lpwstr>
  </property>
</Properties>
</file>